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3" r:id="rId3"/>
    <p:sldId id="265" r:id="rId4"/>
    <p:sldId id="266" r:id="rId5"/>
    <p:sldId id="267" r:id="rId6"/>
    <p:sldId id="268" r:id="rId7"/>
    <p:sldId id="269" r:id="rId8"/>
    <p:sldId id="262" r:id="rId9"/>
    <p:sldId id="259" r:id="rId10"/>
    <p:sldId id="260" r:id="rId11"/>
    <p:sldId id="280" r:id="rId12"/>
    <p:sldId id="281" r:id="rId13"/>
    <p:sldId id="270" r:id="rId14"/>
    <p:sldId id="279" r:id="rId15"/>
    <p:sldId id="282" r:id="rId16"/>
    <p:sldId id="261" r:id="rId17"/>
    <p:sldId id="283" r:id="rId18"/>
    <p:sldId id="272" r:id="rId19"/>
    <p:sldId id="284" r:id="rId20"/>
    <p:sldId id="286" r:id="rId21"/>
    <p:sldId id="274" r:id="rId22"/>
    <p:sldId id="275" r:id="rId23"/>
    <p:sldId id="276" r:id="rId24"/>
    <p:sldId id="285" r:id="rId25"/>
    <p:sldId id="277" r:id="rId26"/>
    <p:sldId id="278" r:id="rId27"/>
    <p:sldId id="287" r:id="rId28"/>
    <p:sldId id="288" r:id="rId29"/>
    <p:sldId id="289" r:id="rId30"/>
    <p:sldId id="290" r:id="rId31"/>
    <p:sldId id="292" r:id="rId32"/>
    <p:sldId id="291" r:id="rId33"/>
    <p:sldId id="293" r:id="rId34"/>
    <p:sldId id="295" r:id="rId35"/>
    <p:sldId id="294" r:id="rId36"/>
    <p:sldId id="297" r:id="rId37"/>
    <p:sldId id="296" r:id="rId38"/>
    <p:sldId id="298" r:id="rId39"/>
    <p:sldId id="300" r:id="rId40"/>
    <p:sldId id="301" r:id="rId41"/>
    <p:sldId id="302" r:id="rId42"/>
    <p:sldId id="303" r:id="rId43"/>
    <p:sldId id="299" r:id="rId44"/>
    <p:sldId id="304" r:id="rId45"/>
    <p:sldId id="306" r:id="rId46"/>
    <p:sldId id="305" r:id="rId47"/>
    <p:sldId id="30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40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0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A40D64-9AC8-9145-A58A-FC60ECF0942E}" type="datetimeFigureOut">
              <a:rPr lang="en-US" smtClean="0"/>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330797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40D64-9AC8-9145-A58A-FC60ECF0942E}" type="datetimeFigureOut">
              <a:rPr lang="en-US" smtClean="0"/>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152479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40D64-9AC8-9145-A58A-FC60ECF0942E}" type="datetimeFigureOut">
              <a:rPr lang="en-US" smtClean="0"/>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28774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40D64-9AC8-9145-A58A-FC60ECF0942E}" type="datetimeFigureOut">
              <a:rPr lang="en-US" smtClean="0"/>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114480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40D64-9AC8-9145-A58A-FC60ECF0942E}" type="datetimeFigureOut">
              <a:rPr lang="en-US" smtClean="0"/>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62164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A40D64-9AC8-9145-A58A-FC60ECF0942E}" type="datetimeFigureOut">
              <a:rPr lang="en-US" smtClean="0"/>
              <a:t>8/23/19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38920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40D64-9AC8-9145-A58A-FC60ECF0942E}" type="datetimeFigureOut">
              <a:rPr lang="en-US" smtClean="0"/>
              <a:t>8/23/19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162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40D64-9AC8-9145-A58A-FC60ECF0942E}" type="datetimeFigureOut">
              <a:rPr lang="en-US" smtClean="0"/>
              <a:t>8/23/19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66701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40D64-9AC8-9145-A58A-FC60ECF0942E}" type="datetimeFigureOut">
              <a:rPr lang="en-US" smtClean="0"/>
              <a:t>8/23/19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253964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40D64-9AC8-9145-A58A-FC60ECF0942E}" type="datetimeFigureOut">
              <a:rPr lang="en-US" smtClean="0"/>
              <a:t>8/23/19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138072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40D64-9AC8-9145-A58A-FC60ECF0942E}" type="datetimeFigureOut">
              <a:rPr lang="en-US" smtClean="0"/>
              <a:t>8/23/19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F12E3-468C-5A47-AA05-EDF95C367540}" type="slidenum">
              <a:rPr lang="en-US" smtClean="0"/>
              <a:t>‹#›</a:t>
            </a:fld>
            <a:endParaRPr lang="en-US" dirty="0"/>
          </a:p>
        </p:txBody>
      </p:sp>
    </p:spTree>
    <p:extLst>
      <p:ext uri="{BB962C8B-B14F-4D97-AF65-F5344CB8AC3E}">
        <p14:creationId xmlns:p14="http://schemas.microsoft.com/office/powerpoint/2010/main" val="3830942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40D64-9AC8-9145-A58A-FC60ECF0942E}" type="datetimeFigureOut">
              <a:rPr lang="en-US" smtClean="0"/>
              <a:t>8/23/19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F12E3-468C-5A47-AA05-EDF95C367540}" type="slidenum">
              <a:rPr lang="en-US" smtClean="0"/>
              <a:t>‹#›</a:t>
            </a:fld>
            <a:endParaRPr lang="en-US" dirty="0"/>
          </a:p>
        </p:txBody>
      </p:sp>
    </p:spTree>
    <p:extLst>
      <p:ext uri="{BB962C8B-B14F-4D97-AF65-F5344CB8AC3E}">
        <p14:creationId xmlns:p14="http://schemas.microsoft.com/office/powerpoint/2010/main" val="1644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4000" y="1574800"/>
            <a:ext cx="9144000" cy="3046988"/>
          </a:xfrm>
          <a:prstGeom prst="rect">
            <a:avLst/>
          </a:prstGeom>
          <a:noFill/>
        </p:spPr>
        <p:txBody>
          <a:bodyPr wrap="square" lIns="91440" tIns="45720" rIns="91440" bIns="45720">
            <a:spAutoFit/>
          </a:bodyPr>
          <a:lstStyle/>
          <a:p>
            <a:pPr algn="ctr"/>
            <a:r>
              <a:rPr lang="en-US" sz="9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 </a:t>
            </a:r>
            <a:r>
              <a:rPr lang="en-US" sz="9600" b="1" i="1" dirty="0" smtClean="0">
                <a:ln w="31550" cmpd="sng">
                  <a:solidFill>
                    <a:srgbClr val="FFFF00"/>
                  </a:solidFill>
                  <a:prstDash val="solid"/>
                </a:ln>
                <a:effectLst>
                  <a:outerShdw blurRad="41275" dist="12700" dir="12000000" algn="tl" rotWithShape="0">
                    <a:srgbClr val="000000">
                      <a:alpha val="40000"/>
                    </a:srgbClr>
                  </a:outerShdw>
                </a:effectLst>
                <a:latin typeface="Berlin Sans FB Demi" pitchFamily="34" charset="0"/>
              </a:rPr>
              <a:t>Slavery issues prior to 1820</a:t>
            </a:r>
            <a:endParaRPr lang="en-US" sz="9600" b="1" i="1" cap="none" spc="0" dirty="0" smtClean="0">
              <a:ln w="31550" cmpd="sng">
                <a:solidFill>
                  <a:srgbClr val="FFFF00"/>
                </a:solidFill>
                <a:prstDash val="solid"/>
              </a:ln>
              <a:effectLst>
                <a:outerShdw blurRad="41275" dist="12700" dir="120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307445027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Missouri Compromise of 1820</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228600" y="1472166"/>
            <a:ext cx="8763000" cy="3231654"/>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3600" b="1" u="sng"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ISSUES</a:t>
            </a:r>
            <a:r>
              <a:rPr lang="en-US" sz="36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a:t>
            </a:r>
          </a:p>
          <a:p>
            <a:pPr marL="742950" indent="-742950">
              <a:buAutoNum type="arabicPeriod"/>
            </a:pPr>
            <a:r>
              <a:rPr lang="en-US" sz="36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Many settlers brought slaves with them to Missouri</a:t>
            </a:r>
          </a:p>
          <a:p>
            <a:pPr marL="742950" indent="-742950">
              <a:buAutoNum type="arabicPeriod"/>
            </a:pPr>
            <a:r>
              <a:rPr lang="en-US" sz="36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When Missouri applied to be a state the state constitution allowed slavery</a:t>
            </a:r>
          </a:p>
          <a:p>
            <a:pPr algn="ctr"/>
            <a:endParaRPr lang="en-US" sz="24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868535325"/>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Missouri Compromise of 1820</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Picture 1" descr="equal-free-slave-states-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55" y="1195131"/>
            <a:ext cx="7941913" cy="450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2042965"/>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Missouri Compromise of 1820</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4" descr="440px-Henry_Clay_rest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15" y="1279654"/>
            <a:ext cx="3679508" cy="4407047"/>
          </a:xfrm>
          <a:prstGeom prst="rect">
            <a:avLst/>
          </a:prstGeom>
        </p:spPr>
      </p:pic>
      <p:sp>
        <p:nvSpPr>
          <p:cNvPr id="6" name="Rectangle 5"/>
          <p:cNvSpPr/>
          <p:nvPr/>
        </p:nvSpPr>
        <p:spPr>
          <a:xfrm>
            <a:off x="4266694" y="2026611"/>
            <a:ext cx="4724906" cy="2062103"/>
          </a:xfrm>
          <a:prstGeom prst="rect">
            <a:avLst/>
          </a:prstGeom>
          <a:noFill/>
        </p:spPr>
        <p:txBody>
          <a:bodyPr wrap="square" lIns="91440" tIns="45720" rIns="91440" bIns="45720">
            <a:spAutoFit/>
          </a:bodyPr>
          <a:lstStyle/>
          <a:p>
            <a:pPr algn="ctr"/>
            <a:r>
              <a:rPr lang="en-US" sz="44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HENRY CLAY</a:t>
            </a:r>
          </a:p>
          <a:p>
            <a:pPr algn="ct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Speaker of the House</a:t>
            </a:r>
          </a:p>
          <a:p>
            <a:pPr algn="ctr"/>
            <a:r>
              <a:rPr lang="en-US" sz="2800" b="1" i="1" dirty="0">
                <a:ln w="10160">
                  <a:solidFill>
                    <a:schemeClr val="accent1"/>
                  </a:solidFill>
                  <a:prstDash val="solid"/>
                </a:ln>
                <a:solidFill>
                  <a:srgbClr val="FFFFFF"/>
                </a:solidFill>
                <a:effectLst>
                  <a:outerShdw blurRad="38100" dist="32000" dir="5400000" algn="tl">
                    <a:srgbClr val="000000">
                      <a:alpha val="30000"/>
                    </a:srgbClr>
                  </a:outerShdw>
                </a:effectLst>
              </a:rPr>
              <a:t>f</a:t>
            </a: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rom Kentucky</a:t>
            </a:r>
          </a:p>
          <a:p>
            <a:pPr algn="ct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“The Great Compromiser”</a:t>
            </a:r>
          </a:p>
        </p:txBody>
      </p:sp>
    </p:spTree>
    <p:extLst>
      <p:ext uri="{BB962C8B-B14F-4D97-AF65-F5344CB8AC3E}">
        <p14:creationId xmlns:p14="http://schemas.microsoft.com/office/powerpoint/2010/main" val="3911590230"/>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Missouri Compromise of 1820</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Picture 2" descr="dsfsdafsadfa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782" y="1056381"/>
            <a:ext cx="2107475" cy="3073400"/>
          </a:xfrm>
          <a:prstGeom prst="rect">
            <a:avLst/>
          </a:prstGeom>
        </p:spPr>
      </p:pic>
      <p:pic>
        <p:nvPicPr>
          <p:cNvPr id="5" name="Picture 4" descr="sdaklfjadsklnvmkdf; vdfjk;v.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1056381"/>
            <a:ext cx="2641600" cy="3073400"/>
          </a:xfrm>
          <a:prstGeom prst="rect">
            <a:avLst/>
          </a:prstGeom>
        </p:spPr>
      </p:pic>
      <p:sp>
        <p:nvSpPr>
          <p:cNvPr id="6" name="Rectangle 5"/>
          <p:cNvSpPr/>
          <p:nvPr/>
        </p:nvSpPr>
        <p:spPr>
          <a:xfrm>
            <a:off x="228600" y="4393922"/>
            <a:ext cx="8763000" cy="1384995"/>
          </a:xfrm>
          <a:prstGeom prst="rect">
            <a:avLst/>
          </a:prstGeom>
          <a:noFill/>
        </p:spPr>
        <p:txBody>
          <a:bodyPr wrap="square" lIns="91440" tIns="45720" rIns="91440" bIns="45720">
            <a:spAutoFit/>
          </a:bodyPr>
          <a:lstStyle/>
          <a:p>
            <a:pPr algn="ct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Admit Missouri as a Slave State</a:t>
            </a:r>
          </a:p>
          <a:p>
            <a:pPr algn="ct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Admit Maine as a Free State</a:t>
            </a:r>
          </a:p>
          <a:p>
            <a:pPr algn="ct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Ban Slavery in the Louisiana Purchase North of 36°30’ </a:t>
            </a:r>
          </a:p>
        </p:txBody>
      </p:sp>
    </p:spTree>
    <p:extLst>
      <p:ext uri="{BB962C8B-B14F-4D97-AF65-F5344CB8AC3E}">
        <p14:creationId xmlns:p14="http://schemas.microsoft.com/office/powerpoint/2010/main" val="1777754009"/>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par>
                                <p:cTn id="15" presetID="1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Missouri Compromise</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Picture 1" descr="MissCompMa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23" y="1037003"/>
            <a:ext cx="6664741" cy="547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4101694"/>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9852"/>
            <a:ext cx="8763000" cy="1387342"/>
          </a:xfrm>
        </p:spPr>
        <p:style>
          <a:lnRef idx="2">
            <a:schemeClr val="dk1"/>
          </a:lnRef>
          <a:fillRef idx="1">
            <a:schemeClr val="lt1"/>
          </a:fillRef>
          <a:effectRef idx="0">
            <a:schemeClr val="dk1"/>
          </a:effectRef>
          <a:fontRef idx="minor">
            <a:schemeClr val="dk1"/>
          </a:fontRef>
        </p:style>
        <p:txBody>
          <a:bodyPr>
            <a:normAutofit/>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DEBATE OVER SLAVERY CONTINUES</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228600" y="1755977"/>
            <a:ext cx="8763000" cy="1754327"/>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David Wilmot, Pennsylvania </a:t>
            </a:r>
          </a:p>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“Wilmot Proviso” </a:t>
            </a:r>
            <a:r>
              <a:rPr lang="mr-I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 Ban slavery in lands that might be acquired during Mexican War</a:t>
            </a:r>
          </a:p>
        </p:txBody>
      </p:sp>
      <p:sp>
        <p:nvSpPr>
          <p:cNvPr id="6" name="Rectangle 5"/>
          <p:cNvSpPr/>
          <p:nvPr/>
        </p:nvSpPr>
        <p:spPr>
          <a:xfrm>
            <a:off x="228600" y="4946213"/>
            <a:ext cx="8763000" cy="1754327"/>
          </a:xfrm>
          <a:prstGeom prst="rect">
            <a:avLst/>
          </a:prstGeom>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John C. Calhoun, South Carolina</a:t>
            </a:r>
          </a:p>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Congress nor any territory has the authority to ban, regulate or control slavery  </a:t>
            </a:r>
          </a:p>
        </p:txBody>
      </p:sp>
      <p:sp>
        <p:nvSpPr>
          <p:cNvPr id="7" name="Rectangle 6"/>
          <p:cNvSpPr/>
          <p:nvPr/>
        </p:nvSpPr>
        <p:spPr>
          <a:xfrm>
            <a:off x="228600" y="3796859"/>
            <a:ext cx="8763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SECTIONALISM!!!!!</a:t>
            </a:r>
          </a:p>
        </p:txBody>
      </p:sp>
    </p:spTree>
    <p:extLst>
      <p:ext uri="{BB962C8B-B14F-4D97-AF65-F5344CB8AC3E}">
        <p14:creationId xmlns:p14="http://schemas.microsoft.com/office/powerpoint/2010/main" val="755875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96053-004-859609B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49" y="2900980"/>
            <a:ext cx="2449197" cy="3167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4190218" y="4052242"/>
            <a:ext cx="445891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t>Taylor and Cass ignored the issue of Slavery</a:t>
            </a:r>
            <a:endParaRPr lang="en-US" sz="2800" dirty="0"/>
          </a:p>
        </p:txBody>
      </p:sp>
      <p:sp>
        <p:nvSpPr>
          <p:cNvPr id="16" name="Bent Arrow 15"/>
          <p:cNvSpPr/>
          <p:nvPr/>
        </p:nvSpPr>
        <p:spPr>
          <a:xfrm rot="14067744">
            <a:off x="2526152" y="4751327"/>
            <a:ext cx="1920226" cy="1259545"/>
          </a:xfrm>
          <a:prstGeom prst="bentArrow">
            <a:avLst>
              <a:gd name="adj1" fmla="val 11728"/>
              <a:gd name="adj2" fmla="val 25000"/>
              <a:gd name="adj3" fmla="val 25000"/>
              <a:gd name="adj4" fmla="val 43750"/>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F0000"/>
              </a:solidFill>
            </a:endParaRPr>
          </a:p>
        </p:txBody>
      </p:sp>
      <p:sp>
        <p:nvSpPr>
          <p:cNvPr id="15" name="TextBox 14"/>
          <p:cNvSpPr txBox="1"/>
          <p:nvPr/>
        </p:nvSpPr>
        <p:spPr>
          <a:xfrm>
            <a:off x="4210367" y="5381100"/>
            <a:ext cx="4458919"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t>Led to the formation of the Free-Soil Party</a:t>
            </a:r>
            <a:endParaRPr lang="en-US" sz="2800" dirty="0"/>
          </a:p>
        </p:txBody>
      </p:sp>
      <p:sp>
        <p:nvSpPr>
          <p:cNvPr id="14" name="Rectangle 13"/>
          <p:cNvSpPr/>
          <p:nvPr/>
        </p:nvSpPr>
        <p:spPr>
          <a:xfrm>
            <a:off x="274078" y="1710561"/>
            <a:ext cx="3212189" cy="1015663"/>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Martin </a:t>
            </a:r>
            <a:r>
              <a:rPr lang="en-US" sz="20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Van Buren</a:t>
            </a:r>
          </a:p>
          <a:p>
            <a:pPr algn="ct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8</a:t>
            </a:r>
            <a:r>
              <a:rPr lang="en-US" sz="2000" b="1" baseline="3000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th</a:t>
            </a: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 President </a:t>
            </a:r>
            <a:r>
              <a:rPr lang="en-US" sz="20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1837-1841</a:t>
            </a:r>
          </a:p>
          <a:p>
            <a:pPr algn="ct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Free-Soil Party</a:t>
            </a:r>
            <a:endParaRPr lang="en-US" sz="20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sp>
        <p:nvSpPr>
          <p:cNvPr id="3" name="TextBox 2"/>
          <p:cNvSpPr txBox="1"/>
          <p:nvPr/>
        </p:nvSpPr>
        <p:spPr>
          <a:xfrm>
            <a:off x="274078" y="661448"/>
            <a:ext cx="321218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t>Election of 1848</a:t>
            </a:r>
            <a:endParaRPr lang="en-US" sz="3600" dirty="0"/>
          </a:p>
        </p:txBody>
      </p:sp>
      <p:sp>
        <p:nvSpPr>
          <p:cNvPr id="9" name="Rectangle 8"/>
          <p:cNvSpPr/>
          <p:nvPr/>
        </p:nvSpPr>
        <p:spPr>
          <a:xfrm>
            <a:off x="3987735" y="186739"/>
            <a:ext cx="2452092"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Zachary Taylor</a:t>
            </a:r>
            <a:endParaRPr lang="en-US" sz="20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endParaRPr>
          </a:p>
          <a:p>
            <a:pPr algn="ctr"/>
            <a:r>
              <a:rPr lang="en-US" sz="20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Whig Party</a:t>
            </a:r>
            <a:endParaRPr lang="en-US" sz="20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4" name="Picture 3" descr="220px-Zachary_Taylor_restored_and_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218" y="984614"/>
            <a:ext cx="2095500" cy="275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6439827" y="186739"/>
            <a:ext cx="2452092"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Lewis Cass</a:t>
            </a:r>
            <a:endParaRPr lang="en-US" sz="20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endParaRPr>
          </a:p>
          <a:p>
            <a:pPr algn="ctr"/>
            <a:r>
              <a:rPr lang="en-US" sz="2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Democratic Party</a:t>
            </a:r>
            <a:endParaRPr lang="en-US" sz="20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5" name="Picture 4" descr="1200px-LewisCa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457" y="984613"/>
            <a:ext cx="2056680" cy="275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626732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edge">
                                      <p:cBhvr>
                                        <p:cTn id="47" dur="2000"/>
                                        <p:tgtEl>
                                          <p:spTgt spid="8"/>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edge">
                                      <p:cBhvr>
                                        <p:cTn id="50" dur="2000"/>
                                        <p:tgtEl>
                                          <p:spTgt spid="16"/>
                                        </p:tgtEl>
                                      </p:cBhvr>
                                    </p:animEffect>
                                  </p:childTnLst>
                                </p:cTn>
                              </p:par>
                              <p:par>
                                <p:cTn id="51" presetID="1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4"/>
                                        </p:tgtEl>
                                        <p:attrNameLst>
                                          <p:attrName>ppt_y</p:attrName>
                                        </p:attrNameLst>
                                      </p:cBhvr>
                                      <p:tavLst>
                                        <p:tav tm="0" fmla="#ppt_y+(sin(-2*pi*(1-$))*-#ppt_x+cos(-2*pi*(1-$))*(1-#ppt_y))*(1-$)">
                                          <p:val>
                                            <p:fltVal val="0"/>
                                          </p:val>
                                        </p:tav>
                                        <p:tav tm="100000">
                                          <p:val>
                                            <p:fltVal val="1"/>
                                          </p:val>
                                        </p:tav>
                                      </p:tavLst>
                                    </p:anim>
                                  </p:childTnLst>
                                </p:cTn>
                              </p:par>
                              <p:par>
                                <p:cTn id="57" presetID="2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edge">
                                      <p:cBhvr>
                                        <p:cTn id="5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P spid="14"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8481" y="968961"/>
            <a:ext cx="5125768" cy="1446550"/>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4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Free-Soil Party</a:t>
            </a:r>
          </a:p>
          <a:p>
            <a:pPr algn="ctr"/>
            <a:r>
              <a:rPr lang="en-US" sz="44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Martin Van Buren</a:t>
            </a:r>
            <a:endParaRPr lang="en-US" sz="44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sp>
        <p:nvSpPr>
          <p:cNvPr id="13" name="Rectangle 12"/>
          <p:cNvSpPr/>
          <p:nvPr/>
        </p:nvSpPr>
        <p:spPr>
          <a:xfrm>
            <a:off x="152400" y="4370472"/>
            <a:ext cx="8839200" cy="1077218"/>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32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Received no electoral votes but did win 10% of the popular vote</a:t>
            </a:r>
            <a:endParaRPr lang="en-US" sz="32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sp>
        <p:nvSpPr>
          <p:cNvPr id="7" name="Rectangle 6"/>
          <p:cNvSpPr/>
          <p:nvPr/>
        </p:nvSpPr>
        <p:spPr>
          <a:xfrm>
            <a:off x="3818481" y="2956350"/>
            <a:ext cx="5173119" cy="1077218"/>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32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Opposed extension of slavery into the territories</a:t>
            </a:r>
            <a:endParaRPr lang="en-US" sz="32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8" name="Picture 7" descr="96053-004-859609B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64" y="239747"/>
            <a:ext cx="2933889" cy="3793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152400" y="5865306"/>
            <a:ext cx="8839200" cy="58477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32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Free-Soil Party gained several seats in Congress</a:t>
            </a:r>
            <a:endParaRPr lang="en-US" sz="32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086584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50737"/>
            <a:ext cx="876300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Compromise of 1850</a:t>
            </a: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228600" y="872593"/>
            <a:ext cx="8763000" cy="1200329"/>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Issue: Balance of Power in the U.S. Senate </a:t>
            </a:r>
          </a:p>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or Free states vs. Slave States</a:t>
            </a:r>
          </a:p>
        </p:txBody>
      </p:sp>
      <p:pic>
        <p:nvPicPr>
          <p:cNvPr id="5" name="Picture 4" descr="440px-Henry_Clay_rest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873" y="2072922"/>
            <a:ext cx="2423037" cy="2960164"/>
          </a:xfrm>
          <a:prstGeom prst="rect">
            <a:avLst/>
          </a:prstGeom>
        </p:spPr>
      </p:pic>
      <p:sp>
        <p:nvSpPr>
          <p:cNvPr id="7" name="Rectangle 6"/>
          <p:cNvSpPr/>
          <p:nvPr/>
        </p:nvSpPr>
        <p:spPr>
          <a:xfrm>
            <a:off x="1100070" y="5033086"/>
            <a:ext cx="3623050" cy="892552"/>
          </a:xfrm>
          <a:prstGeom prst="rect">
            <a:avLst/>
          </a:prstGeom>
          <a:noFill/>
        </p:spPr>
        <p:txBody>
          <a:bodyPr wrap="square" lIns="91440" tIns="45720" rIns="91440" bIns="45720">
            <a:spAutoFit/>
          </a:bodyPr>
          <a:lstStyle/>
          <a:p>
            <a:pPr algn="ctr"/>
            <a:r>
              <a:rPr lang="en-US" sz="24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Henry Clay</a:t>
            </a:r>
          </a:p>
          <a:p>
            <a:pPr algn="ctr"/>
            <a:r>
              <a:rPr lang="en-US" sz="24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“The Great Compromiser</a:t>
            </a:r>
            <a:r>
              <a:rPr lang="en-US" sz="28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p>
        </p:txBody>
      </p:sp>
      <p:pic>
        <p:nvPicPr>
          <p:cNvPr id="2" name="Picture 1" descr="downloadfsdsdfsdafs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442" y="2072922"/>
            <a:ext cx="2423037" cy="2960164"/>
          </a:xfrm>
          <a:prstGeom prst="rect">
            <a:avLst/>
          </a:prstGeom>
        </p:spPr>
      </p:pic>
      <p:sp>
        <p:nvSpPr>
          <p:cNvPr id="8" name="Rectangle 7"/>
          <p:cNvSpPr/>
          <p:nvPr/>
        </p:nvSpPr>
        <p:spPr>
          <a:xfrm>
            <a:off x="4723120" y="5071241"/>
            <a:ext cx="3623050" cy="830997"/>
          </a:xfrm>
          <a:prstGeom prst="rect">
            <a:avLst/>
          </a:prstGeom>
          <a:noFill/>
        </p:spPr>
        <p:txBody>
          <a:bodyPr wrap="square" lIns="91440" tIns="45720" rIns="91440" bIns="45720">
            <a:spAutoFit/>
          </a:bodyPr>
          <a:lstStyle/>
          <a:p>
            <a:pPr algn="ctr"/>
            <a:r>
              <a:rPr lang="en-US" sz="24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Stephen A. Douglas</a:t>
            </a:r>
          </a:p>
          <a:p>
            <a:pPr algn="ctr"/>
            <a:r>
              <a:rPr lang="en-US" sz="2400" b="1" i="1" dirty="0" smtClean="0">
                <a:ln w="10160">
                  <a:solidFill>
                    <a:schemeClr val="accent1"/>
                  </a:solidFill>
                  <a:prstDash val="solid"/>
                </a:ln>
                <a:solidFill>
                  <a:srgbClr val="FFFFFF"/>
                </a:solidFill>
                <a:effectLst>
                  <a:outerShdw blurRad="38100" dist="32000" dir="5400000" algn="tl">
                    <a:srgbClr val="000000">
                      <a:alpha val="30000"/>
                    </a:srgbClr>
                  </a:outerShdw>
                </a:effectLst>
              </a:rPr>
              <a:t>Illinois Senator</a:t>
            </a:r>
          </a:p>
        </p:txBody>
      </p:sp>
      <p:sp>
        <p:nvSpPr>
          <p:cNvPr id="10" name="Rectangle 9"/>
          <p:cNvSpPr/>
          <p:nvPr/>
        </p:nvSpPr>
        <p:spPr>
          <a:xfrm>
            <a:off x="341620" y="5943058"/>
            <a:ext cx="8763000" cy="646331"/>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“South threatens to secede”</a:t>
            </a:r>
          </a:p>
        </p:txBody>
      </p:sp>
    </p:spTree>
    <p:extLst>
      <p:ext uri="{BB962C8B-B14F-4D97-AF65-F5344CB8AC3E}">
        <p14:creationId xmlns:p14="http://schemas.microsoft.com/office/powerpoint/2010/main" val="1808775733"/>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heckerboard(across)">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0"/>
            <a:ext cx="876300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Compromise of 1850</a:t>
            </a: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415355" y="953948"/>
            <a:ext cx="8306111" cy="6309419"/>
          </a:xfrm>
          <a:prstGeom prst="rect">
            <a:avLst/>
          </a:prstGeom>
          <a:noFill/>
        </p:spPr>
        <p:txBody>
          <a:bodyPr wrap="square" lIns="91440" tIns="45720" rIns="91440" bIns="45720">
            <a:spAutoFit/>
          </a:bodyPr>
          <a:lstStyle/>
          <a:p>
            <a:pPr marL="571500" indent="-571500">
              <a:buFont typeface="Wingdings" charset="2"/>
              <a:buChar char="ü"/>
            </a:pP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Texas </a:t>
            </a:r>
            <a:r>
              <a:rPr lang="mr-IN" sz="4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a:t>
            </a: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 Slave (1845</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a:t>
            </a:r>
          </a:p>
          <a:p>
            <a:pPr marL="571500" indent="-571500">
              <a:buFont typeface="Wingdings" charset="2"/>
              <a:buChar char="ü"/>
            </a:pP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California </a:t>
            </a:r>
            <a:r>
              <a:rPr lang="mr-IN"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a:t>
            </a: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 Free</a:t>
            </a:r>
          </a:p>
          <a:p>
            <a:pPr marL="571500" indent="-571500">
              <a:buFont typeface="Wingdings" charset="2"/>
              <a:buChar char="ü"/>
            </a:pP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Fugitive Slave Act</a:t>
            </a:r>
          </a:p>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(National law requiring states to return 	 	runaway slaves)</a:t>
            </a:r>
          </a:p>
          <a:p>
            <a:pPr marL="571500" indent="-571500">
              <a:buFont typeface="Wingdings" charset="2"/>
              <a:buChar char="ü"/>
            </a:pP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D.C. Slave Trade Banned</a:t>
            </a: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(Slavery was still legal in Washington D.C.)</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a:p>
            <a:pPr marL="571500" indent="-571500">
              <a:buFont typeface="Wingdings" charset="2"/>
              <a:buChar char="ü"/>
            </a:pP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Popular Sovereignty </a:t>
            </a:r>
          </a:p>
          <a:p>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a:p>
            <a:pPr marL="571500" indent="-571500">
              <a:buFont typeface="Wingdings" charset="2"/>
              <a:buChar char="ü"/>
            </a:pP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90362959"/>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5846" y="0"/>
            <a:ext cx="8792308"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3/5 Compromise</a:t>
            </a:r>
            <a:r>
              <a:rPr lang="en-US" sz="6600" b="1" dirty="0">
                <a:ln w="18000">
                  <a:solidFill>
                    <a:schemeClr val="bg1"/>
                  </a:solidFill>
                  <a:prstDash val="solid"/>
                  <a:miter lim="800000"/>
                </a:ln>
                <a:solidFill>
                  <a:srgbClr val="FF0000"/>
                </a:solidFill>
                <a:effectLst>
                  <a:outerShdw blurRad="25500" dist="23000" dir="7020000" algn="tl">
                    <a:srgbClr val="000000">
                      <a:alpha val="50000"/>
                    </a:srgbClr>
                  </a:outerShdw>
                </a:effectLst>
              </a:rPr>
              <a:t> </a:t>
            </a: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- 1787</a:t>
            </a:r>
          </a:p>
        </p:txBody>
      </p:sp>
      <p:sp>
        <p:nvSpPr>
          <p:cNvPr id="3" name="Rectangle 2"/>
          <p:cNvSpPr/>
          <p:nvPr/>
        </p:nvSpPr>
        <p:spPr>
          <a:xfrm>
            <a:off x="0" y="1157805"/>
            <a:ext cx="9144000" cy="1569660"/>
          </a:xfrm>
          <a:prstGeom prst="rect">
            <a:avLst/>
          </a:prstGeom>
        </p:spPr>
        <p:txBody>
          <a:bodyPr wrap="square">
            <a:spAutoFit/>
          </a:bodyPr>
          <a:lstStyle/>
          <a:p>
            <a:pPr algn="ctr"/>
            <a:r>
              <a:rPr lang="en-US" sz="2400" b="1" dirty="0" smtClean="0">
                <a:solidFill>
                  <a:schemeClr val="bg1"/>
                </a:solidFill>
              </a:rPr>
              <a:t>The compromise between southern and northern states helped insure ratification of the Constitution. </a:t>
            </a:r>
            <a:r>
              <a:rPr lang="en-US" sz="2400" b="1" dirty="0">
                <a:solidFill>
                  <a:schemeClr val="bg1"/>
                </a:solidFill>
              </a:rPr>
              <a:t>C</a:t>
            </a:r>
            <a:r>
              <a:rPr lang="en-US" sz="2400" b="1" dirty="0" smtClean="0">
                <a:solidFill>
                  <a:schemeClr val="bg1"/>
                </a:solidFill>
              </a:rPr>
              <a:t>ounting slaves as 3/5 of a person would be used to determine the </a:t>
            </a:r>
            <a:r>
              <a:rPr lang="en-US" sz="2400" b="1" dirty="0">
                <a:solidFill>
                  <a:schemeClr val="bg1"/>
                </a:solidFill>
              </a:rPr>
              <a:t>distribution of taxes and the number of members each state was allowed in the House of Representatives</a:t>
            </a:r>
            <a:r>
              <a:rPr lang="en-US" sz="2400" b="1" dirty="0" smtClean="0">
                <a:solidFill>
                  <a:schemeClr val="bg1"/>
                </a:solidFill>
              </a:rPr>
              <a:t>.</a:t>
            </a:r>
            <a:endParaRPr lang="en-US" sz="2400" b="1" dirty="0">
              <a:solidFill>
                <a:schemeClr val="bg1"/>
              </a:solidFill>
            </a:endParaRPr>
          </a:p>
        </p:txBody>
      </p:sp>
      <p:pic>
        <p:nvPicPr>
          <p:cNvPr id="4" name="Picture 3" descr="48aa9146-27eb-479e-bd6b-c19bebc39ff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08" y="-829625"/>
            <a:ext cx="8252069" cy="6195519"/>
          </a:xfrm>
          <a:prstGeom prst="rect">
            <a:avLst/>
          </a:prstGeom>
        </p:spPr>
      </p:pic>
      <p:sp>
        <p:nvSpPr>
          <p:cNvPr id="5" name="Rectangle 4"/>
          <p:cNvSpPr/>
          <p:nvPr/>
        </p:nvSpPr>
        <p:spPr>
          <a:xfrm>
            <a:off x="423008" y="5775632"/>
            <a:ext cx="8545146" cy="707886"/>
          </a:xfrm>
          <a:prstGeom prst="rect">
            <a:avLst/>
          </a:prstGeom>
        </p:spPr>
        <p:txBody>
          <a:bodyPr wrap="square">
            <a:spAutoFit/>
          </a:bodyPr>
          <a:lstStyle/>
          <a:p>
            <a:pPr algn="ctr"/>
            <a:r>
              <a:rPr lang="en-US" sz="4000" b="1" dirty="0" smtClean="0">
                <a:ln w="3175">
                  <a:solidFill>
                    <a:schemeClr val="tx1"/>
                  </a:solidFill>
                </a:ln>
                <a:solidFill>
                  <a:srgbClr val="FFFF00"/>
                </a:solidFill>
              </a:rPr>
              <a:t>Effect: Led to increasing sectionalism</a:t>
            </a:r>
            <a:endParaRPr lang="en-US" sz="4000" b="1" dirty="0">
              <a:ln w="3175">
                <a:solidFill>
                  <a:schemeClr val="tx1"/>
                </a:solidFill>
              </a:ln>
              <a:solidFill>
                <a:srgbClr val="FFFF00"/>
              </a:solidFill>
            </a:endParaRPr>
          </a:p>
        </p:txBody>
      </p:sp>
    </p:spTree>
    <p:extLst>
      <p:ext uri="{BB962C8B-B14F-4D97-AF65-F5344CB8AC3E}">
        <p14:creationId xmlns:p14="http://schemas.microsoft.com/office/powerpoint/2010/main" val="3315270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191249" y="169643"/>
            <a:ext cx="8735648" cy="1877437"/>
          </a:xfrm>
          <a:prstGeom prst="rect">
            <a:avLst/>
          </a:prstGeom>
          <a:noFill/>
        </p:spPr>
        <p:txBody>
          <a:bodyPr wrap="square" lIns="91440" tIns="45720" rIns="91440" bIns="45720">
            <a:spAutoFit/>
          </a:bodyPr>
          <a:lstStyle/>
          <a:p>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Popular Sovereignty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Popular = Commonly liked or approved</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Sovereignty = Freedom from outside control</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p:txBody>
      </p:sp>
      <p:pic>
        <p:nvPicPr>
          <p:cNvPr id="2" name="Picture 1" descr="1_DOxgLa-AhewCaL8tIOId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232" y="2203524"/>
            <a:ext cx="3064561" cy="4082137"/>
          </a:xfrm>
          <a:prstGeom prst="rect">
            <a:avLst/>
          </a:prstGeom>
        </p:spPr>
      </p:pic>
      <p:pic>
        <p:nvPicPr>
          <p:cNvPr id="3" name="Picture 2" descr="imagesasdasdasd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040" y="2724188"/>
            <a:ext cx="3625134" cy="3213879"/>
          </a:xfrm>
          <a:prstGeom prst="rect">
            <a:avLst/>
          </a:prstGeom>
        </p:spPr>
      </p:pic>
    </p:spTree>
    <p:extLst>
      <p:ext uri="{BB962C8B-B14F-4D97-AF65-F5344CB8AC3E}">
        <p14:creationId xmlns:p14="http://schemas.microsoft.com/office/powerpoint/2010/main" val="3083263491"/>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par>
                                <p:cTn id="26" presetID="55"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flag.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0" y="1066800"/>
            <a:ext cx="9144000" cy="2800767"/>
          </a:xfrm>
          <a:prstGeom prst="rect">
            <a:avLst/>
          </a:prstGeom>
          <a:noFill/>
        </p:spPr>
        <p:txBody>
          <a:bodyPr wrap="square" lIns="91440" tIns="45720" rIns="91440" bIns="45720">
            <a:spAutoFit/>
          </a:bodyPr>
          <a:lstStyle/>
          <a:p>
            <a:pPr algn="ctr"/>
            <a:r>
              <a:rPr lang="en-US" sz="9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Section 2</a:t>
            </a:r>
            <a:r>
              <a:rPr lang="en-US" sz="9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A Nation Dividing</a:t>
            </a:r>
            <a:endPar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366021815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Fugitive Slave Act</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0" y="874238"/>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Required all citizens to help capture runaways</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a:t>
            </a:r>
            <a:endPar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0" y="5938150"/>
            <a:ext cx="9144000" cy="830997"/>
          </a:xfrm>
          <a:prstGeom prst="rect">
            <a:avLst/>
          </a:prstGeom>
          <a:noFill/>
        </p:spPr>
        <p:txBody>
          <a:bodyPr wrap="square" lIns="91440" tIns="45720" rIns="91440" bIns="45720">
            <a:spAutoFit/>
          </a:bodyPr>
          <a:lstStyle/>
          <a:p>
            <a:pPr algn="ctr"/>
            <a:r>
              <a:rPr lang="en-US" sz="2400" b="1" dirty="0" smtClean="0">
                <a:ln w="31550" cmpd="sng">
                  <a:noFill/>
                  <a:prstDash val="solid"/>
                </a:ln>
                <a:effectLst>
                  <a:outerShdw blurRad="50800" dist="40000" dir="5400000" algn="tl" rotWithShape="0">
                    <a:srgbClr val="000000">
                      <a:shade val="5000"/>
                      <a:satMod val="120000"/>
                      <a:alpha val="33000"/>
                    </a:srgbClr>
                  </a:outerShdw>
                </a:effectLst>
              </a:rPr>
              <a:t>Southerners thought the law would force the Northerners recognize their rights but instead the law made slavery seem even more wrong</a:t>
            </a:r>
          </a:p>
        </p:txBody>
      </p:sp>
      <p:pic>
        <p:nvPicPr>
          <p:cNvPr id="2" name="Picture 1" descr="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296" y="1520569"/>
            <a:ext cx="5414251" cy="4144363"/>
          </a:xfrm>
          <a:prstGeom prst="rect">
            <a:avLst/>
          </a:prstGeom>
        </p:spPr>
      </p:pic>
    </p:spTree>
    <p:extLst>
      <p:ext uri="{BB962C8B-B14F-4D97-AF65-F5344CB8AC3E}">
        <p14:creationId xmlns:p14="http://schemas.microsoft.com/office/powerpoint/2010/main" val="1791639290"/>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6819"/>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Kansas-Nebraska Act - 1854</a:t>
            </a:r>
          </a:p>
        </p:txBody>
      </p:sp>
      <p:sp>
        <p:nvSpPr>
          <p:cNvPr id="5" name="Rectangle 4"/>
          <p:cNvSpPr/>
          <p:nvPr/>
        </p:nvSpPr>
        <p:spPr>
          <a:xfrm>
            <a:off x="228600" y="5958796"/>
            <a:ext cx="8763000" cy="553998"/>
          </a:xfrm>
          <a:prstGeom prst="rect">
            <a:avLst/>
          </a:prstGeom>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p>
            <a:pPr algn="ctr"/>
            <a:r>
              <a:rPr lang="en-US" sz="3000" b="1" dirty="0" smtClean="0">
                <a:ln w="31550" cmpd="sng">
                  <a:noFill/>
                  <a:prstDash val="solid"/>
                </a:ln>
                <a:effectLst>
                  <a:outerShdw blurRad="50800" dist="40000" dir="5400000" algn="tl" rotWithShape="0">
                    <a:srgbClr val="000000">
                      <a:shade val="5000"/>
                      <a:satMod val="120000"/>
                      <a:alpha val="33000"/>
                    </a:srgbClr>
                  </a:outerShdw>
                </a:effectLst>
              </a:rPr>
              <a:t>Popular Sovereignty would decide the issue of slavery</a:t>
            </a:r>
          </a:p>
        </p:txBody>
      </p:sp>
      <p:pic>
        <p:nvPicPr>
          <p:cNvPr id="9" name="Picture 8" descr="Kansas-Nebraska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195" y="973892"/>
            <a:ext cx="6114405" cy="4724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ownloadfsdsdfsdafs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0713"/>
            <a:ext cx="2423037" cy="2960164"/>
          </a:xfrm>
          <a:prstGeom prst="rect">
            <a:avLst/>
          </a:prstGeom>
        </p:spPr>
      </p:pic>
      <p:sp>
        <p:nvSpPr>
          <p:cNvPr id="2" name="Rectangle 1"/>
          <p:cNvSpPr/>
          <p:nvPr/>
        </p:nvSpPr>
        <p:spPr>
          <a:xfrm>
            <a:off x="360637" y="5006162"/>
            <a:ext cx="2101544" cy="646331"/>
          </a:xfrm>
          <a:prstGeom prst="rect">
            <a:avLst/>
          </a:prstGeom>
        </p:spPr>
        <p:txBody>
          <a:bodyPr wrap="none">
            <a:spAutoFit/>
          </a:bodyPr>
          <a:lstStyle/>
          <a:p>
            <a:pPr algn="ctr"/>
            <a:r>
              <a:rPr lang="en-US" b="1" dirty="0">
                <a:ln w="31550" cmpd="sng">
                  <a:noFill/>
                  <a:prstDash val="solid"/>
                </a:ln>
                <a:effectLst>
                  <a:outerShdw blurRad="50800" dist="40000" dir="5400000" algn="tl" rotWithShape="0">
                    <a:srgbClr val="000000">
                      <a:shade val="5000"/>
                      <a:satMod val="120000"/>
                      <a:alpha val="33000"/>
                    </a:srgbClr>
                  </a:outerShdw>
                </a:effectLst>
              </a:rPr>
              <a:t>Proposed </a:t>
            </a:r>
            <a:r>
              <a:rPr lang="en-US" b="1" dirty="0" smtClean="0">
                <a:ln w="31550" cmpd="sng">
                  <a:noFill/>
                  <a:prstDash val="solid"/>
                </a:ln>
                <a:effectLst>
                  <a:outerShdw blurRad="50800" dist="40000" dir="5400000" algn="tl" rotWithShape="0">
                    <a:srgbClr val="000000">
                      <a:shade val="5000"/>
                      <a:satMod val="120000"/>
                      <a:alpha val="33000"/>
                    </a:srgbClr>
                  </a:outerShdw>
                </a:effectLst>
              </a:rPr>
              <a:t>by</a:t>
            </a:r>
          </a:p>
          <a:p>
            <a:pPr algn="ctr"/>
            <a:r>
              <a:rPr lang="en-US" b="1" dirty="0" smtClean="0">
                <a:ln w="31550" cmpd="sng">
                  <a:noFill/>
                  <a:prstDash val="solid"/>
                </a:ln>
                <a:effectLst>
                  <a:outerShdw blurRad="50800" dist="40000" dir="5400000" algn="tl" rotWithShape="0">
                    <a:srgbClr val="000000">
                      <a:shade val="5000"/>
                      <a:satMod val="120000"/>
                      <a:alpha val="33000"/>
                    </a:srgbClr>
                  </a:outerShdw>
                </a:effectLst>
              </a:rPr>
              <a:t> </a:t>
            </a:r>
            <a:r>
              <a:rPr lang="en-US" b="1" dirty="0">
                <a:ln w="31550" cmpd="sng">
                  <a:noFill/>
                  <a:prstDash val="solid"/>
                </a:ln>
                <a:effectLst>
                  <a:outerShdw blurRad="50800" dist="40000" dir="5400000" algn="tl" rotWithShape="0">
                    <a:srgbClr val="000000">
                      <a:shade val="5000"/>
                      <a:satMod val="120000"/>
                      <a:alpha val="33000"/>
                    </a:srgbClr>
                  </a:outerShdw>
                </a:effectLst>
              </a:rPr>
              <a:t>Stephen A. Douglas</a:t>
            </a:r>
          </a:p>
        </p:txBody>
      </p:sp>
    </p:spTree>
    <p:extLst>
      <p:ext uri="{BB962C8B-B14F-4D97-AF65-F5344CB8AC3E}">
        <p14:creationId xmlns:p14="http://schemas.microsoft.com/office/powerpoint/2010/main" val="1812955608"/>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Kansas-Nebraska Act - 1854</a:t>
            </a:r>
          </a:p>
        </p:txBody>
      </p:sp>
      <p:sp>
        <p:nvSpPr>
          <p:cNvPr id="8" name="Rectangle 7"/>
          <p:cNvSpPr/>
          <p:nvPr/>
        </p:nvSpPr>
        <p:spPr>
          <a:xfrm>
            <a:off x="6760536" y="1700262"/>
            <a:ext cx="2231064" cy="156966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2400" b="1" dirty="0" smtClean="0">
                <a:ln w="31550" cmpd="sng">
                  <a:noFill/>
                  <a:prstDash val="solid"/>
                </a:ln>
                <a:effectLst>
                  <a:outerShdw blurRad="50800" dist="40000" dir="5400000" algn="tl" rotWithShape="0">
                    <a:srgbClr val="000000">
                      <a:shade val="5000"/>
                      <a:satMod val="120000"/>
                      <a:alpha val="33000"/>
                    </a:srgbClr>
                  </a:outerShdw>
                </a:effectLst>
              </a:rPr>
              <a:t>Northerners upset because 36°30° line is repealed</a:t>
            </a:r>
          </a:p>
        </p:txBody>
      </p:sp>
      <p:pic>
        <p:nvPicPr>
          <p:cNvPr id="9" name="Picture 8" descr="Kansas-Nebraska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3" y="1196065"/>
            <a:ext cx="6114405" cy="4724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760536" y="3944666"/>
            <a:ext cx="2237055"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2400" b="1" dirty="0" smtClean="0">
                <a:ln w="31550" cmpd="sng">
                  <a:noFill/>
                  <a:prstDash val="solid"/>
                </a:ln>
                <a:effectLst>
                  <a:outerShdw blurRad="50800" dist="40000" dir="5400000" algn="tl" rotWithShape="0">
                    <a:srgbClr val="000000">
                      <a:shade val="5000"/>
                      <a:satMod val="120000"/>
                      <a:alpha val="33000"/>
                    </a:srgbClr>
                  </a:outerShdw>
                </a:effectLst>
              </a:rPr>
              <a:t>Southerners expect Kansas to be settled by slaveholders</a:t>
            </a:r>
          </a:p>
        </p:txBody>
      </p:sp>
    </p:spTree>
    <p:extLst>
      <p:ext uri="{BB962C8B-B14F-4D97-AF65-F5344CB8AC3E}">
        <p14:creationId xmlns:p14="http://schemas.microsoft.com/office/powerpoint/2010/main" val="380077347"/>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1446550"/>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Kansas-Nebraska Act - 1854</a:t>
            </a:r>
          </a:p>
          <a:p>
            <a:pPr algn="ct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0" y="1137285"/>
            <a:ext cx="9144000" cy="1077218"/>
          </a:xfrm>
          <a:prstGeom prst="rect">
            <a:avLst/>
          </a:prstGeom>
          <a:noFill/>
        </p:spPr>
        <p:txBody>
          <a:bodyPr wrap="square" lIns="91440" tIns="45720" rIns="91440" bIns="45720">
            <a:spAutoFit/>
          </a:bodyPr>
          <a:lstStyle/>
          <a:p>
            <a:pPr algn="ctr"/>
            <a:r>
              <a:rPr lang="en-US" sz="3200" b="1" dirty="0" smtClean="0">
                <a:ln w="31550" cmpd="sng">
                  <a:noFill/>
                  <a:prstDash val="solid"/>
                </a:ln>
                <a:effectLst>
                  <a:outerShdw blurRad="50800" dist="40000" dir="5400000" algn="tl" rotWithShape="0">
                    <a:srgbClr val="000000">
                      <a:shade val="5000"/>
                      <a:satMod val="120000"/>
                      <a:alpha val="33000"/>
                    </a:srgbClr>
                  </a:outerShdw>
                </a:effectLst>
              </a:rPr>
              <a:t>Elections take place!!</a:t>
            </a:r>
            <a:r>
              <a:rPr lang="en-US" sz="3200" b="1" dirty="0">
                <a:ln w="31550" cmpd="sng">
                  <a:noFill/>
                  <a:prstDash val="solid"/>
                </a:ln>
                <a:effectLst>
                  <a:outerShdw blurRad="50800" dist="40000" dir="5400000" algn="tl" rotWithShape="0">
                    <a:srgbClr val="000000">
                      <a:shade val="5000"/>
                      <a:satMod val="120000"/>
                      <a:alpha val="33000"/>
                    </a:srgbClr>
                  </a:outerShdw>
                </a:effectLst>
              </a:rPr>
              <a:t> </a:t>
            </a:r>
            <a:r>
              <a:rPr lang="en-US" sz="3200" b="1" dirty="0" smtClean="0">
                <a:ln w="31550" cmpd="sng">
                  <a:noFill/>
                  <a:prstDash val="solid"/>
                </a:ln>
                <a:effectLst>
                  <a:outerShdw blurRad="50800" dist="40000" dir="5400000" algn="tl" rotWithShape="0">
                    <a:srgbClr val="000000">
                      <a:shade val="5000"/>
                      <a:satMod val="120000"/>
                      <a:alpha val="33000"/>
                    </a:srgbClr>
                  </a:outerShdw>
                </a:effectLst>
              </a:rPr>
              <a:t>(Popular Sovereignty) -  1500 people in Kansas but 6000 vote?!?!?!?</a:t>
            </a:r>
          </a:p>
        </p:txBody>
      </p:sp>
      <p:sp>
        <p:nvSpPr>
          <p:cNvPr id="8" name="Rectangle 7"/>
          <p:cNvSpPr/>
          <p:nvPr/>
        </p:nvSpPr>
        <p:spPr>
          <a:xfrm>
            <a:off x="737461" y="2536578"/>
            <a:ext cx="7599941" cy="2123658"/>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3600" b="1" u="sng"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Border Ruffians</a:t>
            </a:r>
            <a:r>
              <a:rPr lang="en-US" sz="36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a:t>
            </a:r>
          </a:p>
          <a:p>
            <a:pPr algn="ctr"/>
            <a:r>
              <a:rPr lang="en-US" sz="36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Armed Missourians who crossed the Kansas border to support slavery </a:t>
            </a:r>
          </a:p>
          <a:p>
            <a:pPr algn="ctr"/>
            <a:endParaRPr lang="en-US" sz="24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0" y="4985673"/>
            <a:ext cx="9144000" cy="1323439"/>
          </a:xfrm>
          <a:prstGeom prst="rect">
            <a:avLst/>
          </a:prstGeom>
          <a:noFill/>
        </p:spPr>
        <p:txBody>
          <a:bodyPr wrap="square" lIns="91440" tIns="45720" rIns="91440" bIns="45720">
            <a:spAutoFit/>
          </a:bodyPr>
          <a:lstStyle/>
          <a:p>
            <a:pPr algn="ctr"/>
            <a:r>
              <a:rPr lang="en-US" sz="4000" b="1" dirty="0" smtClean="0">
                <a:ln w="31550" cmpd="sng">
                  <a:noFill/>
                  <a:prstDash val="solid"/>
                </a:ln>
                <a:effectLst>
                  <a:outerShdw blurRad="50800" dist="40000" dir="5400000" algn="tl" rotWithShape="0">
                    <a:srgbClr val="000000">
                      <a:shade val="5000"/>
                      <a:satMod val="120000"/>
                      <a:alpha val="33000"/>
                    </a:srgbClr>
                  </a:outerShdw>
                </a:effectLst>
              </a:rPr>
              <a:t>By 1856  Pro-Slavery and Anti-Slavery governments existed.</a:t>
            </a:r>
          </a:p>
        </p:txBody>
      </p:sp>
    </p:spTree>
    <p:extLst>
      <p:ext uri="{BB962C8B-B14F-4D97-AF65-F5344CB8AC3E}">
        <p14:creationId xmlns:p14="http://schemas.microsoft.com/office/powerpoint/2010/main" val="2116073574"/>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404355" y="367844"/>
            <a:ext cx="8579958"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Kansas-Nebraska Act - 1854</a:t>
            </a:r>
          </a:p>
        </p:txBody>
      </p:sp>
      <p:sp>
        <p:nvSpPr>
          <p:cNvPr id="5" name="Rectangle 4"/>
          <p:cNvSpPr/>
          <p:nvPr/>
        </p:nvSpPr>
        <p:spPr>
          <a:xfrm>
            <a:off x="1126676" y="1137285"/>
            <a:ext cx="7210725" cy="707886"/>
          </a:xfrm>
          <a:prstGeom prst="rect">
            <a:avLst/>
          </a:prstGeom>
          <a:noFill/>
        </p:spPr>
        <p:txBody>
          <a:bodyPr wrap="square" lIns="91440" tIns="45720" rIns="91440" bIns="45720">
            <a:spAutoFit/>
          </a:bodyPr>
          <a:lstStyle/>
          <a:p>
            <a:pPr algn="ctr"/>
            <a:r>
              <a:rPr lang="en-US" sz="4000" b="1" dirty="0" smtClean="0">
                <a:ln w="31550" cmpd="sng">
                  <a:noFill/>
                  <a:prstDash val="solid"/>
                </a:ln>
                <a:effectLst>
                  <a:outerShdw blurRad="50800" dist="40000" dir="5400000" algn="tl" rotWithShape="0">
                    <a:srgbClr val="000000">
                      <a:shade val="5000"/>
                      <a:satMod val="120000"/>
                      <a:alpha val="33000"/>
                    </a:srgbClr>
                  </a:outerShdw>
                </a:effectLst>
              </a:rPr>
              <a:t>Both sides armed...................</a:t>
            </a:r>
          </a:p>
        </p:txBody>
      </p:sp>
      <p:sp>
        <p:nvSpPr>
          <p:cNvPr id="8" name="Rectangle 7"/>
          <p:cNvSpPr/>
          <p:nvPr/>
        </p:nvSpPr>
        <p:spPr>
          <a:xfrm>
            <a:off x="404355" y="1849509"/>
            <a:ext cx="8391813" cy="1138773"/>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sz="3600" b="1" u="sng"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Bleeding Kansas</a:t>
            </a:r>
            <a:r>
              <a:rPr lang="en-US" sz="36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a:t>
            </a:r>
          </a:p>
          <a:p>
            <a:pPr algn="ctr"/>
            <a:r>
              <a:rPr lang="en-US" sz="3200" b="1" dirty="0" smtClean="0">
                <a:ln w="31550" cmpd="sng">
                  <a:noFill/>
                  <a:prstDash val="solid"/>
                </a:ln>
                <a:solidFill>
                  <a:schemeClr val="bg1"/>
                </a:solidFill>
                <a:effectLst>
                  <a:outerShdw blurRad="50800" dist="40000" dir="5400000" algn="tl" rotWithShape="0">
                    <a:srgbClr val="000000">
                      <a:shade val="5000"/>
                      <a:satMod val="120000"/>
                      <a:alpha val="33000"/>
                    </a:srgbClr>
                  </a:outerShdw>
                </a:effectLst>
              </a:rPr>
              <a:t>Newspapers referred to the violence in Kansas </a:t>
            </a:r>
          </a:p>
        </p:txBody>
      </p:sp>
      <p:sp>
        <p:nvSpPr>
          <p:cNvPr id="10" name="Rectangle 9"/>
          <p:cNvSpPr/>
          <p:nvPr/>
        </p:nvSpPr>
        <p:spPr>
          <a:xfrm>
            <a:off x="0" y="4649542"/>
            <a:ext cx="9144000" cy="707886"/>
          </a:xfrm>
          <a:prstGeom prst="rect">
            <a:avLst/>
          </a:prstGeom>
          <a:noFill/>
        </p:spPr>
        <p:txBody>
          <a:bodyPr wrap="square" lIns="91440" tIns="45720" rIns="91440" bIns="45720">
            <a:spAutoFit/>
          </a:bodyPr>
          <a:lstStyle/>
          <a:p>
            <a:pPr algn="ctr"/>
            <a:endParaRPr lang="en-US" sz="4000" b="1" dirty="0" smtClean="0">
              <a:ln w="31550" cmpd="sng">
                <a:noFill/>
                <a:prstDash val="solid"/>
              </a:ln>
              <a:effectLst>
                <a:outerShdw blurRad="50800" dist="40000" dir="5400000" algn="tl" rotWithShape="0">
                  <a:srgbClr val="000000">
                    <a:shade val="5000"/>
                    <a:satMod val="120000"/>
                    <a:alpha val="33000"/>
                  </a:srgbClr>
                </a:outerShdw>
              </a:effectLst>
            </a:endParaRPr>
          </a:p>
        </p:txBody>
      </p:sp>
      <p:pic>
        <p:nvPicPr>
          <p:cNvPr id="2" name="Picture 1" descr="Peace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494" y="3073261"/>
            <a:ext cx="5632839" cy="3589554"/>
          </a:xfrm>
          <a:prstGeom prst="rect">
            <a:avLst/>
          </a:prstGeom>
        </p:spPr>
      </p:pic>
      <p:sp>
        <p:nvSpPr>
          <p:cNvPr id="9" name="Rectangle 8"/>
          <p:cNvSpPr/>
          <p:nvPr/>
        </p:nvSpPr>
        <p:spPr>
          <a:xfrm rot="20122959">
            <a:off x="198430" y="2920466"/>
            <a:ext cx="8763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SECTIONALISM!!!!!</a:t>
            </a:r>
          </a:p>
        </p:txBody>
      </p:sp>
    </p:spTree>
    <p:extLst>
      <p:ext uri="{BB962C8B-B14F-4D97-AF65-F5344CB8AC3E}">
        <p14:creationId xmlns:p14="http://schemas.microsoft.com/office/powerpoint/2010/main" val="796506955"/>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9"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10"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3865832" y="311446"/>
            <a:ext cx="5102322" cy="1846659"/>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John Brown</a:t>
            </a:r>
          </a:p>
          <a:p>
            <a:pPr algn="ctr"/>
            <a:r>
              <a:rPr lang="en-US" sz="4800" b="1" i="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abolitionist</a:t>
            </a:r>
          </a:p>
        </p:txBody>
      </p:sp>
      <p:sp>
        <p:nvSpPr>
          <p:cNvPr id="5" name="Rectangle 4"/>
          <p:cNvSpPr/>
          <p:nvPr/>
        </p:nvSpPr>
        <p:spPr>
          <a:xfrm>
            <a:off x="3847156" y="2361461"/>
            <a:ext cx="4971593" cy="1323439"/>
          </a:xfrm>
          <a:prstGeom prst="rect">
            <a:avLst/>
          </a:prstGeom>
        </p:spPr>
        <p:txBody>
          <a:bodyPr wrap="square">
            <a:spAutoFit/>
          </a:bodyPr>
          <a:lstStyle/>
          <a:p>
            <a:pPr algn="ctr"/>
            <a:r>
              <a:rPr lang="en-US" sz="4000" b="1" dirty="0" smtClean="0">
                <a:ln w="3175">
                  <a:solidFill>
                    <a:schemeClr val="tx1"/>
                  </a:solidFill>
                </a:ln>
                <a:solidFill>
                  <a:srgbClr val="FFFF00"/>
                </a:solidFill>
              </a:rPr>
              <a:t>“Believed God chose him to end slavery”</a:t>
            </a:r>
            <a:endParaRPr lang="en-US" sz="4000" b="1" dirty="0">
              <a:ln w="3175">
                <a:solidFill>
                  <a:schemeClr val="tx1"/>
                </a:solidFill>
              </a:ln>
              <a:solidFill>
                <a:srgbClr val="FFFF00"/>
              </a:solidFill>
            </a:endParaRPr>
          </a:p>
        </p:txBody>
      </p:sp>
      <p:pic>
        <p:nvPicPr>
          <p:cNvPr id="6" name="Picture 5" descr="John_Brown_daguerreotype_c18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08" y="311446"/>
            <a:ext cx="3014523" cy="3776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23007" y="4613394"/>
            <a:ext cx="8414417" cy="175432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Vowed to strike terror in the hearts of pro-slavery people.......led a group that seized and killed five supporters of slavery</a:t>
            </a:r>
          </a:p>
        </p:txBody>
      </p:sp>
    </p:spTree>
    <p:extLst>
      <p:ext uri="{BB962C8B-B14F-4D97-AF65-F5344CB8AC3E}">
        <p14:creationId xmlns:p14="http://schemas.microsoft.com/office/powerpoint/2010/main" val="1258695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423007" y="37571"/>
            <a:ext cx="8333186"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Violence in Congress</a:t>
            </a:r>
          </a:p>
        </p:txBody>
      </p:sp>
      <p:sp>
        <p:nvSpPr>
          <p:cNvPr id="5" name="Rectangle 4"/>
          <p:cNvSpPr/>
          <p:nvPr/>
        </p:nvSpPr>
        <p:spPr>
          <a:xfrm>
            <a:off x="578942" y="1145567"/>
            <a:ext cx="8011796" cy="1569660"/>
          </a:xfrm>
          <a:prstGeom prst="rect">
            <a:avLst/>
          </a:prstGeom>
        </p:spPr>
        <p:txBody>
          <a:bodyPr wrap="square">
            <a:spAutoFit/>
          </a:bodyPr>
          <a:lstStyle/>
          <a:p>
            <a:pPr algn="ctr"/>
            <a:r>
              <a:rPr lang="en-US" sz="3200" b="1" dirty="0" smtClean="0">
                <a:ln w="3175">
                  <a:solidFill>
                    <a:schemeClr val="tx1"/>
                  </a:solidFill>
                </a:ln>
                <a:solidFill>
                  <a:srgbClr val="FFFF00"/>
                </a:solidFill>
              </a:rPr>
              <a:t>Representative Preston Brooks beats Charles Sumner with a cane on the Senate Floor over the slavery debate in Kansas</a:t>
            </a:r>
            <a:endParaRPr lang="en-US" sz="3200" b="1" dirty="0">
              <a:ln w="3175">
                <a:solidFill>
                  <a:schemeClr val="tx1"/>
                </a:solidFill>
              </a:ln>
              <a:solidFill>
                <a:srgbClr val="FFFF00"/>
              </a:solidFill>
            </a:endParaRPr>
          </a:p>
        </p:txBody>
      </p:sp>
      <p:pic>
        <p:nvPicPr>
          <p:cNvPr id="4" name="Picture 3" descr="charles-sum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71" y="2715227"/>
            <a:ext cx="7881067" cy="3682170"/>
          </a:xfrm>
          <a:prstGeom prst="rect">
            <a:avLst/>
          </a:prstGeom>
        </p:spPr>
      </p:pic>
      <p:sp>
        <p:nvSpPr>
          <p:cNvPr id="6" name="Rectangle 5"/>
          <p:cNvSpPr/>
          <p:nvPr/>
        </p:nvSpPr>
        <p:spPr>
          <a:xfrm rot="20180140">
            <a:off x="10864" y="2594592"/>
            <a:ext cx="8763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SECTIONALISM!!!!!</a:t>
            </a:r>
          </a:p>
        </p:txBody>
      </p:sp>
    </p:spTree>
    <p:extLst>
      <p:ext uri="{BB962C8B-B14F-4D97-AF65-F5344CB8AC3E}">
        <p14:creationId xmlns:p14="http://schemas.microsoft.com/office/powerpoint/2010/main" val="1638162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flag.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0" y="1066800"/>
            <a:ext cx="9144000" cy="4031873"/>
          </a:xfrm>
          <a:prstGeom prst="rect">
            <a:avLst/>
          </a:prstGeom>
          <a:noFill/>
        </p:spPr>
        <p:txBody>
          <a:bodyPr wrap="square" lIns="91440" tIns="45720" rIns="91440" bIns="45720">
            <a:spAutoFit/>
          </a:bodyPr>
          <a:lstStyle/>
          <a:p>
            <a:pPr algn="ctr"/>
            <a:r>
              <a:rPr lang="en-US" sz="9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Section 3</a:t>
            </a:r>
            <a:r>
              <a:rPr lang="en-US" sz="9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Challenges to Slavery</a:t>
            </a:r>
            <a:endPar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294562056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754327"/>
          </a:xfrm>
          <a:prstGeom prst="rect">
            <a:avLst/>
          </a:prstGeom>
          <a:noFill/>
        </p:spPr>
        <p:txBody>
          <a:bodyPr wrap="square" lIns="91440" tIns="45720" rIns="91440" bIns="45720">
            <a:spAutoFit/>
          </a:bodyPr>
          <a:lstStyle/>
          <a:p>
            <a:pPr algn="ctr"/>
            <a:r>
              <a:rPr lang="en-US" sz="5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Invention of the Cotton Gin</a:t>
            </a:r>
          </a:p>
          <a:p>
            <a:pPr algn="ctr"/>
            <a:r>
              <a:rPr lang="en-US" sz="54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1793</a:t>
            </a:r>
            <a:endParaRPr lang="en-US" sz="54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3" name="Picture 2" descr="1200px-Cotton_gin_EWM_20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24" y="1754327"/>
            <a:ext cx="4278923" cy="2816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otton_field_kv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170" y="1754327"/>
            <a:ext cx="4224207" cy="2857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14924" y="4772049"/>
            <a:ext cx="8701453" cy="1200328"/>
          </a:xfrm>
          <a:prstGeom prst="rect">
            <a:avLst/>
          </a:prstGeom>
        </p:spPr>
        <p:txBody>
          <a:bodyPr wrap="square">
            <a:spAutoFit/>
          </a:bodyPr>
          <a:lstStyle/>
          <a:p>
            <a:pPr algn="ctr"/>
            <a:r>
              <a:rPr lang="en-US" sz="2400" dirty="0">
                <a:latin typeface="Arial Black"/>
                <a:cs typeface="Arial Black"/>
              </a:rPr>
              <a:t>Eli Whitney's invention of the cotton </a:t>
            </a:r>
            <a:r>
              <a:rPr lang="en-US" sz="2400" dirty="0" smtClean="0">
                <a:latin typeface="Arial Black"/>
                <a:cs typeface="Arial Black"/>
              </a:rPr>
              <a:t>gin revolutionized </a:t>
            </a:r>
            <a:r>
              <a:rPr lang="en-US" sz="2400" dirty="0">
                <a:latin typeface="Arial Black"/>
                <a:cs typeface="Arial Black"/>
              </a:rPr>
              <a:t>the cotton industry in the </a:t>
            </a:r>
            <a:r>
              <a:rPr lang="en-US" sz="2400" dirty="0" smtClean="0">
                <a:latin typeface="Arial Black"/>
                <a:cs typeface="Arial Black"/>
              </a:rPr>
              <a:t>U.S. </a:t>
            </a:r>
          </a:p>
          <a:p>
            <a:pPr algn="ctr"/>
            <a:r>
              <a:rPr lang="en-US" sz="2400" dirty="0" smtClean="0">
                <a:latin typeface="Arial Black"/>
                <a:cs typeface="Arial Black"/>
              </a:rPr>
              <a:t>Removal </a:t>
            </a:r>
            <a:r>
              <a:rPr lang="en-US" sz="2400" dirty="0">
                <a:latin typeface="Arial Black"/>
                <a:cs typeface="Arial Black"/>
              </a:rPr>
              <a:t>of cotton seeds became 50 </a:t>
            </a:r>
            <a:r>
              <a:rPr lang="en-US" sz="2400" dirty="0" smtClean="0">
                <a:latin typeface="Arial Black"/>
                <a:cs typeface="Arial Black"/>
              </a:rPr>
              <a:t>times faster</a:t>
            </a:r>
            <a:r>
              <a:rPr lang="en-US" dirty="0">
                <a:latin typeface="Arial Black"/>
                <a:cs typeface="Arial Black"/>
              </a:rPr>
              <a:t>.</a:t>
            </a:r>
          </a:p>
        </p:txBody>
      </p:sp>
    </p:spTree>
    <p:extLst>
      <p:ext uri="{BB962C8B-B14F-4D97-AF65-F5344CB8AC3E}">
        <p14:creationId xmlns:p14="http://schemas.microsoft.com/office/powerpoint/2010/main" val="287668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228600" y="152400"/>
            <a:ext cx="87630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REPUBLICAN PARTY</a:t>
            </a:r>
            <a:endPar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228600" y="3489327"/>
            <a:ext cx="8674100"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upport was from the North</a:t>
            </a:r>
          </a:p>
        </p:txBody>
      </p:sp>
      <p:sp>
        <p:nvSpPr>
          <p:cNvPr id="7" name="Rectangle 6"/>
          <p:cNvSpPr/>
          <p:nvPr/>
        </p:nvSpPr>
        <p:spPr>
          <a:xfrm>
            <a:off x="228598" y="1450940"/>
            <a:ext cx="8674100" cy="120032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Main message was that the government should ban slavery in territories.</a:t>
            </a:r>
          </a:p>
        </p:txBody>
      </p:sp>
      <p:sp>
        <p:nvSpPr>
          <p:cNvPr id="8" name="Rectangle 7"/>
          <p:cNvSpPr/>
          <p:nvPr/>
        </p:nvSpPr>
        <p:spPr>
          <a:xfrm>
            <a:off x="228598" y="5022026"/>
            <a:ext cx="8674100"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Republicans win many seats in Congress </a:t>
            </a:r>
          </a:p>
        </p:txBody>
      </p:sp>
      <p:sp>
        <p:nvSpPr>
          <p:cNvPr id="9" name="Rectangle 8"/>
          <p:cNvSpPr/>
          <p:nvPr/>
        </p:nvSpPr>
        <p:spPr>
          <a:xfrm rot="20553865">
            <a:off x="165618" y="3604234"/>
            <a:ext cx="8763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SECTIONALISM!!!!!</a:t>
            </a:r>
          </a:p>
        </p:txBody>
      </p:sp>
    </p:spTree>
    <p:extLst>
      <p:ext uri="{BB962C8B-B14F-4D97-AF65-F5344CB8AC3E}">
        <p14:creationId xmlns:p14="http://schemas.microsoft.com/office/powerpoint/2010/main" val="3316394914"/>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0"/>
            <a:ext cx="8763000" cy="923330"/>
          </a:xfrm>
          <a:prstGeom prst="rect">
            <a:avLst/>
          </a:prstGeom>
          <a:noFill/>
        </p:spPr>
        <p:txBody>
          <a:bodyPr wrap="square" lIns="91440" tIns="45720" rIns="91440" bIns="45720">
            <a:spAutoFit/>
          </a:bodyPr>
          <a:lstStyle/>
          <a:p>
            <a:pPr algn="ctr"/>
            <a:r>
              <a:rPr lang="en-US" sz="5400" b="1" dirty="0" smtClean="0">
                <a:ln w="31550" cmpd="sng">
                  <a:solidFill>
                    <a:schemeClr val="tx1"/>
                  </a:solidFill>
                  <a:prstDash val="solid"/>
                </a:ln>
                <a:solidFill>
                  <a:schemeClr val="accent5"/>
                </a:solidFill>
                <a:effectLst>
                  <a:outerShdw blurRad="50800" dist="40000" dir="5400000" algn="tl" rotWithShape="0">
                    <a:srgbClr val="000000">
                      <a:shade val="5000"/>
                      <a:satMod val="120000"/>
                      <a:alpha val="33000"/>
                    </a:srgbClr>
                  </a:outerShdw>
                </a:effectLst>
              </a:rPr>
              <a:t>The Dred Scott Case</a:t>
            </a:r>
            <a:endParaRPr lang="en-US" sz="5400" b="1" cap="none" spc="0" dirty="0" smtClean="0">
              <a:ln w="31550" cmpd="sng">
                <a:solidFill>
                  <a:schemeClr val="tx1"/>
                </a:solidFill>
                <a:prstDash val="solid"/>
              </a:ln>
              <a:solidFill>
                <a:schemeClr val="accent5"/>
              </a:solidFill>
              <a:effectLst>
                <a:outerShdw blurRad="50800" dist="40000" dir="5400000" algn="tl" rotWithShape="0">
                  <a:srgbClr val="000000">
                    <a:shade val="5000"/>
                    <a:satMod val="120000"/>
                    <a:alpha val="33000"/>
                  </a:srgbClr>
                </a:outerShdw>
              </a:effectLst>
            </a:endParaRPr>
          </a:p>
        </p:txBody>
      </p:sp>
      <p:pic>
        <p:nvPicPr>
          <p:cNvPr id="2" name="Picture 1" descr="fi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007997"/>
            <a:ext cx="35052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14866" y="1311193"/>
            <a:ext cx="4800601" cy="304698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Dred Scott was a slave who claimed that because his master had taken him to the free territories of Illinois and Wisconsin, he should be free.</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228600" y="4782526"/>
            <a:ext cx="8712199"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 1846, with the help of anti-slavery lawyers, he sued for his freedom.  It took 11 years for the case to get to the United States Supreme Court.</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73774138"/>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
                                        <p:tgtEl>
                                          <p:spTgt spid="9"/>
                                        </p:tgtEl>
                                      </p:cBhvr>
                                    </p:animEffect>
                                    <p:anim calcmode="lin" valueType="num">
                                      <p:cBhvr>
                                        <p:cTn id="26" dur="400" fill="hold"/>
                                        <p:tgtEl>
                                          <p:spTgt spid="9"/>
                                        </p:tgtEl>
                                        <p:attrNameLst>
                                          <p:attrName>ppt_x</p:attrName>
                                        </p:attrNameLst>
                                      </p:cBhvr>
                                      <p:tavLst>
                                        <p:tav tm="0">
                                          <p:val>
                                            <p:strVal val="#ppt_x"/>
                                          </p:val>
                                        </p:tav>
                                        <p:tav tm="100000">
                                          <p:val>
                                            <p:strVal val="#ppt_x"/>
                                          </p:val>
                                        </p:tav>
                                      </p:tavLst>
                                    </p:anim>
                                    <p:anim calcmode="lin" valueType="num">
                                      <p:cBhvr>
                                        <p:cTn id="27" dur="400" fill="hold"/>
                                        <p:tgtEl>
                                          <p:spTgt spid="9"/>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6121399" cy="923330"/>
          </a:xfrm>
          <a:prstGeom prst="rect">
            <a:avLst/>
          </a:prstGeom>
          <a:noFill/>
        </p:spPr>
        <p:txBody>
          <a:bodyPr wrap="square" lIns="91440" tIns="45720" rIns="91440" bIns="45720">
            <a:spAutoFit/>
          </a:bodyPr>
          <a:lstStyle/>
          <a:p>
            <a:pPr algn="ctr"/>
            <a:r>
              <a:rPr lang="en-US" sz="5400" b="1" dirty="0" smtClean="0">
                <a:ln w="31550" cmpd="sng">
                  <a:solidFill>
                    <a:schemeClr val="tx1"/>
                  </a:solidFill>
                  <a:prstDash val="solid"/>
                </a:ln>
                <a:solidFill>
                  <a:schemeClr val="accent5"/>
                </a:solidFill>
                <a:effectLst>
                  <a:outerShdw blurRad="50800" dist="40000" dir="5400000" algn="tl" rotWithShape="0">
                    <a:srgbClr val="000000">
                      <a:shade val="5000"/>
                      <a:satMod val="120000"/>
                      <a:alpha val="33000"/>
                    </a:srgbClr>
                  </a:outerShdw>
                </a:effectLst>
              </a:rPr>
              <a:t>The Dred Scott Case</a:t>
            </a:r>
            <a:endParaRPr lang="en-US" sz="5400" b="1" cap="none" spc="0" dirty="0" smtClean="0">
              <a:ln w="31550" cmpd="sng">
                <a:solidFill>
                  <a:schemeClr val="tx1"/>
                </a:solidFill>
                <a:prstDash val="solid"/>
              </a:ln>
              <a:solidFill>
                <a:schemeClr val="accent5"/>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228601" y="923330"/>
            <a:ext cx="4394199" cy="1569660"/>
          </a:xfrm>
          <a:prstGeom prst="rect">
            <a:avLst/>
          </a:prstGeom>
        </p:spPr>
        <p:txBody>
          <a:bodyPr wrap="square">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 The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court ruled that because Scott was not considered a </a:t>
            </a:r>
            <a:r>
              <a:rPr lang="en-US" sz="2400" b="1" i="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citizen</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but property, he could not file a lawsuit.</a:t>
            </a:r>
          </a:p>
        </p:txBody>
      </p:sp>
      <p:sp>
        <p:nvSpPr>
          <p:cNvPr id="6" name="Rectangle 5"/>
          <p:cNvSpPr/>
          <p:nvPr/>
        </p:nvSpPr>
        <p:spPr>
          <a:xfrm>
            <a:off x="228601" y="4964890"/>
            <a:ext cx="8593668" cy="1569660"/>
          </a:xfrm>
          <a:prstGeom prst="rect">
            <a:avLst/>
          </a:prstGeom>
        </p:spPr>
        <p:txBody>
          <a:bodyPr wrap="square">
            <a:spAutoFit/>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3</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Court also ruled that Congress had no power to decide the issue of slavery in the territories. This meant that slavery was legal in all the territories and the Missouri Compromise was unconstitutional.</a:t>
            </a:r>
          </a:p>
        </p:txBody>
      </p:sp>
      <p:pic>
        <p:nvPicPr>
          <p:cNvPr id="7" name="Picture 6" descr="downloadfsdfds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0" y="1692771"/>
            <a:ext cx="3725336" cy="2790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800833" y="923330"/>
            <a:ext cx="4021436" cy="769441"/>
          </a:xfrm>
          <a:prstGeom prst="rect">
            <a:avLst/>
          </a:prstGeom>
        </p:spPr>
        <p:txBody>
          <a:bodyPr wrap="square">
            <a:spAutoFit/>
          </a:bodyPr>
          <a:lstStyle/>
          <a:p>
            <a:pPr algn="ctr"/>
            <a:r>
              <a:rPr lang="en-US" sz="2200" dirty="0" smtClean="0"/>
              <a:t>Dred Scott case was heard in the Old Courthouse in St. Louis</a:t>
            </a:r>
            <a:endParaRPr lang="en-US" sz="2200" dirty="0"/>
          </a:p>
        </p:txBody>
      </p:sp>
      <p:sp>
        <p:nvSpPr>
          <p:cNvPr id="9" name="Rectangle 8"/>
          <p:cNvSpPr/>
          <p:nvPr/>
        </p:nvSpPr>
        <p:spPr>
          <a:xfrm>
            <a:off x="228601" y="2712619"/>
            <a:ext cx="4394199" cy="1938992"/>
          </a:xfrm>
          <a:prstGeom prst="rect">
            <a:avLst/>
          </a:prstGeom>
        </p:spPr>
        <p:txBody>
          <a:bodyPr wrap="square">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2.  Since Scott was property, and the Fifth Amendment prohibits Congress from taking away property without “due process of law”</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294700979"/>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0"/>
            <a:ext cx="8763000" cy="923330"/>
          </a:xfrm>
          <a:prstGeom prst="rect">
            <a:avLst/>
          </a:prstGeom>
          <a:noFill/>
        </p:spPr>
        <p:txBody>
          <a:bodyPr wrap="square" lIns="91440" tIns="45720" rIns="91440" bIns="45720">
            <a:spAutoFit/>
          </a:bodyPr>
          <a:lstStyle/>
          <a:p>
            <a:pPr algn="ctr"/>
            <a:r>
              <a:rPr lang="en-US" sz="5400" b="1" dirty="0" smtClean="0">
                <a:ln w="31550" cmpd="sng">
                  <a:solidFill>
                    <a:schemeClr val="tx1"/>
                  </a:solidFill>
                  <a:prstDash val="solid"/>
                </a:ln>
                <a:solidFill>
                  <a:schemeClr val="accent5"/>
                </a:solidFill>
                <a:effectLst>
                  <a:outerShdw blurRad="50800" dist="40000" dir="5400000" algn="tl" rotWithShape="0">
                    <a:srgbClr val="000000">
                      <a:shade val="5000"/>
                      <a:satMod val="120000"/>
                      <a:alpha val="33000"/>
                    </a:srgbClr>
                  </a:outerShdw>
                </a:effectLst>
              </a:rPr>
              <a:t>The Dred Scott Case</a:t>
            </a:r>
            <a:endParaRPr lang="en-US" sz="5400" b="1" cap="none" spc="0" dirty="0" smtClean="0">
              <a:ln w="31550" cmpd="sng">
                <a:solidFill>
                  <a:schemeClr val="tx1"/>
                </a:solidFill>
                <a:prstDash val="solid"/>
              </a:ln>
              <a:solidFill>
                <a:schemeClr val="accent5"/>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228599" y="1311193"/>
            <a:ext cx="8712199"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Court upheld what many in the South had always said </a:t>
            </a:r>
            <a:r>
              <a:rPr lang="mr-IN"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“Nothing could legally stop the spread of slavery”</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228600" y="4782526"/>
            <a:ext cx="8712199"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case also ruled that the main issue the Republican party was based on (limits on slavery in the territories) was unconstitutional.</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228600" y="3372287"/>
            <a:ext cx="8763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SECTIONALISM!!!!!</a:t>
            </a:r>
          </a:p>
        </p:txBody>
      </p:sp>
    </p:spTree>
    <p:extLst>
      <p:ext uri="{BB962C8B-B14F-4D97-AF65-F5344CB8AC3E}">
        <p14:creationId xmlns:p14="http://schemas.microsoft.com/office/powerpoint/2010/main" val="664484572"/>
      </p:ext>
    </p:extLst>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1100667" y="5939079"/>
            <a:ext cx="7095258" cy="5847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Abraham Lincoln vs. Stephan A. Douglas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167426" y="69739"/>
            <a:ext cx="8743836"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Race for United State Senator from Illinois - 1858</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descr="lincoln_douglas_deb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727" y="1780583"/>
            <a:ext cx="5592406" cy="4030028"/>
          </a:xfrm>
          <a:prstGeom prst="rect">
            <a:avLst/>
          </a:prstGeom>
        </p:spPr>
      </p:pic>
    </p:spTree>
    <p:extLst>
      <p:ext uri="{BB962C8B-B14F-4D97-AF65-F5344CB8AC3E}">
        <p14:creationId xmlns:p14="http://schemas.microsoft.com/office/powerpoint/2010/main" val="3662747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45"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ppt_w</p:attrName>
                                        </p:attrNameLst>
                                      </p:cBhvr>
                                      <p:tavLst>
                                        <p:tav tm="0" fmla="#ppt_w*sin(2.5*pi*$)">
                                          <p:val>
                                            <p:fltVal val="0"/>
                                          </p:val>
                                        </p:tav>
                                        <p:tav tm="100000">
                                          <p:val>
                                            <p:fltVal val="1"/>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169333" y="142613"/>
            <a:ext cx="8839200" cy="132343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Lincoln-Douglas Debates </a:t>
            </a:r>
          </a:p>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tint val="85000"/>
                    <a:satMod val="155000"/>
                  </a:schemeClr>
                </a:solidFill>
                <a:effectLst>
                  <a:outerShdw blurRad="50800" dist="40000" dir="5400000" algn="tl" rotWithShape="0">
                    <a:srgbClr val="000000">
                      <a:shade val="5000"/>
                      <a:satMod val="120000"/>
                      <a:alpha val="33000"/>
                    </a:srgbClr>
                  </a:outerShdw>
                </a:effectLst>
              </a:rPr>
              <a:t>Topic </a:t>
            </a:r>
            <a:r>
              <a:rPr lang="mr-IN"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tint val="85000"/>
                    <a:satMod val="155000"/>
                  </a:schemeClr>
                </a:solidFill>
                <a:effectLst>
                  <a:outerShdw blurRad="50800" dist="40000" dir="5400000" algn="tl" rotWithShape="0">
                    <a:srgbClr val="000000">
                      <a:shade val="5000"/>
                      <a:satMod val="120000"/>
                      <a:alpha val="33000"/>
                    </a:srgbClr>
                  </a:outerShdw>
                </a:effectLst>
              </a:rPr>
              <a:t>–</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tint val="85000"/>
                    <a:satMod val="155000"/>
                  </a:schemeClr>
                </a:solidFill>
                <a:effectLst>
                  <a:outerShdw blurRad="50800" dist="40000" dir="5400000" algn="tl" rotWithShape="0">
                    <a:srgbClr val="000000">
                      <a:shade val="5000"/>
                      <a:satMod val="120000"/>
                      <a:alpha val="33000"/>
                    </a:srgbClr>
                  </a:outerShdw>
                </a:effectLst>
              </a:rPr>
              <a:t> SLAVERY</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descr="lincoln_douglas6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67" y="1628842"/>
            <a:ext cx="7914340" cy="3612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330286" y="5441313"/>
            <a:ext cx="8678247" cy="58477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Douglas </a:t>
            </a:r>
            <a:r>
              <a:rPr lang="mr-IN"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popular, well-known</a:t>
            </a:r>
          </a:p>
        </p:txBody>
      </p:sp>
      <p:sp>
        <p:nvSpPr>
          <p:cNvPr id="10" name="Rectangle 9"/>
          <p:cNvSpPr/>
          <p:nvPr/>
        </p:nvSpPr>
        <p:spPr>
          <a:xfrm>
            <a:off x="330286" y="6040271"/>
            <a:ext cx="8678247" cy="58477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Lincoln </a:t>
            </a:r>
            <a:r>
              <a:rPr lang="mr-IN"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unknown </a:t>
            </a:r>
          </a:p>
        </p:txBody>
      </p:sp>
    </p:spTree>
    <p:extLst>
      <p:ext uri="{BB962C8B-B14F-4D97-AF65-F5344CB8AC3E}">
        <p14:creationId xmlns:p14="http://schemas.microsoft.com/office/powerpoint/2010/main" val="4161288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169333" y="496556"/>
            <a:ext cx="8839200"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Lincoln-Douglas Debates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descr="imageslkjklj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201" y="1373774"/>
            <a:ext cx="3708332" cy="492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72a43f6a-896e-4de4-9d49-bf421dcbcad2_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4" y="1373774"/>
            <a:ext cx="4964212" cy="3723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67426" y="5288340"/>
            <a:ext cx="4966120" cy="107721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Debate #3 </a:t>
            </a:r>
            <a:r>
              <a:rPr lang="mr-IN"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Jonesboro, IL</a:t>
            </a:r>
          </a:p>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September 15, 1858</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99537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169333" y="142613"/>
            <a:ext cx="8839200"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Lincoln-Douglas Debates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descr="lincoln_douglas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1121433"/>
            <a:ext cx="5427317" cy="2993505"/>
          </a:xfrm>
          <a:prstGeom prst="rect">
            <a:avLst/>
          </a:prstGeom>
        </p:spPr>
      </p:pic>
      <p:sp>
        <p:nvSpPr>
          <p:cNvPr id="3" name="Rectangle 2"/>
          <p:cNvSpPr/>
          <p:nvPr/>
        </p:nvSpPr>
        <p:spPr>
          <a:xfrm>
            <a:off x="5732116" y="1121433"/>
            <a:ext cx="3276417" cy="109568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ct val="90000"/>
              </a:lnSpc>
            </a:pPr>
            <a:r>
              <a:rPr lang="en-US" sz="2400" dirty="0">
                <a:latin typeface="+mj-lt"/>
                <a:ea typeface="ＭＳ Ｐゴシック" charset="0"/>
              </a:rPr>
              <a:t>Douglass believed in deciding slavery by popular sovereignty.</a:t>
            </a:r>
          </a:p>
        </p:txBody>
      </p:sp>
      <p:sp>
        <p:nvSpPr>
          <p:cNvPr id="7" name="Rectangle 6"/>
          <p:cNvSpPr/>
          <p:nvPr/>
        </p:nvSpPr>
        <p:spPr>
          <a:xfrm>
            <a:off x="5732116" y="2686855"/>
            <a:ext cx="3276417" cy="142808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90000"/>
              </a:lnSpc>
            </a:pPr>
            <a:r>
              <a:rPr lang="en-US" sz="2400" dirty="0">
                <a:latin typeface="+mj-lt"/>
                <a:ea typeface="ＭＳ Ｐゴシック" charset="0"/>
              </a:rPr>
              <a:t>Lincoln believed that slavery should NOT be allowed to spread into the territories. </a:t>
            </a:r>
          </a:p>
        </p:txBody>
      </p:sp>
      <p:sp>
        <p:nvSpPr>
          <p:cNvPr id="9" name="Rectangle 8"/>
          <p:cNvSpPr/>
          <p:nvPr/>
        </p:nvSpPr>
        <p:spPr>
          <a:xfrm>
            <a:off x="228600" y="4613193"/>
            <a:ext cx="8712199" cy="15696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Abraham Lincoln loses the Senate race to Douglas.............but he gains a national reputation and is the clear leader of the Republican Party</a:t>
            </a:r>
            <a:endPar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275469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5"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fmla="#ppt_w*sin(2.5*pi*$)">
                                          <p:val>
                                            <p:fltVal val="0"/>
                                          </p:val>
                                        </p:tav>
                                        <p:tav tm="100000">
                                          <p:val>
                                            <p:fltVal val="1"/>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3865832" y="311446"/>
            <a:ext cx="5102322" cy="1846659"/>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John Brown</a:t>
            </a:r>
          </a:p>
          <a:p>
            <a:pPr algn="ctr"/>
            <a:r>
              <a:rPr lang="en-US" sz="4800" b="1" i="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abolitionist</a:t>
            </a:r>
          </a:p>
        </p:txBody>
      </p:sp>
      <p:sp>
        <p:nvSpPr>
          <p:cNvPr id="5" name="Rectangle 4"/>
          <p:cNvSpPr/>
          <p:nvPr/>
        </p:nvSpPr>
        <p:spPr>
          <a:xfrm>
            <a:off x="3847156" y="2361461"/>
            <a:ext cx="4971593" cy="1323439"/>
          </a:xfrm>
          <a:prstGeom prst="rect">
            <a:avLst/>
          </a:prstGeom>
        </p:spPr>
        <p:txBody>
          <a:bodyPr wrap="square">
            <a:spAutoFit/>
          </a:bodyPr>
          <a:lstStyle/>
          <a:p>
            <a:pPr algn="ctr"/>
            <a:r>
              <a:rPr lang="en-US" sz="4000" b="1" dirty="0" smtClean="0">
                <a:ln w="3175">
                  <a:solidFill>
                    <a:schemeClr val="tx1"/>
                  </a:solidFill>
                </a:ln>
                <a:solidFill>
                  <a:srgbClr val="FFFF00"/>
                </a:solidFill>
              </a:rPr>
              <a:t>“Believed God chose him to end slavery”</a:t>
            </a:r>
            <a:endParaRPr lang="en-US" sz="4000" b="1" dirty="0">
              <a:ln w="3175">
                <a:solidFill>
                  <a:schemeClr val="tx1"/>
                </a:solidFill>
              </a:ln>
              <a:solidFill>
                <a:srgbClr val="FFFF00"/>
              </a:solidFill>
            </a:endParaRPr>
          </a:p>
        </p:txBody>
      </p:sp>
      <p:pic>
        <p:nvPicPr>
          <p:cNvPr id="6" name="Picture 5" descr="John_Brown_daguerreotype_c18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08" y="311446"/>
            <a:ext cx="3014523" cy="3776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04332" y="4359394"/>
            <a:ext cx="8414417" cy="175432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Fall </a:t>
            </a:r>
            <a:r>
              <a:rPr lang="mr-IN" sz="3600" b="1" dirty="0" smtClean="0">
                <a:ln w="31550" cmpd="sng">
                  <a:noFill/>
                  <a:prstDash val="solid"/>
                </a:ln>
                <a:effectLst>
                  <a:outerShdw blurRad="50800" dist="40000" dir="5400000" algn="tl" rotWithShape="0">
                    <a:srgbClr val="000000">
                      <a:shade val="5000"/>
                      <a:satMod val="120000"/>
                      <a:alpha val="33000"/>
                    </a:srgbClr>
                  </a:outerShdw>
                </a:effectLst>
              </a:rPr>
              <a:t>–</a:t>
            </a:r>
            <a:r>
              <a:rPr lang="en-US" sz="3600" b="1" dirty="0" smtClean="0">
                <a:ln w="31550" cmpd="sng">
                  <a:noFill/>
                  <a:prstDash val="solid"/>
                </a:ln>
                <a:effectLst>
                  <a:outerShdw blurRad="50800" dist="40000" dir="5400000" algn="tl" rotWithShape="0">
                    <a:srgbClr val="000000">
                      <a:shade val="5000"/>
                      <a:satMod val="120000"/>
                      <a:alpha val="33000"/>
                    </a:srgbClr>
                  </a:outerShdw>
                </a:effectLst>
              </a:rPr>
              <a:t> 1859 </a:t>
            </a: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Leader of a raid on the Federal Arsenal in Harpers Ferry, Virginia</a:t>
            </a:r>
          </a:p>
        </p:txBody>
      </p:sp>
    </p:spTree>
    <p:extLst>
      <p:ext uri="{BB962C8B-B14F-4D97-AF65-F5344CB8AC3E}">
        <p14:creationId xmlns:p14="http://schemas.microsoft.com/office/powerpoint/2010/main" val="2657866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423007" y="156088"/>
            <a:ext cx="8414417"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Harpers Ferry Arsenal</a:t>
            </a:r>
          </a:p>
        </p:txBody>
      </p:sp>
      <p:sp>
        <p:nvSpPr>
          <p:cNvPr id="8" name="Rectangle 7"/>
          <p:cNvSpPr/>
          <p:nvPr/>
        </p:nvSpPr>
        <p:spPr>
          <a:xfrm>
            <a:off x="423007" y="5443127"/>
            <a:ext cx="8414417" cy="120032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His hope was to start a slave revolt against slave owners!</a:t>
            </a:r>
          </a:p>
        </p:txBody>
      </p:sp>
      <p:pic>
        <p:nvPicPr>
          <p:cNvPr id="3" name="Picture 2" descr="732_1860c-l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266" y="1382617"/>
            <a:ext cx="6214533" cy="3895369"/>
          </a:xfrm>
          <a:prstGeom prst="rect">
            <a:avLst/>
          </a:prstGeom>
        </p:spPr>
      </p:pic>
    </p:spTree>
    <p:extLst>
      <p:ext uri="{BB962C8B-B14F-4D97-AF65-F5344CB8AC3E}">
        <p14:creationId xmlns:p14="http://schemas.microsoft.com/office/powerpoint/2010/main" val="2987185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754327"/>
          </a:xfrm>
          <a:prstGeom prst="rect">
            <a:avLst/>
          </a:prstGeom>
          <a:noFill/>
        </p:spPr>
        <p:txBody>
          <a:bodyPr wrap="square" lIns="91440" tIns="45720" rIns="91440" bIns="45720">
            <a:spAutoFit/>
          </a:bodyPr>
          <a:lstStyle/>
          <a:p>
            <a:pPr algn="ctr"/>
            <a:r>
              <a:rPr lang="en-US" sz="5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Invention of the Cotton Gin</a:t>
            </a:r>
          </a:p>
          <a:p>
            <a:pPr algn="ctr"/>
            <a:r>
              <a:rPr lang="en-US" sz="54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1793</a:t>
            </a:r>
            <a:endParaRPr lang="en-US" sz="5400" b="1" cap="none" spc="0"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5" name="Picture 4" descr="dsdfdafa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31" y="2832325"/>
            <a:ext cx="3912775" cy="3579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1629367"/>
            <a:ext cx="9144000" cy="646331"/>
          </a:xfrm>
          <a:prstGeom prst="rect">
            <a:avLst/>
          </a:prstGeom>
        </p:spPr>
        <p:txBody>
          <a:bodyPr wrap="square">
            <a:spAutoFit/>
          </a:bodyPr>
          <a:lstStyle/>
          <a:p>
            <a:pPr algn="ctr"/>
            <a:r>
              <a:rPr lang="en-US" sz="3600" b="1" dirty="0" smtClean="0">
                <a:ln w="3175">
                  <a:solidFill>
                    <a:schemeClr val="tx1"/>
                  </a:solidFill>
                </a:ln>
                <a:solidFill>
                  <a:srgbClr val="FFFF00"/>
                </a:solidFill>
              </a:rPr>
              <a:t>Effect: Increased the demand for slave labor </a:t>
            </a:r>
            <a:endParaRPr lang="en-US" sz="3600" b="1" dirty="0">
              <a:ln w="3175">
                <a:solidFill>
                  <a:schemeClr val="tx1"/>
                </a:solidFill>
              </a:ln>
              <a:solidFill>
                <a:srgbClr val="FFFF00"/>
              </a:solidFill>
            </a:endParaRPr>
          </a:p>
        </p:txBody>
      </p:sp>
      <p:pic>
        <p:nvPicPr>
          <p:cNvPr id="8" name="Picture 7" descr="georgia_cotton_pla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449" y="2496023"/>
            <a:ext cx="3924331" cy="4081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0090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423007" y="156088"/>
            <a:ext cx="8414417"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John Brown</a:t>
            </a:r>
          </a:p>
        </p:txBody>
      </p:sp>
      <p:sp>
        <p:nvSpPr>
          <p:cNvPr id="8" name="Rectangle 7"/>
          <p:cNvSpPr/>
          <p:nvPr/>
        </p:nvSpPr>
        <p:spPr>
          <a:xfrm>
            <a:off x="423007" y="5443127"/>
            <a:ext cx="8414417" cy="120032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Brown’s raid was easily defeated and he was convicted of treason and murder.</a:t>
            </a:r>
          </a:p>
        </p:txBody>
      </p:sp>
      <p:pic>
        <p:nvPicPr>
          <p:cNvPr id="5" name="Picture 4" descr="downloadhjk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07" y="1602067"/>
            <a:ext cx="4881033" cy="3380567"/>
          </a:xfrm>
          <a:prstGeom prst="rect">
            <a:avLst/>
          </a:prstGeom>
        </p:spPr>
      </p:pic>
      <p:pic>
        <p:nvPicPr>
          <p:cNvPr id="6" name="Picture 5" descr="downloadljklj.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033" y="1477434"/>
            <a:ext cx="2311400" cy="3505200"/>
          </a:xfrm>
          <a:prstGeom prst="rect">
            <a:avLst/>
          </a:prstGeom>
        </p:spPr>
      </p:pic>
    </p:spTree>
    <p:extLst>
      <p:ext uri="{BB962C8B-B14F-4D97-AF65-F5344CB8AC3E}">
        <p14:creationId xmlns:p14="http://schemas.microsoft.com/office/powerpoint/2010/main" val="415466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2268743" y="20621"/>
            <a:ext cx="4690859"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John Brown</a:t>
            </a:r>
          </a:p>
        </p:txBody>
      </p:sp>
      <p:sp>
        <p:nvSpPr>
          <p:cNvPr id="8" name="Rectangle 7"/>
          <p:cNvSpPr/>
          <p:nvPr/>
        </p:nvSpPr>
        <p:spPr>
          <a:xfrm>
            <a:off x="3539068" y="1264084"/>
            <a:ext cx="5418665" cy="175432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u="sng" dirty="0" smtClean="0">
                <a:ln w="31550" cmpd="sng">
                  <a:noFill/>
                  <a:prstDash val="solid"/>
                </a:ln>
                <a:effectLst>
                  <a:outerShdw blurRad="50800" dist="40000" dir="5400000" algn="tl" rotWithShape="0">
                    <a:srgbClr val="000000">
                      <a:shade val="5000"/>
                      <a:satMod val="120000"/>
                      <a:alpha val="33000"/>
                    </a:srgbClr>
                  </a:outerShdw>
                </a:effectLst>
              </a:rPr>
              <a:t>North</a:t>
            </a: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Martyr = person who dies for a great cause</a:t>
            </a:r>
          </a:p>
        </p:txBody>
      </p:sp>
      <p:pic>
        <p:nvPicPr>
          <p:cNvPr id="7" name="Picture 6" descr="John_Brown_daguerreotype_c18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43" y="1871670"/>
            <a:ext cx="3014523" cy="3776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539068" y="3446021"/>
            <a:ext cx="5418666" cy="120032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u="sng" dirty="0" smtClean="0">
                <a:ln w="31550" cmpd="sng">
                  <a:noFill/>
                  <a:prstDash val="solid"/>
                </a:ln>
                <a:effectLst>
                  <a:outerShdw blurRad="50800" dist="40000" dir="5400000" algn="tl" rotWithShape="0">
                    <a:srgbClr val="000000">
                      <a:shade val="5000"/>
                      <a:satMod val="120000"/>
                      <a:alpha val="33000"/>
                    </a:srgbClr>
                  </a:outerShdw>
                </a:effectLst>
              </a:rPr>
              <a:t>North</a:t>
            </a: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Use of violence was wrong</a:t>
            </a:r>
          </a:p>
        </p:txBody>
      </p:sp>
      <p:sp>
        <p:nvSpPr>
          <p:cNvPr id="9" name="Rectangle 8"/>
          <p:cNvSpPr/>
          <p:nvPr/>
        </p:nvSpPr>
        <p:spPr>
          <a:xfrm>
            <a:off x="3539068" y="5111048"/>
            <a:ext cx="5418666" cy="120032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u="sng" dirty="0" smtClean="0">
                <a:ln w="31550" cmpd="sng">
                  <a:noFill/>
                  <a:prstDash val="solid"/>
                </a:ln>
                <a:effectLst>
                  <a:outerShdw blurRad="50800" dist="40000" dir="5400000" algn="tl" rotWithShape="0">
                    <a:srgbClr val="000000">
                      <a:shade val="5000"/>
                      <a:satMod val="120000"/>
                      <a:alpha val="33000"/>
                    </a:srgbClr>
                  </a:outerShdw>
                </a:effectLst>
              </a:rPr>
              <a:t>North</a:t>
            </a:r>
            <a:endParaRPr lang="en-US" sz="3600" b="1" u="sng" dirty="0">
              <a:ln w="31550" cmpd="sng">
                <a:noFill/>
                <a:prstDash val="solid"/>
              </a:ln>
              <a:effectLst>
                <a:outerShdw blurRad="50800" dist="40000" dir="5400000" algn="tl" rotWithShape="0">
                  <a:srgbClr val="000000">
                    <a:shade val="5000"/>
                    <a:satMod val="120000"/>
                    <a:alpha val="33000"/>
                  </a:srgbClr>
                </a:outerShdw>
              </a:effectLst>
            </a:endParaRP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Rallied Abolitionists</a:t>
            </a:r>
          </a:p>
        </p:txBody>
      </p:sp>
    </p:spTree>
    <p:extLst>
      <p:ext uri="{BB962C8B-B14F-4D97-AF65-F5344CB8AC3E}">
        <p14:creationId xmlns:p14="http://schemas.microsoft.com/office/powerpoint/2010/main" val="1804627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tangle 1"/>
          <p:cNvSpPr/>
          <p:nvPr/>
        </p:nvSpPr>
        <p:spPr>
          <a:xfrm>
            <a:off x="2268743" y="20621"/>
            <a:ext cx="4690859"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John Brown</a:t>
            </a:r>
          </a:p>
        </p:txBody>
      </p:sp>
      <p:sp>
        <p:nvSpPr>
          <p:cNvPr id="8" name="Rectangle 7"/>
          <p:cNvSpPr/>
          <p:nvPr/>
        </p:nvSpPr>
        <p:spPr>
          <a:xfrm>
            <a:off x="287867" y="1730587"/>
            <a:ext cx="5418665" cy="175432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u="sng" dirty="0" smtClean="0">
                <a:ln w="31550" cmpd="sng">
                  <a:noFill/>
                  <a:prstDash val="solid"/>
                </a:ln>
                <a:effectLst>
                  <a:outerShdw blurRad="50800" dist="40000" dir="5400000" algn="tl" rotWithShape="0">
                    <a:srgbClr val="000000">
                      <a:shade val="5000"/>
                      <a:satMod val="120000"/>
                      <a:alpha val="33000"/>
                    </a:srgbClr>
                  </a:outerShdw>
                </a:effectLst>
              </a:rPr>
              <a:t>South</a:t>
            </a: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All Abolitionist are like him........CRAZY</a:t>
            </a:r>
          </a:p>
        </p:txBody>
      </p:sp>
      <p:sp>
        <p:nvSpPr>
          <p:cNvPr id="6" name="Rectangle 5"/>
          <p:cNvSpPr/>
          <p:nvPr/>
        </p:nvSpPr>
        <p:spPr>
          <a:xfrm>
            <a:off x="287867" y="3801622"/>
            <a:ext cx="5418666" cy="175432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u="sng" dirty="0" smtClean="0">
                <a:ln w="31550" cmpd="sng">
                  <a:noFill/>
                  <a:prstDash val="solid"/>
                </a:ln>
                <a:effectLst>
                  <a:outerShdw blurRad="50800" dist="40000" dir="5400000" algn="tl" rotWithShape="0">
                    <a:srgbClr val="000000">
                      <a:shade val="5000"/>
                      <a:satMod val="120000"/>
                      <a:alpha val="33000"/>
                    </a:srgbClr>
                  </a:outerShdw>
                </a:effectLst>
              </a:rPr>
              <a:t>South</a:t>
            </a: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North has a conspiracy against the South</a:t>
            </a:r>
          </a:p>
        </p:txBody>
      </p:sp>
      <p:pic>
        <p:nvPicPr>
          <p:cNvPr id="3" name="Picture 2" descr="John-Br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467" y="1730587"/>
            <a:ext cx="3158067" cy="399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rot="20180140">
            <a:off x="10864" y="2594592"/>
            <a:ext cx="8763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SECTIONALISM!!!!!</a:t>
            </a:r>
          </a:p>
        </p:txBody>
      </p:sp>
    </p:spTree>
    <p:extLst>
      <p:ext uri="{BB962C8B-B14F-4D97-AF65-F5344CB8AC3E}">
        <p14:creationId xmlns:p14="http://schemas.microsoft.com/office/powerpoint/2010/main" val="1092502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6"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flag.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0" y="1066800"/>
            <a:ext cx="9144000" cy="4031873"/>
          </a:xfrm>
          <a:prstGeom prst="rect">
            <a:avLst/>
          </a:prstGeom>
          <a:noFill/>
        </p:spPr>
        <p:txBody>
          <a:bodyPr wrap="square" lIns="91440" tIns="45720" rIns="91440" bIns="45720">
            <a:spAutoFit/>
          </a:bodyPr>
          <a:lstStyle/>
          <a:p>
            <a:pPr algn="ctr"/>
            <a:r>
              <a:rPr lang="en-US" sz="9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Section 4</a:t>
            </a:r>
            <a:r>
              <a:rPr lang="en-US" sz="9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  </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a:p>
            <a:pPr algn="ctr"/>
            <a:r>
              <a:rPr lang="en-US" sz="80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Secession and War</a:t>
            </a:r>
            <a:endParaRPr lang="en-US" sz="9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362053672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pic>
        <p:nvPicPr>
          <p:cNvPr id="2" name="Picture 1" descr="sadfasdfds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128617"/>
            <a:ext cx="7174992" cy="5541264"/>
          </a:xfrm>
          <a:prstGeom prst="rect">
            <a:avLst/>
          </a:prstGeom>
        </p:spPr>
      </p:pic>
      <p:sp>
        <p:nvSpPr>
          <p:cNvPr id="3" name="Rectangle 2"/>
          <p:cNvSpPr/>
          <p:nvPr/>
        </p:nvSpPr>
        <p:spPr>
          <a:xfrm>
            <a:off x="0" y="20621"/>
            <a:ext cx="9144000" cy="1015663"/>
          </a:xfrm>
          <a:prstGeom prst="rect">
            <a:avLst/>
          </a:prstGeom>
          <a:noFill/>
        </p:spPr>
        <p:txBody>
          <a:bodyPr wrap="square" lIns="91440" tIns="45720" rIns="91440" bIns="45720">
            <a:spAutoFit/>
          </a:bodyPr>
          <a:lstStyle/>
          <a:p>
            <a:pPr algn="ctr"/>
            <a:r>
              <a:rPr lang="en-US" sz="6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1860 Presidential Election</a:t>
            </a:r>
            <a:endParaRPr lang="en-US" sz="6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11123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 name="Rectangle 2"/>
          <p:cNvSpPr/>
          <p:nvPr/>
        </p:nvSpPr>
        <p:spPr>
          <a:xfrm>
            <a:off x="270934" y="20621"/>
            <a:ext cx="8703732" cy="1107996"/>
          </a:xfrm>
          <a:prstGeom prst="rect">
            <a:avLst/>
          </a:prstGeom>
          <a:noFill/>
        </p:spPr>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Attempt at Compromise</a:t>
            </a:r>
          </a:p>
        </p:txBody>
      </p:sp>
      <p:pic>
        <p:nvPicPr>
          <p:cNvPr id="4" name="Picture 3" descr="thsff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676400"/>
            <a:ext cx="2492813" cy="4131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674534" y="1422400"/>
            <a:ext cx="5113866" cy="120032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Republican Party Platform</a:t>
            </a:r>
          </a:p>
        </p:txBody>
      </p:sp>
      <p:sp>
        <p:nvSpPr>
          <p:cNvPr id="6" name="Rectangle 5"/>
          <p:cNvSpPr/>
          <p:nvPr/>
        </p:nvSpPr>
        <p:spPr>
          <a:xfrm>
            <a:off x="3674534" y="2945813"/>
            <a:ext cx="5113866" cy="2862322"/>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1) Leave slavery alone where it exists (South)</a:t>
            </a:r>
          </a:p>
          <a:p>
            <a:pPr algn="ctr"/>
            <a:endParaRPr lang="en-US" sz="3600" b="1" dirty="0">
              <a:ln w="31550" cmpd="sng">
                <a:noFill/>
                <a:prstDash val="solid"/>
              </a:ln>
              <a:effectLst>
                <a:outerShdw blurRad="50800" dist="40000" dir="5400000" algn="tl" rotWithShape="0">
                  <a:srgbClr val="000000">
                    <a:shade val="5000"/>
                    <a:satMod val="120000"/>
                    <a:alpha val="33000"/>
                  </a:srgbClr>
                </a:outerShdw>
              </a:effectLst>
            </a:endParaRPr>
          </a:p>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2) Exclude slavery from any new </a:t>
            </a:r>
            <a:r>
              <a:rPr lang="en-US" sz="3600" b="1" dirty="0" smtClean="0">
                <a:ln w="31550" cmpd="sng">
                  <a:noFill/>
                  <a:prstDash val="solid"/>
                </a:ln>
                <a:effectLst>
                  <a:outerShdw blurRad="50800" dist="40000" dir="5400000" algn="tl" rotWithShape="0">
                    <a:srgbClr val="000000">
                      <a:shade val="5000"/>
                      <a:satMod val="120000"/>
                      <a:alpha val="33000"/>
                    </a:srgbClr>
                  </a:outerShdw>
                </a:effectLst>
              </a:rPr>
              <a:t>territories</a:t>
            </a:r>
            <a:endParaRPr lang="en-US" sz="3600" b="1" dirty="0" smtClean="0">
              <a:ln w="31550" cmpd="sng">
                <a:noFill/>
                <a:prstDash val="solid"/>
              </a:ln>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76133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sfdsafsad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 y="1595966"/>
            <a:ext cx="8822268" cy="5008034"/>
          </a:xfrm>
          <a:prstGeom prst="rect">
            <a:avLst/>
          </a:prstGeom>
        </p:spPr>
      </p:pic>
      <p:sp>
        <p:nvSpPr>
          <p:cNvPr id="3" name="Rectangle 2"/>
          <p:cNvSpPr/>
          <p:nvPr/>
        </p:nvSpPr>
        <p:spPr>
          <a:xfrm>
            <a:off x="2065866" y="234837"/>
            <a:ext cx="4910667" cy="110799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SECESSION!!!</a:t>
            </a:r>
          </a:p>
        </p:txBody>
      </p:sp>
    </p:spTree>
    <p:extLst>
      <p:ext uri="{BB962C8B-B14F-4D97-AF65-F5344CB8AC3E}">
        <p14:creationId xmlns:p14="http://schemas.microsoft.com/office/powerpoint/2010/main" val="1897419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22402" y="234837"/>
            <a:ext cx="6587066" cy="212365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66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Confederate States of America</a:t>
            </a:r>
          </a:p>
        </p:txBody>
      </p:sp>
      <p:pic>
        <p:nvPicPr>
          <p:cNvPr id="4" name="Picture 3" descr="thdsads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4" y="2556101"/>
            <a:ext cx="2675467" cy="3858588"/>
          </a:xfrm>
          <a:prstGeom prst="rect">
            <a:avLst/>
          </a:prstGeom>
        </p:spPr>
      </p:pic>
      <p:sp>
        <p:nvSpPr>
          <p:cNvPr id="5" name="Rectangle 4"/>
          <p:cNvSpPr/>
          <p:nvPr/>
        </p:nvSpPr>
        <p:spPr>
          <a:xfrm>
            <a:off x="575734" y="5297088"/>
            <a:ext cx="2675467" cy="120032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Jefferson Davis</a:t>
            </a:r>
          </a:p>
        </p:txBody>
      </p:sp>
      <p:sp>
        <p:nvSpPr>
          <p:cNvPr id="6" name="Rectangle 5"/>
          <p:cNvSpPr/>
          <p:nvPr/>
        </p:nvSpPr>
        <p:spPr>
          <a:xfrm>
            <a:off x="3674534" y="3064933"/>
            <a:ext cx="5113866" cy="646331"/>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600" b="1" dirty="0" smtClean="0">
                <a:ln w="31550" cmpd="sng">
                  <a:noFill/>
                  <a:prstDash val="solid"/>
                </a:ln>
                <a:effectLst>
                  <a:outerShdw blurRad="50800" dist="40000" dir="5400000" algn="tl" rotWithShape="0">
                    <a:srgbClr val="000000">
                      <a:shade val="5000"/>
                      <a:satMod val="120000"/>
                      <a:alpha val="33000"/>
                    </a:srgbClr>
                  </a:outerShdw>
                </a:effectLst>
              </a:rPr>
              <a:t>States’ Rights</a:t>
            </a:r>
          </a:p>
        </p:txBody>
      </p:sp>
      <p:sp>
        <p:nvSpPr>
          <p:cNvPr id="7" name="Rectangle 6"/>
          <p:cNvSpPr/>
          <p:nvPr/>
        </p:nvSpPr>
        <p:spPr>
          <a:xfrm>
            <a:off x="3674534" y="4236198"/>
            <a:ext cx="5113866" cy="156966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3200" b="1" dirty="0" smtClean="0">
                <a:ln w="31550" cmpd="sng">
                  <a:noFill/>
                  <a:prstDash val="solid"/>
                </a:ln>
                <a:effectLst>
                  <a:outerShdw blurRad="50800" dist="40000" dir="5400000" algn="tl" rotWithShape="0">
                    <a:srgbClr val="000000">
                      <a:shade val="5000"/>
                      <a:satMod val="120000"/>
                      <a:alpha val="33000"/>
                    </a:srgbClr>
                  </a:outerShdw>
                </a:effectLst>
              </a:rPr>
              <a:t>The states volunteered to join the Union, therefore they had the right to leave.</a:t>
            </a:r>
          </a:p>
        </p:txBody>
      </p:sp>
    </p:spTree>
    <p:extLst>
      <p:ext uri="{BB962C8B-B14F-4D97-AF65-F5344CB8AC3E}">
        <p14:creationId xmlns:p14="http://schemas.microsoft.com/office/powerpoint/2010/main" val="2364841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Louisiana Purchase - 1803</a:t>
            </a:r>
          </a:p>
        </p:txBody>
      </p:sp>
      <p:pic>
        <p:nvPicPr>
          <p:cNvPr id="3" name="Picture 2" descr="3070818-A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412" y="923330"/>
            <a:ext cx="6280431" cy="4700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571086" y="5691537"/>
            <a:ext cx="8138535" cy="923330"/>
          </a:xfrm>
          <a:prstGeom prst="rect">
            <a:avLst/>
          </a:prstGeom>
        </p:spPr>
        <p:txBody>
          <a:bodyPr wrap="square">
            <a:spAutoFit/>
          </a:bodyPr>
          <a:lstStyle/>
          <a:p>
            <a:pPr algn="ctr"/>
            <a:r>
              <a:rPr lang="en-US" dirty="0">
                <a:latin typeface="Arial Black"/>
                <a:cs typeface="Arial Black"/>
              </a:rPr>
              <a:t>After the Louisiana Purchase in 1803, the United States doubled </a:t>
            </a:r>
            <a:r>
              <a:rPr lang="en-US" dirty="0" smtClean="0">
                <a:latin typeface="Arial Black"/>
                <a:cs typeface="Arial Black"/>
              </a:rPr>
              <a:t>in size. This </a:t>
            </a:r>
            <a:r>
              <a:rPr lang="en-US" dirty="0">
                <a:latin typeface="Arial Black"/>
                <a:cs typeface="Arial Black"/>
              </a:rPr>
              <a:t>purchase gave the United States control of the vast lands </a:t>
            </a:r>
            <a:r>
              <a:rPr lang="en-US" dirty="0" smtClean="0">
                <a:latin typeface="Arial Black"/>
                <a:cs typeface="Arial Black"/>
              </a:rPr>
              <a:t>west of </a:t>
            </a:r>
            <a:r>
              <a:rPr lang="en-US" dirty="0">
                <a:latin typeface="Arial Black"/>
                <a:cs typeface="Arial Black"/>
              </a:rPr>
              <a:t>the Mississippi. </a:t>
            </a:r>
          </a:p>
        </p:txBody>
      </p:sp>
    </p:spTree>
    <p:extLst>
      <p:ext uri="{BB962C8B-B14F-4D97-AF65-F5344CB8AC3E}">
        <p14:creationId xmlns:p14="http://schemas.microsoft.com/office/powerpoint/2010/main" val="2529682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Westward Expansion </a:t>
            </a:r>
          </a:p>
        </p:txBody>
      </p:sp>
      <p:sp>
        <p:nvSpPr>
          <p:cNvPr id="7" name="Rectangle 6"/>
          <p:cNvSpPr/>
          <p:nvPr/>
        </p:nvSpPr>
        <p:spPr>
          <a:xfrm>
            <a:off x="1093664" y="6130208"/>
            <a:ext cx="6685460" cy="523220"/>
          </a:xfrm>
          <a:prstGeom prst="rect">
            <a:avLst/>
          </a:prstGeom>
        </p:spPr>
        <p:txBody>
          <a:bodyPr wrap="square">
            <a:spAutoFit/>
          </a:bodyPr>
          <a:lstStyle/>
          <a:p>
            <a:pPr algn="ctr"/>
            <a:r>
              <a:rPr lang="en-US" sz="2800" b="1" dirty="0" smtClean="0">
                <a:ln w="3175">
                  <a:solidFill>
                    <a:schemeClr val="tx1"/>
                  </a:solidFill>
                </a:ln>
                <a:solidFill>
                  <a:schemeClr val="accent1">
                    <a:lumMod val="50000"/>
                  </a:schemeClr>
                </a:solidFill>
              </a:rPr>
              <a:t>“American Progress” by John Gast (1872) </a:t>
            </a:r>
            <a:endParaRPr lang="en-US" sz="2800" b="1" dirty="0">
              <a:ln w="3175">
                <a:solidFill>
                  <a:schemeClr val="tx1"/>
                </a:solidFill>
              </a:ln>
              <a:solidFill>
                <a:schemeClr val="accent1">
                  <a:lumMod val="50000"/>
                </a:schemeClr>
              </a:solidFill>
            </a:endParaRPr>
          </a:p>
        </p:txBody>
      </p:sp>
      <p:sp>
        <p:nvSpPr>
          <p:cNvPr id="3" name="Rectangle 2"/>
          <p:cNvSpPr/>
          <p:nvPr/>
        </p:nvSpPr>
        <p:spPr>
          <a:xfrm>
            <a:off x="429969" y="889355"/>
            <a:ext cx="8213503" cy="707886"/>
          </a:xfrm>
          <a:prstGeom prst="rect">
            <a:avLst/>
          </a:prstGeom>
        </p:spPr>
        <p:txBody>
          <a:bodyPr wrap="square">
            <a:spAutoFit/>
          </a:bodyPr>
          <a:lstStyle/>
          <a:p>
            <a:pPr algn="ctr"/>
            <a:r>
              <a:rPr lang="en-US" sz="2000" b="1" dirty="0">
                <a:latin typeface="Arial Black"/>
                <a:cs typeface="Arial Black"/>
              </a:rPr>
              <a:t>Manifest Destiny principle spurred Westward Expansion and </a:t>
            </a:r>
            <a:r>
              <a:rPr lang="en-US" sz="2000" b="1" dirty="0" smtClean="0">
                <a:latin typeface="Arial Black"/>
                <a:cs typeface="Arial Black"/>
              </a:rPr>
              <a:t>the fight </a:t>
            </a:r>
            <a:r>
              <a:rPr lang="en-US" sz="2000" b="1" dirty="0">
                <a:latin typeface="Arial Black"/>
                <a:cs typeface="Arial Black"/>
              </a:rPr>
              <a:t>over </a:t>
            </a:r>
            <a:r>
              <a:rPr lang="en-US" sz="2000" b="1" dirty="0" smtClean="0">
                <a:latin typeface="Arial Black"/>
                <a:cs typeface="Arial Black"/>
              </a:rPr>
              <a:t>slavery </a:t>
            </a:r>
            <a:endParaRPr lang="en-US" sz="2000" b="1" dirty="0">
              <a:latin typeface="Arial Black"/>
              <a:cs typeface="Arial Black"/>
            </a:endParaRPr>
          </a:p>
        </p:txBody>
      </p:sp>
      <p:pic>
        <p:nvPicPr>
          <p:cNvPr id="4" name="Picture 3" descr="American_prog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793" y="1597241"/>
            <a:ext cx="6041537" cy="4490877"/>
          </a:xfrm>
          <a:prstGeom prst="rect">
            <a:avLst/>
          </a:prstGeom>
        </p:spPr>
      </p:pic>
      <p:sp>
        <p:nvSpPr>
          <p:cNvPr id="5" name="Rectangle 4"/>
          <p:cNvSpPr/>
          <p:nvPr/>
        </p:nvSpPr>
        <p:spPr>
          <a:xfrm>
            <a:off x="429969" y="2294856"/>
            <a:ext cx="8484715" cy="255454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i="1" u="sng" dirty="0" smtClean="0">
                <a:latin typeface="Avenir Black Oblique"/>
                <a:cs typeface="Avenir Black Oblique"/>
              </a:rPr>
              <a:t>Manifest Destiny</a:t>
            </a:r>
          </a:p>
          <a:p>
            <a:pPr algn="ctr"/>
            <a:r>
              <a:rPr lang="en-US" sz="3200" dirty="0" smtClean="0">
                <a:latin typeface="Avenir Black Oblique"/>
                <a:cs typeface="Avenir Black Oblique"/>
              </a:rPr>
              <a:t>the </a:t>
            </a:r>
            <a:r>
              <a:rPr lang="en-US" sz="3200" dirty="0">
                <a:latin typeface="Avenir Black Oblique"/>
                <a:cs typeface="Avenir Black Oblique"/>
              </a:rPr>
              <a:t>19th-century doctrine or belief that the expansion of the US throughout the American </a:t>
            </a:r>
            <a:r>
              <a:rPr lang="en-US" sz="3200" dirty="0" smtClean="0">
                <a:latin typeface="Avenir Black Oblique"/>
                <a:cs typeface="Avenir Black Oblique"/>
              </a:rPr>
              <a:t>continent </a:t>
            </a:r>
            <a:r>
              <a:rPr lang="en-US" sz="3200" dirty="0">
                <a:latin typeface="Avenir Black Oblique"/>
                <a:cs typeface="Avenir Black Oblique"/>
              </a:rPr>
              <a:t>was both justified and inevitable.</a:t>
            </a:r>
          </a:p>
        </p:txBody>
      </p:sp>
    </p:spTree>
    <p:extLst>
      <p:ext uri="{BB962C8B-B14F-4D97-AF65-F5344CB8AC3E}">
        <p14:creationId xmlns:p14="http://schemas.microsoft.com/office/powerpoint/2010/main" val="1660338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 presetClass="exit" presetSubtype="10" fill="hold" grpId="0" nodeType="withEffect">
                                  <p:stCondLst>
                                    <p:cond delay="0"/>
                                  </p:stCondLst>
                                  <p:childTnLst>
                                    <p:animEffect transition="out" filter="checkerboard(across)">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123658"/>
          </a:xfrm>
          <a:prstGeom prst="rect">
            <a:avLst/>
          </a:prstGeom>
          <a:noFill/>
        </p:spPr>
        <p:txBody>
          <a:bodyPr wrap="square" lIns="91440" tIns="45720" rIns="91440" bIns="45720">
            <a:spAutoFit/>
          </a:bodyPr>
          <a:lstStyle/>
          <a:p>
            <a:pPr algn="ctr"/>
            <a:r>
              <a:rPr lang="en-US" sz="4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Louisiana Purchase</a:t>
            </a:r>
          </a:p>
          <a:p>
            <a:pPr algn="ctr"/>
            <a:r>
              <a:rPr lang="en-US" sz="4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Westward Expansion</a:t>
            </a:r>
          </a:p>
          <a:p>
            <a:pPr algn="ctr"/>
            <a:r>
              <a:rPr lang="en-US" sz="4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Manifest Destiny </a:t>
            </a:r>
          </a:p>
        </p:txBody>
      </p:sp>
      <p:sp>
        <p:nvSpPr>
          <p:cNvPr id="3" name="Rectangle 2"/>
          <p:cNvSpPr/>
          <p:nvPr/>
        </p:nvSpPr>
        <p:spPr>
          <a:xfrm>
            <a:off x="299876" y="4663517"/>
            <a:ext cx="8519994" cy="2062103"/>
          </a:xfrm>
          <a:prstGeom prst="rect">
            <a:avLst/>
          </a:prstGeom>
        </p:spPr>
        <p:txBody>
          <a:bodyPr wrap="square">
            <a:spAutoFit/>
          </a:bodyPr>
          <a:lstStyle/>
          <a:p>
            <a:pPr algn="ctr"/>
            <a:r>
              <a:rPr lang="en-US" sz="3200" dirty="0">
                <a:ln>
                  <a:solidFill>
                    <a:schemeClr val="tx1"/>
                  </a:solidFill>
                </a:ln>
                <a:solidFill>
                  <a:srgbClr val="FFFF00"/>
                </a:solidFill>
                <a:latin typeface="Arial Black"/>
                <a:cs typeface="Arial Black"/>
              </a:rPr>
              <a:t>Effect: As Americans pushed west, the issue </a:t>
            </a:r>
            <a:r>
              <a:rPr lang="en-US" sz="3200" dirty="0" smtClean="0">
                <a:ln>
                  <a:solidFill>
                    <a:schemeClr val="tx1"/>
                  </a:solidFill>
                </a:ln>
                <a:solidFill>
                  <a:srgbClr val="FFFF00"/>
                </a:solidFill>
                <a:latin typeface="Arial Black"/>
                <a:cs typeface="Arial Black"/>
              </a:rPr>
              <a:t>of slavery </a:t>
            </a:r>
            <a:r>
              <a:rPr lang="en-US" sz="3200" dirty="0">
                <a:ln>
                  <a:solidFill>
                    <a:schemeClr val="tx1"/>
                  </a:solidFill>
                </a:ln>
                <a:solidFill>
                  <a:srgbClr val="FFFF00"/>
                </a:solidFill>
                <a:latin typeface="Arial Black"/>
                <a:cs typeface="Arial Black"/>
              </a:rPr>
              <a:t>came to the forefront. Would </a:t>
            </a:r>
            <a:r>
              <a:rPr lang="en-US" sz="3200" dirty="0" smtClean="0">
                <a:ln>
                  <a:solidFill>
                    <a:schemeClr val="tx1"/>
                  </a:solidFill>
                </a:ln>
                <a:solidFill>
                  <a:srgbClr val="FFFF00"/>
                </a:solidFill>
                <a:latin typeface="Arial Black"/>
                <a:cs typeface="Arial Black"/>
              </a:rPr>
              <a:t>the new </a:t>
            </a:r>
            <a:r>
              <a:rPr lang="en-US" sz="3200" dirty="0">
                <a:ln>
                  <a:solidFill>
                    <a:schemeClr val="tx1"/>
                  </a:solidFill>
                </a:ln>
                <a:solidFill>
                  <a:srgbClr val="FFFF00"/>
                </a:solidFill>
                <a:latin typeface="Arial Black"/>
                <a:cs typeface="Arial Black"/>
              </a:rPr>
              <a:t>territories of the United States </a:t>
            </a:r>
            <a:r>
              <a:rPr lang="en-US" sz="3200" dirty="0" smtClean="0">
                <a:ln>
                  <a:solidFill>
                    <a:schemeClr val="tx1"/>
                  </a:solidFill>
                </a:ln>
                <a:solidFill>
                  <a:srgbClr val="FFFF00"/>
                </a:solidFill>
                <a:latin typeface="Arial Black"/>
                <a:cs typeface="Arial Black"/>
              </a:rPr>
              <a:t>be slave </a:t>
            </a:r>
            <a:r>
              <a:rPr lang="en-US" sz="3200" dirty="0">
                <a:ln>
                  <a:solidFill>
                    <a:schemeClr val="tx1"/>
                  </a:solidFill>
                </a:ln>
                <a:solidFill>
                  <a:srgbClr val="FFFF00"/>
                </a:solidFill>
                <a:latin typeface="Arial Black"/>
                <a:cs typeface="Arial Black"/>
              </a:rPr>
              <a:t>or free? </a:t>
            </a:r>
          </a:p>
        </p:txBody>
      </p:sp>
      <p:pic>
        <p:nvPicPr>
          <p:cNvPr id="4" name="Picture 3" descr="GoW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12" y="2123658"/>
            <a:ext cx="7041809" cy="2376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3327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flag.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0" y="1066800"/>
            <a:ext cx="9144000" cy="4278094"/>
          </a:xfrm>
          <a:prstGeom prst="rect">
            <a:avLst/>
          </a:prstGeom>
          <a:noFill/>
        </p:spPr>
        <p:txBody>
          <a:bodyPr wrap="square" lIns="91440" tIns="45720" rIns="91440" bIns="45720">
            <a:spAutoFit/>
          </a:bodyPr>
          <a:lstStyle/>
          <a:p>
            <a:pPr algn="ctr"/>
            <a:r>
              <a:rPr lang="en-US" sz="9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Chapter  1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Toward Civil War</a:t>
            </a:r>
            <a:endPar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a:p>
            <a:pPr algn="ct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1840-1861</a:t>
            </a:r>
            <a:endParaRPr lang="en-US"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101893063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flag.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0" y="1066800"/>
            <a:ext cx="9144000" cy="4031873"/>
          </a:xfrm>
          <a:prstGeom prst="rect">
            <a:avLst/>
          </a:prstGeom>
          <a:noFill/>
        </p:spPr>
        <p:txBody>
          <a:bodyPr wrap="square" lIns="91440" tIns="45720" rIns="91440" bIns="45720">
            <a:spAutoFit/>
          </a:bodyPr>
          <a:lstStyle/>
          <a:p>
            <a:pPr algn="ctr"/>
            <a:r>
              <a:rPr lang="en-US" sz="9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Section 1</a:t>
            </a:r>
            <a:r>
              <a:rPr lang="en-US" sz="9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Slavery in the West</a:t>
            </a:r>
            <a:endPar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54445454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10922</TotalTime>
  <Words>1312</Words>
  <Application>Microsoft Macintosh PowerPoint</Application>
  <PresentationFormat>On-screen Show (4:3)</PresentationFormat>
  <Paragraphs>178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DEBATE OVER SLAVERY CONTINUES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Faculty</dc:creator>
  <cp:lastModifiedBy>Faculty</cp:lastModifiedBy>
  <cp:revision>91</cp:revision>
  <dcterms:created xsi:type="dcterms:W3CDTF">2017-08-17T23:36:21Z</dcterms:created>
  <dcterms:modified xsi:type="dcterms:W3CDTF">2019-08-25T03:26:37Z</dcterms:modified>
</cp:coreProperties>
</file>