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handoutMasterIdLst>
    <p:handoutMasterId r:id="rId112"/>
  </p:handoutMasterIdLst>
  <p:sldIdLst>
    <p:sldId id="258" r:id="rId2"/>
    <p:sldId id="401" r:id="rId3"/>
    <p:sldId id="327" r:id="rId4"/>
    <p:sldId id="399" r:id="rId5"/>
    <p:sldId id="400" r:id="rId6"/>
    <p:sldId id="265" r:id="rId7"/>
    <p:sldId id="398" r:id="rId8"/>
    <p:sldId id="397" r:id="rId9"/>
    <p:sldId id="266" r:id="rId10"/>
    <p:sldId id="269" r:id="rId11"/>
    <p:sldId id="341" r:id="rId12"/>
    <p:sldId id="259" r:id="rId13"/>
    <p:sldId id="328" r:id="rId14"/>
    <p:sldId id="329" r:id="rId15"/>
    <p:sldId id="271" r:id="rId16"/>
    <p:sldId id="268" r:id="rId17"/>
    <p:sldId id="270" r:id="rId18"/>
    <p:sldId id="332" r:id="rId19"/>
    <p:sldId id="331" r:id="rId20"/>
    <p:sldId id="272" r:id="rId21"/>
    <p:sldId id="336" r:id="rId22"/>
    <p:sldId id="334" r:id="rId23"/>
    <p:sldId id="338" r:id="rId24"/>
    <p:sldId id="314" r:id="rId25"/>
    <p:sldId id="339" r:id="rId26"/>
    <p:sldId id="340" r:id="rId27"/>
    <p:sldId id="343" r:id="rId28"/>
    <p:sldId id="333" r:id="rId29"/>
    <p:sldId id="342" r:id="rId30"/>
    <p:sldId id="301" r:id="rId31"/>
    <p:sldId id="365" r:id="rId32"/>
    <p:sldId id="274" r:id="rId33"/>
    <p:sldId id="276" r:id="rId34"/>
    <p:sldId id="344" r:id="rId35"/>
    <p:sldId id="345" r:id="rId36"/>
    <p:sldId id="278" r:id="rId37"/>
    <p:sldId id="347" r:id="rId38"/>
    <p:sldId id="356" r:id="rId39"/>
    <p:sldId id="357" r:id="rId40"/>
    <p:sldId id="348" r:id="rId41"/>
    <p:sldId id="346" r:id="rId42"/>
    <p:sldId id="349" r:id="rId43"/>
    <p:sldId id="366" r:id="rId44"/>
    <p:sldId id="350" r:id="rId45"/>
    <p:sldId id="351" r:id="rId46"/>
    <p:sldId id="367" r:id="rId47"/>
    <p:sldId id="352" r:id="rId48"/>
    <p:sldId id="353" r:id="rId49"/>
    <p:sldId id="354" r:id="rId50"/>
    <p:sldId id="355" r:id="rId51"/>
    <p:sldId id="260" r:id="rId52"/>
    <p:sldId id="361" r:id="rId53"/>
    <p:sldId id="358" r:id="rId54"/>
    <p:sldId id="396" r:id="rId55"/>
    <p:sldId id="362" r:id="rId56"/>
    <p:sldId id="359" r:id="rId57"/>
    <p:sldId id="363" r:id="rId58"/>
    <p:sldId id="364" r:id="rId59"/>
    <p:sldId id="281" r:id="rId60"/>
    <p:sldId id="282" r:id="rId61"/>
    <p:sldId id="374" r:id="rId62"/>
    <p:sldId id="283" r:id="rId63"/>
    <p:sldId id="373" r:id="rId64"/>
    <p:sldId id="285" r:id="rId65"/>
    <p:sldId id="376" r:id="rId66"/>
    <p:sldId id="378" r:id="rId67"/>
    <p:sldId id="368" r:id="rId68"/>
    <p:sldId id="372" r:id="rId69"/>
    <p:sldId id="369" r:id="rId70"/>
    <p:sldId id="370" r:id="rId71"/>
    <p:sldId id="371" r:id="rId72"/>
    <p:sldId id="261" r:id="rId73"/>
    <p:sldId id="287" r:id="rId74"/>
    <p:sldId id="375" r:id="rId75"/>
    <p:sldId id="379" r:id="rId76"/>
    <p:sldId id="288" r:id="rId77"/>
    <p:sldId id="380" r:id="rId78"/>
    <p:sldId id="302" r:id="rId79"/>
    <p:sldId id="381" r:id="rId80"/>
    <p:sldId id="382" r:id="rId81"/>
    <p:sldId id="384" r:id="rId82"/>
    <p:sldId id="383" r:id="rId83"/>
    <p:sldId id="292" r:id="rId84"/>
    <p:sldId id="386" r:id="rId85"/>
    <p:sldId id="319" r:id="rId86"/>
    <p:sldId id="385" r:id="rId87"/>
    <p:sldId id="299" r:id="rId88"/>
    <p:sldId id="294" r:id="rId89"/>
    <p:sldId id="318" r:id="rId90"/>
    <p:sldId id="304" r:id="rId91"/>
    <p:sldId id="317" r:id="rId92"/>
    <p:sldId id="387" r:id="rId93"/>
    <p:sldId id="303" r:id="rId94"/>
    <p:sldId id="305" r:id="rId95"/>
    <p:sldId id="262" r:id="rId96"/>
    <p:sldId id="389" r:id="rId97"/>
    <p:sldId id="390" r:id="rId98"/>
    <p:sldId id="391" r:id="rId99"/>
    <p:sldId id="388" r:id="rId100"/>
    <p:sldId id="392" r:id="rId101"/>
    <p:sldId id="393" r:id="rId102"/>
    <p:sldId id="311" r:id="rId103"/>
    <p:sldId id="323" r:id="rId104"/>
    <p:sldId id="324" r:id="rId105"/>
    <p:sldId id="394" r:id="rId106"/>
    <p:sldId id="326" r:id="rId107"/>
    <p:sldId id="395" r:id="rId108"/>
    <p:sldId id="300" r:id="rId109"/>
    <p:sldId id="315"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93925" autoAdjust="0"/>
  </p:normalViewPr>
  <p:slideViewPr>
    <p:cSldViewPr>
      <p:cViewPr varScale="1">
        <p:scale>
          <a:sx n="70" d="100"/>
          <a:sy n="70" d="100"/>
        </p:scale>
        <p:origin x="-183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172"/>
    </p:cViewPr>
  </p:sorterViewPr>
  <p:notesViewPr>
    <p:cSldViewPr>
      <p:cViewPr varScale="1">
        <p:scale>
          <a:sx n="83" d="100"/>
          <a:sy n="83" d="100"/>
        </p:scale>
        <p:origin x="-20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C18A83-0CC5-4948-9A51-68D04C30382A}" type="datetimeFigureOut">
              <a:rPr lang="en-US" smtClean="0"/>
              <a:pPr/>
              <a:t>4/7/17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476F5F-426D-4F01-932B-00236872D9CC}" type="slidenum">
              <a:rPr lang="en-US" smtClean="0"/>
              <a:pPr/>
              <a:t>‹#›</a:t>
            </a:fld>
            <a:endParaRPr lang="en-US"/>
          </a:p>
        </p:txBody>
      </p:sp>
    </p:spTree>
    <p:extLst>
      <p:ext uri="{BB962C8B-B14F-4D97-AF65-F5344CB8AC3E}">
        <p14:creationId xmlns:p14="http://schemas.microsoft.com/office/powerpoint/2010/main" val="3914384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0C53AB-2651-4C5E-B4D7-FB4137918968}" type="datetimeFigureOut">
              <a:rPr lang="en-US" smtClean="0"/>
              <a:pPr/>
              <a:t>4/7/17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2EBB93-2E34-4D64-A36F-50C1A38FA9F1}" type="slidenum">
              <a:rPr lang="en-US" smtClean="0"/>
              <a:pPr/>
              <a:t>‹#›</a:t>
            </a:fld>
            <a:endParaRPr lang="en-US"/>
          </a:p>
        </p:txBody>
      </p:sp>
    </p:spTree>
    <p:extLst>
      <p:ext uri="{BB962C8B-B14F-4D97-AF65-F5344CB8AC3E}">
        <p14:creationId xmlns:p14="http://schemas.microsoft.com/office/powerpoint/2010/main" val="2787858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AAB378-7860-40DB-8D61-B5B6C3D664FF}" type="datetimeFigureOut">
              <a:rPr lang="en-US" smtClean="0"/>
              <a:pPr/>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AAB378-7860-40DB-8D61-B5B6C3D664FF}" type="datetimeFigureOut">
              <a:rPr lang="en-US" smtClean="0"/>
              <a:pPr/>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AAB378-7860-40DB-8D61-B5B6C3D664FF}" type="datetimeFigureOut">
              <a:rPr lang="en-US" smtClean="0"/>
              <a:pPr/>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AAB378-7860-40DB-8D61-B5B6C3D664FF}" type="datetimeFigureOut">
              <a:rPr lang="en-US" smtClean="0"/>
              <a:pPr/>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AAB378-7860-40DB-8D61-B5B6C3D664FF}" type="datetimeFigureOut">
              <a:rPr lang="en-US" smtClean="0"/>
              <a:pPr/>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AAB378-7860-40DB-8D61-B5B6C3D664FF}" type="datetimeFigureOut">
              <a:rPr lang="en-US" smtClean="0"/>
              <a:pPr/>
              <a:t>4/7/17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AAB378-7860-40DB-8D61-B5B6C3D664FF}" type="datetimeFigureOut">
              <a:rPr lang="en-US" smtClean="0"/>
              <a:pPr/>
              <a:t>4/7/17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AAB378-7860-40DB-8D61-B5B6C3D664FF}" type="datetimeFigureOut">
              <a:rPr lang="en-US" smtClean="0"/>
              <a:pPr/>
              <a:t>4/7/17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AAB378-7860-40DB-8D61-B5B6C3D664FF}" type="datetimeFigureOut">
              <a:rPr lang="en-US" smtClean="0"/>
              <a:pPr/>
              <a:t>4/7/17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AAB378-7860-40DB-8D61-B5B6C3D664FF}" type="datetimeFigureOut">
              <a:rPr lang="en-US" smtClean="0"/>
              <a:pPr/>
              <a:t>4/7/17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AAB378-7860-40DB-8D61-B5B6C3D664FF}" type="datetimeFigureOut">
              <a:rPr lang="en-US" smtClean="0"/>
              <a:pPr/>
              <a:t>4/7/17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3CFD92-D6C9-4A5B-8F85-BBB08406A1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AB378-7860-40DB-8D61-B5B6C3D664FF}" type="datetimeFigureOut">
              <a:rPr lang="en-US" smtClean="0"/>
              <a:pPr/>
              <a:t>4/7/17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CFD92-D6C9-4A5B-8F85-BBB08406A1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3" Type="http://schemas.openxmlformats.org/officeDocument/2006/relationships/hyperlink" Target="http://www.airgroup4.com/kamikaze.htm" TargetMode="External"/><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7" Type="http://schemas.openxmlformats.org/officeDocument/2006/relationships/image" Target="../media/image137.jpe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1" Type="http://schemas.openxmlformats.org/officeDocument/2006/relationships/slideLayout" Target="../slideLayouts/slideLayout1.xml"/><Relationship Id="rId2" Type="http://schemas.openxmlformats.org/officeDocument/2006/relationships/image" Target="../media/image13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wu.edu/~nsarchiv/NSAEBB/NSAEBB162/nagasaki-2.jpg" TargetMode="External"/><Relationship Id="rId3" Type="http://schemas.openxmlformats.org/officeDocument/2006/relationships/image" Target="../media/image14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wu.edu/~nsarchiv/NSAEBB/NSAEBB162/nagasaki-2.jpg" TargetMode="External"/><Relationship Id="rId3" Type="http://schemas.openxmlformats.org/officeDocument/2006/relationships/image" Target="../media/image14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VRvd8Ic-AQ0&amp;feature=related" TargetMode="External"/><Relationship Id="rId3" Type="http://schemas.openxmlformats.org/officeDocument/2006/relationships/image" Target="../media/image14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wmf"/><Relationship Id="rId3" Type="http://schemas.openxmlformats.org/officeDocument/2006/relationships/image" Target="../media/image14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upload.wikimedia.org/wikipedia/commons/5/5e/WorldWarII-DeathsByAlliance-Piechart.png" TargetMode="External"/><Relationship Id="rId3" Type="http://schemas.openxmlformats.org/officeDocument/2006/relationships/image" Target="../media/image1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png"/><Relationship Id="rId5" Type="http://schemas.openxmlformats.org/officeDocument/2006/relationships/image" Target="../media/image18.gif"/><Relationship Id="rId6"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D0JsPXg-e1s&amp;feature=related" TargetMode="External"/><Relationship Id="rId3"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hyperlink" Target="http://www.youtube.com/watch?v=kMa0LNnI-iA&amp;feature=relat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hyperlink" Target="http://www.youtube.com/watch?v=3VqQAf74fsE&amp;feature=related"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 Id="rId3"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 Id="rId3" Type="http://schemas.openxmlformats.org/officeDocument/2006/relationships/image" Target="../media/image7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hyperlink" Target="http://upload.wikimedia.org/wikipedia/en/0/07/020926-O-9999G-015.jp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 Id="rId3" Type="http://schemas.openxmlformats.org/officeDocument/2006/relationships/image" Target="../media/image8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 Id="rId3" Type="http://schemas.openxmlformats.org/officeDocument/2006/relationships/image" Target="../media/image8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wmf"/><Relationship Id="rId3" Type="http://schemas.openxmlformats.org/officeDocument/2006/relationships/image" Target="../media/image8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 Id="rId3"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gif"/><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0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6.gif"/><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 Id="rId3" Type="http://schemas.openxmlformats.org/officeDocument/2006/relationships/image" Target="../media/image107.jpeg"/></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hyperlink" Target="http://www.youtube.com/watch?v=Y_qeCNg8fO0" TargetMode="External"/><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0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1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1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1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delanoye.org/FDR/FDR_extra.jpg" TargetMode="External"/><Relationship Id="rId3" Type="http://schemas.openxmlformats.org/officeDocument/2006/relationships/image" Target="../media/image11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wmf"/></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png"/><Relationship Id="rId5" Type="http://schemas.openxmlformats.org/officeDocument/2006/relationships/image" Target="../media/image120.jpeg"/><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en.wikipedia.org/wiki/Image:Starved_prisoners,_nearly_dead_from_hunger,_pose_in_concentration_camp_in_Ebensee,_Austria.jpg" TargetMode="External"/><Relationship Id="rId3" Type="http://schemas.openxmlformats.org/officeDocument/2006/relationships/image" Target="../media/image1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fcit.usf.edu/holocaust/gallery/WW2182.htm" TargetMode="External"/><Relationship Id="rId3" Type="http://schemas.openxmlformats.org/officeDocument/2006/relationships/image" Target="../media/image12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jpeg"/><Relationship Id="rId3" Type="http://schemas.openxmlformats.org/officeDocument/2006/relationships/image" Target="../media/image127.jpeg"/></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gif"/><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jpe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ectangle 3"/>
          <p:cNvSpPr/>
          <p:nvPr/>
        </p:nvSpPr>
        <p:spPr>
          <a:xfrm>
            <a:off x="0" y="381000"/>
            <a:ext cx="9144000" cy="5632311"/>
          </a:xfrm>
          <a:prstGeom prst="rect">
            <a:avLst/>
          </a:prstGeom>
          <a:noFill/>
        </p:spPr>
        <p:txBody>
          <a:bodyPr wrap="square" lIns="91440" tIns="45720" rIns="91440" bIns="45720">
            <a:spAutoFit/>
          </a:bodyPr>
          <a:lstStyle/>
          <a:p>
            <a:pPr algn="ctr"/>
            <a:r>
              <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Chapter 12</a:t>
            </a:r>
            <a:endParaRPr lang="en-US" sz="9600" b="1" u="sng"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8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America and World War II</a:t>
            </a:r>
          </a:p>
          <a:p>
            <a:pPr algn="ctr"/>
            <a:r>
              <a:rPr lang="en-US" sz="8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1939-1945</a:t>
            </a: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E128556E-5FBB-41A0-B30F-98E2B1C4634C}" type="slidenum">
              <a:rPr lang="en-US"/>
              <a:pPr/>
              <a:t>10</a:t>
            </a:fld>
            <a:endParaRPr lang="en-US" dirty="0"/>
          </a:p>
        </p:txBody>
      </p:sp>
      <p:pic>
        <p:nvPicPr>
          <p:cNvPr id="36870" name="Picture 6" descr="10515cs"/>
          <p:cNvPicPr>
            <a:picLocks noChangeAspect="1" noChangeArrowheads="1"/>
          </p:cNvPicPr>
          <p:nvPr/>
        </p:nvPicPr>
        <p:blipFill>
          <a:blip r:embed="rId2"/>
          <a:srcRect/>
          <a:stretch>
            <a:fillRect/>
          </a:stretch>
        </p:blipFill>
        <p:spPr bwMode="auto">
          <a:xfrm>
            <a:off x="0" y="228600"/>
            <a:ext cx="4724400" cy="6456680"/>
          </a:xfrm>
          <a:prstGeom prst="rect">
            <a:avLst/>
          </a:prstGeom>
          <a:noFill/>
        </p:spPr>
      </p:pic>
      <p:sp>
        <p:nvSpPr>
          <p:cNvPr id="6" name="Rectangle 5"/>
          <p:cNvSpPr/>
          <p:nvPr/>
        </p:nvSpPr>
        <p:spPr>
          <a:xfrm>
            <a:off x="2895600" y="457200"/>
            <a:ext cx="6101478" cy="1323439"/>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80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Appeasement</a:t>
            </a:r>
            <a:endParaRPr lang="en-US" sz="8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TextBox 7"/>
          <p:cNvSpPr txBox="1"/>
          <p:nvPr/>
        </p:nvSpPr>
        <p:spPr>
          <a:xfrm>
            <a:off x="5105400" y="1981200"/>
            <a:ext cx="3657600"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smtClean="0"/>
              <a:t>Britain and France gave in to the Germany demands to avoid war.</a:t>
            </a:r>
            <a:endParaRPr lang="en-US" sz="4800" b="1" dirty="0"/>
          </a:p>
        </p:txBody>
      </p:sp>
    </p:spTree>
  </p:cSld>
  <p:clrMapOvr>
    <a:masterClrMapping/>
  </p:clrMapOvr>
  <p:transition xmlns:p14="http://schemas.microsoft.com/office/powerpoint/2010/main">
    <p:wheel spokes="8"/>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6870"/>
                                        </p:tgtEl>
                                        <p:attrNameLst>
                                          <p:attrName>style.visibility</p:attrName>
                                        </p:attrNameLst>
                                      </p:cBhvr>
                                      <p:to>
                                        <p:strVal val="visible"/>
                                      </p:to>
                                    </p:set>
                                    <p:animEffect transition="in" filter="checkerboard(across)">
                                      <p:cBhvr>
                                        <p:cTn id="24" dur="10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5" descr="map-Chambers-Pacific Theater-WW2"/>
          <p:cNvPicPr>
            <a:picLocks noChangeAspect="1" noChangeArrowheads="1"/>
          </p:cNvPicPr>
          <p:nvPr/>
        </p:nvPicPr>
        <p:blipFill>
          <a:blip r:embed="rId3">
            <a:lum bright="-6000" contrast="6000"/>
          </a:blip>
          <a:srcRect l="1099" t="2014" r="2197" b="10315"/>
          <a:stretch>
            <a:fillRect/>
          </a:stretch>
        </p:blipFill>
        <p:spPr bwMode="auto">
          <a:xfrm>
            <a:off x="457200" y="609600"/>
            <a:ext cx="7315200" cy="5638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4" descr="Iwo Jima"/>
          <p:cNvPicPr>
            <a:picLocks noChangeAspect="1" noChangeArrowheads="1"/>
          </p:cNvPicPr>
          <p:nvPr/>
        </p:nvPicPr>
        <p:blipFill>
          <a:blip r:embed="rId4">
            <a:lum bright="6000" contrast="6000"/>
          </a:blip>
          <a:srcRect/>
          <a:stretch>
            <a:fillRect/>
          </a:stretch>
        </p:blipFill>
        <p:spPr bwMode="auto">
          <a:xfrm>
            <a:off x="5257800" y="3657600"/>
            <a:ext cx="3709920" cy="3048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7086600" y="4191000"/>
            <a:ext cx="1935402" cy="954107"/>
          </a:xfrm>
          <a:prstGeom prst="rect">
            <a:avLst/>
          </a:prstGeom>
        </p:spPr>
        <p:txBody>
          <a:bodyPr wrap="none">
            <a:spAutoFit/>
          </a:bodyPr>
          <a:lstStyle/>
          <a:p>
            <a:pPr algn="ctr"/>
            <a:r>
              <a:rPr lang="en-US" sz="2800" b="1" dirty="0" smtClean="0">
                <a:solidFill>
                  <a:srgbClr val="D80000"/>
                </a:solidFill>
                <a:latin typeface="Berylium" pitchFamily="2" charset="0"/>
              </a:rPr>
              <a:t>Mt. </a:t>
            </a:r>
            <a:r>
              <a:rPr lang="en-US" sz="2800" b="1" dirty="0" err="1" smtClean="0">
                <a:solidFill>
                  <a:srgbClr val="D80000"/>
                </a:solidFill>
                <a:latin typeface="Berylium" pitchFamily="2" charset="0"/>
              </a:rPr>
              <a:t>Surbachi</a:t>
            </a:r>
            <a:endParaRPr lang="en-US" sz="2800" b="1" dirty="0" smtClean="0">
              <a:solidFill>
                <a:srgbClr val="D80000"/>
              </a:solidFill>
              <a:latin typeface="Berylium" pitchFamily="2" charset="0"/>
            </a:endParaRPr>
          </a:p>
          <a:p>
            <a:pPr algn="ctr"/>
            <a:r>
              <a:rPr lang="en-US" sz="2800" b="1" dirty="0" smtClean="0">
                <a:solidFill>
                  <a:srgbClr val="D80000"/>
                </a:solidFill>
                <a:latin typeface="Berylium" pitchFamily="2" charset="0"/>
              </a:rPr>
              <a:t>Iwo Jima</a:t>
            </a:r>
            <a:endParaRPr lang="en-US" sz="2800" dirty="0">
              <a:latin typeface="Berylium" pitchFamily="2" charset="0"/>
            </a:endParaRPr>
          </a:p>
        </p:txBody>
      </p:sp>
      <p:sp>
        <p:nvSpPr>
          <p:cNvPr id="4" name="Rectangle 3"/>
          <p:cNvSpPr/>
          <p:nvPr/>
        </p:nvSpPr>
        <p:spPr>
          <a:xfrm>
            <a:off x="152400" y="152400"/>
            <a:ext cx="7924800" cy="150810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en-US" sz="6000" b="1" dirty="0" smtClean="0">
                <a:ln w="17780" cmpd="sng">
                  <a:solidFill>
                    <a:srgbClr val="FFFFFF"/>
                  </a:solidFill>
                  <a:prstDash val="solid"/>
                  <a:miter lim="800000"/>
                </a:ln>
                <a:effectLst>
                  <a:outerShdw blurRad="50800" algn="tl" rotWithShape="0">
                    <a:srgbClr val="000000"/>
                  </a:outerShdw>
                </a:effectLst>
              </a:rPr>
              <a:t>The Advance on Japan</a:t>
            </a:r>
          </a:p>
          <a:p>
            <a:pPr algn="ctr"/>
            <a:r>
              <a:rPr lang="en-US" sz="3200" b="1" dirty="0" smtClean="0">
                <a:ln w="17780" cmpd="sng">
                  <a:solidFill>
                    <a:srgbClr val="FFFFFF"/>
                  </a:solidFill>
                  <a:prstDash val="solid"/>
                  <a:miter lim="800000"/>
                </a:ln>
                <a:effectLst>
                  <a:outerShdw blurRad="50800" algn="tl" rotWithShape="0">
                    <a:srgbClr val="000000"/>
                  </a:outerShdw>
                </a:effectLst>
              </a:rPr>
              <a:t>April</a:t>
            </a:r>
            <a:r>
              <a:rPr lang="en-US" sz="3200" b="1" cap="none" spc="0" dirty="0" smtClean="0">
                <a:ln w="17780" cmpd="sng">
                  <a:solidFill>
                    <a:srgbClr val="FFFFFF"/>
                  </a:solidFill>
                  <a:prstDash val="solid"/>
                  <a:miter lim="800000"/>
                </a:ln>
                <a:effectLst>
                  <a:outerShdw blurRad="50800" algn="tl" rotWithShape="0">
                    <a:srgbClr val="000000"/>
                  </a:outerShdw>
                </a:effectLst>
              </a:rPr>
              <a:t> 1945 – Iwo Jima and </a:t>
            </a:r>
            <a:r>
              <a:rPr lang="en-US" sz="3200" b="1" cap="none" spc="0" smtClean="0">
                <a:ln w="17780" cmpd="sng">
                  <a:solidFill>
                    <a:srgbClr val="FFFFFF"/>
                  </a:solidFill>
                  <a:prstDash val="solid"/>
                  <a:miter lim="800000"/>
                </a:ln>
                <a:effectLst>
                  <a:outerShdw blurRad="50800" algn="tl" rotWithShape="0">
                    <a:srgbClr val="000000"/>
                  </a:outerShdw>
                </a:effectLst>
              </a:rPr>
              <a:t>Okinawa secured</a:t>
            </a:r>
            <a:endParaRPr lang="en-US" sz="3200" b="1" cap="none" spc="0" dirty="0">
              <a:ln w="17780" cmpd="sng">
                <a:solidFill>
                  <a:srgbClr val="FFFFFF"/>
                </a:solidFill>
                <a:prstDash val="solid"/>
                <a:miter lim="800000"/>
              </a:ln>
              <a:effectLst>
                <a:outerShdw blurRad="50800" algn="tl" rotWithShape="0">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0"/>
            <a:ext cx="3733800" cy="830997"/>
          </a:xfrm>
          <a:prstGeom prst="rect">
            <a:avLst/>
          </a:prstGeom>
          <a:noFill/>
        </p:spPr>
        <p:txBody>
          <a:bodyPr wrap="square" lIns="91440" tIns="45720" rIns="91440" bIns="45720">
            <a:spAutoFit/>
          </a:bodyPr>
          <a:lstStyle/>
          <a:p>
            <a:pPr algn="ctr"/>
            <a:r>
              <a:rPr lang="en-US" sz="4800" b="1" dirty="0" smtClean="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rPr>
              <a:t>Kamikazes</a:t>
            </a:r>
            <a:endParaRPr lang="en-US" sz="4800"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pic>
        <p:nvPicPr>
          <p:cNvPr id="3" name="Picture 13" descr="Kamikaze Explodes on Essex, 1944">
            <a:hlinkClick r:id="rId3"/>
          </p:cNvPr>
          <p:cNvPicPr>
            <a:picLocks noChangeAspect="1" noChangeArrowheads="1"/>
          </p:cNvPicPr>
          <p:nvPr/>
        </p:nvPicPr>
        <p:blipFill>
          <a:blip r:embed="rId4"/>
          <a:srcRect l="6354" t="3462" r="2000"/>
          <a:stretch>
            <a:fillRect/>
          </a:stretch>
        </p:blipFill>
        <p:spPr bwMode="auto">
          <a:xfrm>
            <a:off x="152399" y="3886200"/>
            <a:ext cx="4677247" cy="2766629"/>
          </a:xfrm>
          <a:prstGeom prst="rect">
            <a:avLst/>
          </a:prstGeom>
          <a:noFill/>
        </p:spPr>
      </p:pic>
      <p:pic>
        <p:nvPicPr>
          <p:cNvPr id="4" name="Picture 8" descr="Kamikaze Strikes USS Essex, 1944">
            <a:hlinkClick r:id="rId3"/>
          </p:cNvPr>
          <p:cNvPicPr>
            <a:picLocks noChangeAspect="1" noChangeArrowheads="1"/>
          </p:cNvPicPr>
          <p:nvPr/>
        </p:nvPicPr>
        <p:blipFill>
          <a:blip r:embed="rId5"/>
          <a:srcRect r="6445" b="28091"/>
          <a:stretch>
            <a:fillRect/>
          </a:stretch>
        </p:blipFill>
        <p:spPr bwMode="auto">
          <a:xfrm>
            <a:off x="4343400" y="914400"/>
            <a:ext cx="4579294" cy="2753433"/>
          </a:xfrm>
          <a:prstGeom prst="rect">
            <a:avLst/>
          </a:prstGeom>
          <a:noFill/>
        </p:spPr>
      </p:pic>
      <p:sp>
        <p:nvSpPr>
          <p:cNvPr id="5" name="Rectangle 4"/>
          <p:cNvSpPr/>
          <p:nvPr/>
        </p:nvSpPr>
        <p:spPr>
          <a:xfrm>
            <a:off x="3886200" y="228600"/>
            <a:ext cx="4830168" cy="523220"/>
          </a:xfrm>
          <a:prstGeom prst="rect">
            <a:avLst/>
          </a:prstGeom>
        </p:spPr>
        <p:txBody>
          <a:bodyPr wrap="none">
            <a:spAutoFit/>
          </a:bodyPr>
          <a:lstStyle/>
          <a:p>
            <a:r>
              <a:rPr lang="en-US" sz="2800" b="1" i="1" dirty="0" smtClean="0">
                <a:latin typeface="Times New Roman" pitchFamily="18" charset="0"/>
              </a:rPr>
              <a:t>USS Essex, November 25, 1944</a:t>
            </a:r>
            <a:endParaRPr lang="en-US" sz="2800" dirty="0"/>
          </a:p>
        </p:txBody>
      </p:sp>
      <p:pic>
        <p:nvPicPr>
          <p:cNvPr id="7" name="Picture 5" descr="USS Essex Flight Deck Damage">
            <a:hlinkClick r:id="rId3"/>
          </p:cNvPr>
          <p:cNvPicPr>
            <a:picLocks noChangeAspect="1" noChangeArrowheads="1"/>
          </p:cNvPicPr>
          <p:nvPr/>
        </p:nvPicPr>
        <p:blipFill>
          <a:blip r:embed="rId6"/>
          <a:srcRect/>
          <a:stretch>
            <a:fillRect/>
          </a:stretch>
        </p:blipFill>
        <p:spPr bwMode="auto">
          <a:xfrm>
            <a:off x="5029200" y="3810000"/>
            <a:ext cx="3581400" cy="2841332"/>
          </a:xfrm>
          <a:prstGeom prst="rect">
            <a:avLst/>
          </a:prstGeom>
          <a:noFill/>
        </p:spPr>
      </p:pic>
      <p:pic>
        <p:nvPicPr>
          <p:cNvPr id="8" name="Picture 7" descr="g373816t.jpg"/>
          <p:cNvPicPr>
            <a:picLocks noChangeAspect="1"/>
          </p:cNvPicPr>
          <p:nvPr/>
        </p:nvPicPr>
        <p:blipFill>
          <a:blip r:embed="rId7"/>
          <a:stretch>
            <a:fillRect/>
          </a:stretch>
        </p:blipFill>
        <p:spPr>
          <a:xfrm>
            <a:off x="152400" y="914400"/>
            <a:ext cx="3962400" cy="288925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3" name="Rectangle 12"/>
          <p:cNvSpPr/>
          <p:nvPr/>
        </p:nvSpPr>
        <p:spPr>
          <a:xfrm>
            <a:off x="152400" y="152400"/>
            <a:ext cx="6800965" cy="92333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en-US" sz="5400" b="1" dirty="0" smtClean="0">
                <a:ln w="31550" cmpd="sng">
                  <a:solidFill>
                    <a:schemeClr val="accent2"/>
                  </a:solidFill>
                  <a:prstDash val="solid"/>
                </a:ln>
                <a:solidFill>
                  <a:schemeClr val="accent6">
                    <a:tint val="15000"/>
                    <a:satMod val="200000"/>
                  </a:schemeClr>
                </a:solidFill>
              </a:rPr>
              <a:t>The Manhattan Project</a:t>
            </a:r>
            <a:endParaRPr lang="en-US" sz="5400" b="1" cap="none" spc="0" dirty="0">
              <a:ln w="31550" cmpd="sng">
                <a:solidFill>
                  <a:schemeClr val="accent2"/>
                </a:solidFill>
                <a:prstDash val="solid"/>
              </a:ln>
              <a:solidFill>
                <a:schemeClr val="accent6">
                  <a:tint val="15000"/>
                  <a:satMod val="200000"/>
                </a:schemeClr>
              </a:solidFill>
            </a:endParaRPr>
          </a:p>
        </p:txBody>
      </p:sp>
      <p:sp>
        <p:nvSpPr>
          <p:cNvPr id="14" name="Rectangle 13"/>
          <p:cNvSpPr/>
          <p:nvPr/>
        </p:nvSpPr>
        <p:spPr>
          <a:xfrm>
            <a:off x="685800" y="2514600"/>
            <a:ext cx="5257800" cy="1200329"/>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3600" b="1" dirty="0" smtClean="0">
                <a:ln w="12700" cmpd="sng">
                  <a:solidFill>
                    <a:schemeClr val="tx1"/>
                  </a:solidFill>
                  <a:prstDash val="solid"/>
                </a:ln>
                <a:solidFill>
                  <a:srgbClr val="7030A0"/>
                </a:solidFill>
                <a:effectLst>
                  <a:outerShdw blurRad="41275" dist="12700" dir="12000000" algn="tl" rotWithShape="0">
                    <a:srgbClr val="000000">
                      <a:alpha val="40000"/>
                    </a:srgbClr>
                  </a:outerShdw>
                </a:effectLst>
              </a:rPr>
              <a:t>1942 Chicago, IL </a:t>
            </a:r>
          </a:p>
          <a:p>
            <a:pPr algn="ctr"/>
            <a:r>
              <a:rPr lang="en-US" sz="3600" b="1" dirty="0" smtClean="0">
                <a:ln w="12700" cmpd="sng">
                  <a:solidFill>
                    <a:schemeClr val="tx1"/>
                  </a:solidFill>
                  <a:prstDash val="solid"/>
                </a:ln>
                <a:solidFill>
                  <a:srgbClr val="FFFFFF"/>
                </a:solidFill>
                <a:effectLst>
                  <a:outerShdw blurRad="41275" dist="12700" dir="12000000" algn="tl" rotWithShape="0">
                    <a:srgbClr val="000000">
                      <a:alpha val="40000"/>
                    </a:srgbClr>
                  </a:outerShdw>
                </a:effectLst>
              </a:rPr>
              <a:t>First nuclear reactor built</a:t>
            </a:r>
            <a:endParaRPr lang="en-US" sz="3600" b="1" cap="none" spc="0" dirty="0">
              <a:ln w="12700" cmpd="sng">
                <a:solidFill>
                  <a:schemeClr val="tx1"/>
                </a:solidFill>
                <a:prstDash val="solid"/>
              </a:ln>
              <a:solidFill>
                <a:srgbClr val="FFFFFF"/>
              </a:solidFill>
              <a:effectLst>
                <a:outerShdw blurRad="41275" dist="12700" dir="12000000" algn="tl" rotWithShape="0">
                  <a:srgbClr val="000000">
                    <a:alpha val="40000"/>
                  </a:srgbClr>
                </a:outerShdw>
              </a:effectLst>
            </a:endParaRPr>
          </a:p>
        </p:txBody>
      </p:sp>
      <p:sp>
        <p:nvSpPr>
          <p:cNvPr id="15" name="Rectangle 14"/>
          <p:cNvSpPr/>
          <p:nvPr/>
        </p:nvSpPr>
        <p:spPr>
          <a:xfrm>
            <a:off x="685800" y="3810000"/>
            <a:ext cx="5257799" cy="1200329"/>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3600" b="1" dirty="0" smtClean="0">
                <a:ln w="12700" cmpd="sng">
                  <a:solidFill>
                    <a:schemeClr val="tx1"/>
                  </a:solidFill>
                  <a:prstDash val="solid"/>
                </a:ln>
                <a:solidFill>
                  <a:srgbClr val="7030A0"/>
                </a:solidFill>
                <a:effectLst>
                  <a:outerShdw blurRad="41275" dist="12700" dir="12000000" algn="tl" rotWithShape="0">
                    <a:srgbClr val="000000">
                      <a:alpha val="40000"/>
                    </a:srgbClr>
                  </a:outerShdw>
                </a:effectLst>
              </a:rPr>
              <a:t>July, 1945 Los Alamos, NM</a:t>
            </a:r>
          </a:p>
          <a:p>
            <a:pPr algn="ctr"/>
            <a:r>
              <a:rPr lang="en-US" sz="3600" b="1" dirty="0" smtClean="0">
                <a:ln w="12700" cmpd="sng">
                  <a:solidFill>
                    <a:schemeClr val="tx1"/>
                  </a:solidFill>
                  <a:prstDash val="solid"/>
                </a:ln>
                <a:solidFill>
                  <a:srgbClr val="FFFFFF"/>
                </a:solidFill>
                <a:effectLst>
                  <a:outerShdw blurRad="41275" dist="12700" dir="12000000" algn="tl" rotWithShape="0">
                    <a:srgbClr val="000000">
                      <a:alpha val="40000"/>
                    </a:srgbClr>
                  </a:outerShdw>
                </a:effectLst>
              </a:rPr>
              <a:t>Bomb tested</a:t>
            </a:r>
            <a:endParaRPr lang="en-US" sz="3600" b="1" cap="none" spc="0" dirty="0">
              <a:ln w="12700" cmpd="sng">
                <a:solidFill>
                  <a:schemeClr val="tx1"/>
                </a:solidFill>
                <a:prstDash val="solid"/>
              </a:ln>
              <a:solidFill>
                <a:srgbClr val="FFFFFF"/>
              </a:solidFill>
              <a:effectLst>
                <a:outerShdw blurRad="41275" dist="12700" dir="12000000" algn="tl" rotWithShape="0">
                  <a:srgbClr val="000000">
                    <a:alpha val="40000"/>
                  </a:srgbClr>
                </a:outerShdw>
              </a:effectLst>
            </a:endParaRPr>
          </a:p>
        </p:txBody>
      </p:sp>
      <p:sp>
        <p:nvSpPr>
          <p:cNvPr id="17" name="Rectangle 16"/>
          <p:cNvSpPr/>
          <p:nvPr/>
        </p:nvSpPr>
        <p:spPr>
          <a:xfrm>
            <a:off x="685800" y="1219200"/>
            <a:ext cx="5257800" cy="1200329"/>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3600" b="1" cap="none" spc="0" dirty="0" smtClean="0">
                <a:ln w="12700" cmpd="sng">
                  <a:solidFill>
                    <a:schemeClr val="tx1"/>
                  </a:solidFill>
                  <a:prstDash val="solid"/>
                </a:ln>
                <a:solidFill>
                  <a:schemeClr val="accent4"/>
                </a:solidFill>
                <a:effectLst>
                  <a:outerShdw blurRad="41275" dist="12700" dir="12000000" algn="tl" rotWithShape="0">
                    <a:srgbClr val="000000">
                      <a:alpha val="40000"/>
                    </a:srgbClr>
                  </a:outerShdw>
                </a:effectLst>
              </a:rPr>
              <a:t>1939 </a:t>
            </a:r>
          </a:p>
          <a:p>
            <a:pPr algn="ctr"/>
            <a:r>
              <a:rPr lang="en-US" sz="3600" b="1" cap="none" spc="0" dirty="0" smtClean="0">
                <a:ln w="12700" cmpd="sng">
                  <a:solidFill>
                    <a:schemeClr val="tx1"/>
                  </a:solidFill>
                  <a:prstDash val="solid"/>
                </a:ln>
                <a:solidFill>
                  <a:srgbClr val="FFFFFF"/>
                </a:solidFill>
                <a:effectLst>
                  <a:outerShdw blurRad="41275" dist="12700" dir="12000000" algn="tl" rotWithShape="0">
                    <a:srgbClr val="000000">
                      <a:alpha val="40000"/>
                    </a:srgbClr>
                  </a:outerShdw>
                </a:effectLst>
              </a:rPr>
              <a:t>Project approved by FDR</a:t>
            </a:r>
            <a:endParaRPr lang="en-US" sz="3600" b="1" cap="none" spc="0" dirty="0">
              <a:ln w="12700" cmpd="sng">
                <a:solidFill>
                  <a:schemeClr val="tx1"/>
                </a:solidFill>
                <a:prstDash val="solid"/>
              </a:ln>
              <a:solidFill>
                <a:srgbClr val="FFFFFF"/>
              </a:solidFill>
              <a:effectLst>
                <a:outerShdw blurRad="41275" dist="12700" dir="12000000" algn="tl" rotWithShape="0">
                  <a:srgbClr val="000000">
                    <a:alpha val="40000"/>
                  </a:srgbClr>
                </a:outerShdw>
              </a:effectLst>
            </a:endParaRPr>
          </a:p>
        </p:txBody>
      </p:sp>
      <p:pic>
        <p:nvPicPr>
          <p:cNvPr id="18" name="Picture 17" descr="nagasaki-bomb.jpg"/>
          <p:cNvPicPr>
            <a:picLocks noChangeAspect="1"/>
          </p:cNvPicPr>
          <p:nvPr/>
        </p:nvPicPr>
        <p:blipFill>
          <a:blip r:embed="rId2"/>
          <a:stretch>
            <a:fillRect/>
          </a:stretch>
        </p:blipFill>
        <p:spPr>
          <a:xfrm>
            <a:off x="6172200" y="1219200"/>
            <a:ext cx="2743200" cy="3733800"/>
          </a:xfrm>
          <a:prstGeom prst="rect">
            <a:avLst/>
          </a:prstGeom>
          <a:ln>
            <a:noFill/>
          </a:ln>
          <a:effectLst>
            <a:softEdge rad="112500"/>
          </a:effectLst>
        </p:spPr>
      </p:pic>
      <p:pic>
        <p:nvPicPr>
          <p:cNvPr id="21" name="Picture 20" descr="fatman.jpg"/>
          <p:cNvPicPr>
            <a:picLocks noChangeAspect="1"/>
          </p:cNvPicPr>
          <p:nvPr/>
        </p:nvPicPr>
        <p:blipFill>
          <a:blip r:embed="rId3"/>
          <a:stretch>
            <a:fillRect/>
          </a:stretch>
        </p:blipFill>
        <p:spPr>
          <a:xfrm>
            <a:off x="4343400" y="5105400"/>
            <a:ext cx="2743200" cy="1600200"/>
          </a:xfrm>
          <a:prstGeom prst="rect">
            <a:avLst/>
          </a:prstGeom>
        </p:spPr>
      </p:pic>
      <p:pic>
        <p:nvPicPr>
          <p:cNvPr id="22" name="Picture 21" descr="little_boy_bomb.jpg"/>
          <p:cNvPicPr>
            <a:picLocks noChangeAspect="1"/>
          </p:cNvPicPr>
          <p:nvPr/>
        </p:nvPicPr>
        <p:blipFill>
          <a:blip r:embed="rId4"/>
          <a:stretch>
            <a:fillRect/>
          </a:stretch>
        </p:blipFill>
        <p:spPr>
          <a:xfrm>
            <a:off x="1447800" y="5105400"/>
            <a:ext cx="2708886" cy="1636818"/>
          </a:xfrm>
          <a:prstGeom prst="rect">
            <a:avLst/>
          </a:prstGeom>
        </p:spPr>
      </p:pic>
      <p:sp>
        <p:nvSpPr>
          <p:cNvPr id="23" name="Rectangle 7"/>
          <p:cNvSpPr>
            <a:spLocks noChangeArrowheads="1"/>
          </p:cNvSpPr>
          <p:nvPr/>
        </p:nvSpPr>
        <p:spPr bwMode="auto">
          <a:xfrm>
            <a:off x="685800" y="6324600"/>
            <a:ext cx="1524000" cy="400110"/>
          </a:xfrm>
          <a:prstGeom prst="rect">
            <a:avLst/>
          </a:prstGeom>
          <a:ln>
            <a:headEnd type="none" w="sm" len="sm"/>
            <a:tailEnd type="none" w="sm" len="sm"/>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sz="2000" b="1" dirty="0">
                <a:solidFill>
                  <a:schemeClr val="bg1"/>
                </a:solidFill>
                <a:effectLst>
                  <a:outerShdw blurRad="38100" dist="38100" dir="2700000" algn="tl">
                    <a:srgbClr val="808080"/>
                  </a:outerShdw>
                </a:effectLst>
                <a:latin typeface="Comic Sans MS" pitchFamily="66" charset="0"/>
              </a:rPr>
              <a:t>Little </a:t>
            </a:r>
            <a:r>
              <a:rPr lang="en-US" sz="2000" b="1" dirty="0" smtClean="0">
                <a:solidFill>
                  <a:schemeClr val="bg1"/>
                </a:solidFill>
                <a:effectLst>
                  <a:outerShdw blurRad="38100" dist="38100" dir="2700000" algn="tl">
                    <a:srgbClr val="808080"/>
                  </a:outerShdw>
                </a:effectLst>
                <a:latin typeface="Comic Sans MS" pitchFamily="66" charset="0"/>
              </a:rPr>
              <a:t>Boy</a:t>
            </a:r>
            <a:endParaRPr lang="en-US" sz="2000" b="1" dirty="0">
              <a:solidFill>
                <a:schemeClr val="bg1"/>
              </a:solidFill>
              <a:effectLst>
                <a:outerShdw blurRad="38100" dist="38100" dir="2700000" algn="tl">
                  <a:srgbClr val="808080"/>
                </a:outerShdw>
              </a:effectLst>
              <a:latin typeface="Comic Sans MS" pitchFamily="66" charset="0"/>
            </a:endParaRPr>
          </a:p>
        </p:txBody>
      </p:sp>
      <p:sp>
        <p:nvSpPr>
          <p:cNvPr id="24" name="Rectangle 7"/>
          <p:cNvSpPr>
            <a:spLocks noChangeArrowheads="1"/>
          </p:cNvSpPr>
          <p:nvPr/>
        </p:nvSpPr>
        <p:spPr bwMode="auto">
          <a:xfrm>
            <a:off x="6477000" y="6324600"/>
            <a:ext cx="1524000" cy="400110"/>
          </a:xfrm>
          <a:prstGeom prst="rect">
            <a:avLst/>
          </a:prstGeom>
          <a:ln>
            <a:headEnd type="none" w="sm" len="sm"/>
            <a:tailEnd type="none" w="sm" len="sm"/>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sz="2000" b="1" dirty="0" smtClean="0">
                <a:solidFill>
                  <a:schemeClr val="bg1"/>
                </a:solidFill>
                <a:effectLst>
                  <a:outerShdw blurRad="38100" dist="38100" dir="2700000" algn="tl">
                    <a:srgbClr val="808080"/>
                  </a:outerShdw>
                </a:effectLst>
                <a:latin typeface="Comic Sans MS" pitchFamily="66" charset="0"/>
              </a:rPr>
              <a:t>Fat Man</a:t>
            </a:r>
            <a:endParaRPr lang="en-US" sz="2000" b="1" dirty="0">
              <a:solidFill>
                <a:schemeClr val="bg1"/>
              </a:solidFill>
              <a:effectLst>
                <a:outerShdw blurRad="38100" dist="38100" dir="2700000" algn="tl">
                  <a:srgbClr val="808080"/>
                </a:outerShdw>
              </a:effectLst>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descr="enola%20gay.jpg"/>
          <p:cNvPicPr>
            <a:picLocks noChangeAspect="1"/>
          </p:cNvPicPr>
          <p:nvPr/>
        </p:nvPicPr>
        <p:blipFill>
          <a:blip r:embed="rId2"/>
          <a:stretch>
            <a:fillRect/>
          </a:stretch>
        </p:blipFill>
        <p:spPr>
          <a:xfrm>
            <a:off x="609600" y="1828800"/>
            <a:ext cx="7924800" cy="4922520"/>
          </a:xfrm>
          <a:prstGeom prst="rect">
            <a:avLst/>
          </a:prstGeom>
        </p:spPr>
      </p:pic>
      <p:sp>
        <p:nvSpPr>
          <p:cNvPr id="5" name="Rectangle 4"/>
          <p:cNvSpPr/>
          <p:nvPr/>
        </p:nvSpPr>
        <p:spPr>
          <a:xfrm>
            <a:off x="304800" y="152400"/>
            <a:ext cx="8686800" cy="1631216"/>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3600" b="1" cap="none" spc="0" dirty="0" smtClean="0">
                <a:ln w="12700" cmpd="sng">
                  <a:solidFill>
                    <a:schemeClr val="tx1"/>
                  </a:solidFill>
                  <a:prstDash val="solid"/>
                </a:ln>
                <a:solidFill>
                  <a:schemeClr val="accent4"/>
                </a:solidFill>
                <a:effectLst>
                  <a:outerShdw blurRad="41275" dist="12700" dir="12000000" algn="tl" rotWithShape="0">
                    <a:srgbClr val="000000">
                      <a:alpha val="40000"/>
                    </a:srgbClr>
                  </a:outerShdw>
                </a:effectLst>
              </a:rPr>
              <a:t>August 6, 1945</a:t>
            </a:r>
          </a:p>
          <a:p>
            <a:pPr algn="ctr"/>
            <a:r>
              <a:rPr lang="en-US" sz="3200" b="1" dirty="0" smtClean="0">
                <a:ln w="12700" cmpd="sng">
                  <a:solidFill>
                    <a:schemeClr val="tx1"/>
                  </a:solidFill>
                  <a:prstDash val="solid"/>
                </a:ln>
                <a:solidFill>
                  <a:srgbClr val="FFFFFF"/>
                </a:solidFill>
                <a:effectLst>
                  <a:outerShdw blurRad="41275" dist="12700" dir="12000000" algn="tl" rotWithShape="0">
                    <a:srgbClr val="000000">
                      <a:alpha val="40000"/>
                    </a:srgbClr>
                  </a:outerShdw>
                </a:effectLst>
              </a:rPr>
              <a:t>Bomb dropped on Hiroshima, Japan – three days later another bomb was dropped on Nagasaki</a:t>
            </a:r>
            <a:endParaRPr lang="en-US" sz="3200" b="1" cap="none" spc="0" dirty="0">
              <a:ln w="12700" cmpd="sng">
                <a:solidFill>
                  <a:schemeClr val="tx1"/>
                </a:soli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2534" name="Text Box 6"/>
          <p:cNvSpPr txBox="1">
            <a:spLocks noChangeArrowheads="1"/>
          </p:cNvSpPr>
          <p:nvPr/>
        </p:nvSpPr>
        <p:spPr bwMode="auto">
          <a:xfrm>
            <a:off x="1828800" y="6172200"/>
            <a:ext cx="5638800" cy="519113"/>
          </a:xfrm>
          <a:prstGeom prst="rect">
            <a:avLst/>
          </a:prstGeom>
          <a:noFill/>
          <a:ln w="9525">
            <a:noFill/>
            <a:miter lim="800000"/>
            <a:headEnd/>
            <a:tailEnd/>
          </a:ln>
          <a:effectLst/>
        </p:spPr>
        <p:txBody>
          <a:bodyPr wrap="square">
            <a:spAutoFit/>
          </a:bodyPr>
          <a:lstStyle/>
          <a:p>
            <a:pPr algn="ctr">
              <a:spcBef>
                <a:spcPct val="50000"/>
              </a:spcBef>
            </a:pPr>
            <a:r>
              <a:rPr lang="en-US" sz="2800" b="1" i="1" dirty="0" smtClean="0">
                <a:latin typeface="Times New Roman" pitchFamily="18" charset="0"/>
              </a:rPr>
              <a:t>Before photo </a:t>
            </a:r>
            <a:r>
              <a:rPr lang="en-US" sz="2800" b="1" i="1" dirty="0">
                <a:latin typeface="Times New Roman" pitchFamily="18" charset="0"/>
              </a:rPr>
              <a:t>of downtown Nagasaki.</a:t>
            </a:r>
          </a:p>
        </p:txBody>
      </p:sp>
      <p:pic>
        <p:nvPicPr>
          <p:cNvPr id="22536" name="Picture 8" descr="Nagasaki">
            <a:hlinkClick r:id="rId2"/>
          </p:cNvPr>
          <p:cNvPicPr>
            <a:picLocks noChangeAspect="1" noChangeArrowheads="1"/>
          </p:cNvPicPr>
          <p:nvPr/>
        </p:nvPicPr>
        <p:blipFill>
          <a:blip r:embed="rId3"/>
          <a:srcRect r="13011" b="50958"/>
          <a:stretch>
            <a:fillRect/>
          </a:stretch>
        </p:blipFill>
        <p:spPr bwMode="auto">
          <a:xfrm>
            <a:off x="228600" y="228600"/>
            <a:ext cx="8686800" cy="5945188"/>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2536"/>
                                        </p:tgtEl>
                                      </p:cBhvr>
                                    </p:animEffect>
                                    <p:set>
                                      <p:cBhvr>
                                        <p:cTn id="7" dur="1" fill="hold">
                                          <p:stCondLst>
                                            <p:cond delay="2999"/>
                                          </p:stCondLst>
                                        </p:cTn>
                                        <p:tgtEl>
                                          <p:spTgt spid="225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9" descr="Nagasaki">
            <a:hlinkClick r:id="rId2"/>
          </p:cNvPr>
          <p:cNvPicPr>
            <a:picLocks noChangeAspect="1" noChangeArrowheads="1"/>
          </p:cNvPicPr>
          <p:nvPr/>
        </p:nvPicPr>
        <p:blipFill>
          <a:blip r:embed="rId3"/>
          <a:srcRect l="12631" t="49063"/>
          <a:stretch>
            <a:fillRect/>
          </a:stretch>
        </p:blipFill>
        <p:spPr bwMode="auto">
          <a:xfrm>
            <a:off x="228600" y="152400"/>
            <a:ext cx="8610600" cy="5940425"/>
          </a:xfrm>
          <a:prstGeom prst="rect">
            <a:avLst/>
          </a:prstGeom>
          <a:noFill/>
        </p:spPr>
      </p:pic>
      <p:sp>
        <p:nvSpPr>
          <p:cNvPr id="3" name="Text Box 6"/>
          <p:cNvSpPr txBox="1">
            <a:spLocks noChangeArrowheads="1"/>
          </p:cNvSpPr>
          <p:nvPr/>
        </p:nvSpPr>
        <p:spPr bwMode="auto">
          <a:xfrm>
            <a:off x="1981200" y="6172200"/>
            <a:ext cx="5562600" cy="523220"/>
          </a:xfrm>
          <a:prstGeom prst="rect">
            <a:avLst/>
          </a:prstGeom>
          <a:noFill/>
          <a:ln w="9525">
            <a:noFill/>
            <a:miter lim="800000"/>
            <a:headEnd/>
            <a:tailEnd/>
          </a:ln>
          <a:effectLst/>
        </p:spPr>
        <p:txBody>
          <a:bodyPr wrap="square">
            <a:spAutoFit/>
          </a:bodyPr>
          <a:lstStyle/>
          <a:p>
            <a:pPr algn="ctr">
              <a:spcBef>
                <a:spcPct val="50000"/>
              </a:spcBef>
            </a:pPr>
            <a:r>
              <a:rPr lang="en-US" sz="2800" b="1" i="1" dirty="0" smtClean="0">
                <a:latin typeface="Times New Roman" pitchFamily="18" charset="0"/>
              </a:rPr>
              <a:t>After photo </a:t>
            </a:r>
            <a:r>
              <a:rPr lang="en-US" sz="2800" b="1" i="1" dirty="0">
                <a:latin typeface="Times New Roman" pitchFamily="18" charset="0"/>
              </a:rPr>
              <a:t>of downtown Nagasaki.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685800" y="6172200"/>
            <a:ext cx="7848600" cy="519113"/>
          </a:xfrm>
          <a:prstGeom prst="rect">
            <a:avLst/>
          </a:prstGeom>
          <a:noFill/>
          <a:ln w="9525">
            <a:noFill/>
            <a:miter lim="800000"/>
            <a:headEnd/>
            <a:tailEnd/>
          </a:ln>
          <a:effectLst/>
        </p:spPr>
        <p:txBody>
          <a:bodyPr wrap="square">
            <a:spAutoFit/>
          </a:bodyPr>
          <a:lstStyle/>
          <a:p>
            <a:pPr algn="ctr">
              <a:spcBef>
                <a:spcPct val="50000"/>
              </a:spcBef>
            </a:pPr>
            <a:r>
              <a:rPr lang="en-US" sz="2800" b="1" i="1" dirty="0">
                <a:latin typeface="Times New Roman" pitchFamily="18" charset="0"/>
              </a:rPr>
              <a:t>The aftermath of </a:t>
            </a:r>
            <a:r>
              <a:rPr lang="en-US" sz="2800" b="1" i="1" dirty="0" smtClean="0">
                <a:latin typeface="Times New Roman" pitchFamily="18" charset="0"/>
              </a:rPr>
              <a:t>the bombing of Nagasaki </a:t>
            </a:r>
            <a:endParaRPr lang="en-US" sz="2800" b="1" i="1" dirty="0">
              <a:latin typeface="Times New Roman" pitchFamily="18" charset="0"/>
            </a:endParaRPr>
          </a:p>
        </p:txBody>
      </p:sp>
      <p:pic>
        <p:nvPicPr>
          <p:cNvPr id="4" name="Picture 3" descr="BE042931.jpg"/>
          <p:cNvPicPr>
            <a:picLocks noChangeAspect="1"/>
          </p:cNvPicPr>
          <p:nvPr/>
        </p:nvPicPr>
        <p:blipFill>
          <a:blip r:embed="rId2"/>
          <a:stretch>
            <a:fillRect/>
          </a:stretch>
        </p:blipFill>
        <p:spPr>
          <a:xfrm>
            <a:off x="381000" y="152400"/>
            <a:ext cx="8458200" cy="601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676400" y="5181600"/>
            <a:ext cx="5840317" cy="923330"/>
          </a:xfrm>
          <a:prstGeom prst="rect">
            <a:avLst/>
          </a:prstGeom>
          <a:noFill/>
        </p:spPr>
        <p:txBody>
          <a:bodyPr wrap="squar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hlinkClick r:id="rId2"/>
              </a:rPr>
              <a:t>Japanese Surrender</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3" name="Picture 2" descr="japan-surrender.jpg"/>
          <p:cNvPicPr>
            <a:picLocks noChangeAspect="1"/>
          </p:cNvPicPr>
          <p:nvPr/>
        </p:nvPicPr>
        <p:blipFill>
          <a:blip r:embed="rId3"/>
          <a:stretch>
            <a:fillRect/>
          </a:stretch>
        </p:blipFill>
        <p:spPr>
          <a:xfrm>
            <a:off x="609600" y="152400"/>
            <a:ext cx="7924800" cy="5105400"/>
          </a:xfrm>
          <a:prstGeom prst="rect">
            <a:avLst/>
          </a:prstGeom>
        </p:spPr>
      </p:pic>
      <p:sp>
        <p:nvSpPr>
          <p:cNvPr id="4" name="Rectangle 3"/>
          <p:cNvSpPr/>
          <p:nvPr/>
        </p:nvSpPr>
        <p:spPr>
          <a:xfrm>
            <a:off x="914400" y="5934670"/>
            <a:ext cx="7543027" cy="923330"/>
          </a:xfrm>
          <a:prstGeom prst="rect">
            <a:avLst/>
          </a:prstGeom>
          <a:noFill/>
        </p:spPr>
        <p:txBody>
          <a:bodyPr wrap="none" lIns="91440" tIns="45720" rIns="91440" bIns="45720">
            <a:spAutoFit/>
          </a:bodyPr>
          <a:lstStyle/>
          <a:p>
            <a:pPr algn="ctr"/>
            <a:r>
              <a:rPr lang="en-US" sz="5400" b="1" dirty="0" smtClean="0">
                <a:ln w="17780" cmpd="sng">
                  <a:solidFill>
                    <a:schemeClr val="bg1"/>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V-J Day – August 16, 1945</a:t>
            </a:r>
            <a:endParaRPr lang="en-US" sz="5400" b="1" cap="none" spc="0" dirty="0">
              <a:ln w="17780" cmpd="sng">
                <a:solidFill>
                  <a:schemeClr val="bg1"/>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E0E77874-8BC5-4476-B66C-1F4D1FF734EB}" type="slidenum">
              <a:rPr lang="en-US"/>
              <a:pPr/>
              <a:t>108</a:t>
            </a:fld>
            <a:endParaRPr lang="en-US"/>
          </a:p>
        </p:txBody>
      </p:sp>
      <p:pic>
        <p:nvPicPr>
          <p:cNvPr id="81924" name="Picture 4"/>
          <p:cNvPicPr>
            <a:picLocks noChangeAspect="1" noChangeArrowheads="1"/>
          </p:cNvPicPr>
          <p:nvPr/>
        </p:nvPicPr>
        <p:blipFill>
          <a:blip r:embed="rId2"/>
          <a:srcRect/>
          <a:stretch>
            <a:fillRect/>
          </a:stretch>
        </p:blipFill>
        <p:spPr bwMode="auto">
          <a:xfrm>
            <a:off x="609600" y="228600"/>
            <a:ext cx="8237538" cy="2030413"/>
          </a:xfrm>
          <a:prstGeom prst="rect">
            <a:avLst/>
          </a:prstGeom>
          <a:noFill/>
          <a:ln w="9525">
            <a:noFill/>
            <a:miter lim="800000"/>
            <a:headEnd/>
            <a:tailEnd/>
          </a:ln>
          <a:effectLst/>
        </p:spPr>
      </p:pic>
      <p:pic>
        <p:nvPicPr>
          <p:cNvPr id="8" name="Picture 5" descr="Nuremberg Trials"/>
          <p:cNvPicPr>
            <a:picLocks noChangeAspect="1" noChangeArrowheads="1"/>
          </p:cNvPicPr>
          <p:nvPr/>
        </p:nvPicPr>
        <p:blipFill>
          <a:blip r:embed="rId3">
            <a:lum contrast="18000"/>
          </a:blip>
          <a:srcRect/>
          <a:stretch>
            <a:fillRect/>
          </a:stretch>
        </p:blipFill>
        <p:spPr bwMode="auto">
          <a:xfrm>
            <a:off x="2286000" y="2133600"/>
            <a:ext cx="4495800" cy="3572245"/>
          </a:xfrm>
          <a:prstGeom prst="rect">
            <a:avLst/>
          </a:prstGeom>
          <a:noFill/>
          <a:ln w="9525">
            <a:solidFill>
              <a:schemeClr val="tx1"/>
            </a:solidFill>
            <a:miter lim="800000"/>
            <a:headEnd/>
            <a:tailEnd/>
          </a:ln>
        </p:spPr>
      </p:pic>
      <p:sp>
        <p:nvSpPr>
          <p:cNvPr id="10" name="Text Box 2"/>
          <p:cNvSpPr txBox="1">
            <a:spLocks noChangeArrowheads="1"/>
          </p:cNvSpPr>
          <p:nvPr/>
        </p:nvSpPr>
        <p:spPr bwMode="auto">
          <a:xfrm>
            <a:off x="838200" y="5668962"/>
            <a:ext cx="7543800" cy="1189038"/>
          </a:xfrm>
          <a:prstGeom prst="rect">
            <a:avLst/>
          </a:prstGeom>
          <a:noFill/>
          <a:ln w="12700">
            <a:noFill/>
            <a:miter lim="800000"/>
            <a:headEnd type="none" w="sm" len="sm"/>
            <a:tailEnd type="none" w="sm" len="sm"/>
          </a:ln>
          <a:effectLst>
            <a:outerShdw dist="35921" dir="2700000" algn="ctr" rotWithShape="0">
              <a:schemeClr val="tx2"/>
            </a:outerShdw>
          </a:effectLst>
        </p:spPr>
        <p:txBody>
          <a:bodyPr>
            <a:spAutoFit/>
          </a:bodyPr>
          <a:lstStyle/>
          <a:p>
            <a:pPr algn="ctr">
              <a:spcBef>
                <a:spcPct val="50000"/>
              </a:spcBef>
              <a:defRPr/>
            </a:pPr>
            <a:r>
              <a:rPr lang="en-US" sz="3800" b="1" dirty="0">
                <a:solidFill>
                  <a:srgbClr val="D80000"/>
                </a:solidFill>
                <a:latin typeface="Comic Sans MS" pitchFamily="66" charset="0"/>
              </a:rPr>
              <a:t>The Nuremberg War Trials:</a:t>
            </a:r>
            <a:br>
              <a:rPr lang="en-US" sz="3800" b="1" dirty="0">
                <a:solidFill>
                  <a:srgbClr val="D80000"/>
                </a:solidFill>
                <a:latin typeface="Comic Sans MS" pitchFamily="66" charset="0"/>
              </a:rPr>
            </a:br>
            <a:r>
              <a:rPr lang="en-US" sz="3400" b="1" i="1" dirty="0">
                <a:solidFill>
                  <a:srgbClr val="D80000"/>
                </a:solidFill>
                <a:latin typeface="Comic Sans MS" pitchFamily="66" charset="0"/>
              </a:rPr>
              <a:t>Crimes Against Humanity</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6019800"/>
            <a:ext cx="9144000" cy="838200"/>
          </a:xfrm>
        </p:spPr>
        <p:txBody>
          <a:bodyPr>
            <a:normAutofit lnSpcReduction="10000"/>
          </a:bodyPr>
          <a:lstStyle/>
          <a:p>
            <a:pPr>
              <a:lnSpc>
                <a:spcPct val="90000"/>
              </a:lnSpc>
            </a:pPr>
            <a:r>
              <a:rPr lang="en-US" sz="2800" dirty="0" smtClean="0">
                <a:solidFill>
                  <a:schemeClr val="tx1"/>
                </a:solidFill>
                <a:latin typeface="Palatino Linotype" pitchFamily="18" charset="0"/>
              </a:rPr>
              <a:t>Historians believe that anywhere from 30 million to 60 million people died as a result of World War II.</a:t>
            </a:r>
            <a:endParaRPr lang="en-US" sz="2800" dirty="0">
              <a:latin typeface="Times New Roman" pitchFamily="18" charset="0"/>
            </a:endParaRPr>
          </a:p>
        </p:txBody>
      </p:sp>
      <p:pic>
        <p:nvPicPr>
          <p:cNvPr id="2781" name="Picture 733" descr="WorldWarII-DeathsByAlliance-Piechart">
            <a:hlinkClick r:id="rId2"/>
          </p:cNvPr>
          <p:cNvPicPr>
            <a:picLocks noChangeAspect="1" noChangeArrowheads="1"/>
          </p:cNvPicPr>
          <p:nvPr/>
        </p:nvPicPr>
        <p:blipFill>
          <a:blip r:embed="rId3"/>
          <a:srcRect/>
          <a:stretch>
            <a:fillRect/>
          </a:stretch>
        </p:blipFill>
        <p:spPr bwMode="auto">
          <a:xfrm>
            <a:off x="1447800" y="152400"/>
            <a:ext cx="6375976" cy="58674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blinds(horizontal)">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781"/>
                                        </p:tgtEl>
                                        <p:attrNameLst>
                                          <p:attrName>style.visibility</p:attrName>
                                        </p:attrNameLst>
                                      </p:cBhvr>
                                      <p:to>
                                        <p:strVal val="visible"/>
                                      </p:to>
                                    </p:set>
                                    <p:animEffect transition="in" filter="box(in)">
                                      <p:cBhvr>
                                        <p:cTn id="12" dur="500"/>
                                        <p:tgtEl>
                                          <p:spTgt spid="2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242" name="Picture 5" descr="14309"/>
          <p:cNvPicPr>
            <a:picLocks noChangeAspect="1" noChangeArrowheads="1"/>
          </p:cNvPicPr>
          <p:nvPr/>
        </p:nvPicPr>
        <p:blipFill>
          <a:blip r:embed="rId2"/>
          <a:srcRect/>
          <a:stretch>
            <a:fillRect/>
          </a:stretch>
        </p:blipFill>
        <p:spPr bwMode="auto">
          <a:xfrm>
            <a:off x="3048000" y="685800"/>
            <a:ext cx="5838825"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54" name="Rectangle 6"/>
          <p:cNvSpPr>
            <a:spLocks noChangeArrowheads="1"/>
          </p:cNvSpPr>
          <p:nvPr/>
        </p:nvSpPr>
        <p:spPr bwMode="auto">
          <a:xfrm>
            <a:off x="152400" y="2743200"/>
            <a:ext cx="2743200" cy="2590800"/>
          </a:xfrm>
          <a:prstGeom prst="rect">
            <a:avLst/>
          </a:prstGeom>
          <a:noFill/>
          <a:ln w="9525">
            <a:noFill/>
            <a:miter lim="800000"/>
            <a:headEnd/>
            <a:tailEnd/>
          </a:ln>
          <a:effectLst/>
        </p:spPr>
        <p:txBody>
          <a:bodyPr/>
          <a:lstStyle/>
          <a:p>
            <a:pPr algn="ctr" eaLnBrk="1" hangingPunct="1">
              <a:lnSpc>
                <a:spcPct val="80000"/>
              </a:lnSpc>
              <a:spcBef>
                <a:spcPct val="20000"/>
              </a:spcBef>
              <a:buClr>
                <a:schemeClr val="hlink"/>
              </a:buClr>
              <a:buSzPct val="70000"/>
              <a:buFont typeface="Wingdings" pitchFamily="2" charset="2"/>
              <a:buNone/>
              <a:defRPr/>
            </a:pPr>
            <a:r>
              <a:rPr lang="en-GB" sz="2800" dirty="0">
                <a:latin typeface="+mj-lt"/>
              </a:rPr>
              <a:t>The non-aggression pact was surprising. Hitler and Stalin were seen as natural enemies. </a:t>
            </a:r>
          </a:p>
          <a:p>
            <a:pPr algn="ctr" eaLnBrk="1" hangingPunct="1">
              <a:lnSpc>
                <a:spcPct val="80000"/>
              </a:lnSpc>
              <a:spcBef>
                <a:spcPct val="20000"/>
              </a:spcBef>
              <a:buClr>
                <a:schemeClr val="hlink"/>
              </a:buClr>
              <a:buSzPct val="70000"/>
              <a:buFont typeface="Wingdings" pitchFamily="2" charset="2"/>
              <a:buNone/>
              <a:defRPr/>
            </a:pPr>
            <a:endParaRPr lang="en-GB" sz="2400" dirty="0">
              <a:latin typeface="+mj-lt"/>
            </a:endParaRPr>
          </a:p>
        </p:txBody>
      </p:sp>
      <p:sp>
        <p:nvSpPr>
          <p:cNvPr id="10247" name="Text Box 11"/>
          <p:cNvSpPr txBox="1">
            <a:spLocks noChangeArrowheads="1"/>
          </p:cNvSpPr>
          <p:nvPr/>
        </p:nvSpPr>
        <p:spPr bwMode="auto">
          <a:xfrm>
            <a:off x="6172200" y="6096000"/>
            <a:ext cx="2514600" cy="5232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eaLnBrk="1" hangingPunct="1">
              <a:spcBef>
                <a:spcPct val="50000"/>
              </a:spcBef>
            </a:pPr>
            <a:r>
              <a:rPr lang="en-GB" sz="2800" b="1" i="1" dirty="0" smtClean="0">
                <a:latin typeface="Constantia" pitchFamily="18" charset="0"/>
              </a:rPr>
              <a:t>Joseph Stalin</a:t>
            </a:r>
            <a:endParaRPr lang="en-US" sz="2800" b="1" i="1" dirty="0">
              <a:latin typeface="Constantia" pitchFamily="18" charset="0"/>
            </a:endParaRPr>
          </a:p>
        </p:txBody>
      </p:sp>
      <p:sp>
        <p:nvSpPr>
          <p:cNvPr id="8" name="Down Arrow 7"/>
          <p:cNvSpPr/>
          <p:nvPr/>
        </p:nvSpPr>
        <p:spPr>
          <a:xfrm rot="11567400">
            <a:off x="7259316" y="2588463"/>
            <a:ext cx="306874" cy="340104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rot="11730375">
            <a:off x="4429543" y="2457300"/>
            <a:ext cx="304800" cy="35362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11"/>
          <p:cNvSpPr txBox="1">
            <a:spLocks noChangeArrowheads="1"/>
          </p:cNvSpPr>
          <p:nvPr/>
        </p:nvSpPr>
        <p:spPr bwMode="auto">
          <a:xfrm>
            <a:off x="3048000" y="6096000"/>
            <a:ext cx="2387600" cy="5232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eaLnBrk="1" hangingPunct="1">
              <a:spcBef>
                <a:spcPct val="50000"/>
              </a:spcBef>
            </a:pPr>
            <a:r>
              <a:rPr lang="en-GB" sz="2800" b="1" i="1" dirty="0" smtClean="0">
                <a:latin typeface="Constantia" pitchFamily="18" charset="0"/>
              </a:rPr>
              <a:t>Adolf Hitler</a:t>
            </a:r>
            <a:endParaRPr lang="en-US" sz="2800" b="1" i="1" dirty="0">
              <a:latin typeface="Constantia" pitchFamily="18" charset="0"/>
            </a:endParaRPr>
          </a:p>
        </p:txBody>
      </p:sp>
      <p:sp>
        <p:nvSpPr>
          <p:cNvPr id="11" name="Rectangle 10"/>
          <p:cNvSpPr/>
          <p:nvPr/>
        </p:nvSpPr>
        <p:spPr>
          <a:xfrm>
            <a:off x="228600" y="152400"/>
            <a:ext cx="4143314" cy="2123658"/>
          </a:xfrm>
          <a:prstGeom prst="rect">
            <a:avLst/>
          </a:prstGeom>
          <a:ln w="111125"/>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Soviet-German </a:t>
            </a:r>
          </a:p>
          <a:p>
            <a:pPr algn="ctr"/>
            <a:r>
              <a:rPr lang="en-US" sz="4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Non-Aggression Pact</a:t>
            </a:r>
            <a:endParaRPr lang="en-US" sz="4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247"/>
                                        </p:tgtEl>
                                        <p:attrNameLst>
                                          <p:attrName>style.visibility</p:attrName>
                                        </p:attrNameLst>
                                      </p:cBhvr>
                                      <p:to>
                                        <p:strVal val="visible"/>
                                      </p:to>
                                    </p:set>
                                    <p:anim calcmode="lin" valueType="num">
                                      <p:cBhvr additive="base">
                                        <p:cTn id="11" dur="500" fill="hold"/>
                                        <p:tgtEl>
                                          <p:spTgt spid="10247"/>
                                        </p:tgtEl>
                                        <p:attrNameLst>
                                          <p:attrName>ppt_x</p:attrName>
                                        </p:attrNameLst>
                                      </p:cBhvr>
                                      <p:tavLst>
                                        <p:tav tm="0">
                                          <p:val>
                                            <p:strVal val="#ppt_x"/>
                                          </p:val>
                                        </p:tav>
                                        <p:tav tm="100000">
                                          <p:val>
                                            <p:strVal val="#ppt_x"/>
                                          </p:val>
                                        </p:tav>
                                      </p:tavLst>
                                    </p:anim>
                                    <p:anim calcmode="lin" valueType="num">
                                      <p:cBhvr additive="base">
                                        <p:cTn id="12" dur="500" fill="hold"/>
                                        <p:tgtEl>
                                          <p:spTgt spid="10247"/>
                                        </p:tgtEl>
                                        <p:attrNameLst>
                                          <p:attrName>ppt_y</p:attrName>
                                        </p:attrNameLst>
                                      </p:cBhvr>
                                      <p:tavLst>
                                        <p:tav tm="0">
                                          <p:val>
                                            <p:strVal val="0-#ppt_h/2"/>
                                          </p:val>
                                        </p:tav>
                                        <p:tav tm="100000">
                                          <p:val>
                                            <p:strVal val="#ppt_y"/>
                                          </p:val>
                                        </p:tav>
                                      </p:tavLst>
                                    </p:anim>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401205"/>
          </a:xfrm>
          <a:prstGeom prst="rect">
            <a:avLst/>
          </a:prstGeom>
          <a:noFill/>
        </p:spPr>
        <p:txBody>
          <a:bodyPr wrap="square" lIns="91440" tIns="45720" rIns="91440" bIns="45720">
            <a:spAutoFit/>
          </a:bodyPr>
          <a:lstStyle/>
          <a:p>
            <a:pPr algn="ctr"/>
            <a:endPar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Section 2</a:t>
            </a:r>
            <a:endParaRPr lang="en-US" sz="9600" b="1" u="sng"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8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War Begins</a:t>
            </a:r>
            <a:endParaRPr lang="en-US" sz="8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47800" y="0"/>
            <a:ext cx="6304547" cy="1569660"/>
          </a:xfrm>
          <a:prstGeom prst="rect">
            <a:avLst/>
          </a:prstGeom>
          <a:noFill/>
        </p:spPr>
        <p:txBody>
          <a:bodyPr wrap="none" lIns="91440" tIns="45720" rIns="91440" bIns="45720">
            <a:spAutoFit/>
          </a:bodyPr>
          <a:lstStyle/>
          <a:p>
            <a:pPr algn="ctr"/>
            <a:r>
              <a:rPr lang="en-US" sz="96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Axis Powers</a:t>
            </a:r>
            <a:endParaRPr lang="en-US" sz="96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Rectangle 2"/>
          <p:cNvSpPr/>
          <p:nvPr/>
        </p:nvSpPr>
        <p:spPr>
          <a:xfrm>
            <a:off x="1219200" y="1600200"/>
            <a:ext cx="4513223" cy="1446550"/>
          </a:xfrm>
          <a:prstGeom prst="rect">
            <a:avLst/>
          </a:prstGeom>
          <a:ln w="76200">
            <a:solidFill>
              <a:schemeClr val="bg1"/>
            </a:solidFill>
          </a:ln>
        </p:spPr>
        <p:style>
          <a:lnRef idx="1">
            <a:schemeClr val="accent6"/>
          </a:lnRef>
          <a:fillRef idx="3">
            <a:schemeClr val="accent6"/>
          </a:fillRef>
          <a:effectRef idx="2">
            <a:schemeClr val="accent6"/>
          </a:effectRef>
          <a:fontRef idx="minor">
            <a:schemeClr val="lt1"/>
          </a:fontRef>
        </p:style>
        <p:txBody>
          <a:bodyPr wrap="none" lIns="91440" tIns="45720" rIns="91440" bIns="45720">
            <a:spAutoFit/>
          </a:bodyPr>
          <a:lstStyle/>
          <a:p>
            <a:pPr algn="ctr"/>
            <a:r>
              <a:rPr lang="en-US" sz="8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Germany</a:t>
            </a:r>
            <a:endParaRPr lang="en-US" sz="8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Rectangle 3"/>
          <p:cNvSpPr/>
          <p:nvPr/>
        </p:nvSpPr>
        <p:spPr>
          <a:xfrm>
            <a:off x="4800600" y="3505200"/>
            <a:ext cx="2080633" cy="1371600"/>
          </a:xfrm>
          <a:prstGeom prst="rect">
            <a:avLst/>
          </a:prstGeom>
          <a:ln w="76200">
            <a:solidFill>
              <a:schemeClr val="bg1"/>
            </a:solidFill>
          </a:ln>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bodyPr>
          <a:lstStyle/>
          <a:p>
            <a:pPr algn="ctr"/>
            <a:r>
              <a:rPr lang="en-US" sz="8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Italy</a:t>
            </a:r>
            <a:endParaRPr lang="en-US" sz="8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Rectangle 4"/>
          <p:cNvSpPr/>
          <p:nvPr/>
        </p:nvSpPr>
        <p:spPr>
          <a:xfrm>
            <a:off x="1981200" y="5334000"/>
            <a:ext cx="2669320" cy="1323439"/>
          </a:xfrm>
          <a:prstGeom prst="rect">
            <a:avLst/>
          </a:prstGeom>
          <a:ln w="76200">
            <a:solidFill>
              <a:schemeClr val="bg1"/>
            </a:solidFill>
          </a:ln>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en-US" sz="8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Japan</a:t>
            </a:r>
            <a:endParaRPr lang="en-US" sz="8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6" name="Picture 5" descr="nazi_flag_375.jpg"/>
          <p:cNvPicPr>
            <a:picLocks noChangeAspect="1"/>
          </p:cNvPicPr>
          <p:nvPr/>
        </p:nvPicPr>
        <p:blipFill>
          <a:blip r:embed="rId2"/>
          <a:stretch>
            <a:fillRect/>
          </a:stretch>
        </p:blipFill>
        <p:spPr>
          <a:xfrm>
            <a:off x="6019800" y="1600200"/>
            <a:ext cx="1981200" cy="1467556"/>
          </a:xfrm>
          <a:prstGeom prst="rect">
            <a:avLst/>
          </a:prstGeom>
        </p:spPr>
      </p:pic>
      <p:pic>
        <p:nvPicPr>
          <p:cNvPr id="7" name="Picture 6" descr="Italian_war_flag.jpg"/>
          <p:cNvPicPr>
            <a:picLocks noChangeAspect="1"/>
          </p:cNvPicPr>
          <p:nvPr/>
        </p:nvPicPr>
        <p:blipFill>
          <a:blip r:embed="rId3" cstate="print"/>
          <a:stretch>
            <a:fillRect/>
          </a:stretch>
        </p:blipFill>
        <p:spPr>
          <a:xfrm>
            <a:off x="2438400" y="3505200"/>
            <a:ext cx="2058687" cy="1371600"/>
          </a:xfrm>
          <a:prstGeom prst="rect">
            <a:avLst/>
          </a:prstGeom>
        </p:spPr>
      </p:pic>
      <p:pic>
        <p:nvPicPr>
          <p:cNvPr id="8" name="Picture 7" descr="images.jpg"/>
          <p:cNvPicPr>
            <a:picLocks noChangeAspect="1"/>
          </p:cNvPicPr>
          <p:nvPr/>
        </p:nvPicPr>
        <p:blipFill>
          <a:blip r:embed="rId4"/>
          <a:stretch>
            <a:fillRect/>
          </a:stretch>
        </p:blipFill>
        <p:spPr>
          <a:xfrm>
            <a:off x="4953000" y="5334000"/>
            <a:ext cx="2057400" cy="13716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360"/>
                                          </p:val>
                                        </p:tav>
                                        <p:tav tm="100000">
                                          <p:val>
                                            <p:fltVal val="0"/>
                                          </p:val>
                                        </p:tav>
                                      </p:tavLst>
                                    </p:anim>
                                    <p:animEffect transition="in" filter="fade">
                                      <p:cBhvr>
                                        <p:cTn id="32" dur="500"/>
                                        <p:tgtEl>
                                          <p:spTgt spid="7"/>
                                        </p:tgtEl>
                                      </p:cBhvr>
                                    </p:animEffect>
                                  </p:childTnLst>
                                </p:cTn>
                              </p:par>
                              <p:par>
                                <p:cTn id="33" presetID="15"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 calcmode="lin" valueType="num">
                                      <p:cBhvr>
                                        <p:cTn id="37" dur="500" fill="hold"/>
                                        <p:tgtEl>
                                          <p:spTgt spid="4"/>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plus(in)">
                                      <p:cBhvr>
                                        <p:cTn id="43" dur="500"/>
                                        <p:tgtEl>
                                          <p:spTgt spid="5"/>
                                        </p:tgtEl>
                                      </p:cBhvr>
                                    </p:animEffect>
                                  </p:childTnLst>
                                </p:cTn>
                              </p:par>
                              <p:par>
                                <p:cTn id="44" presetID="1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plus(i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609600" y="1828800"/>
            <a:ext cx="3866700" cy="923330"/>
          </a:xfrm>
          <a:prstGeom prst="rect">
            <a:avLst/>
          </a:prstGeom>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Great Britain</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Rectangle 2"/>
          <p:cNvSpPr/>
          <p:nvPr/>
        </p:nvSpPr>
        <p:spPr>
          <a:xfrm>
            <a:off x="1219200" y="152400"/>
            <a:ext cx="6553654" cy="1446550"/>
          </a:xfrm>
          <a:prstGeom prst="rect">
            <a:avLst/>
          </a:prstGeom>
          <a:ln/>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8800" b="1" dirty="0" smtClean="0">
                <a:ln w="5080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Allied Powers</a:t>
            </a:r>
            <a:endParaRPr lang="en-US" sz="8800" b="1" cap="none" spc="0" dirty="0">
              <a:ln w="5080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4" name="Rectangle 3"/>
          <p:cNvSpPr/>
          <p:nvPr/>
        </p:nvSpPr>
        <p:spPr>
          <a:xfrm>
            <a:off x="6858000" y="4419600"/>
            <a:ext cx="2085059" cy="923330"/>
          </a:xfrm>
          <a:prstGeom prst="rect">
            <a:avLst/>
          </a:prstGeom>
        </p:spPr>
        <p:style>
          <a:lnRef idx="1">
            <a:schemeClr val="accent6"/>
          </a:lnRef>
          <a:fillRef idx="3">
            <a:schemeClr val="accent6"/>
          </a:fillRef>
          <a:effectRef idx="2">
            <a:schemeClr val="accent6"/>
          </a:effectRef>
          <a:fontRef idx="minor">
            <a:schemeClr val="lt1"/>
          </a:fontRef>
        </p:style>
        <p:txBody>
          <a:bodyPr wrap="non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France</a:t>
            </a:r>
          </a:p>
        </p:txBody>
      </p:sp>
      <p:sp>
        <p:nvSpPr>
          <p:cNvPr id="5" name="Rectangle 4"/>
          <p:cNvSpPr/>
          <p:nvPr/>
        </p:nvSpPr>
        <p:spPr>
          <a:xfrm>
            <a:off x="228600" y="4572000"/>
            <a:ext cx="1871025" cy="923330"/>
          </a:xfrm>
          <a:prstGeom prst="rect">
            <a:avLst/>
          </a:prstGeom>
          <a:solidFill>
            <a:srgbClr val="002060"/>
          </a:solidFill>
        </p:spPr>
        <p:style>
          <a:lnRef idx="1">
            <a:schemeClr val="accent2"/>
          </a:lnRef>
          <a:fillRef idx="3">
            <a:schemeClr val="accent2"/>
          </a:fillRef>
          <a:effectRef idx="2">
            <a:schemeClr val="accent2"/>
          </a:effectRef>
          <a:fontRef idx="minor">
            <a:schemeClr val="lt1"/>
          </a:fontRef>
        </p:style>
        <p:txBody>
          <a:bodyPr wrap="none" lIns="91440" tIns="45720" rIns="91440" bIns="45720">
            <a:spAutoFit/>
          </a:bodyPr>
          <a:lstStyle/>
          <a:p>
            <a:pPr algn="ctr"/>
            <a:r>
              <a:rPr lang="en-US" sz="5400" b="1" cap="none" spc="100" dirty="0" smtClean="0">
                <a:ln w="18000">
                  <a:solidFill>
                    <a:schemeClr val="accent1">
                      <a:satMod val="200000"/>
                      <a:tint val="72000"/>
                    </a:schemeClr>
                  </a:solidFill>
                  <a:prstDash val="solid"/>
                </a:ln>
                <a:gradFill>
                  <a:gsLst>
                    <a:gs pos="10000">
                      <a:schemeClr val="accent1">
                        <a:tint val="63000"/>
                        <a:sat val="105000"/>
                      </a:schemeClr>
                    </a:gs>
                    <a:gs pos="90000">
                      <a:schemeClr val="accent1">
                        <a:shade val="50000"/>
                        <a:satMod val="100000"/>
                      </a:schemeClr>
                    </a:gs>
                  </a:gsLst>
                  <a:lin ang="5400000" scaled="0"/>
                </a:gradFill>
                <a:effectLst>
                  <a:outerShdw blurRad="25000" dist="20000" dir="16020000" algn="tl">
                    <a:schemeClr val="accent1">
                      <a:satMod val="200000"/>
                      <a:shade val="1000"/>
                      <a:alpha val="60000"/>
                    </a:schemeClr>
                  </a:outerShdw>
                </a:effectLst>
              </a:rPr>
              <a:t>China</a:t>
            </a:r>
            <a:endParaRPr lang="en-US" sz="5400" b="1" cap="none" spc="100" dirty="0">
              <a:ln w="18000">
                <a:solidFill>
                  <a:schemeClr val="accent1">
                    <a:satMod val="200000"/>
                    <a:tint val="72000"/>
                  </a:schemeClr>
                </a:solidFill>
                <a:prstDash val="solid"/>
              </a:ln>
              <a:gradFill>
                <a:gsLst>
                  <a:gs pos="10000">
                    <a:schemeClr val="accent1">
                      <a:tint val="63000"/>
                      <a:sat val="105000"/>
                    </a:schemeClr>
                  </a:gs>
                  <a:gs pos="90000">
                    <a:schemeClr val="accent1">
                      <a:shade val="50000"/>
                      <a:satMod val="100000"/>
                    </a:schemeClr>
                  </a:gs>
                </a:gsLst>
                <a:lin ang="5400000" scaled="0"/>
              </a:gradFill>
              <a:effectLst>
                <a:outerShdw blurRad="25000" dist="20000" dir="16020000" algn="tl">
                  <a:schemeClr val="accent1">
                    <a:satMod val="200000"/>
                    <a:shade val="1000"/>
                    <a:alpha val="60000"/>
                  </a:schemeClr>
                </a:outerShdw>
              </a:effectLst>
            </a:endParaRPr>
          </a:p>
        </p:txBody>
      </p:sp>
      <p:sp>
        <p:nvSpPr>
          <p:cNvPr id="6" name="Rectangle 5"/>
          <p:cNvSpPr/>
          <p:nvPr/>
        </p:nvSpPr>
        <p:spPr>
          <a:xfrm>
            <a:off x="4724400" y="1828800"/>
            <a:ext cx="3762248" cy="923330"/>
          </a:xfrm>
          <a:prstGeom prst="rect">
            <a:avLst/>
          </a:prstGeom>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en-US" sz="5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Soviet Union</a:t>
            </a:r>
            <a:endPar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8" name="Picture 7" descr="b.jpg"/>
          <p:cNvPicPr>
            <a:picLocks noChangeAspect="1"/>
          </p:cNvPicPr>
          <p:nvPr/>
        </p:nvPicPr>
        <p:blipFill>
          <a:blip r:embed="rId2"/>
          <a:stretch>
            <a:fillRect/>
          </a:stretch>
        </p:blipFill>
        <p:spPr>
          <a:xfrm>
            <a:off x="1676400" y="2819400"/>
            <a:ext cx="1828800" cy="1229445"/>
          </a:xfrm>
          <a:prstGeom prst="rect">
            <a:avLst/>
          </a:prstGeom>
        </p:spPr>
      </p:pic>
      <p:pic>
        <p:nvPicPr>
          <p:cNvPr id="9" name="Picture 8" descr="us_flag.gif"/>
          <p:cNvPicPr>
            <a:picLocks noChangeAspect="1"/>
          </p:cNvPicPr>
          <p:nvPr/>
        </p:nvPicPr>
        <p:blipFill>
          <a:blip r:embed="rId3"/>
          <a:stretch>
            <a:fillRect/>
          </a:stretch>
        </p:blipFill>
        <p:spPr>
          <a:xfrm>
            <a:off x="3581400" y="5334000"/>
            <a:ext cx="1828800" cy="1220763"/>
          </a:xfrm>
          <a:prstGeom prst="rect">
            <a:avLst/>
          </a:prstGeom>
        </p:spPr>
      </p:pic>
      <p:pic>
        <p:nvPicPr>
          <p:cNvPr id="10" name="Picture 9" descr="french-flag.png"/>
          <p:cNvPicPr>
            <a:picLocks noChangeAspect="1"/>
          </p:cNvPicPr>
          <p:nvPr/>
        </p:nvPicPr>
        <p:blipFill>
          <a:blip r:embed="rId4"/>
          <a:stretch>
            <a:fillRect/>
          </a:stretch>
        </p:blipFill>
        <p:spPr>
          <a:xfrm>
            <a:off x="7010400" y="5410200"/>
            <a:ext cx="1829943" cy="1219200"/>
          </a:xfrm>
          <a:prstGeom prst="rect">
            <a:avLst/>
          </a:prstGeom>
        </p:spPr>
      </p:pic>
      <p:pic>
        <p:nvPicPr>
          <p:cNvPr id="11" name="Picture 10" descr="china_flag.gif"/>
          <p:cNvPicPr>
            <a:picLocks noChangeAspect="1"/>
          </p:cNvPicPr>
          <p:nvPr/>
        </p:nvPicPr>
        <p:blipFill>
          <a:blip r:embed="rId5"/>
          <a:stretch>
            <a:fillRect/>
          </a:stretch>
        </p:blipFill>
        <p:spPr>
          <a:xfrm>
            <a:off x="304800" y="5562600"/>
            <a:ext cx="1752600" cy="1187245"/>
          </a:xfrm>
          <a:prstGeom prst="rect">
            <a:avLst/>
          </a:prstGeom>
        </p:spPr>
      </p:pic>
      <p:pic>
        <p:nvPicPr>
          <p:cNvPr id="12" name="Picture 11" descr="s.jpg"/>
          <p:cNvPicPr>
            <a:picLocks noChangeAspect="1"/>
          </p:cNvPicPr>
          <p:nvPr/>
        </p:nvPicPr>
        <p:blipFill>
          <a:blip r:embed="rId6"/>
          <a:stretch>
            <a:fillRect/>
          </a:stretch>
        </p:blipFill>
        <p:spPr>
          <a:xfrm>
            <a:off x="5791200" y="2819400"/>
            <a:ext cx="1752600" cy="1163364"/>
          </a:xfrm>
          <a:prstGeom prst="rect">
            <a:avLst/>
          </a:prstGeom>
        </p:spPr>
      </p:pic>
      <p:sp>
        <p:nvSpPr>
          <p:cNvPr id="7" name="Rectangle 6"/>
          <p:cNvSpPr/>
          <p:nvPr/>
        </p:nvSpPr>
        <p:spPr>
          <a:xfrm>
            <a:off x="2438400" y="4267200"/>
            <a:ext cx="4122027" cy="923330"/>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United States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7"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par>
                                <p:cTn id="24" presetID="7"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ppt_x"/>
                                          </p:val>
                                        </p:tav>
                                        <p:tav tm="100000">
                                          <p:val>
                                            <p:strVal val="#ppt_x"/>
                                          </p:val>
                                        </p:tav>
                                      </p:tavLst>
                                    </p:anim>
                                    <p:anim calcmode="lin" valueType="num">
                                      <p:cBhvr additive="base">
                                        <p:cTn id="27" dur="1000" fill="hold"/>
                                        <p:tgtEl>
                                          <p:spTgt spid="10"/>
                                        </p:tgtEl>
                                        <p:attrNameLst>
                                          <p:attrName>ppt_y</p:attrName>
                                        </p:attrNameLst>
                                      </p:cBhvr>
                                      <p:tavLst>
                                        <p:tav tm="0">
                                          <p:val>
                                            <p:strVal val="0-#ppt_h/2"/>
                                          </p:val>
                                        </p:tav>
                                        <p:tav tm="100000">
                                          <p:val>
                                            <p:strVal val="#ppt_y"/>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heckerboard(across)">
                                      <p:cBhvr>
                                        <p:cTn id="44" dur="500"/>
                                        <p:tgtEl>
                                          <p:spTgt spid="6"/>
                                        </p:tgtEl>
                                      </p:cBhvr>
                                    </p:animEffect>
                                  </p:childTnLst>
                                </p:cTn>
                              </p:par>
                              <p:par>
                                <p:cTn id="45" presetID="5" presetClass="entr" presetSubtype="1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8" presetClass="entr" presetSubtype="16" fill="hold" grpId="1"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amond(in)">
                                      <p:cBhvr>
                                        <p:cTn id="50" dur="500"/>
                                        <p:tgtEl>
                                          <p:spTgt spid="7"/>
                                        </p:tgtEl>
                                      </p:cBhvr>
                                    </p:animEffect>
                                  </p:childTnLst>
                                </p:cTn>
                              </p:par>
                              <p:par>
                                <p:cTn id="51" presetID="8"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diamond(in)">
                                      <p:cBhvr>
                                        <p:cTn id="53" dur="500"/>
                                        <p:tgtEl>
                                          <p:spTgt spid="9"/>
                                        </p:tgtEl>
                                      </p:cBhvr>
                                    </p:animEffect>
                                  </p:childTnLst>
                                </p:cTn>
                              </p:par>
                              <p:par>
                                <p:cTn id="54" presetID="8" presetClass="emph" presetSubtype="0" fill="hold" grpId="0" nodeType="withEffect">
                                  <p:stCondLst>
                                    <p:cond delay="0"/>
                                  </p:stCondLst>
                                  <p:childTnLst>
                                    <p:animRot by="43200000">
                                      <p:cBhvr>
                                        <p:cTn id="55" dur="2000" fill="hold"/>
                                        <p:tgtEl>
                                          <p:spTgt spid="7"/>
                                        </p:tgtEl>
                                        <p:attrNameLst>
                                          <p:attrName>r</p:attrName>
                                        </p:attrNameLst>
                                      </p:cBhvr>
                                    </p:animRot>
                                  </p:childTnLst>
                                </p:cTn>
                              </p:par>
                              <p:par>
                                <p:cTn id="56" presetID="8" presetClass="emph" presetSubtype="0" fill="hold" grpId="1" nodeType="withEffect">
                                  <p:stCondLst>
                                    <p:cond delay="0"/>
                                  </p:stCondLst>
                                  <p:childTnLst>
                                    <p:animRot by="86400000">
                                      <p:cBhvr>
                                        <p:cTn id="57"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6"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FFC8703E-2DE9-4A6E-ABE2-2C5A86F9D2C3}" type="slidenum">
              <a:rPr lang="en-US"/>
              <a:pPr/>
              <a:t>15</a:t>
            </a:fld>
            <a:endParaRPr lang="en-US" dirty="0"/>
          </a:p>
        </p:txBody>
      </p:sp>
      <p:pic>
        <p:nvPicPr>
          <p:cNvPr id="66564" name="Picture 4" descr="800px-WWII"/>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152400"/>
            <a:ext cx="9144000" cy="5562600"/>
          </a:xfrm>
          <a:prstGeom prst="rect">
            <a:avLst/>
          </a:prstGeom>
          <a:noFill/>
        </p:spPr>
      </p:pic>
      <p:sp>
        <p:nvSpPr>
          <p:cNvPr id="66565" name="Text Box 5"/>
          <p:cNvSpPr txBox="1">
            <a:spLocks noChangeArrowheads="1"/>
          </p:cNvSpPr>
          <p:nvPr/>
        </p:nvSpPr>
        <p:spPr bwMode="auto">
          <a:xfrm>
            <a:off x="304800" y="5638800"/>
            <a:ext cx="8610600" cy="1015663"/>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lvl="2">
              <a:buFontTx/>
              <a:buChar char="•"/>
            </a:pPr>
            <a:r>
              <a:rPr lang="en-US" sz="1500" b="1" i="1" u="sng" dirty="0"/>
              <a:t>Dark Green</a:t>
            </a:r>
            <a:r>
              <a:rPr lang="en-US" sz="1500" b="1" u="sng" dirty="0"/>
              <a:t>:</a:t>
            </a:r>
            <a:r>
              <a:rPr lang="en-US" sz="1500" b="1" dirty="0"/>
              <a:t> </a:t>
            </a:r>
            <a:r>
              <a:rPr lang="en-US" sz="1500" b="1" dirty="0" smtClean="0"/>
              <a:t> Allies </a:t>
            </a:r>
            <a:r>
              <a:rPr lang="en-US" sz="1500" b="1" dirty="0"/>
              <a:t>before the attack on Pearl Harbor, including colonies. </a:t>
            </a:r>
          </a:p>
          <a:p>
            <a:pPr lvl="2">
              <a:buFontTx/>
              <a:buChar char="•"/>
            </a:pPr>
            <a:r>
              <a:rPr lang="en-US" sz="1500" b="1" i="1" u="sng" dirty="0"/>
              <a:t>Light Green</a:t>
            </a:r>
            <a:r>
              <a:rPr lang="en-US" sz="1500" b="1" u="sng" dirty="0"/>
              <a:t>:</a:t>
            </a:r>
            <a:r>
              <a:rPr lang="en-US" sz="1500" b="1" dirty="0"/>
              <a:t> </a:t>
            </a:r>
            <a:r>
              <a:rPr lang="en-US" sz="1500" b="1" dirty="0" smtClean="0"/>
              <a:t> Allied </a:t>
            </a:r>
            <a:r>
              <a:rPr lang="en-US" sz="1500" b="1" dirty="0"/>
              <a:t>countries that entered the war after the Japanese attack on Pearl Harbor. </a:t>
            </a:r>
          </a:p>
          <a:p>
            <a:pPr lvl="2">
              <a:buFontTx/>
              <a:buChar char="•"/>
            </a:pPr>
            <a:r>
              <a:rPr lang="en-US" sz="1500" b="1" i="1" u="sng" dirty="0"/>
              <a:t>Orange</a:t>
            </a:r>
            <a:r>
              <a:rPr lang="en-US" sz="1500" b="1" u="sng" dirty="0"/>
              <a:t>:</a:t>
            </a:r>
            <a:r>
              <a:rPr lang="en-US" sz="1500" b="1" dirty="0"/>
              <a:t> </a:t>
            </a:r>
            <a:r>
              <a:rPr lang="en-US" sz="1500" b="1" dirty="0" smtClean="0"/>
              <a:t> Axis </a:t>
            </a:r>
            <a:r>
              <a:rPr lang="en-US" sz="1500" b="1" dirty="0"/>
              <a:t>Powers </a:t>
            </a:r>
            <a:endParaRPr lang="en-US" sz="1500" b="1" dirty="0" smtClean="0"/>
          </a:p>
          <a:p>
            <a:pPr lvl="2">
              <a:buFontTx/>
              <a:buChar char="•"/>
            </a:pPr>
            <a:r>
              <a:rPr lang="en-US" sz="1500" b="1" u="sng" dirty="0" smtClean="0"/>
              <a:t>Grey:</a:t>
            </a:r>
            <a:r>
              <a:rPr lang="en-US" sz="1500" b="1" dirty="0" smtClean="0"/>
              <a:t>  Neutral</a:t>
            </a:r>
            <a:endParaRPr lang="en-US" sz="1500" b="1" dirty="0"/>
          </a:p>
        </p:txBody>
      </p:sp>
      <p:sp>
        <p:nvSpPr>
          <p:cNvPr id="66566" name="Text Box 6"/>
          <p:cNvSpPr txBox="1">
            <a:spLocks noChangeArrowheads="1"/>
          </p:cNvSpPr>
          <p:nvPr/>
        </p:nvSpPr>
        <p:spPr bwMode="auto">
          <a:xfrm>
            <a:off x="1371600" y="1676400"/>
            <a:ext cx="6248400" cy="313932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spcBef>
                <a:spcPct val="50000"/>
              </a:spcBef>
            </a:pPr>
            <a:r>
              <a:rPr lang="en-US" sz="6600" b="1" dirty="0" smtClean="0"/>
              <a:t>Countries who participated </a:t>
            </a:r>
            <a:r>
              <a:rPr lang="en-US" sz="6600" b="1" dirty="0"/>
              <a:t>in Word War II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2" nodeType="clickEffect">
                                  <p:stCondLst>
                                    <p:cond delay="0"/>
                                  </p:stCondLst>
                                  <p:childTnLst>
                                    <p:set>
                                      <p:cBhvr>
                                        <p:cTn id="6" dur="1" fill="hold">
                                          <p:stCondLst>
                                            <p:cond delay="0"/>
                                          </p:stCondLst>
                                        </p:cTn>
                                        <p:tgtEl>
                                          <p:spTgt spid="66566"/>
                                        </p:tgtEl>
                                        <p:attrNameLst>
                                          <p:attrName>style.visibility</p:attrName>
                                        </p:attrNameLst>
                                      </p:cBhvr>
                                      <p:to>
                                        <p:strVal val="visible"/>
                                      </p:to>
                                    </p:set>
                                    <p:animEffect transition="in" filter="fade">
                                      <p:cBhvr>
                                        <p:cTn id="7" dur="1000"/>
                                        <p:tgtEl>
                                          <p:spTgt spid="66566"/>
                                        </p:tgtEl>
                                      </p:cBhvr>
                                    </p:animEffect>
                                    <p:anim calcmode="lin" valueType="num">
                                      <p:cBhvr>
                                        <p:cTn id="8" dur="1000" fill="hold"/>
                                        <p:tgtEl>
                                          <p:spTgt spid="66566"/>
                                        </p:tgtEl>
                                        <p:attrNameLst>
                                          <p:attrName>ppt_x</p:attrName>
                                        </p:attrNameLst>
                                      </p:cBhvr>
                                      <p:tavLst>
                                        <p:tav tm="0">
                                          <p:val>
                                            <p:strVal val="#ppt_x"/>
                                          </p:val>
                                        </p:tav>
                                        <p:tav tm="100000">
                                          <p:val>
                                            <p:strVal val="#ppt_x"/>
                                          </p:val>
                                        </p:tav>
                                      </p:tavLst>
                                    </p:anim>
                                    <p:anim calcmode="lin" valueType="num">
                                      <p:cBhvr>
                                        <p:cTn id="9" dur="1000" fill="hold"/>
                                        <p:tgtEl>
                                          <p:spTgt spid="665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6566"/>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66564"/>
                                        </p:tgtEl>
                                        <p:attrNameLst>
                                          <p:attrName>style.visibility</p:attrName>
                                        </p:attrNameLst>
                                      </p:cBhvr>
                                      <p:to>
                                        <p:strVal val="visible"/>
                                      </p:to>
                                    </p:set>
                                    <p:animEffect transition="in" filter="dissolve">
                                      <p:cBhvr>
                                        <p:cTn id="16" dur="500"/>
                                        <p:tgtEl>
                                          <p:spTgt spid="66564"/>
                                        </p:tgtEl>
                                      </p:cBhvr>
                                    </p:animEffect>
                                  </p:childTnLst>
                                </p:cTn>
                              </p:par>
                              <p:par>
                                <p:cTn id="17" presetID="15" presetClass="entr" presetSubtype="0" fill="hold" grpId="0" nodeType="with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p:cTn id="19" dur="1000" fill="hold"/>
                                        <p:tgtEl>
                                          <p:spTgt spid="66565"/>
                                        </p:tgtEl>
                                        <p:attrNameLst>
                                          <p:attrName>ppt_w</p:attrName>
                                        </p:attrNameLst>
                                      </p:cBhvr>
                                      <p:tavLst>
                                        <p:tav tm="0">
                                          <p:val>
                                            <p:fltVal val="0"/>
                                          </p:val>
                                        </p:tav>
                                        <p:tav tm="100000">
                                          <p:val>
                                            <p:strVal val="#ppt_w"/>
                                          </p:val>
                                        </p:tav>
                                      </p:tavLst>
                                    </p:anim>
                                    <p:anim calcmode="lin" valueType="num">
                                      <p:cBhvr>
                                        <p:cTn id="20" dur="1000" fill="hold"/>
                                        <p:tgtEl>
                                          <p:spTgt spid="66565"/>
                                        </p:tgtEl>
                                        <p:attrNameLst>
                                          <p:attrName>ppt_h</p:attrName>
                                        </p:attrNameLst>
                                      </p:cBhvr>
                                      <p:tavLst>
                                        <p:tav tm="0">
                                          <p:val>
                                            <p:fltVal val="0"/>
                                          </p:val>
                                        </p:tav>
                                        <p:tav tm="100000">
                                          <p:val>
                                            <p:strVal val="#ppt_h"/>
                                          </p:val>
                                        </p:tav>
                                      </p:tavLst>
                                    </p:anim>
                                    <p:anim calcmode="lin" valueType="num">
                                      <p:cBhvr>
                                        <p:cTn id="21" dur="1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65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P spid="66566" grpId="1" animBg="1"/>
      <p:bldP spid="6656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CB8F79E1-C13F-4BE4-92C2-434DA88DE92C}" type="slidenum">
              <a:rPr lang="en-US"/>
              <a:pPr/>
              <a:t>16</a:t>
            </a:fld>
            <a:endParaRPr lang="en-US" dirty="0"/>
          </a:p>
        </p:txBody>
      </p:sp>
      <p:pic>
        <p:nvPicPr>
          <p:cNvPr id="37894" name="Picture 6" descr="German tank column in South Russia"/>
          <p:cNvPicPr>
            <a:picLocks noChangeAspect="1" noChangeArrowheads="1"/>
          </p:cNvPicPr>
          <p:nvPr/>
        </p:nvPicPr>
        <p:blipFill>
          <a:blip r:embed="rId2"/>
          <a:srcRect/>
          <a:stretch>
            <a:fillRect/>
          </a:stretch>
        </p:blipFill>
        <p:spPr bwMode="auto">
          <a:xfrm>
            <a:off x="228600" y="3962400"/>
            <a:ext cx="4267200" cy="2743200"/>
          </a:xfrm>
          <a:prstGeom prst="rect">
            <a:avLst/>
          </a:prstGeom>
          <a:noFill/>
        </p:spPr>
      </p:pic>
      <p:pic>
        <p:nvPicPr>
          <p:cNvPr id="7" name="Picture 8" descr="guard"/>
          <p:cNvPicPr>
            <a:picLocks noChangeAspect="1" noChangeArrowheads="1"/>
          </p:cNvPicPr>
          <p:nvPr/>
        </p:nvPicPr>
        <p:blipFill>
          <a:blip r:embed="rId3" cstate="print"/>
          <a:srcRect/>
          <a:stretch>
            <a:fillRect/>
          </a:stretch>
        </p:blipFill>
        <p:spPr bwMode="auto">
          <a:xfrm>
            <a:off x="4724400" y="3962400"/>
            <a:ext cx="4234602" cy="2744788"/>
          </a:xfrm>
          <a:prstGeom prst="rect">
            <a:avLst/>
          </a:prstGeom>
          <a:noFill/>
        </p:spPr>
      </p:pic>
      <p:sp>
        <p:nvSpPr>
          <p:cNvPr id="10" name="Rectangle 9"/>
          <p:cNvSpPr/>
          <p:nvPr/>
        </p:nvSpPr>
        <p:spPr>
          <a:xfrm>
            <a:off x="1600200" y="152400"/>
            <a:ext cx="5951437" cy="1107996"/>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September 1939</a:t>
            </a:r>
            <a:endPar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381000" y="1219200"/>
            <a:ext cx="8491649" cy="2585323"/>
          </a:xfrm>
          <a:prstGeom prst="rect">
            <a:avLst/>
          </a:prstGeom>
          <a:no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Hitler invades Poland using a new method of war called a Blitzkrieg! </a:t>
            </a:r>
            <a:r>
              <a:rPr lang="en-US" sz="54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(Lightning War)</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7894"/>
                                        </p:tgtEl>
                                        <p:attrNameLst>
                                          <p:attrName>style.visibility</p:attrName>
                                        </p:attrNameLst>
                                      </p:cBhvr>
                                      <p:to>
                                        <p:strVal val="visible"/>
                                      </p:to>
                                    </p:set>
                                    <p:anim calcmode="lin" valueType="num">
                                      <p:cBhvr additive="base">
                                        <p:cTn id="22" dur="500" fill="hold"/>
                                        <p:tgtEl>
                                          <p:spTgt spid="37894"/>
                                        </p:tgtEl>
                                        <p:attrNameLst>
                                          <p:attrName>ppt_x</p:attrName>
                                        </p:attrNameLst>
                                      </p:cBhvr>
                                      <p:tavLst>
                                        <p:tav tm="0">
                                          <p:val>
                                            <p:strVal val="0-#ppt_w/2"/>
                                          </p:val>
                                        </p:tav>
                                        <p:tav tm="100000">
                                          <p:val>
                                            <p:strVal val="#ppt_x"/>
                                          </p:val>
                                        </p:tav>
                                      </p:tavLst>
                                    </p:anim>
                                    <p:anim calcmode="lin" valueType="num">
                                      <p:cBhvr additive="base">
                                        <p:cTn id="23" dur="500" fill="hold"/>
                                        <p:tgtEl>
                                          <p:spTgt spid="378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E93A35EE-DE1F-487E-BF4B-AA323832AAA9}" type="slidenum">
              <a:rPr lang="en-US"/>
              <a:pPr/>
              <a:t>17</a:t>
            </a:fld>
            <a:endParaRPr lang="en-US" dirty="0"/>
          </a:p>
        </p:txBody>
      </p:sp>
      <p:sp>
        <p:nvSpPr>
          <p:cNvPr id="64516" name="Text Box 4"/>
          <p:cNvSpPr txBox="1">
            <a:spLocks noChangeArrowheads="1"/>
          </p:cNvSpPr>
          <p:nvPr/>
        </p:nvSpPr>
        <p:spPr bwMode="auto">
          <a:xfrm>
            <a:off x="152400" y="152400"/>
            <a:ext cx="5715000" cy="3416320"/>
          </a:xfrm>
          <a:prstGeom prst="rect">
            <a:avLst/>
          </a:prstGeom>
          <a:noFill/>
          <a:ln w="9525">
            <a:noFill/>
            <a:miter lim="800000"/>
            <a:headEnd/>
            <a:tailEnd/>
          </a:ln>
          <a:effectLst/>
        </p:spPr>
        <p:txBody>
          <a:bodyPr wrap="square">
            <a:spAutoFit/>
          </a:bodyPr>
          <a:lstStyle/>
          <a:p>
            <a:pPr algn="ctr">
              <a:spcBef>
                <a:spcPct val="50000"/>
              </a:spcBef>
            </a:pPr>
            <a:r>
              <a:rPr lang="en-US" sz="3600" dirty="0">
                <a:latin typeface="Copperplate Gothic Bold" pitchFamily="34" charset="0"/>
              </a:rPr>
              <a:t>Two days after Hitler’s invasion of Poland, </a:t>
            </a:r>
            <a:r>
              <a:rPr lang="en-US" sz="3600" dirty="0" smtClean="0">
                <a:latin typeface="Copperplate Gothic Bold" pitchFamily="34" charset="0"/>
              </a:rPr>
              <a:t>Great Britain </a:t>
            </a:r>
            <a:r>
              <a:rPr lang="en-US" sz="3600" dirty="0">
                <a:latin typeface="Copperplate Gothic Bold" pitchFamily="34" charset="0"/>
              </a:rPr>
              <a:t>and France declared war on Germany. </a:t>
            </a:r>
          </a:p>
        </p:txBody>
      </p:sp>
      <p:pic>
        <p:nvPicPr>
          <p:cNvPr id="64522" name="Picture 10" descr="0901_l-754870"/>
          <p:cNvPicPr>
            <a:picLocks noChangeAspect="1" noChangeArrowheads="1"/>
          </p:cNvPicPr>
          <p:nvPr/>
        </p:nvPicPr>
        <p:blipFill>
          <a:blip r:embed="rId2"/>
          <a:srcRect/>
          <a:stretch>
            <a:fillRect/>
          </a:stretch>
        </p:blipFill>
        <p:spPr bwMode="auto">
          <a:xfrm>
            <a:off x="5943600" y="2514600"/>
            <a:ext cx="3092182" cy="4079181"/>
          </a:xfrm>
          <a:prstGeom prst="rect">
            <a:avLst/>
          </a:prstGeom>
          <a:noFill/>
        </p:spPr>
      </p:pic>
      <p:pic>
        <p:nvPicPr>
          <p:cNvPr id="5" name="Picture 4" descr="80487.jpg"/>
          <p:cNvPicPr>
            <a:picLocks noChangeAspect="1"/>
          </p:cNvPicPr>
          <p:nvPr/>
        </p:nvPicPr>
        <p:blipFill>
          <a:blip r:embed="rId3"/>
          <a:stretch>
            <a:fillRect/>
          </a:stretch>
        </p:blipFill>
        <p:spPr>
          <a:xfrm>
            <a:off x="6172200" y="152400"/>
            <a:ext cx="2743200" cy="2101932"/>
          </a:xfrm>
          <a:prstGeom prst="rect">
            <a:avLst/>
          </a:prstGeom>
        </p:spPr>
      </p:pic>
      <p:pic>
        <p:nvPicPr>
          <p:cNvPr id="6" name="Picture 5" descr="poland-WWII-german-invasion-wide-horizontal.jpg"/>
          <p:cNvPicPr>
            <a:picLocks noChangeAspect="1"/>
          </p:cNvPicPr>
          <p:nvPr/>
        </p:nvPicPr>
        <p:blipFill>
          <a:blip r:embed="rId4"/>
          <a:stretch>
            <a:fillRect/>
          </a:stretch>
        </p:blipFill>
        <p:spPr>
          <a:xfrm>
            <a:off x="152400" y="3505200"/>
            <a:ext cx="5715000" cy="3171825"/>
          </a:xfrm>
          <a:prstGeom prst="rect">
            <a:avLst/>
          </a:prstGeom>
        </p:spPr>
      </p:pic>
      <p:sp>
        <p:nvSpPr>
          <p:cNvPr id="7" name="Oval 6"/>
          <p:cNvSpPr/>
          <p:nvPr/>
        </p:nvSpPr>
        <p:spPr>
          <a:xfrm>
            <a:off x="2590800" y="3962400"/>
            <a:ext cx="2514600" cy="1600200"/>
          </a:xfrm>
          <a:prstGeom prst="ellipse">
            <a:avLst/>
          </a:prstGeom>
          <a:noFill/>
          <a:ln w="952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plus(in)">
                                      <p:cBhvr>
                                        <p:cTn id="19" dur="1000"/>
                                        <p:tgtEl>
                                          <p:spTgt spid="5"/>
                                        </p:tgtEl>
                                      </p:cBhvr>
                                    </p:animEffect>
                                  </p:childTnLst>
                                </p:cTn>
                              </p:par>
                              <p:par>
                                <p:cTn id="20" presetID="8" presetClass="entr" presetSubtype="16" fill="hold"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amond(in)">
                                      <p:cBhvr>
                                        <p:cTn id="22" dur="1000"/>
                                        <p:tgtEl>
                                          <p:spTgt spid="645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descr="maginot.gif"/>
          <p:cNvPicPr>
            <a:picLocks noChangeAspect="1"/>
          </p:cNvPicPr>
          <p:nvPr/>
        </p:nvPicPr>
        <p:blipFill>
          <a:blip r:embed="rId2"/>
          <a:stretch>
            <a:fillRect/>
          </a:stretch>
        </p:blipFill>
        <p:spPr>
          <a:xfrm>
            <a:off x="4800600" y="2286000"/>
            <a:ext cx="41148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20061231164856!Maginot_Line_ln-en.jpg"/>
          <p:cNvPicPr>
            <a:picLocks noChangeAspect="1"/>
          </p:cNvPicPr>
          <p:nvPr/>
        </p:nvPicPr>
        <p:blipFill>
          <a:blip r:embed="rId3"/>
          <a:stretch>
            <a:fillRect/>
          </a:stretch>
        </p:blipFill>
        <p:spPr>
          <a:xfrm>
            <a:off x="228600" y="228600"/>
            <a:ext cx="3962400" cy="312420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4800600" y="228600"/>
            <a:ext cx="4114800" cy="1754326"/>
          </a:xfrm>
          <a:prstGeom prst="rect">
            <a:avLst/>
          </a:prstGeom>
          <a:ln w="104775"/>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Maginot Line</a:t>
            </a:r>
          </a:p>
          <a:p>
            <a:pPr algn="ctr"/>
            <a:r>
              <a:rPr lang="en-US" sz="5400" b="1" i="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France</a:t>
            </a:r>
            <a:endParaRPr lang="en-US" sz="54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5" name="Picture 4" descr="220px-Hochwald_historic_photo.jpg"/>
          <p:cNvPicPr>
            <a:picLocks noChangeAspect="1"/>
          </p:cNvPicPr>
          <p:nvPr/>
        </p:nvPicPr>
        <p:blipFill>
          <a:blip r:embed="rId4"/>
          <a:stretch>
            <a:fillRect/>
          </a:stretch>
        </p:blipFill>
        <p:spPr>
          <a:xfrm>
            <a:off x="5791200" y="4876800"/>
            <a:ext cx="2438400" cy="1828800"/>
          </a:xfrm>
          <a:prstGeom prst="rect">
            <a:avLst/>
          </a:prstGeom>
        </p:spPr>
      </p:pic>
      <p:pic>
        <p:nvPicPr>
          <p:cNvPr id="6" name="Picture 5" descr="maginot under.jpg"/>
          <p:cNvPicPr>
            <a:picLocks noChangeAspect="1"/>
          </p:cNvPicPr>
          <p:nvPr/>
        </p:nvPicPr>
        <p:blipFill>
          <a:blip r:embed="rId5"/>
          <a:stretch>
            <a:fillRect/>
          </a:stretch>
        </p:blipFill>
        <p:spPr>
          <a:xfrm>
            <a:off x="152400" y="3581400"/>
            <a:ext cx="20574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450px-Fort_Saint-Gobain_p1410129.jpg"/>
          <p:cNvPicPr>
            <a:picLocks noChangeAspect="1"/>
          </p:cNvPicPr>
          <p:nvPr/>
        </p:nvPicPr>
        <p:blipFill>
          <a:blip r:embed="rId6"/>
          <a:stretch>
            <a:fillRect/>
          </a:stretch>
        </p:blipFill>
        <p:spPr>
          <a:xfrm>
            <a:off x="2362200" y="3581400"/>
            <a:ext cx="20574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5"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down)">
                                      <p:cBhvr>
                                        <p:cTn id="13" dur="10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1000"/>
                                        <p:tgtEl>
                                          <p:spTgt spid="2"/>
                                        </p:tgtEl>
                                      </p:cBhvr>
                                    </p:animEffect>
                                  </p:childTnLst>
                                </p:cTn>
                              </p:par>
                              <p:par>
                                <p:cTn id="17" presetID="5" presetClass="entr" presetSubtype="5"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down)">
                                      <p:cBhvr>
                                        <p:cTn id="19" dur="1000"/>
                                        <p:tgtEl>
                                          <p:spTgt spid="6"/>
                                        </p:tgtEl>
                                      </p:cBhvr>
                                    </p:animEffect>
                                  </p:childTnLst>
                                </p:cTn>
                              </p:par>
                              <p:par>
                                <p:cTn id="20" presetID="5"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1000"/>
                                        <p:tgtEl>
                                          <p:spTgt spid="7"/>
                                        </p:tgtEl>
                                      </p:cBhvr>
                                    </p:animEffect>
                                  </p:childTnLst>
                                </p:cTn>
                              </p:par>
                              <p:par>
                                <p:cTn id="23" presetID="5" presetClass="entr" presetSubtype="5"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down)">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6149" name="Rectangle 5"/>
          <p:cNvSpPr>
            <a:spLocks noGrp="1" noChangeArrowheads="1"/>
          </p:cNvSpPr>
          <p:nvPr>
            <p:ph type="subTitle" idx="1"/>
          </p:nvPr>
        </p:nvSpPr>
        <p:spPr>
          <a:xfrm>
            <a:off x="152400" y="5105400"/>
            <a:ext cx="8763000" cy="1600200"/>
          </a:xfrm>
        </p:spPr>
        <p:txBody>
          <a:bodyPr>
            <a:noAutofit/>
          </a:bodyPr>
          <a:lstStyle/>
          <a:p>
            <a:pPr eaLnBrk="1" hangingPunct="1">
              <a:lnSpc>
                <a:spcPct val="90000"/>
              </a:lnSpc>
              <a:defRPr/>
            </a:pPr>
            <a:r>
              <a:rPr lang="en-GB" sz="2800" b="1" dirty="0" smtClean="0">
                <a:solidFill>
                  <a:schemeClr val="tx1"/>
                </a:solidFill>
                <a:latin typeface="Palatino Linotype" pitchFamily="18" charset="0"/>
              </a:rPr>
              <a:t>British and French forces settled in at the Maginot Line, a string of steel and concrete bunkers along the German border. Using the Blitzkreig - British and French troops were forced to retreat</a:t>
            </a:r>
            <a:r>
              <a:rPr lang="en-GB" sz="2900" b="1" dirty="0" smtClean="0">
                <a:solidFill>
                  <a:schemeClr val="tx1"/>
                </a:solidFill>
                <a:latin typeface="Palatino Linotype" pitchFamily="18" charset="0"/>
              </a:rPr>
              <a:t>.</a:t>
            </a:r>
            <a:endParaRPr lang="en-US" sz="2900" b="1" dirty="0" smtClean="0">
              <a:solidFill>
                <a:schemeClr val="tx1"/>
              </a:solidFill>
              <a:latin typeface="Palatino Linotype" pitchFamily="18" charset="0"/>
            </a:endParaRPr>
          </a:p>
        </p:txBody>
      </p:sp>
      <p:sp>
        <p:nvSpPr>
          <p:cNvPr id="6" name="Rectangle 5"/>
          <p:cNvSpPr/>
          <p:nvPr/>
        </p:nvSpPr>
        <p:spPr>
          <a:xfrm>
            <a:off x="228600" y="2667000"/>
            <a:ext cx="3636701" cy="1107996"/>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May 1940</a:t>
            </a:r>
            <a:endParaRPr lang="en-US"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0" y="0"/>
            <a:ext cx="9144000" cy="1569660"/>
          </a:xfrm>
          <a:prstGeom prst="rect">
            <a:avLst/>
          </a:prstGeom>
          <a:noFill/>
        </p:spPr>
        <p:txBody>
          <a:bodyPr wrap="square" lIns="91440" tIns="45720" rIns="91440" bIns="45720">
            <a:spAutoFit/>
          </a:bodyPr>
          <a:lstStyle/>
          <a:p>
            <a:pPr algn="ctr"/>
            <a:r>
              <a:rPr lang="en-US" sz="4800"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Germany turned west and invaded France and the Netherlands</a:t>
            </a:r>
            <a:endParaRPr lang="en-US" sz="48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9" name="Picture 8" descr="Fall_of_France.jpg"/>
          <p:cNvPicPr>
            <a:picLocks noChangeAspect="1"/>
          </p:cNvPicPr>
          <p:nvPr/>
        </p:nvPicPr>
        <p:blipFill>
          <a:blip r:embed="rId2"/>
          <a:stretch>
            <a:fillRect/>
          </a:stretch>
        </p:blipFill>
        <p:spPr>
          <a:xfrm>
            <a:off x="4069644" y="1524000"/>
            <a:ext cx="4543779" cy="3505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149">
                                            <p:txEl>
                                              <p:pRg st="0" end="0"/>
                                            </p:txEl>
                                          </p:spTgt>
                                        </p:tgtEl>
                                        <p:attrNameLst>
                                          <p:attrName>style.visibility</p:attrName>
                                        </p:attrNameLst>
                                      </p:cBhvr>
                                      <p:to>
                                        <p:strVal val="visible"/>
                                      </p:to>
                                    </p:set>
                                    <p:anim calcmode="lin" valueType="num">
                                      <p:cBhvr additive="base">
                                        <p:cTn id="24" dur="500" fill="hold"/>
                                        <p:tgtEl>
                                          <p:spTgt spid="6149">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1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p"/>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401205"/>
          </a:xfrm>
          <a:prstGeom prst="rect">
            <a:avLst/>
          </a:prstGeom>
          <a:noFill/>
        </p:spPr>
        <p:txBody>
          <a:bodyPr wrap="square" lIns="91440" tIns="45720" rIns="91440" bIns="45720">
            <a:spAutoFit/>
          </a:bodyPr>
          <a:lstStyle/>
          <a:p>
            <a:pPr algn="ctr"/>
            <a:endPar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Section 1</a:t>
            </a:r>
            <a:endParaRPr lang="en-US" sz="9600" b="1" u="sng"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8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The Road to War</a:t>
            </a:r>
            <a:endParaRPr lang="en-US" sz="8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216733B0-D6AA-4814-B680-55FBAFD28D0E}" type="slidenum">
              <a:rPr lang="en-US"/>
              <a:pPr/>
              <a:t>20</a:t>
            </a:fld>
            <a:endParaRPr lang="en-US" dirty="0"/>
          </a:p>
        </p:txBody>
      </p:sp>
      <p:sp>
        <p:nvSpPr>
          <p:cNvPr id="38916" name="Text Box 4"/>
          <p:cNvSpPr txBox="1">
            <a:spLocks noChangeArrowheads="1"/>
          </p:cNvSpPr>
          <p:nvPr/>
        </p:nvSpPr>
        <p:spPr bwMode="auto">
          <a:xfrm>
            <a:off x="457200" y="304800"/>
            <a:ext cx="8458200" cy="1373188"/>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Palatino Linotype" pitchFamily="18" charset="0"/>
              </a:rPr>
              <a:t>On </a:t>
            </a:r>
            <a:r>
              <a:rPr lang="en-US" sz="2800" b="1" dirty="0">
                <a:latin typeface="Palatino Linotype" pitchFamily="18" charset="0"/>
              </a:rPr>
              <a:t>June 22, 1940, barely six weeks </a:t>
            </a:r>
            <a:r>
              <a:rPr lang="en-US" sz="2800" b="1" dirty="0" smtClean="0">
                <a:latin typeface="Palatino Linotype" pitchFamily="18" charset="0"/>
              </a:rPr>
              <a:t>after the invasion, </a:t>
            </a:r>
            <a:r>
              <a:rPr lang="en-US" sz="2800" b="1" dirty="0">
                <a:latin typeface="Palatino Linotype" pitchFamily="18" charset="0"/>
              </a:rPr>
              <a:t>France surrendered in Paris. The fall of France to shocked the world. </a:t>
            </a:r>
          </a:p>
        </p:txBody>
      </p:sp>
      <p:pic>
        <p:nvPicPr>
          <p:cNvPr id="38920" name="Picture 8" descr="france-memories"/>
          <p:cNvPicPr>
            <a:picLocks noChangeAspect="1" noChangeArrowheads="1"/>
          </p:cNvPicPr>
          <p:nvPr/>
        </p:nvPicPr>
        <p:blipFill>
          <a:blip r:embed="rId2"/>
          <a:srcRect/>
          <a:stretch>
            <a:fillRect/>
          </a:stretch>
        </p:blipFill>
        <p:spPr bwMode="auto">
          <a:xfrm>
            <a:off x="152400" y="1828800"/>
            <a:ext cx="4126144" cy="4847874"/>
          </a:xfrm>
          <a:prstGeom prst="rect">
            <a:avLst/>
          </a:prstGeom>
          <a:ln>
            <a:noFill/>
          </a:ln>
          <a:effectLst>
            <a:outerShdw blurRad="190500" algn="tl" rotWithShape="0">
              <a:srgbClr val="000000">
                <a:alpha val="70000"/>
              </a:srgbClr>
            </a:outerShdw>
          </a:effectLst>
        </p:spPr>
      </p:pic>
      <p:sp>
        <p:nvSpPr>
          <p:cNvPr id="38921" name="Text Box 9"/>
          <p:cNvSpPr txBox="1">
            <a:spLocks noChangeArrowheads="1"/>
          </p:cNvSpPr>
          <p:nvPr/>
        </p:nvSpPr>
        <p:spPr bwMode="auto">
          <a:xfrm>
            <a:off x="304800" y="6172200"/>
            <a:ext cx="3962400" cy="369332"/>
          </a:xfrm>
          <a:prstGeom prst="rect">
            <a:avLst/>
          </a:prstGeom>
          <a:noFill/>
          <a:ln w="9525">
            <a:noFill/>
            <a:miter lim="800000"/>
            <a:headEnd/>
            <a:tailEnd/>
          </a:ln>
          <a:effectLst/>
        </p:spPr>
        <p:txBody>
          <a:bodyPr wrap="square">
            <a:spAutoFit/>
          </a:bodyPr>
          <a:lstStyle/>
          <a:p>
            <a:pPr algn="ctr">
              <a:spcBef>
                <a:spcPct val="50000"/>
              </a:spcBef>
            </a:pPr>
            <a:r>
              <a:rPr lang="en-US" b="1" dirty="0">
                <a:solidFill>
                  <a:schemeClr val="bg1"/>
                </a:solidFill>
                <a:latin typeface="Eras Demi ITC" pitchFamily="34" charset="0"/>
              </a:rPr>
              <a:t>Hitler </a:t>
            </a:r>
            <a:r>
              <a:rPr lang="en-US" b="1" dirty="0" smtClean="0">
                <a:solidFill>
                  <a:schemeClr val="bg1"/>
                </a:solidFill>
                <a:latin typeface="Eras Demi ITC" pitchFamily="34" charset="0"/>
              </a:rPr>
              <a:t>in </a:t>
            </a:r>
            <a:r>
              <a:rPr lang="en-US" b="1" dirty="0">
                <a:solidFill>
                  <a:schemeClr val="bg1"/>
                </a:solidFill>
                <a:latin typeface="Eras Demi ITC" pitchFamily="34" charset="0"/>
              </a:rPr>
              <a:t>Paris after the surrender</a:t>
            </a:r>
          </a:p>
        </p:txBody>
      </p:sp>
      <p:sp>
        <p:nvSpPr>
          <p:cNvPr id="7" name="Rectangle 6"/>
          <p:cNvSpPr/>
          <p:nvPr/>
        </p:nvSpPr>
        <p:spPr>
          <a:xfrm>
            <a:off x="4648200" y="1828800"/>
            <a:ext cx="4261103"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June 22, 1940</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 name="Picture 8" descr="nazi-germany-conquers-france-10.jpg"/>
          <p:cNvPicPr>
            <a:picLocks noChangeAspect="1"/>
          </p:cNvPicPr>
          <p:nvPr/>
        </p:nvPicPr>
        <p:blipFill>
          <a:blip r:embed="rId3"/>
          <a:stretch>
            <a:fillRect/>
          </a:stretch>
        </p:blipFill>
        <p:spPr>
          <a:xfrm>
            <a:off x="5105400" y="2895600"/>
            <a:ext cx="3408789" cy="3587750"/>
          </a:xfrm>
          <a:prstGeom prst="rect">
            <a:avLst/>
          </a:prstGeom>
          <a:ln>
            <a:noFill/>
          </a:ln>
          <a:effectLst>
            <a:outerShdw blurRad="190500" algn="tl" rotWithShape="0">
              <a:srgbClr val="000000">
                <a:alpha val="70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38916"/>
                                        </p:tgtEl>
                                        <p:attrNameLst>
                                          <p:attrName>style.visibility</p:attrName>
                                        </p:attrNameLst>
                                      </p:cBhvr>
                                      <p:to>
                                        <p:strVal val="visible"/>
                                      </p:to>
                                    </p:set>
                                    <p:anim calcmode="lin" valueType="num">
                                      <p:cBhvr>
                                        <p:cTn id="14" dur="1000" fill="hold"/>
                                        <p:tgtEl>
                                          <p:spTgt spid="38916"/>
                                        </p:tgtEl>
                                        <p:attrNameLst>
                                          <p:attrName>ppt_w</p:attrName>
                                        </p:attrNameLst>
                                      </p:cBhvr>
                                      <p:tavLst>
                                        <p:tav tm="0">
                                          <p:val>
                                            <p:fltVal val="0"/>
                                          </p:val>
                                        </p:tav>
                                        <p:tav tm="100000">
                                          <p:val>
                                            <p:strVal val="#ppt_w"/>
                                          </p:val>
                                        </p:tav>
                                      </p:tavLst>
                                    </p:anim>
                                    <p:anim calcmode="lin" valueType="num">
                                      <p:cBhvr>
                                        <p:cTn id="15" dur="1000" fill="hold"/>
                                        <p:tgtEl>
                                          <p:spTgt spid="38916"/>
                                        </p:tgtEl>
                                        <p:attrNameLst>
                                          <p:attrName>ppt_h</p:attrName>
                                        </p:attrNameLst>
                                      </p:cBhvr>
                                      <p:tavLst>
                                        <p:tav tm="0">
                                          <p:val>
                                            <p:fltVal val="0"/>
                                          </p:val>
                                        </p:tav>
                                        <p:tav tm="100000">
                                          <p:val>
                                            <p:strVal val="#ppt_h"/>
                                          </p:val>
                                        </p:tav>
                                      </p:tavLst>
                                    </p:anim>
                                    <p:anim calcmode="lin" valueType="num">
                                      <p:cBhvr>
                                        <p:cTn id="16"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38920"/>
                                        </p:tgtEl>
                                        <p:attrNameLst>
                                          <p:attrName>style.visibility</p:attrName>
                                        </p:attrNameLst>
                                      </p:cBhvr>
                                      <p:to>
                                        <p:strVal val="visible"/>
                                      </p:to>
                                    </p:set>
                                    <p:anim calcmode="lin" valueType="num">
                                      <p:cBhvr>
                                        <p:cTn id="22" dur="1000" fill="hold"/>
                                        <p:tgtEl>
                                          <p:spTgt spid="38920"/>
                                        </p:tgtEl>
                                        <p:attrNameLst>
                                          <p:attrName>ppt_w</p:attrName>
                                        </p:attrNameLst>
                                      </p:cBhvr>
                                      <p:tavLst>
                                        <p:tav tm="0">
                                          <p:val>
                                            <p:fltVal val="0"/>
                                          </p:val>
                                        </p:tav>
                                        <p:tav tm="100000">
                                          <p:val>
                                            <p:strVal val="#ppt_w"/>
                                          </p:val>
                                        </p:tav>
                                      </p:tavLst>
                                    </p:anim>
                                    <p:anim calcmode="lin" valueType="num">
                                      <p:cBhvr>
                                        <p:cTn id="23" dur="1000" fill="hold"/>
                                        <p:tgtEl>
                                          <p:spTgt spid="38920"/>
                                        </p:tgtEl>
                                        <p:attrNameLst>
                                          <p:attrName>ppt_h</p:attrName>
                                        </p:attrNameLst>
                                      </p:cBhvr>
                                      <p:tavLst>
                                        <p:tav tm="0">
                                          <p:val>
                                            <p:fltVal val="0"/>
                                          </p:val>
                                        </p:tav>
                                        <p:tav tm="100000">
                                          <p:val>
                                            <p:strVal val="#ppt_h"/>
                                          </p:val>
                                        </p:tav>
                                      </p:tavLst>
                                    </p:anim>
                                    <p:anim calcmode="lin" valueType="num">
                                      <p:cBhvr>
                                        <p:cTn id="24" dur="1000" fill="hold"/>
                                        <p:tgtEl>
                                          <p:spTgt spid="3892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8920"/>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grpId="0" nodeType="withEffect">
                                  <p:stCondLst>
                                    <p:cond delay="0"/>
                                  </p:stCondLst>
                                  <p:childTnLst>
                                    <p:set>
                                      <p:cBhvr>
                                        <p:cTn id="27" dur="1" fill="hold">
                                          <p:stCondLst>
                                            <p:cond delay="0"/>
                                          </p:stCondLst>
                                        </p:cTn>
                                        <p:tgtEl>
                                          <p:spTgt spid="38921"/>
                                        </p:tgtEl>
                                        <p:attrNameLst>
                                          <p:attrName>style.visibility</p:attrName>
                                        </p:attrNameLst>
                                      </p:cBhvr>
                                      <p:to>
                                        <p:strVal val="visible"/>
                                      </p:to>
                                    </p:set>
                                    <p:anim calcmode="lin" valueType="num">
                                      <p:cBhvr>
                                        <p:cTn id="28" dur="1000" fill="hold"/>
                                        <p:tgtEl>
                                          <p:spTgt spid="38921"/>
                                        </p:tgtEl>
                                        <p:attrNameLst>
                                          <p:attrName>ppt_w</p:attrName>
                                        </p:attrNameLst>
                                      </p:cBhvr>
                                      <p:tavLst>
                                        <p:tav tm="0">
                                          <p:val>
                                            <p:fltVal val="0"/>
                                          </p:val>
                                        </p:tav>
                                        <p:tav tm="100000">
                                          <p:val>
                                            <p:strVal val="#ppt_w"/>
                                          </p:val>
                                        </p:tav>
                                      </p:tavLst>
                                    </p:anim>
                                    <p:anim calcmode="lin" valueType="num">
                                      <p:cBhvr>
                                        <p:cTn id="29" dur="1000" fill="hold"/>
                                        <p:tgtEl>
                                          <p:spTgt spid="38921"/>
                                        </p:tgtEl>
                                        <p:attrNameLst>
                                          <p:attrName>ppt_h</p:attrName>
                                        </p:attrNameLst>
                                      </p:cBhvr>
                                      <p:tavLst>
                                        <p:tav tm="0">
                                          <p:val>
                                            <p:fltVal val="0"/>
                                          </p:val>
                                        </p:tav>
                                        <p:tav tm="100000">
                                          <p:val>
                                            <p:strVal val="#ppt_h"/>
                                          </p:val>
                                        </p:tav>
                                      </p:tavLst>
                                    </p:anim>
                                    <p:anim calcmode="lin" valueType="num">
                                      <p:cBhvr>
                                        <p:cTn id="30" dur="1000" fill="hold"/>
                                        <p:tgtEl>
                                          <p:spTgt spid="3892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8921"/>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21"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descr="world-war-2.jpg"/>
          <p:cNvPicPr>
            <a:picLocks noChangeAspect="1"/>
          </p:cNvPicPr>
          <p:nvPr/>
        </p:nvPicPr>
        <p:blipFill>
          <a:blip r:embed="rId2"/>
          <a:stretch>
            <a:fillRect/>
          </a:stretch>
        </p:blipFill>
        <p:spPr>
          <a:xfrm>
            <a:off x="457200" y="228601"/>
            <a:ext cx="8229600" cy="6400800"/>
          </a:xfrm>
          <a:prstGeom prst="rect">
            <a:avLst/>
          </a:prstGeom>
          <a:ln w="101600" cmpd="sng">
            <a:solidFill>
              <a:schemeClr val="tx1"/>
            </a:solidFill>
          </a:ln>
          <a:effectLst>
            <a:outerShdw blurRad="190500" algn="tl" rotWithShape="0">
              <a:srgbClr val="000000">
                <a:alpha val="70000"/>
              </a:srgbClr>
            </a:outerShdw>
          </a:effectLst>
        </p:spPr>
      </p:pic>
      <p:sp>
        <p:nvSpPr>
          <p:cNvPr id="3" name="Oval 2"/>
          <p:cNvSpPr/>
          <p:nvPr/>
        </p:nvSpPr>
        <p:spPr>
          <a:xfrm>
            <a:off x="1905000" y="685800"/>
            <a:ext cx="1371600" cy="1752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667000" y="4876800"/>
            <a:ext cx="5486400" cy="1446550"/>
          </a:xfrm>
          <a:prstGeom prst="rect">
            <a:avLst/>
          </a:prstGeom>
          <a:solidFill>
            <a:schemeClr val="bg2">
              <a:lumMod val="50000"/>
            </a:schemeClr>
          </a:solidFill>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Germany turns toward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Great Britain</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245" name="Rectangle 5"/>
          <p:cNvSpPr>
            <a:spLocks noGrp="1" noChangeArrowheads="1"/>
          </p:cNvSpPr>
          <p:nvPr>
            <p:ph type="subTitle" idx="1"/>
          </p:nvPr>
        </p:nvSpPr>
        <p:spPr>
          <a:xfrm>
            <a:off x="3505200" y="2286000"/>
            <a:ext cx="2209800" cy="4343400"/>
          </a:xfrm>
        </p:spPr>
        <p:style>
          <a:lnRef idx="1">
            <a:schemeClr val="dk1"/>
          </a:lnRef>
          <a:fillRef idx="2">
            <a:schemeClr val="dk1"/>
          </a:fillRef>
          <a:effectRef idx="1">
            <a:schemeClr val="dk1"/>
          </a:effectRef>
          <a:fontRef idx="minor">
            <a:schemeClr val="dk1"/>
          </a:fontRef>
        </p:style>
        <p:txBody>
          <a:bodyPr>
            <a:noAutofit/>
          </a:bodyPr>
          <a:lstStyle/>
          <a:p>
            <a:pPr eaLnBrk="1" hangingPunct="1">
              <a:lnSpc>
                <a:spcPct val="80000"/>
              </a:lnSpc>
              <a:defRPr/>
            </a:pPr>
            <a:r>
              <a:rPr lang="en-GB" sz="2800" b="1" dirty="0" smtClean="0">
                <a:solidFill>
                  <a:schemeClr val="tx1"/>
                </a:solidFill>
                <a:latin typeface="Agency FB" pitchFamily="34" charset="0"/>
              </a:rPr>
              <a:t>For nine months, the German Air Force (Luftwaffe) launched repeated bombing raids on British towns and cities. </a:t>
            </a:r>
            <a:endParaRPr lang="en-US" sz="2800" b="1" dirty="0" smtClean="0">
              <a:solidFill>
                <a:schemeClr val="tx1"/>
              </a:solidFill>
              <a:latin typeface="Agency FB" pitchFamily="34" charset="0"/>
            </a:endParaRPr>
          </a:p>
        </p:txBody>
      </p:sp>
      <p:pic>
        <p:nvPicPr>
          <p:cNvPr id="14341" name="Picture 9" descr="blitz"/>
          <p:cNvPicPr>
            <a:picLocks noChangeAspect="1" noChangeArrowheads="1"/>
          </p:cNvPicPr>
          <p:nvPr/>
        </p:nvPicPr>
        <p:blipFill>
          <a:blip r:embed="rId2"/>
          <a:srcRect/>
          <a:stretch>
            <a:fillRect/>
          </a:stretch>
        </p:blipFill>
        <p:spPr bwMode="auto">
          <a:xfrm>
            <a:off x="5943600" y="2362200"/>
            <a:ext cx="2971800" cy="4038600"/>
          </a:xfrm>
          <a:prstGeom prst="rect">
            <a:avLst/>
          </a:prstGeom>
          <a:noFill/>
          <a:ln w="9525">
            <a:noFill/>
            <a:miter lim="800000"/>
            <a:headEnd/>
            <a:tailEnd/>
          </a:ln>
        </p:spPr>
      </p:pic>
      <p:sp>
        <p:nvSpPr>
          <p:cNvPr id="6" name="Rectangle 5"/>
          <p:cNvSpPr/>
          <p:nvPr/>
        </p:nvSpPr>
        <p:spPr>
          <a:xfrm>
            <a:off x="228600" y="152400"/>
            <a:ext cx="8796177" cy="1754326"/>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September 1940 to May 1941</a:t>
            </a:r>
          </a:p>
          <a:p>
            <a:pPr algn="ctr"/>
            <a:r>
              <a:rPr lang="en-US" sz="5400" i="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ranklin Gothic Demi" pitchFamily="34" charset="0"/>
              </a:rPr>
              <a:t>“The BLITZ”</a:t>
            </a:r>
            <a:endParaRPr lang="en-US" sz="5400" i="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ranklin Gothic Demi" pitchFamily="34" charset="0"/>
            </a:endParaRPr>
          </a:p>
        </p:txBody>
      </p:sp>
      <p:pic>
        <p:nvPicPr>
          <p:cNvPr id="7" name="Picture 7" descr="200px-Surreydocks1941"/>
          <p:cNvPicPr>
            <a:picLocks noChangeAspect="1" noChangeArrowheads="1"/>
          </p:cNvPicPr>
          <p:nvPr/>
        </p:nvPicPr>
        <p:blipFill>
          <a:blip r:embed="rId3"/>
          <a:srcRect/>
          <a:stretch>
            <a:fillRect/>
          </a:stretch>
        </p:blipFill>
        <p:spPr bwMode="auto">
          <a:xfrm>
            <a:off x="228600" y="2362200"/>
            <a:ext cx="3004741" cy="3962400"/>
          </a:xfrm>
          <a:prstGeom prst="rect">
            <a:avLst/>
          </a:prstGeom>
          <a:noFill/>
          <a:ln w="9525">
            <a:noFill/>
            <a:miter lim="800000"/>
            <a:headEnd/>
            <a:tailEnd/>
          </a:ln>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290" name="Picture 4" descr="1940_battle_of_britain_02"/>
          <p:cNvPicPr>
            <a:picLocks noChangeAspect="1" noChangeArrowheads="1"/>
          </p:cNvPicPr>
          <p:nvPr/>
        </p:nvPicPr>
        <p:blipFill>
          <a:blip r:embed="rId2"/>
          <a:srcRect/>
          <a:stretch>
            <a:fillRect/>
          </a:stretch>
        </p:blipFill>
        <p:spPr bwMode="auto">
          <a:xfrm>
            <a:off x="1066800" y="685800"/>
            <a:ext cx="7313613" cy="5726113"/>
          </a:xfrm>
          <a:prstGeom prst="rect">
            <a:avLst/>
          </a:prstGeom>
          <a:noFill/>
          <a:ln w="9525">
            <a:noFill/>
            <a:miter lim="800000"/>
            <a:headEnd/>
            <a:tailEnd/>
          </a:ln>
        </p:spPr>
      </p:pic>
      <p:sp>
        <p:nvSpPr>
          <p:cNvPr id="12291" name="Text Box 5"/>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lgn="ctr">
              <a:spcBef>
                <a:spcPct val="50000"/>
              </a:spcBef>
            </a:pPr>
            <a:r>
              <a:rPr lang="en-US" sz="2800" b="1" u="sng" dirty="0">
                <a:latin typeface="Times New Roman" pitchFamily="18" charset="0"/>
              </a:rPr>
              <a:t>Battle of Britain</a:t>
            </a:r>
            <a:r>
              <a:rPr lang="en-US" sz="2800" b="1" dirty="0">
                <a:latin typeface="Times New Roman" pitchFamily="18" charset="0"/>
              </a:rPr>
              <a:t> - Summer, 1940</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8436" name="Picture 4" descr="1940_battle_of_britain_04"/>
          <p:cNvPicPr>
            <a:picLocks noChangeAspect="1" noChangeArrowheads="1"/>
          </p:cNvPicPr>
          <p:nvPr/>
        </p:nvPicPr>
        <p:blipFill>
          <a:blip r:embed="rId2"/>
          <a:srcRect/>
          <a:stretch>
            <a:fillRect/>
          </a:stretch>
        </p:blipFill>
        <p:spPr bwMode="auto">
          <a:xfrm>
            <a:off x="0" y="1066800"/>
            <a:ext cx="4524375" cy="5791200"/>
          </a:xfrm>
          <a:prstGeom prst="rect">
            <a:avLst/>
          </a:prstGeom>
          <a:noFill/>
        </p:spPr>
      </p:pic>
      <p:pic>
        <p:nvPicPr>
          <p:cNvPr id="18437" name="Picture 5" descr="1940_battle_of_britain_05"/>
          <p:cNvPicPr>
            <a:picLocks noChangeAspect="1" noChangeArrowheads="1"/>
          </p:cNvPicPr>
          <p:nvPr/>
        </p:nvPicPr>
        <p:blipFill>
          <a:blip r:embed="rId3"/>
          <a:srcRect/>
          <a:stretch>
            <a:fillRect/>
          </a:stretch>
        </p:blipFill>
        <p:spPr bwMode="auto">
          <a:xfrm>
            <a:off x="4619625" y="1052513"/>
            <a:ext cx="4524375" cy="5805487"/>
          </a:xfrm>
          <a:prstGeom prst="rect">
            <a:avLst/>
          </a:prstGeom>
          <a:noFill/>
        </p:spPr>
      </p:pic>
      <p:sp>
        <p:nvSpPr>
          <p:cNvPr id="18438" name="Text Box 6"/>
          <p:cNvSpPr txBox="1">
            <a:spLocks noChangeArrowheads="1"/>
          </p:cNvSpPr>
          <p:nvPr/>
        </p:nvSpPr>
        <p:spPr bwMode="auto">
          <a:xfrm>
            <a:off x="0" y="228600"/>
            <a:ext cx="9144000" cy="519113"/>
          </a:xfrm>
          <a:prstGeom prst="rect">
            <a:avLst/>
          </a:prstGeom>
          <a:noFill/>
          <a:ln w="9525">
            <a:noFill/>
            <a:miter lim="800000"/>
            <a:headEnd/>
            <a:tailEnd/>
          </a:ln>
          <a:effectLst/>
        </p:spPr>
        <p:txBody>
          <a:bodyPr>
            <a:spAutoFit/>
          </a:bodyPr>
          <a:lstStyle/>
          <a:p>
            <a:pPr algn="ctr">
              <a:spcBef>
                <a:spcPct val="50000"/>
              </a:spcBef>
            </a:pPr>
            <a:r>
              <a:rPr lang="en-US" sz="2800" b="1" u="sng" dirty="0"/>
              <a:t>Battle of Britain</a:t>
            </a:r>
            <a:r>
              <a:rPr lang="en-US" sz="2800" b="1" dirty="0"/>
              <a:t> - Summer, 1940</a:t>
            </a: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6386" name="Picture 4" descr="1940_battle_of_britain_07"/>
          <p:cNvPicPr>
            <a:picLocks noChangeAspect="1" noChangeArrowheads="1"/>
          </p:cNvPicPr>
          <p:nvPr/>
        </p:nvPicPr>
        <p:blipFill>
          <a:blip r:embed="rId2"/>
          <a:srcRect/>
          <a:stretch>
            <a:fillRect/>
          </a:stretch>
        </p:blipFill>
        <p:spPr bwMode="auto">
          <a:xfrm>
            <a:off x="152400" y="685800"/>
            <a:ext cx="4526915" cy="5993070"/>
          </a:xfrm>
          <a:prstGeom prst="rect">
            <a:avLst/>
          </a:prstGeom>
          <a:noFill/>
          <a:ln w="9525">
            <a:noFill/>
            <a:miter lim="800000"/>
            <a:headEnd/>
            <a:tailEnd/>
          </a:ln>
        </p:spPr>
      </p:pic>
      <p:sp>
        <p:nvSpPr>
          <p:cNvPr id="16387" name="Text Box 5"/>
          <p:cNvSpPr txBox="1">
            <a:spLocks noChangeArrowheads="1"/>
          </p:cNvSpPr>
          <p:nvPr/>
        </p:nvSpPr>
        <p:spPr bwMode="auto">
          <a:xfrm>
            <a:off x="2362200" y="0"/>
            <a:ext cx="5105400" cy="523220"/>
          </a:xfrm>
          <a:prstGeom prst="rect">
            <a:avLst/>
          </a:prstGeom>
          <a:noFill/>
          <a:ln w="9525">
            <a:noFill/>
            <a:miter lim="800000"/>
            <a:headEnd/>
            <a:tailEnd/>
          </a:ln>
        </p:spPr>
        <p:txBody>
          <a:bodyPr wrap="square">
            <a:spAutoFit/>
          </a:bodyPr>
          <a:lstStyle/>
          <a:p>
            <a:pPr algn="ctr">
              <a:spcBef>
                <a:spcPct val="50000"/>
              </a:spcBef>
            </a:pPr>
            <a:r>
              <a:rPr lang="en-US" sz="2800" b="1" u="sng" dirty="0"/>
              <a:t>Battle of Britain</a:t>
            </a:r>
            <a:r>
              <a:rPr lang="en-US" sz="2800" b="1" dirty="0"/>
              <a:t> - Summer, 1940</a:t>
            </a:r>
          </a:p>
        </p:txBody>
      </p:sp>
      <p:pic>
        <p:nvPicPr>
          <p:cNvPr id="4" name="Picture 5" descr="1940_battle_of_britain_06"/>
          <p:cNvPicPr>
            <a:picLocks noChangeAspect="1" noChangeArrowheads="1"/>
          </p:cNvPicPr>
          <p:nvPr/>
        </p:nvPicPr>
        <p:blipFill>
          <a:blip r:embed="rId3"/>
          <a:srcRect/>
          <a:stretch>
            <a:fillRect/>
          </a:stretch>
        </p:blipFill>
        <p:spPr bwMode="auto">
          <a:xfrm>
            <a:off x="4876800" y="533400"/>
            <a:ext cx="4007980" cy="3200400"/>
          </a:xfrm>
          <a:prstGeom prst="rect">
            <a:avLst/>
          </a:prstGeom>
          <a:noFill/>
          <a:ln w="9525">
            <a:noFill/>
            <a:miter lim="800000"/>
            <a:headEnd/>
            <a:tailEnd/>
          </a:ln>
        </p:spPr>
      </p:pic>
      <p:pic>
        <p:nvPicPr>
          <p:cNvPr id="5" name="Picture 4" descr="Battle%20of%20Britain%201940%20London.jpg"/>
          <p:cNvPicPr>
            <a:picLocks noChangeAspect="1"/>
          </p:cNvPicPr>
          <p:nvPr/>
        </p:nvPicPr>
        <p:blipFill>
          <a:blip r:embed="rId4"/>
          <a:stretch>
            <a:fillRect/>
          </a:stretch>
        </p:blipFill>
        <p:spPr>
          <a:xfrm>
            <a:off x="5029200" y="3810000"/>
            <a:ext cx="3733800" cy="2823422"/>
          </a:xfrm>
          <a:prstGeom prst="rect">
            <a:avLst/>
          </a:prstGeom>
        </p:spPr>
      </p:pic>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4038600" y="457200"/>
            <a:ext cx="4953000" cy="5386090"/>
          </a:xfrm>
          <a:prstGeom prst="rect">
            <a:avLst/>
          </a:prstGeom>
          <a:noFill/>
          <a:ln w="9525">
            <a:noFill/>
            <a:miter lim="800000"/>
            <a:headEnd/>
            <a:tailEnd/>
          </a:ln>
        </p:spPr>
        <p:txBody>
          <a:bodyPr wrap="square">
            <a:spAutoFit/>
          </a:bodyPr>
          <a:lstStyle/>
          <a:p>
            <a:pPr algn="ctr"/>
            <a:r>
              <a:rPr lang="en-US" sz="2400" b="1" dirty="0">
                <a:latin typeface="Times New Roman" pitchFamily="18" charset="0"/>
                <a:hlinkClick r:id="rId2"/>
              </a:rPr>
              <a:t>'We shall fight on the beaches ...‘, </a:t>
            </a:r>
            <a:endParaRPr lang="en-US" sz="2400" b="1" dirty="0">
              <a:latin typeface="Times New Roman" pitchFamily="18" charset="0"/>
            </a:endParaRPr>
          </a:p>
          <a:p>
            <a:pPr algn="ctr"/>
            <a:r>
              <a:rPr lang="en-US" sz="2800" b="1" dirty="0">
                <a:latin typeface="Times New Roman" pitchFamily="18" charset="0"/>
              </a:rPr>
              <a:t>June 4, 1940</a:t>
            </a:r>
          </a:p>
          <a:p>
            <a:endParaRPr lang="en-US" sz="2800" b="1" dirty="0">
              <a:latin typeface="Times New Roman" pitchFamily="18" charset="0"/>
            </a:endParaRPr>
          </a:p>
          <a:p>
            <a:r>
              <a:rPr lang="en-US" sz="2400" dirty="0">
                <a:latin typeface="Times New Roman" pitchFamily="18" charset="0"/>
              </a:rPr>
              <a:t>'... We shall go on to the end, we shall fight in France, we shall fight on the seas and oceans, we shall fight with growing confidence and growing strength in the air, we shall defend our island, whatever the cost may be, we shall fight on the beaches, we shall fight on the landing grounds, we shall fight in the fields and in the streets, we shall fight in the hills; we shall never surrender ...'</a:t>
            </a:r>
          </a:p>
        </p:txBody>
      </p:sp>
      <p:sp>
        <p:nvSpPr>
          <p:cNvPr id="17411" name="Text Box 7"/>
          <p:cNvSpPr txBox="1">
            <a:spLocks noChangeArrowheads="1"/>
          </p:cNvSpPr>
          <p:nvPr/>
        </p:nvSpPr>
        <p:spPr bwMode="auto">
          <a:xfrm>
            <a:off x="228600" y="5105400"/>
            <a:ext cx="3581400" cy="954107"/>
          </a:xfrm>
          <a:prstGeom prst="rect">
            <a:avLst/>
          </a:prstGeom>
          <a:noFill/>
          <a:ln w="9525">
            <a:noFill/>
            <a:miter lim="800000"/>
            <a:headEnd/>
            <a:tailEnd/>
          </a:ln>
        </p:spPr>
        <p:txBody>
          <a:bodyPr>
            <a:spAutoFit/>
          </a:bodyPr>
          <a:lstStyle/>
          <a:p>
            <a:pPr algn="ctr">
              <a:spcBef>
                <a:spcPct val="50000"/>
              </a:spcBef>
            </a:pPr>
            <a:r>
              <a:rPr lang="en-US" sz="2800" b="1" i="1" dirty="0">
                <a:latin typeface="Calibri" pitchFamily="34" charset="0"/>
              </a:rPr>
              <a:t>Winston Churchill, British </a:t>
            </a:r>
            <a:r>
              <a:rPr lang="en-US" sz="2800" b="1" i="1" dirty="0" smtClean="0">
                <a:latin typeface="Calibri" pitchFamily="34" charset="0"/>
              </a:rPr>
              <a:t>Prime Minister</a:t>
            </a:r>
            <a:endParaRPr lang="en-US" sz="2800" b="1" i="1" dirty="0">
              <a:latin typeface="Calibri" pitchFamily="34" charset="0"/>
            </a:endParaRPr>
          </a:p>
        </p:txBody>
      </p:sp>
      <p:pic>
        <p:nvPicPr>
          <p:cNvPr id="5" name="Picture 4" descr="641171-churchill_large.jpg"/>
          <p:cNvPicPr>
            <a:picLocks noChangeAspect="1"/>
          </p:cNvPicPr>
          <p:nvPr/>
        </p:nvPicPr>
        <p:blipFill>
          <a:blip r:embed="rId3"/>
          <a:stretch>
            <a:fillRect/>
          </a:stretch>
        </p:blipFill>
        <p:spPr>
          <a:xfrm>
            <a:off x="152400" y="533400"/>
            <a:ext cx="3657601" cy="4486657"/>
          </a:xfrm>
          <a:prstGeom prst="rect">
            <a:avLst/>
          </a:prstGeom>
          <a:ln>
            <a:noFill/>
          </a:ln>
          <a:effectLst>
            <a:outerShdw blurRad="190500" algn="tl" rotWithShape="0">
              <a:srgbClr val="000000">
                <a:alpha val="70000"/>
              </a:srgbClr>
            </a:outerShdw>
          </a:effectLst>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descr="world-war-2.jpg"/>
          <p:cNvPicPr>
            <a:picLocks noChangeAspect="1"/>
          </p:cNvPicPr>
          <p:nvPr/>
        </p:nvPicPr>
        <p:blipFill>
          <a:blip r:embed="rId2"/>
          <a:stretch>
            <a:fillRect/>
          </a:stretch>
        </p:blipFill>
        <p:spPr>
          <a:xfrm>
            <a:off x="457200" y="228601"/>
            <a:ext cx="8229600" cy="6400800"/>
          </a:xfrm>
          <a:prstGeom prst="rect">
            <a:avLst/>
          </a:prstGeom>
          <a:ln w="101600" cmpd="sng">
            <a:solidFill>
              <a:schemeClr val="tx1"/>
            </a:solidFill>
          </a:ln>
          <a:effectLst>
            <a:outerShdw blurRad="190500" algn="tl" rotWithShape="0">
              <a:srgbClr val="000000">
                <a:alpha val="70000"/>
              </a:srgbClr>
            </a:outerShdw>
          </a:effectLst>
        </p:spPr>
      </p:pic>
      <p:sp>
        <p:nvSpPr>
          <p:cNvPr id="5" name="Rectangle 4"/>
          <p:cNvSpPr/>
          <p:nvPr/>
        </p:nvSpPr>
        <p:spPr>
          <a:xfrm>
            <a:off x="2667000" y="4876800"/>
            <a:ext cx="5486400" cy="1446550"/>
          </a:xfrm>
          <a:prstGeom prst="rect">
            <a:avLst/>
          </a:prstGeom>
          <a:solidFill>
            <a:schemeClr val="accent6">
              <a:lumMod val="75000"/>
            </a:schemeClr>
          </a:solidFill>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Germany turns toward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Soviet Union</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Rectangle 5"/>
          <p:cNvSpPr/>
          <p:nvPr/>
        </p:nvSpPr>
        <p:spPr>
          <a:xfrm>
            <a:off x="6248400" y="381000"/>
            <a:ext cx="2286000" cy="2819400"/>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838200" y="152400"/>
            <a:ext cx="7839134" cy="1846659"/>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n-US"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June 1941</a:t>
            </a:r>
          </a:p>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Operation Barbarossa</a:t>
            </a:r>
          </a:p>
        </p:txBody>
      </p:sp>
      <p:pic>
        <p:nvPicPr>
          <p:cNvPr id="9" name="Picture 7" descr="166490390_24961301a2"/>
          <p:cNvPicPr>
            <a:picLocks noChangeAspect="1" noChangeArrowheads="1"/>
          </p:cNvPicPr>
          <p:nvPr/>
        </p:nvPicPr>
        <p:blipFill>
          <a:blip r:embed="rId2"/>
          <a:srcRect/>
          <a:stretch>
            <a:fillRect/>
          </a:stretch>
        </p:blipFill>
        <p:spPr bwMode="auto">
          <a:xfrm>
            <a:off x="609600" y="2438400"/>
            <a:ext cx="3557587" cy="3733800"/>
          </a:xfrm>
          <a:prstGeom prst="rect">
            <a:avLst/>
          </a:prstGeom>
          <a:noFill/>
          <a:ln w="9525">
            <a:noFill/>
            <a:miter lim="800000"/>
            <a:headEnd/>
            <a:tailEnd/>
          </a:ln>
        </p:spPr>
      </p:pic>
      <p:sp>
        <p:nvSpPr>
          <p:cNvPr id="4" name="TextBox 3"/>
          <p:cNvSpPr txBox="1"/>
          <p:nvPr/>
        </p:nvSpPr>
        <p:spPr>
          <a:xfrm>
            <a:off x="4572000" y="2362200"/>
            <a:ext cx="3962400" cy="4046518"/>
          </a:xfrm>
          <a:prstGeom prst="rect">
            <a:avLst/>
          </a:prstGeom>
          <a:noFill/>
        </p:spPr>
        <p:txBody>
          <a:bodyPr wrap="square" rtlCol="0">
            <a:spAutoFit/>
          </a:bodyPr>
          <a:lstStyle/>
          <a:p>
            <a:pPr algn="ctr"/>
            <a:r>
              <a:rPr lang="en-US" sz="2800" b="1" dirty="0" smtClean="0"/>
              <a:t>Unable to defeat the British, Hitler decided that Germany needed the resources of the Soviet Union.  Germany attacked in June of 1941.  This broke the promise of the Soviet-German non-aggression pact.</a:t>
            </a:r>
            <a:endParaRPr lang="en-US" sz="28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26000">
              <a:srgbClr val="FF0000"/>
            </a:gs>
            <a:gs pos="50000">
              <a:schemeClr val="bg1"/>
            </a:gs>
            <a:gs pos="100000">
              <a:schemeClr val="tx2"/>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1295400" y="2362200"/>
            <a:ext cx="6535443" cy="1323439"/>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8000" b="1" dirty="0" smtClean="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Cash and Carry</a:t>
            </a:r>
            <a:endParaRPr lang="en-US" sz="8000" b="1" dirty="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304800" y="685800"/>
            <a:ext cx="8578246" cy="1138773"/>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6800" b="1" spc="300" dirty="0" smtClean="0">
                <a:ln w="31750" cmpd="sng">
                  <a:solidFill>
                    <a:schemeClr val="bg1"/>
                  </a:solidFill>
                  <a:prstDash val="solid"/>
                  <a:miter lim="800000"/>
                </a:ln>
                <a:gradFill>
                  <a:gsLst>
                    <a:gs pos="10000">
                      <a:srgbClr val="FF0000"/>
                    </a:gs>
                    <a:gs pos="75000">
                      <a:srgbClr val="FF0000"/>
                    </a:gs>
                  </a:gsLst>
                  <a:lin ang="5400000"/>
                </a:gradFill>
                <a:effectLst>
                  <a:glow rad="45500">
                    <a:schemeClr val="accent1">
                      <a:satMod val="220000"/>
                      <a:alpha val="35000"/>
                    </a:schemeClr>
                  </a:glow>
                </a:effectLst>
              </a:rPr>
              <a:t>America and the War</a:t>
            </a:r>
            <a:endParaRPr lang="en-US" sz="6800" b="1" cap="none" spc="300" dirty="0">
              <a:ln w="31750" cmpd="sng">
                <a:solidFill>
                  <a:schemeClr val="bg1"/>
                </a:solidFill>
                <a:prstDash val="solid"/>
                <a:miter lim="800000"/>
              </a:ln>
              <a:gradFill>
                <a:gsLst>
                  <a:gs pos="10000">
                    <a:srgbClr val="FF0000"/>
                  </a:gs>
                  <a:gs pos="75000">
                    <a:srgbClr val="FF0000"/>
                  </a:gs>
                </a:gsLst>
                <a:lin ang="5400000"/>
              </a:gradFill>
              <a:effectLst>
                <a:glow rad="45500">
                  <a:schemeClr val="accent1">
                    <a:satMod val="220000"/>
                    <a:alpha val="35000"/>
                  </a:schemeClr>
                </a:glow>
              </a:effectLst>
            </a:endParaRPr>
          </a:p>
        </p:txBody>
      </p:sp>
      <p:sp>
        <p:nvSpPr>
          <p:cNvPr id="7" name="Rectangle 6"/>
          <p:cNvSpPr/>
          <p:nvPr/>
        </p:nvSpPr>
        <p:spPr>
          <a:xfrm>
            <a:off x="1295400" y="4038600"/>
            <a:ext cx="6571030" cy="1323439"/>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8000" b="1" dirty="0" smtClean="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Lend-Lease Act</a:t>
            </a:r>
            <a:endParaRPr lang="en-US" sz="8000" b="1" dirty="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4" name="Slide Number Placeholder 4"/>
          <p:cNvSpPr>
            <a:spLocks noGrp="1"/>
          </p:cNvSpPr>
          <p:nvPr>
            <p:ph type="sldNum" sz="quarter" idx="11"/>
          </p:nvPr>
        </p:nvSpPr>
        <p:spPr/>
        <p:txBody>
          <a:bodyPr/>
          <a:lstStyle/>
          <a:p>
            <a:fld id="{A3C57E58-1B8B-4CE3-842F-D0F40DEC5AB3}" type="slidenum">
              <a:rPr lang="en-US" altLang="en-US"/>
              <a:pPr/>
              <a:t>3</a:t>
            </a:fld>
            <a:endParaRPr lang="en-US" altLang="en-US" dirty="0"/>
          </a:p>
        </p:txBody>
      </p:sp>
      <p:sp>
        <p:nvSpPr>
          <p:cNvPr id="63491" name="Rectangle 3"/>
          <p:cNvSpPr>
            <a:spLocks noGrp="1" noChangeArrowheads="1"/>
          </p:cNvSpPr>
          <p:nvPr>
            <p:ph type="body" idx="1"/>
          </p:nvPr>
        </p:nvSpPr>
        <p:spPr>
          <a:xfrm>
            <a:off x="990600" y="228600"/>
            <a:ext cx="7010400" cy="91440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lnSpc>
                <a:spcPct val="90000"/>
              </a:lnSpc>
              <a:buNone/>
            </a:pPr>
            <a:r>
              <a:rPr lang="en-US" sz="6000" b="1" dirty="0" smtClean="0">
                <a:ln w="25400">
                  <a:solidFill>
                    <a:schemeClr val="bg1"/>
                  </a:solidFill>
                </a:ln>
                <a:solidFill>
                  <a:srgbClr val="DD2140"/>
                </a:solidFill>
              </a:rPr>
              <a:t>The Rise </a:t>
            </a:r>
            <a:r>
              <a:rPr lang="en-US" sz="6000" b="1" dirty="0">
                <a:ln w="25400">
                  <a:solidFill>
                    <a:schemeClr val="bg1"/>
                  </a:solidFill>
                </a:ln>
                <a:solidFill>
                  <a:srgbClr val="DD2140"/>
                </a:solidFill>
              </a:rPr>
              <a:t>of </a:t>
            </a:r>
            <a:r>
              <a:rPr lang="en-US" sz="6000" b="1" dirty="0" smtClean="0">
                <a:ln w="25400">
                  <a:solidFill>
                    <a:schemeClr val="bg1"/>
                  </a:solidFill>
                </a:ln>
                <a:solidFill>
                  <a:srgbClr val="DD2140"/>
                </a:solidFill>
              </a:rPr>
              <a:t>Dictators</a:t>
            </a:r>
            <a:endParaRPr lang="en-US" sz="6000" b="1" dirty="0">
              <a:ln w="25400">
                <a:solidFill>
                  <a:schemeClr val="bg1"/>
                </a:solidFill>
              </a:ln>
              <a:solidFill>
                <a:srgbClr val="DD2140"/>
              </a:solidFill>
            </a:endParaRPr>
          </a:p>
        </p:txBody>
      </p:sp>
      <p:sp>
        <p:nvSpPr>
          <p:cNvPr id="63492" name="Text Box 4"/>
          <p:cNvSpPr txBox="1">
            <a:spLocks noChangeArrowheads="1"/>
          </p:cNvSpPr>
          <p:nvPr/>
        </p:nvSpPr>
        <p:spPr bwMode="auto">
          <a:xfrm>
            <a:off x="4953000" y="2590800"/>
            <a:ext cx="3657600" cy="2246769"/>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pPr algn="ctr">
              <a:buFontTx/>
              <a:buNone/>
            </a:pPr>
            <a:r>
              <a:rPr lang="en-US" sz="2800" dirty="0" smtClean="0"/>
              <a:t>In </a:t>
            </a:r>
            <a:r>
              <a:rPr lang="en-US" sz="2800" dirty="0"/>
              <a:t>a </a:t>
            </a:r>
            <a:r>
              <a:rPr lang="en-US" sz="2800" u="sng" dirty="0"/>
              <a:t>Totalitarian</a:t>
            </a:r>
            <a:r>
              <a:rPr lang="en-US" sz="2800" dirty="0"/>
              <a:t> country, individual rights are not viewed as important as the needs of the </a:t>
            </a:r>
            <a:r>
              <a:rPr lang="en-US" sz="2800" dirty="0" smtClean="0"/>
              <a:t>nation.</a:t>
            </a:r>
            <a:endParaRPr lang="en-US" sz="2800" dirty="0"/>
          </a:p>
        </p:txBody>
      </p:sp>
      <p:sp>
        <p:nvSpPr>
          <p:cNvPr id="63494" name="Text Box 6"/>
          <p:cNvSpPr txBox="1">
            <a:spLocks noChangeArrowheads="1"/>
          </p:cNvSpPr>
          <p:nvPr/>
        </p:nvSpPr>
        <p:spPr bwMode="auto">
          <a:xfrm>
            <a:off x="4953000" y="1752600"/>
            <a:ext cx="3657600" cy="707886"/>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pPr algn="ctr">
              <a:buFontTx/>
              <a:buNone/>
            </a:pPr>
            <a:r>
              <a:rPr lang="en-US" sz="4000" b="1" dirty="0">
                <a:solidFill>
                  <a:srgbClr val="FF0000"/>
                </a:solidFill>
              </a:rPr>
              <a:t>Totalitarianism</a:t>
            </a:r>
            <a:endParaRPr lang="en-US" sz="4000" dirty="0">
              <a:solidFill>
                <a:srgbClr val="FF0000"/>
              </a:solidFill>
              <a:latin typeface="Times New Roman" charset="0"/>
            </a:endParaRPr>
          </a:p>
        </p:txBody>
      </p:sp>
      <p:sp>
        <p:nvSpPr>
          <p:cNvPr id="63500" name="Text Box 12"/>
          <p:cNvSpPr txBox="1">
            <a:spLocks noChangeArrowheads="1"/>
          </p:cNvSpPr>
          <p:nvPr/>
        </p:nvSpPr>
        <p:spPr bwMode="auto">
          <a:xfrm>
            <a:off x="457200" y="1752600"/>
            <a:ext cx="3810000" cy="107721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a:buFontTx/>
              <a:buNone/>
            </a:pPr>
            <a:r>
              <a:rPr lang="en-US" sz="3200" b="1" dirty="0">
                <a:solidFill>
                  <a:schemeClr val="tx1"/>
                </a:solidFill>
              </a:rPr>
              <a:t>Communist </a:t>
            </a:r>
            <a:r>
              <a:rPr lang="en-US" sz="3200" dirty="0">
                <a:solidFill>
                  <a:schemeClr val="tx1"/>
                </a:solidFill>
              </a:rPr>
              <a:t>Dictatorship (USSR)</a:t>
            </a:r>
          </a:p>
        </p:txBody>
      </p:sp>
      <p:sp>
        <p:nvSpPr>
          <p:cNvPr id="63501" name="Text Box 13"/>
          <p:cNvSpPr txBox="1">
            <a:spLocks noChangeArrowheads="1"/>
          </p:cNvSpPr>
          <p:nvPr/>
        </p:nvSpPr>
        <p:spPr bwMode="auto">
          <a:xfrm>
            <a:off x="457200" y="4648200"/>
            <a:ext cx="3810000" cy="107721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buFontTx/>
              <a:buNone/>
            </a:pPr>
            <a:r>
              <a:rPr lang="en-US" sz="3200" b="1" dirty="0"/>
              <a:t>Fascist Dictatorship </a:t>
            </a:r>
            <a:r>
              <a:rPr lang="en-US" sz="3200" dirty="0"/>
              <a:t>(Germany, Italy)</a:t>
            </a:r>
          </a:p>
        </p:txBody>
      </p:sp>
      <p:sp>
        <p:nvSpPr>
          <p:cNvPr id="63502" name="Text Box 14"/>
          <p:cNvSpPr txBox="1">
            <a:spLocks noChangeArrowheads="1"/>
          </p:cNvSpPr>
          <p:nvPr/>
        </p:nvSpPr>
        <p:spPr bwMode="auto">
          <a:xfrm>
            <a:off x="457200" y="3200400"/>
            <a:ext cx="3810000" cy="1077218"/>
          </a:xfrm>
          <a:prstGeom prst="rect">
            <a:avLst/>
          </a:prstGeom>
          <a:solidFill>
            <a:schemeClr val="accent2"/>
          </a:solidFill>
          <a:ln w="9525">
            <a:solidFill>
              <a:schemeClr val="tx1"/>
            </a:solidFill>
            <a:miter lim="800000"/>
            <a:headEnd/>
            <a:tailEnd/>
          </a:ln>
          <a:effectLst/>
        </p:spPr>
        <p:txBody>
          <a:bodyPr wrap="square">
            <a:spAutoFit/>
          </a:bodyPr>
          <a:lstStyle/>
          <a:p>
            <a:pPr algn="ctr">
              <a:buFontTx/>
              <a:buNone/>
            </a:pPr>
            <a:r>
              <a:rPr lang="en-US" sz="3200" b="1" dirty="0">
                <a:solidFill>
                  <a:schemeClr val="bg1"/>
                </a:solidFill>
              </a:rPr>
              <a:t>Military Dictatorship </a:t>
            </a:r>
            <a:r>
              <a:rPr lang="en-US" sz="3200" dirty="0">
                <a:solidFill>
                  <a:schemeClr val="bg1"/>
                </a:solidFill>
              </a:rPr>
              <a:t>(Japan)</a:t>
            </a:r>
            <a:endParaRPr lang="en-US" sz="3200" dirty="0"/>
          </a:p>
        </p:txBody>
      </p:sp>
      <p:sp>
        <p:nvSpPr>
          <p:cNvPr id="63506" name="Text Box 18"/>
          <p:cNvSpPr txBox="1">
            <a:spLocks noChangeArrowheads="1"/>
          </p:cNvSpPr>
          <p:nvPr/>
        </p:nvSpPr>
        <p:spPr bwMode="auto">
          <a:xfrm>
            <a:off x="4648200" y="5791200"/>
            <a:ext cx="4343400" cy="830997"/>
          </a:xfrm>
          <a:prstGeom prst="rect">
            <a:avLst/>
          </a:prstGeom>
          <a:noFill/>
          <a:ln w="9525">
            <a:noFill/>
            <a:miter lim="800000"/>
            <a:headEnd/>
            <a:tailEnd/>
          </a:ln>
          <a:effectLst/>
        </p:spPr>
        <p:txBody>
          <a:bodyPr wrap="square">
            <a:spAutoFit/>
          </a:bodyPr>
          <a:lstStyle/>
          <a:p>
            <a:pPr algn="ctr">
              <a:buFontTx/>
              <a:buNone/>
            </a:pPr>
            <a:r>
              <a:rPr lang="en-US" sz="2400" b="1" i="1" dirty="0" smtClean="0"/>
              <a:t>government characterized by militarism and racism</a:t>
            </a:r>
            <a:endParaRPr lang="en-US" sz="2400" dirty="0"/>
          </a:p>
        </p:txBody>
      </p:sp>
      <p:cxnSp>
        <p:nvCxnSpPr>
          <p:cNvPr id="16" name="Straight Arrow Connector 15"/>
          <p:cNvCxnSpPr/>
          <p:nvPr/>
        </p:nvCxnSpPr>
        <p:spPr>
          <a:xfrm>
            <a:off x="4343400" y="5181600"/>
            <a:ext cx="1600200" cy="53340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 calcmode="lin" valueType="num">
                                      <p:cBhvr>
                                        <p:cTn id="7" dur="500" fill="hold"/>
                                        <p:tgtEl>
                                          <p:spTgt spid="63494"/>
                                        </p:tgtEl>
                                        <p:attrNameLst>
                                          <p:attrName>ppt_w</p:attrName>
                                        </p:attrNameLst>
                                      </p:cBhvr>
                                      <p:tavLst>
                                        <p:tav tm="0">
                                          <p:val>
                                            <p:strVal val="#ppt_w*0.05"/>
                                          </p:val>
                                        </p:tav>
                                        <p:tav tm="100000">
                                          <p:val>
                                            <p:strVal val="#ppt_w"/>
                                          </p:val>
                                        </p:tav>
                                      </p:tavLst>
                                    </p:anim>
                                    <p:anim calcmode="lin" valueType="num">
                                      <p:cBhvr>
                                        <p:cTn id="8" dur="500" fill="hold"/>
                                        <p:tgtEl>
                                          <p:spTgt spid="63494"/>
                                        </p:tgtEl>
                                        <p:attrNameLst>
                                          <p:attrName>ppt_h</p:attrName>
                                        </p:attrNameLst>
                                      </p:cBhvr>
                                      <p:tavLst>
                                        <p:tav tm="0">
                                          <p:val>
                                            <p:strVal val="#ppt_h"/>
                                          </p:val>
                                        </p:tav>
                                        <p:tav tm="100000">
                                          <p:val>
                                            <p:strVal val="#ppt_h"/>
                                          </p:val>
                                        </p:tav>
                                      </p:tavLst>
                                    </p:anim>
                                    <p:anim calcmode="lin" valueType="num">
                                      <p:cBhvr>
                                        <p:cTn id="9" dur="500" fill="hold"/>
                                        <p:tgtEl>
                                          <p:spTgt spid="63494"/>
                                        </p:tgtEl>
                                        <p:attrNameLst>
                                          <p:attrName>ppt_x</p:attrName>
                                        </p:attrNameLst>
                                      </p:cBhvr>
                                      <p:tavLst>
                                        <p:tav tm="0">
                                          <p:val>
                                            <p:strVal val="#ppt_x-.2"/>
                                          </p:val>
                                        </p:tav>
                                        <p:tav tm="100000">
                                          <p:val>
                                            <p:strVal val="#ppt_x"/>
                                          </p:val>
                                        </p:tav>
                                      </p:tavLst>
                                    </p:anim>
                                    <p:anim calcmode="lin" valueType="num">
                                      <p:cBhvr>
                                        <p:cTn id="10" dur="500" fill="hold"/>
                                        <p:tgtEl>
                                          <p:spTgt spid="63494"/>
                                        </p:tgtEl>
                                        <p:attrNameLst>
                                          <p:attrName>ppt_y</p:attrName>
                                        </p:attrNameLst>
                                      </p:cBhvr>
                                      <p:tavLst>
                                        <p:tav tm="0">
                                          <p:val>
                                            <p:strVal val="#ppt_y"/>
                                          </p:val>
                                        </p:tav>
                                        <p:tav tm="100000">
                                          <p:val>
                                            <p:strVal val="#ppt_y"/>
                                          </p:val>
                                        </p:tav>
                                      </p:tavLst>
                                    </p:anim>
                                    <p:animEffect transition="in" filter="fade">
                                      <p:cBhvr>
                                        <p:cTn id="11" dur="500"/>
                                        <p:tgtEl>
                                          <p:spTgt spid="63494"/>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63492"/>
                                        </p:tgtEl>
                                        <p:attrNameLst>
                                          <p:attrName>style.visibility</p:attrName>
                                        </p:attrNameLst>
                                      </p:cBhvr>
                                      <p:to>
                                        <p:strVal val="visible"/>
                                      </p:to>
                                    </p:set>
                                    <p:anim calcmode="lin" valueType="num">
                                      <p:cBhvr>
                                        <p:cTn id="14" dur="500" fill="hold"/>
                                        <p:tgtEl>
                                          <p:spTgt spid="63492"/>
                                        </p:tgtEl>
                                        <p:attrNameLst>
                                          <p:attrName>ppt_w</p:attrName>
                                        </p:attrNameLst>
                                      </p:cBhvr>
                                      <p:tavLst>
                                        <p:tav tm="0">
                                          <p:val>
                                            <p:strVal val="#ppt_w*0.05"/>
                                          </p:val>
                                        </p:tav>
                                        <p:tav tm="100000">
                                          <p:val>
                                            <p:strVal val="#ppt_w"/>
                                          </p:val>
                                        </p:tav>
                                      </p:tavLst>
                                    </p:anim>
                                    <p:anim calcmode="lin" valueType="num">
                                      <p:cBhvr>
                                        <p:cTn id="15" dur="500" fill="hold"/>
                                        <p:tgtEl>
                                          <p:spTgt spid="63492"/>
                                        </p:tgtEl>
                                        <p:attrNameLst>
                                          <p:attrName>ppt_h</p:attrName>
                                        </p:attrNameLst>
                                      </p:cBhvr>
                                      <p:tavLst>
                                        <p:tav tm="0">
                                          <p:val>
                                            <p:strVal val="#ppt_h"/>
                                          </p:val>
                                        </p:tav>
                                        <p:tav tm="100000">
                                          <p:val>
                                            <p:strVal val="#ppt_h"/>
                                          </p:val>
                                        </p:tav>
                                      </p:tavLst>
                                    </p:anim>
                                    <p:anim calcmode="lin" valueType="num">
                                      <p:cBhvr>
                                        <p:cTn id="16" dur="500" fill="hold"/>
                                        <p:tgtEl>
                                          <p:spTgt spid="63492"/>
                                        </p:tgtEl>
                                        <p:attrNameLst>
                                          <p:attrName>ppt_x</p:attrName>
                                        </p:attrNameLst>
                                      </p:cBhvr>
                                      <p:tavLst>
                                        <p:tav tm="0">
                                          <p:val>
                                            <p:strVal val="#ppt_x-.2"/>
                                          </p:val>
                                        </p:tav>
                                        <p:tav tm="100000">
                                          <p:val>
                                            <p:strVal val="#ppt_x"/>
                                          </p:val>
                                        </p:tav>
                                      </p:tavLst>
                                    </p:anim>
                                    <p:anim calcmode="lin" valueType="num">
                                      <p:cBhvr>
                                        <p:cTn id="17" dur="500" fill="hold"/>
                                        <p:tgtEl>
                                          <p:spTgt spid="63492"/>
                                        </p:tgtEl>
                                        <p:attrNameLst>
                                          <p:attrName>ppt_y</p:attrName>
                                        </p:attrNameLst>
                                      </p:cBhvr>
                                      <p:tavLst>
                                        <p:tav tm="0">
                                          <p:val>
                                            <p:strVal val="#ppt_y"/>
                                          </p:val>
                                        </p:tav>
                                        <p:tav tm="100000">
                                          <p:val>
                                            <p:strVal val="#ppt_y"/>
                                          </p:val>
                                        </p:tav>
                                      </p:tavLst>
                                    </p:anim>
                                    <p:animEffect transition="in" filter="fade">
                                      <p:cBhvr>
                                        <p:cTn id="18" dur="500"/>
                                        <p:tgtEl>
                                          <p:spTgt spid="6349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1" nodeType="clickEffect">
                                  <p:stCondLst>
                                    <p:cond delay="0"/>
                                  </p:stCondLst>
                                  <p:childTnLst>
                                    <p:set>
                                      <p:cBhvr>
                                        <p:cTn id="22" dur="1" fill="hold">
                                          <p:stCondLst>
                                            <p:cond delay="0"/>
                                          </p:stCondLst>
                                        </p:cTn>
                                        <p:tgtEl>
                                          <p:spTgt spid="63501"/>
                                        </p:tgtEl>
                                        <p:attrNameLst>
                                          <p:attrName>style.visibility</p:attrName>
                                        </p:attrNameLst>
                                      </p:cBhvr>
                                      <p:to>
                                        <p:strVal val="visible"/>
                                      </p:to>
                                    </p:set>
                                    <p:anim calcmode="lin" valueType="num">
                                      <p:cBhvr additive="base">
                                        <p:cTn id="23" dur="500" fill="hold"/>
                                        <p:tgtEl>
                                          <p:spTgt spid="63501"/>
                                        </p:tgtEl>
                                        <p:attrNameLst>
                                          <p:attrName>ppt_x</p:attrName>
                                        </p:attrNameLst>
                                      </p:cBhvr>
                                      <p:tavLst>
                                        <p:tav tm="0">
                                          <p:val>
                                            <p:strVal val="1+#ppt_w/2"/>
                                          </p:val>
                                        </p:tav>
                                        <p:tav tm="100000">
                                          <p:val>
                                            <p:strVal val="#ppt_x"/>
                                          </p:val>
                                        </p:tav>
                                      </p:tavLst>
                                    </p:anim>
                                    <p:anim calcmode="lin" valueType="num">
                                      <p:cBhvr additive="base">
                                        <p:cTn id="24" dur="500" fill="hold"/>
                                        <p:tgtEl>
                                          <p:spTgt spid="63501"/>
                                        </p:tgtEl>
                                        <p:attrNameLst>
                                          <p:attrName>ppt_y</p:attrName>
                                        </p:attrNameLst>
                                      </p:cBhvr>
                                      <p:tavLst>
                                        <p:tav tm="0">
                                          <p:val>
                                            <p:strVal val="#ppt_y"/>
                                          </p:val>
                                        </p:tav>
                                        <p:tav tm="100000">
                                          <p:val>
                                            <p:strVal val="#ppt_y"/>
                                          </p:val>
                                        </p:tav>
                                      </p:tavLst>
                                    </p:anim>
                                  </p:childTnLst>
                                </p:cTn>
                              </p:par>
                              <p:par>
                                <p:cTn id="25" presetID="2" presetClass="entr" presetSubtype="1" fill="hold" grpId="1" nodeType="withEffect">
                                  <p:stCondLst>
                                    <p:cond delay="0"/>
                                  </p:stCondLst>
                                  <p:childTnLst>
                                    <p:set>
                                      <p:cBhvr>
                                        <p:cTn id="26" dur="1" fill="hold">
                                          <p:stCondLst>
                                            <p:cond delay="0"/>
                                          </p:stCondLst>
                                        </p:cTn>
                                        <p:tgtEl>
                                          <p:spTgt spid="63502"/>
                                        </p:tgtEl>
                                        <p:attrNameLst>
                                          <p:attrName>style.visibility</p:attrName>
                                        </p:attrNameLst>
                                      </p:cBhvr>
                                      <p:to>
                                        <p:strVal val="visible"/>
                                      </p:to>
                                    </p:set>
                                    <p:anim calcmode="lin" valueType="num">
                                      <p:cBhvr additive="base">
                                        <p:cTn id="27" dur="500" fill="hold"/>
                                        <p:tgtEl>
                                          <p:spTgt spid="63502"/>
                                        </p:tgtEl>
                                        <p:attrNameLst>
                                          <p:attrName>ppt_x</p:attrName>
                                        </p:attrNameLst>
                                      </p:cBhvr>
                                      <p:tavLst>
                                        <p:tav tm="0">
                                          <p:val>
                                            <p:strVal val="#ppt_x"/>
                                          </p:val>
                                        </p:tav>
                                        <p:tav tm="100000">
                                          <p:val>
                                            <p:strVal val="#ppt_x"/>
                                          </p:val>
                                        </p:tav>
                                      </p:tavLst>
                                    </p:anim>
                                    <p:anim calcmode="lin" valueType="num">
                                      <p:cBhvr additive="base">
                                        <p:cTn id="28" dur="500" fill="hold"/>
                                        <p:tgtEl>
                                          <p:spTgt spid="63502"/>
                                        </p:tgtEl>
                                        <p:attrNameLst>
                                          <p:attrName>ppt_y</p:attrName>
                                        </p:attrNameLst>
                                      </p:cBhvr>
                                      <p:tavLst>
                                        <p:tav tm="0">
                                          <p:val>
                                            <p:strVal val="0-#ppt_h/2"/>
                                          </p:val>
                                        </p:tav>
                                        <p:tav tm="100000">
                                          <p:val>
                                            <p:strVal val="#ppt_y"/>
                                          </p:val>
                                        </p:tav>
                                      </p:tavLst>
                                    </p:anim>
                                  </p:childTnLst>
                                </p:cTn>
                              </p:par>
                              <p:par>
                                <p:cTn id="29" presetID="2" presetClass="entr" presetSubtype="4" fill="hold" grpId="1" nodeType="withEffect">
                                  <p:stCondLst>
                                    <p:cond delay="0"/>
                                  </p:stCondLst>
                                  <p:childTnLst>
                                    <p:set>
                                      <p:cBhvr>
                                        <p:cTn id="30" dur="1" fill="hold">
                                          <p:stCondLst>
                                            <p:cond delay="0"/>
                                          </p:stCondLst>
                                        </p:cTn>
                                        <p:tgtEl>
                                          <p:spTgt spid="63500"/>
                                        </p:tgtEl>
                                        <p:attrNameLst>
                                          <p:attrName>style.visibility</p:attrName>
                                        </p:attrNameLst>
                                      </p:cBhvr>
                                      <p:to>
                                        <p:strVal val="visible"/>
                                      </p:to>
                                    </p:set>
                                    <p:anim calcmode="lin" valueType="num">
                                      <p:cBhvr additive="base">
                                        <p:cTn id="31" dur="500" fill="hold"/>
                                        <p:tgtEl>
                                          <p:spTgt spid="63500"/>
                                        </p:tgtEl>
                                        <p:attrNameLst>
                                          <p:attrName>ppt_x</p:attrName>
                                        </p:attrNameLst>
                                      </p:cBhvr>
                                      <p:tavLst>
                                        <p:tav tm="0">
                                          <p:val>
                                            <p:strVal val="#ppt_x"/>
                                          </p:val>
                                        </p:tav>
                                        <p:tav tm="100000">
                                          <p:val>
                                            <p:strVal val="#ppt_x"/>
                                          </p:val>
                                        </p:tav>
                                      </p:tavLst>
                                    </p:anim>
                                    <p:anim calcmode="lin" valueType="num">
                                      <p:cBhvr additive="base">
                                        <p:cTn id="32" dur="500" fill="hold"/>
                                        <p:tgtEl>
                                          <p:spTgt spid="635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0" dur="1000" fill="hold"/>
                                        <p:tgtEl>
                                          <p:spTgt spid="16"/>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6"/>
                                        </p:tgtEl>
                                      </p:cBhvr>
                                    </p:animEffect>
                                  </p:childTnLst>
                                </p:cTn>
                              </p:par>
                              <p:par>
                                <p:cTn id="45" presetID="1" presetClass="entr" presetSubtype="0" fill="hold" grpId="0" nodeType="withEffect">
                                  <p:stCondLst>
                                    <p:cond delay="0"/>
                                  </p:stCondLst>
                                  <p:childTnLst>
                                    <p:set>
                                      <p:cBhvr>
                                        <p:cTn id="46" dur="1" fill="hold">
                                          <p:stCondLst>
                                            <p:cond delay="499"/>
                                          </p:stCondLst>
                                        </p:cTn>
                                        <p:tgtEl>
                                          <p:spTgt spid="63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P spid="63494" grpId="0" animBg="1"/>
      <p:bldP spid="63500" grpId="1" animBg="1"/>
      <p:bldP spid="63501" grpId="1" animBg="1"/>
      <p:bldP spid="63502" grpId="1" animBg="1"/>
      <p:bldP spid="6350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0">
              <a:srgbClr val="FF0000"/>
            </a:gs>
            <a:gs pos="61000">
              <a:schemeClr val="bg1">
                <a:lumMod val="95000"/>
              </a:schemeClr>
            </a:gs>
            <a:gs pos="75000">
              <a:schemeClr val="tx2"/>
            </a:gs>
          </a:gsLst>
          <a:lin ang="5400000" scaled="0"/>
        </a:grad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85800" y="1676400"/>
            <a:ext cx="7848600" cy="4031873"/>
          </a:xfrm>
          <a:prstGeom prst="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wrap="square" anchor="ctr">
            <a:spAutoFit/>
          </a:bodyPr>
          <a:lstStyle/>
          <a:p>
            <a:r>
              <a:rPr lang="en-US" b="1" dirty="0" smtClean="0">
                <a:solidFill>
                  <a:schemeClr val="tx2"/>
                </a:solidFill>
                <a:latin typeface="Comic Sans MS" pitchFamily="66" charset="0"/>
              </a:rPr>
              <a:t>	</a:t>
            </a:r>
            <a:r>
              <a:rPr lang="en-US" sz="2400" b="1" dirty="0" smtClean="0">
                <a:solidFill>
                  <a:schemeClr val="bg1"/>
                </a:solidFill>
                <a:latin typeface="Copperplate Gothic Bold" pitchFamily="34" charset="0"/>
              </a:rPr>
              <a:t>Great Britain 		$</a:t>
            </a:r>
            <a:r>
              <a:rPr lang="en-US" sz="2400" b="1" dirty="0">
                <a:solidFill>
                  <a:schemeClr val="bg1"/>
                </a:solidFill>
                <a:latin typeface="Copperplate Gothic Bold" pitchFamily="34" charset="0"/>
              </a:rPr>
              <a:t>31 billion</a:t>
            </a:r>
            <a:br>
              <a:rPr lang="en-US" sz="2400" b="1" dirty="0">
                <a:solidFill>
                  <a:schemeClr val="bg1"/>
                </a:solidFill>
                <a:latin typeface="Copperplate Gothic Bold" pitchFamily="34" charset="0"/>
              </a:rPr>
            </a:br>
            <a:r>
              <a:rPr lang="en-US" sz="2400" b="1" dirty="0" smtClean="0">
                <a:solidFill>
                  <a:schemeClr val="bg1"/>
                </a:solidFill>
                <a:latin typeface="Copperplate Gothic Bold" pitchFamily="34" charset="0"/>
              </a:rPr>
              <a:t>	Soviet Union 		$</a:t>
            </a:r>
            <a:r>
              <a:rPr lang="en-US" sz="2400" b="1" dirty="0">
                <a:solidFill>
                  <a:schemeClr val="bg1"/>
                </a:solidFill>
                <a:latin typeface="Copperplate Gothic Bold" pitchFamily="34" charset="0"/>
              </a:rPr>
              <a:t>11 billion</a:t>
            </a:r>
            <a:br>
              <a:rPr lang="en-US" sz="2400" b="1" dirty="0">
                <a:solidFill>
                  <a:schemeClr val="bg1"/>
                </a:solidFill>
                <a:latin typeface="Copperplate Gothic Bold" pitchFamily="34" charset="0"/>
              </a:rPr>
            </a:br>
            <a:r>
              <a:rPr lang="en-US" sz="2400" b="1" dirty="0" smtClean="0">
                <a:solidFill>
                  <a:schemeClr val="bg1"/>
                </a:solidFill>
                <a:latin typeface="Copperplate Gothic Bold" pitchFamily="34" charset="0"/>
              </a:rPr>
              <a:t>	France 			$</a:t>
            </a:r>
            <a:r>
              <a:rPr lang="en-US" sz="2400" b="1" dirty="0">
                <a:solidFill>
                  <a:schemeClr val="bg1"/>
                </a:solidFill>
                <a:latin typeface="Copperplate Gothic Bold" pitchFamily="34" charset="0"/>
              </a:rPr>
              <a:t>3 billion</a:t>
            </a:r>
            <a:br>
              <a:rPr lang="en-US" sz="2400" b="1" dirty="0">
                <a:solidFill>
                  <a:schemeClr val="bg1"/>
                </a:solidFill>
                <a:latin typeface="Copperplate Gothic Bold" pitchFamily="34" charset="0"/>
              </a:rPr>
            </a:br>
            <a:r>
              <a:rPr lang="en-US" sz="2400" b="1" dirty="0" smtClean="0">
                <a:solidFill>
                  <a:schemeClr val="bg1"/>
                </a:solidFill>
                <a:latin typeface="Copperplate Gothic Bold" pitchFamily="34" charset="0"/>
              </a:rPr>
              <a:t>	China 			$</a:t>
            </a:r>
            <a:r>
              <a:rPr lang="en-US" sz="2400" b="1" dirty="0">
                <a:solidFill>
                  <a:schemeClr val="bg1"/>
                </a:solidFill>
                <a:latin typeface="Copperplate Gothic Bold" pitchFamily="34" charset="0"/>
              </a:rPr>
              <a:t>1.5 billion</a:t>
            </a:r>
            <a:br>
              <a:rPr lang="en-US" sz="2400" b="1" dirty="0">
                <a:solidFill>
                  <a:schemeClr val="bg1"/>
                </a:solidFill>
                <a:latin typeface="Copperplate Gothic Bold" pitchFamily="34" charset="0"/>
              </a:rPr>
            </a:br>
            <a:r>
              <a:rPr lang="en-US" sz="2400" b="1" dirty="0" smtClean="0">
                <a:solidFill>
                  <a:schemeClr val="bg1"/>
                </a:solidFill>
                <a:latin typeface="Copperplate Gothic Bold" pitchFamily="34" charset="0"/>
              </a:rPr>
              <a:t>	Other European	$500 </a:t>
            </a:r>
            <a:r>
              <a:rPr lang="en-US" sz="2400" b="1" dirty="0">
                <a:solidFill>
                  <a:schemeClr val="bg1"/>
                </a:solidFill>
                <a:latin typeface="Copperplate Gothic Bold" pitchFamily="34" charset="0"/>
              </a:rPr>
              <a:t>million</a:t>
            </a:r>
            <a:br>
              <a:rPr lang="en-US" sz="2400" b="1" dirty="0">
                <a:solidFill>
                  <a:schemeClr val="bg1"/>
                </a:solidFill>
                <a:latin typeface="Copperplate Gothic Bold" pitchFamily="34" charset="0"/>
              </a:rPr>
            </a:br>
            <a:r>
              <a:rPr lang="en-US" sz="2400" b="1" dirty="0" smtClean="0">
                <a:solidFill>
                  <a:schemeClr val="bg1"/>
                </a:solidFill>
                <a:latin typeface="Copperplate Gothic Bold" pitchFamily="34" charset="0"/>
              </a:rPr>
              <a:t>	South America 		$</a:t>
            </a:r>
            <a:r>
              <a:rPr lang="en-US" sz="2400" b="1" dirty="0">
                <a:solidFill>
                  <a:schemeClr val="bg1"/>
                </a:solidFill>
                <a:latin typeface="Copperplate Gothic Bold" pitchFamily="34" charset="0"/>
              </a:rPr>
              <a:t>400 million</a:t>
            </a:r>
            <a:r>
              <a:rPr lang="en-US" sz="2800" b="1" dirty="0">
                <a:solidFill>
                  <a:schemeClr val="bg1"/>
                </a:solidFill>
                <a:latin typeface="Copperplate Gothic Bold" pitchFamily="34" charset="0"/>
              </a:rPr>
              <a:t/>
            </a:r>
            <a:br>
              <a:rPr lang="en-US" sz="2800" b="1" dirty="0">
                <a:solidFill>
                  <a:schemeClr val="bg1"/>
                </a:solidFill>
                <a:latin typeface="Copperplate Gothic Bold" pitchFamily="34" charset="0"/>
              </a:rPr>
            </a:br>
            <a:r>
              <a:rPr lang="en-US" sz="2800" b="1" dirty="0">
                <a:solidFill>
                  <a:schemeClr val="bg1"/>
                </a:solidFill>
                <a:latin typeface="Copperplate Gothic Bold" pitchFamily="34" charset="0"/>
              </a:rPr>
              <a:t/>
            </a:r>
            <a:br>
              <a:rPr lang="en-US" sz="2800" b="1" dirty="0">
                <a:solidFill>
                  <a:schemeClr val="bg1"/>
                </a:solidFill>
                <a:latin typeface="Copperplate Gothic Bold" pitchFamily="34" charset="0"/>
              </a:rPr>
            </a:br>
            <a:r>
              <a:rPr lang="en-US" sz="2800" b="1" dirty="0" smtClean="0">
                <a:solidFill>
                  <a:schemeClr val="bg1"/>
                </a:solidFill>
                <a:latin typeface="Copperplate Gothic Bold" pitchFamily="34" charset="0"/>
              </a:rPr>
              <a:t>		The  amount  totaled</a:t>
            </a:r>
            <a:r>
              <a:rPr lang="en-US" sz="2800" b="1" dirty="0">
                <a:solidFill>
                  <a:schemeClr val="bg1"/>
                </a:solidFill>
                <a:latin typeface="Copperplate Gothic Bold" pitchFamily="34" charset="0"/>
              </a:rPr>
              <a:t>: </a:t>
            </a:r>
            <a:r>
              <a:rPr lang="en-US" sz="2800" b="1" dirty="0" smtClean="0">
                <a:solidFill>
                  <a:schemeClr val="bg1"/>
                </a:solidFill>
                <a:latin typeface="Copperplate Gothic Bold" pitchFamily="34" charset="0"/>
              </a:rPr>
              <a:t>				     </a:t>
            </a:r>
            <a:r>
              <a:rPr lang="en-US" sz="2800" b="1" u="sng" dirty="0" smtClean="0">
                <a:solidFill>
                  <a:schemeClr val="bg1"/>
                </a:solidFill>
                <a:latin typeface="Copperplate Gothic Bold" pitchFamily="34" charset="0"/>
              </a:rPr>
              <a:t>$</a:t>
            </a:r>
            <a:r>
              <a:rPr lang="en-US" sz="2800" b="1" u="sng" dirty="0">
                <a:solidFill>
                  <a:schemeClr val="bg1"/>
                </a:solidFill>
                <a:latin typeface="Copperplate Gothic Bold" pitchFamily="34" charset="0"/>
              </a:rPr>
              <a:t>48,601,365,000</a:t>
            </a:r>
            <a:r>
              <a:rPr lang="en-US" sz="2800" b="1" dirty="0">
                <a:solidFill>
                  <a:schemeClr val="tx2"/>
                </a:solidFill>
                <a:latin typeface="Copperplate Gothic Bold" pitchFamily="34" charset="0"/>
              </a:rPr>
              <a:t/>
            </a:r>
            <a:br>
              <a:rPr lang="en-US" sz="2800" b="1" dirty="0">
                <a:solidFill>
                  <a:schemeClr val="tx2"/>
                </a:solidFill>
                <a:latin typeface="Copperplate Gothic Bold" pitchFamily="34" charset="0"/>
              </a:rPr>
            </a:br>
            <a:endParaRPr lang="en-US" sz="2800" b="1" dirty="0">
              <a:solidFill>
                <a:schemeClr val="tx2"/>
              </a:solidFill>
              <a:latin typeface="Copperplate Gothic Bold" pitchFamily="34" charset="0"/>
            </a:endParaRPr>
          </a:p>
        </p:txBody>
      </p:sp>
      <p:sp>
        <p:nvSpPr>
          <p:cNvPr id="58371" name="Text Box 3"/>
          <p:cNvSpPr txBox="1">
            <a:spLocks noChangeArrowheads="1"/>
          </p:cNvSpPr>
          <p:nvPr/>
        </p:nvSpPr>
        <p:spPr bwMode="auto">
          <a:xfrm>
            <a:off x="304800" y="457200"/>
            <a:ext cx="8610600" cy="923330"/>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sz="5400" b="1" dirty="0" smtClean="0">
                <a:solidFill>
                  <a:srgbClr val="D80000"/>
                </a:solidFill>
                <a:latin typeface="Britannic Bold" pitchFamily="34" charset="0"/>
              </a:rPr>
              <a:t>U.S</a:t>
            </a:r>
            <a:r>
              <a:rPr lang="en-US" sz="5400" b="1" dirty="0">
                <a:solidFill>
                  <a:srgbClr val="D80000"/>
                </a:solidFill>
                <a:latin typeface="Britannic Bold" pitchFamily="34" charset="0"/>
              </a:rPr>
              <a:t>. Lend-Lease </a:t>
            </a:r>
            <a:r>
              <a:rPr lang="en-US" sz="5400" b="1" dirty="0" smtClean="0">
                <a:solidFill>
                  <a:srgbClr val="D80000"/>
                </a:solidFill>
                <a:latin typeface="Britannic Bold" pitchFamily="34" charset="0"/>
              </a:rPr>
              <a:t>Act -1941</a:t>
            </a:r>
            <a:endParaRPr lang="en-US" sz="5400" b="1" dirty="0">
              <a:solidFill>
                <a:srgbClr val="D80000"/>
              </a:solidFill>
              <a:latin typeface="Britannic Bold"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bg1"/>
            </a:gs>
            <a:gs pos="100000">
              <a:srgbClr val="FF0000"/>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990600" y="2438400"/>
            <a:ext cx="6934200"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5400" b="1" dirty="0" smtClean="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Strengthen the Army            and Navy</a:t>
            </a:r>
            <a:endParaRPr lang="en-US" sz="5400" b="1" dirty="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le 2"/>
          <p:cNvSpPr/>
          <p:nvPr/>
        </p:nvSpPr>
        <p:spPr>
          <a:xfrm>
            <a:off x="2057400" y="4572000"/>
            <a:ext cx="4808176"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5400" b="1" dirty="0" smtClean="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Peacetime Draft</a:t>
            </a:r>
            <a:endParaRPr lang="en-US" sz="5400" b="1" dirty="0">
              <a:ln w="254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a:off x="304800" y="533400"/>
            <a:ext cx="8578246" cy="1138773"/>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6800" b="1" spc="300" dirty="0" smtClean="0">
                <a:ln w="31750" cmpd="sng">
                  <a:solidFill>
                    <a:schemeClr val="bg1"/>
                  </a:solidFill>
                  <a:prstDash val="solid"/>
                  <a:miter lim="800000"/>
                </a:ln>
                <a:gradFill>
                  <a:gsLst>
                    <a:gs pos="10000">
                      <a:srgbClr val="FF0000"/>
                    </a:gs>
                    <a:gs pos="75000">
                      <a:srgbClr val="FF0000"/>
                    </a:gs>
                  </a:gsLst>
                  <a:lin ang="5400000"/>
                </a:gradFill>
                <a:effectLst>
                  <a:glow rad="45500">
                    <a:schemeClr val="accent1">
                      <a:satMod val="220000"/>
                      <a:alpha val="35000"/>
                    </a:schemeClr>
                  </a:glow>
                </a:effectLst>
              </a:rPr>
              <a:t>America and the War</a:t>
            </a:r>
            <a:endParaRPr lang="en-US" sz="6800" b="1" cap="none" spc="300" dirty="0">
              <a:ln w="31750" cmpd="sng">
                <a:solidFill>
                  <a:schemeClr val="bg1"/>
                </a:solidFill>
                <a:prstDash val="solid"/>
                <a:miter lim="800000"/>
              </a:ln>
              <a:gradFill>
                <a:gsLst>
                  <a:gs pos="10000">
                    <a:srgbClr val="FF0000"/>
                  </a:gs>
                  <a:gs pos="75000">
                    <a:srgbClr val="FF0000"/>
                  </a:gs>
                </a:gsLst>
                <a:lin ang="5400000"/>
              </a:gradFill>
              <a:effectLst>
                <a:glow rad="45500">
                  <a:schemeClr val="accent1">
                    <a:satMod val="220000"/>
                    <a:alpha val="35000"/>
                  </a:schemeClr>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8000">
              <a:schemeClr val="bg1">
                <a:lumMod val="95000"/>
              </a:schemeClr>
            </a:gs>
            <a:gs pos="95000">
              <a:srgbClr val="FF0000"/>
            </a:gs>
          </a:gsLst>
          <a:lin ang="5400000" scaled="0"/>
        </a:gra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E4097C6B-F465-4957-8EBA-0FDA8A108B7F}" type="slidenum">
              <a:rPr lang="en-US"/>
              <a:pPr/>
              <a:t>32</a:t>
            </a:fld>
            <a:endParaRPr lang="en-US" dirty="0"/>
          </a:p>
        </p:txBody>
      </p:sp>
      <p:sp>
        <p:nvSpPr>
          <p:cNvPr id="6" name="Rectangle 5"/>
          <p:cNvSpPr/>
          <p:nvPr/>
        </p:nvSpPr>
        <p:spPr>
          <a:xfrm>
            <a:off x="457200" y="0"/>
            <a:ext cx="8275407" cy="1015663"/>
          </a:xfrm>
          <a:prstGeom prst="rect">
            <a:avLst/>
          </a:prstGeom>
          <a:noFill/>
        </p:spPr>
        <p:txBody>
          <a:bodyPr wrap="none" lIns="91440" tIns="45720" rIns="91440" bIns="45720">
            <a:spAutoFit/>
          </a:bodyPr>
          <a:lstStyle/>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1940 Presidential Election</a:t>
            </a:r>
            <a:endParaRPr 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 name="Picture 8" descr="1940_map.jpg"/>
          <p:cNvPicPr>
            <a:picLocks noChangeAspect="1"/>
          </p:cNvPicPr>
          <p:nvPr/>
        </p:nvPicPr>
        <p:blipFill>
          <a:blip r:embed="rId2"/>
          <a:stretch>
            <a:fillRect/>
          </a:stretch>
        </p:blipFill>
        <p:spPr>
          <a:xfrm>
            <a:off x="1066800" y="1828800"/>
            <a:ext cx="6997485"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2286000" y="914400"/>
            <a:ext cx="4564006" cy="769441"/>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Third Term for FDR</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22000">
              <a:schemeClr val="bg1"/>
            </a:gs>
            <a:gs pos="75000">
              <a:schemeClr val="tx2"/>
            </a:gs>
            <a:gs pos="60000">
              <a:srgbClr val="FF0000"/>
            </a:gs>
          </a:gsLst>
          <a:lin ang="5400000" scaled="0"/>
        </a:grad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C6C44F9A-DDF3-4E8F-AF86-CE5C5DE5AC31}" type="slidenum">
              <a:rPr lang="en-US"/>
              <a:pPr/>
              <a:t>33</a:t>
            </a:fld>
            <a:endParaRPr lang="en-US" dirty="0"/>
          </a:p>
        </p:txBody>
      </p:sp>
      <p:sp>
        <p:nvSpPr>
          <p:cNvPr id="61442" name="Text Box 2"/>
          <p:cNvSpPr txBox="1">
            <a:spLocks noChangeArrowheads="1"/>
          </p:cNvSpPr>
          <p:nvPr/>
        </p:nvSpPr>
        <p:spPr bwMode="auto">
          <a:xfrm>
            <a:off x="381000" y="1371600"/>
            <a:ext cx="3200400" cy="4114800"/>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a:spcBef>
                <a:spcPct val="50000"/>
              </a:spcBef>
            </a:pPr>
            <a:r>
              <a:rPr lang="en-US" sz="2800" b="1" dirty="0" smtClean="0">
                <a:solidFill>
                  <a:schemeClr val="tx1"/>
                </a:solidFill>
              </a:rPr>
              <a:t>Roosevelt </a:t>
            </a:r>
            <a:r>
              <a:rPr lang="en-US" sz="2800" b="1" dirty="0">
                <a:solidFill>
                  <a:schemeClr val="tx1"/>
                </a:solidFill>
              </a:rPr>
              <a:t>and Churchill signed the to Atlantic Charter which set goals for the post war world.  Both leaders pledged not to seek any territory from the war.</a:t>
            </a:r>
            <a:r>
              <a:rPr lang="en-US" sz="2800" dirty="0">
                <a:solidFill>
                  <a:schemeClr val="tx1"/>
                </a:solidFill>
              </a:rPr>
              <a:t>  </a:t>
            </a:r>
          </a:p>
        </p:txBody>
      </p:sp>
      <p:sp>
        <p:nvSpPr>
          <p:cNvPr id="8" name="Rectangle 7"/>
          <p:cNvSpPr/>
          <p:nvPr/>
        </p:nvSpPr>
        <p:spPr>
          <a:xfrm>
            <a:off x="1447800" y="152400"/>
            <a:ext cx="6216574" cy="1200329"/>
          </a:xfrm>
          <a:prstGeom prst="rect">
            <a:avLst/>
          </a:prstGeom>
          <a:noFill/>
        </p:spPr>
        <p:txBody>
          <a:bodyPr wrap="none" lIns="91440" tIns="45720" rIns="91440" bIns="45720">
            <a:spAutoFit/>
          </a:bodyPr>
          <a:lstStyle/>
          <a:p>
            <a:pPr algn="ctr"/>
            <a:r>
              <a:rPr lang="en-US" sz="7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Atlantic Charter</a:t>
            </a:r>
          </a:p>
        </p:txBody>
      </p:sp>
      <p:sp>
        <p:nvSpPr>
          <p:cNvPr id="10" name="Rectangle 9"/>
          <p:cNvSpPr/>
          <p:nvPr/>
        </p:nvSpPr>
        <p:spPr>
          <a:xfrm>
            <a:off x="2133600" y="5410200"/>
            <a:ext cx="4931991" cy="1200329"/>
          </a:xfrm>
          <a:prstGeom prst="rect">
            <a:avLst/>
          </a:prstGeom>
          <a:noFill/>
        </p:spPr>
        <p:txBody>
          <a:bodyPr wrap="none" lIns="91440" tIns="45720" rIns="91440" bIns="45720">
            <a:spAutoFit/>
          </a:bodyPr>
          <a:lstStyle/>
          <a:p>
            <a:pPr algn="ctr"/>
            <a:r>
              <a:rPr lang="en-US" sz="72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August 1941</a:t>
            </a:r>
            <a:endParaRPr lang="en-US" sz="72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11" name="Picture 10" descr="Atlantic_charter.jpg"/>
          <p:cNvPicPr>
            <a:picLocks noChangeAspect="1"/>
          </p:cNvPicPr>
          <p:nvPr/>
        </p:nvPicPr>
        <p:blipFill>
          <a:blip r:embed="rId2"/>
          <a:stretch>
            <a:fillRect/>
          </a:stretch>
        </p:blipFill>
        <p:spPr>
          <a:xfrm>
            <a:off x="4038600" y="1371600"/>
            <a:ext cx="4743450" cy="4114800"/>
          </a:xfrm>
          <a:prstGeom prst="rect">
            <a:avLst/>
          </a:prstGeom>
        </p:spPr>
      </p:pic>
    </p:spTree>
  </p:cSld>
  <p:clrMapOvr>
    <a:masterClrMapping/>
  </p:clrMapOvr>
  <p:transition xmlns:p14="http://schemas.microsoft.com/office/powerpoint/2010/main" spd="slow">
    <p:wheel spokes="8"/>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_sun.jpg"/>
          <p:cNvPicPr>
            <a:picLocks noChangeAspect="1"/>
          </p:cNvPicPr>
          <p:nvPr/>
        </p:nvPicPr>
        <p:blipFill>
          <a:blip r:embed="rId2"/>
          <a:stretch>
            <a:fillRect/>
          </a:stretch>
        </p:blipFill>
        <p:spPr>
          <a:xfrm>
            <a:off x="152400" y="152400"/>
            <a:ext cx="6096000" cy="3276600"/>
          </a:xfrm>
          <a:prstGeom prst="rect">
            <a:avLst/>
          </a:prstGeom>
          <a:ln>
            <a:noFill/>
          </a:ln>
          <a:effectLst>
            <a:softEdge rad="112500"/>
          </a:effectLst>
        </p:spPr>
      </p:pic>
      <p:sp>
        <p:nvSpPr>
          <p:cNvPr id="3" name="Rectangle 2"/>
          <p:cNvSpPr/>
          <p:nvPr/>
        </p:nvSpPr>
        <p:spPr>
          <a:xfrm>
            <a:off x="152400" y="3429000"/>
            <a:ext cx="6019799"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Japanese Threat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6400800" y="304800"/>
            <a:ext cx="2514600" cy="3539430"/>
          </a:xfrm>
          <a:prstGeom prst="rect">
            <a:avLst/>
          </a:prstGeom>
          <a:ln w="508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smtClean="0"/>
              <a:t>Japan extended its empire in the East – seizing land including China and Philippines</a:t>
            </a:r>
            <a:endParaRPr lang="en-US" sz="3200" dirty="0"/>
          </a:p>
        </p:txBody>
      </p:sp>
      <p:sp>
        <p:nvSpPr>
          <p:cNvPr id="6" name="Rectangle 5"/>
          <p:cNvSpPr/>
          <p:nvPr/>
        </p:nvSpPr>
        <p:spPr>
          <a:xfrm>
            <a:off x="152400" y="4648200"/>
            <a:ext cx="8839200" cy="1815882"/>
          </a:xfrm>
          <a:prstGeom prst="rect">
            <a:avLst/>
          </a:prstGeom>
        </p:spPr>
        <p:style>
          <a:lnRef idx="0">
            <a:schemeClr val="dk1"/>
          </a:lnRef>
          <a:fillRef idx="3">
            <a:schemeClr val="dk1"/>
          </a:fillRef>
          <a:effectRef idx="3">
            <a:schemeClr val="dk1"/>
          </a:effectRef>
          <a:fontRef idx="minor">
            <a:schemeClr val="lt1"/>
          </a:fontRef>
        </p:style>
        <p:txBody>
          <a:bodyPr wrap="square" lIns="91440" tIns="45720" rIns="91440" bIns="45720">
            <a:spAutoFit/>
          </a:bodyPr>
          <a:lstStyle/>
          <a:p>
            <a:pPr algn="ctr"/>
            <a:r>
              <a:rPr lang="en-US" sz="3800" b="1" u="sng"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America responds with economic pressure:</a:t>
            </a:r>
          </a:p>
          <a:p>
            <a:pPr algn="ctr"/>
            <a:endParaRPr lang="en-US" sz="1000" b="1" u="sng"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buFont typeface="Wingdings" pitchFamily="2" charset="2"/>
              <a:buChar char="ü"/>
            </a:pPr>
            <a:r>
              <a:rPr lang="en-US" sz="3200" b="1" cap="none" spc="0"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Stopped sale of </a:t>
            </a:r>
            <a:r>
              <a:rPr lang="en-US" sz="32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oil. gas, and other resources</a:t>
            </a:r>
          </a:p>
          <a:p>
            <a:pPr algn="ctr">
              <a:buFont typeface="Wingdings" pitchFamily="2" charset="2"/>
              <a:buChar char="ü"/>
            </a:pPr>
            <a:r>
              <a:rPr lang="en-US" sz="3200" b="1" dirty="0" smtClean="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Froze Japanese funds in American banks</a:t>
            </a:r>
            <a:endParaRPr lang="en-US" sz="3200" b="1" cap="none" spc="0" dirty="0">
              <a:ln w="222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xmlns:p14="http://schemas.microsoft.com/office/powerpoint/2010/main" spd="slow">
    <p:pull dir="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Rectangle 2"/>
          <p:cNvSpPr/>
          <p:nvPr/>
        </p:nvSpPr>
        <p:spPr>
          <a:xfrm>
            <a:off x="152400" y="1905000"/>
            <a:ext cx="8839200"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a:prstClr val="black">
                      <a:alpha val="50000"/>
                    </a:prstClr>
                  </a:innerShdw>
                  <a:reflection blurRad="12700" stA="50000" endPos="50000" dist="5000" dir="5400000" sy="-100000" rotWithShape="0"/>
                </a:effectLst>
              </a:rPr>
              <a:t>December 7, 1941</a:t>
            </a:r>
            <a:endParaRPr lang="en-US" sz="8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a:prstClr val="black">
                    <a:alpha val="50000"/>
                  </a:prstClr>
                </a:innerShdw>
                <a:reflection blurRad="12700" stA="50000" endPos="50000" dist="5000" dir="5400000" sy="-100000" rotWithShape="0"/>
              </a:effectLst>
            </a:endParaRPr>
          </a:p>
        </p:txBody>
      </p:sp>
      <p:sp>
        <p:nvSpPr>
          <p:cNvPr id="4" name="Rectangle 3"/>
          <p:cNvSpPr/>
          <p:nvPr/>
        </p:nvSpPr>
        <p:spPr>
          <a:xfrm>
            <a:off x="2209800" y="3886200"/>
            <a:ext cx="5105400" cy="101566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a:prstClr val="black">
                      <a:alpha val="50000"/>
                    </a:prstClr>
                  </a:innerShdw>
                  <a:reflection blurRad="12700" stA="50000" endPos="50000" dist="5000" dir="5400000" sy="-100000" rotWithShape="0"/>
                </a:effectLst>
              </a:rPr>
              <a:t>7:55 A.M.</a:t>
            </a:r>
            <a:endParaRPr lang="en-US" sz="6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a:prstClr val="black">
                    <a:alpha val="50000"/>
                  </a:prstClr>
                </a:innerShdw>
                <a:reflection blurRad="12700" stA="50000" endPos="50000" dist="5000" dir="5400000" sy="-100000" rotWithShape="0"/>
              </a:effectLst>
            </a:endParaRPr>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FF2415B4-0D42-49C4-80F8-47AEA7E39789}" type="slidenum">
              <a:rPr lang="en-US"/>
              <a:pPr/>
              <a:t>36</a:t>
            </a:fld>
            <a:endParaRPr lang="en-US" dirty="0"/>
          </a:p>
        </p:txBody>
      </p:sp>
      <p:sp>
        <p:nvSpPr>
          <p:cNvPr id="59394" name="Text Box 2"/>
          <p:cNvSpPr txBox="1">
            <a:spLocks noChangeArrowheads="1"/>
          </p:cNvSpPr>
          <p:nvPr/>
        </p:nvSpPr>
        <p:spPr bwMode="auto">
          <a:xfrm>
            <a:off x="304800" y="609600"/>
            <a:ext cx="8610600" cy="5632311"/>
          </a:xfrm>
          <a:prstGeom prst="rect">
            <a:avLst/>
          </a:prstGeom>
          <a:noFill/>
          <a:ln w="9525">
            <a:noFill/>
            <a:miter lim="800000"/>
            <a:headEnd/>
            <a:tailEnd/>
          </a:ln>
          <a:effectLst/>
        </p:spPr>
        <p:txBody>
          <a:bodyPr wrap="square">
            <a:spAutoFit/>
          </a:bodyPr>
          <a:lstStyle/>
          <a:p>
            <a:pPr algn="ctr">
              <a:spcBef>
                <a:spcPct val="50000"/>
              </a:spcBef>
            </a:pPr>
            <a:r>
              <a:rPr lang="en-US" sz="4000" b="1" dirty="0" smtClean="0"/>
              <a:t>On Sunday morning, December 7, 1941, the American Pacific fleet was peacefully anchored at Pearl Harbor, Hawaii.  Suddenly, Japanese planes swept through the sky. In less than two hours, they sank or seriously damaged nineteen American ships, destroyed almost 200 planes, and killed about 2,400 people.  </a:t>
            </a:r>
            <a:endParaRPr lang="en-US" sz="4000" b="1" dirty="0"/>
          </a:p>
        </p:txBody>
      </p:sp>
    </p:spTree>
  </p:cSld>
  <p:clrMapOvr>
    <a:masterClrMapping/>
  </p:clrMapOvr>
  <p:transition xmlns:p14="http://schemas.microsoft.com/office/powerpoint/2010/main" spd="slow">
    <p:comb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PearlHarbor_Sm.jpg"/>
          <p:cNvPicPr>
            <a:picLocks noChangeAspect="1"/>
          </p:cNvPicPr>
          <p:nvPr/>
        </p:nvPicPr>
        <p:blipFill>
          <a:blip r:embed="rId2"/>
          <a:stretch>
            <a:fillRect/>
          </a:stretch>
        </p:blipFill>
        <p:spPr>
          <a:xfrm rot="10800000">
            <a:off x="1371600" y="228600"/>
            <a:ext cx="7620000" cy="6420889"/>
          </a:xfrm>
          <a:prstGeom prst="rect">
            <a:avLst/>
          </a:prstGeom>
        </p:spPr>
      </p:pic>
      <p:sp>
        <p:nvSpPr>
          <p:cNvPr id="3" name="TextBox 2"/>
          <p:cNvSpPr txBox="1"/>
          <p:nvPr/>
        </p:nvSpPr>
        <p:spPr>
          <a:xfrm>
            <a:off x="457200" y="152400"/>
            <a:ext cx="717440" cy="6477000"/>
          </a:xfrm>
          <a:prstGeom prst="rect">
            <a:avLst/>
          </a:prstGeom>
          <a:noFill/>
        </p:spPr>
        <p:txBody>
          <a:bodyPr vert="wordArtVert" wrap="square" rtlCol="0">
            <a:spAutoFit/>
          </a:bodyPr>
          <a:lstStyle/>
          <a:p>
            <a:r>
              <a:rPr lang="en-US" sz="3200" b="1" dirty="0" smtClean="0">
                <a:latin typeface="Copperplate Gothic Bold" pitchFamily="34" charset="0"/>
                <a:hlinkClick r:id="rId3"/>
              </a:rPr>
              <a:t>Pearl Harbor</a:t>
            </a:r>
            <a:endParaRPr lang="en-US" sz="3200" b="1" dirty="0">
              <a:latin typeface="Copperplate Gothic Bold" pitchFamily="34" charset="0"/>
            </a:endParaRPr>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pearl h.jpg"/>
          <p:cNvPicPr>
            <a:picLocks noChangeAspect="1"/>
          </p:cNvPicPr>
          <p:nvPr/>
        </p:nvPicPr>
        <p:blipFill>
          <a:blip r:embed="rId2"/>
          <a:stretch>
            <a:fillRect/>
          </a:stretch>
        </p:blipFill>
        <p:spPr>
          <a:xfrm>
            <a:off x="457200" y="152400"/>
            <a:ext cx="8305800" cy="6553200"/>
          </a:xfrm>
          <a:prstGeom prst="rect">
            <a:avLst/>
          </a:prstGeom>
        </p:spPr>
      </p:pic>
    </p:spTree>
  </p:cSld>
  <p:clrMapOvr>
    <a:masterClrMapping/>
  </p:clrMapOvr>
  <p:transition xmlns:p14="http://schemas.microsoft.com/office/powerpoint/2010/main" spd="slow">
    <p:wipe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5" descr="map-Pearl harbor"/>
          <p:cNvPicPr>
            <a:picLocks noChangeAspect="1" noChangeArrowheads="1"/>
          </p:cNvPicPr>
          <p:nvPr/>
        </p:nvPicPr>
        <p:blipFill>
          <a:blip r:embed="rId2">
            <a:lum bright="-6000" contrast="6000"/>
          </a:blip>
          <a:srcRect r="3488"/>
          <a:stretch>
            <a:fillRect/>
          </a:stretch>
        </p:blipFill>
        <p:spPr bwMode="auto">
          <a:xfrm>
            <a:off x="304800" y="193254"/>
            <a:ext cx="8534400" cy="6436146"/>
          </a:xfrm>
          <a:prstGeom prst="rect">
            <a:avLst/>
          </a:prstGeom>
          <a:noFill/>
          <a:ln w="9525">
            <a:solidFill>
              <a:schemeClr val="tx1"/>
            </a:solidFill>
            <a:miter lim="800000"/>
            <a:headEnd/>
            <a:tailEnd/>
          </a:ln>
        </p:spPr>
      </p:pic>
    </p:spTree>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29DF2E7D-D9F8-4044-A42A-49DCEAB0666B}" type="slidenum">
              <a:rPr lang="en-US"/>
              <a:pPr/>
              <a:t>4</a:t>
            </a:fld>
            <a:endParaRPr lang="en-US" dirty="0"/>
          </a:p>
        </p:txBody>
      </p:sp>
      <p:sp>
        <p:nvSpPr>
          <p:cNvPr id="6" name="Rectangle 5"/>
          <p:cNvSpPr/>
          <p:nvPr/>
        </p:nvSpPr>
        <p:spPr>
          <a:xfrm>
            <a:off x="304800" y="381000"/>
            <a:ext cx="3762377" cy="707886"/>
          </a:xfrm>
          <a:prstGeom prst="rect">
            <a:avLst/>
          </a:prstGeom>
          <a:noFill/>
        </p:spPr>
        <p:txBody>
          <a:bodyPr wrap="none" lIns="91440" tIns="45720" rIns="91440" bIns="45720">
            <a:spAutoFit/>
          </a:bodyPr>
          <a:lstStyle/>
          <a:p>
            <a:pPr algn="ctr"/>
            <a:r>
              <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rPr>
              <a:t>Benito Mussolini</a:t>
            </a:r>
          </a:p>
        </p:txBody>
      </p:sp>
      <p:pic>
        <p:nvPicPr>
          <p:cNvPr id="8" name="Picture 7" descr="mussolini2.jpg"/>
          <p:cNvPicPr>
            <a:picLocks noChangeAspect="1"/>
          </p:cNvPicPr>
          <p:nvPr/>
        </p:nvPicPr>
        <p:blipFill>
          <a:blip r:embed="rId2"/>
          <a:stretch>
            <a:fillRect/>
          </a:stretch>
        </p:blipFill>
        <p:spPr>
          <a:xfrm>
            <a:off x="533400" y="1143000"/>
            <a:ext cx="3327261" cy="4724400"/>
          </a:xfrm>
          <a:prstGeom prst="rect">
            <a:avLst/>
          </a:prstGeom>
        </p:spPr>
      </p:pic>
      <p:sp>
        <p:nvSpPr>
          <p:cNvPr id="9" name="Rectangle 8"/>
          <p:cNvSpPr/>
          <p:nvPr/>
        </p:nvSpPr>
        <p:spPr>
          <a:xfrm>
            <a:off x="1600200" y="5867400"/>
            <a:ext cx="1117422" cy="707886"/>
          </a:xfrm>
          <a:prstGeom prst="rect">
            <a:avLst/>
          </a:prstGeom>
          <a:noFill/>
        </p:spPr>
        <p:txBody>
          <a:bodyPr wrap="none" lIns="91440" tIns="45720" rIns="91440" bIns="45720">
            <a:spAutoFit/>
          </a:bodyPr>
          <a:lstStyle/>
          <a:p>
            <a:pPr algn="ctr"/>
            <a:r>
              <a:rPr lang="en-US" sz="40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Italy</a:t>
            </a:r>
            <a:endPar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pic>
        <p:nvPicPr>
          <p:cNvPr id="15" name="Picture 14" descr="Italian_war_flag.jpg"/>
          <p:cNvPicPr>
            <a:picLocks noChangeAspect="1"/>
          </p:cNvPicPr>
          <p:nvPr/>
        </p:nvPicPr>
        <p:blipFill>
          <a:blip r:embed="rId3"/>
          <a:stretch>
            <a:fillRect/>
          </a:stretch>
        </p:blipFill>
        <p:spPr>
          <a:xfrm>
            <a:off x="4191000" y="1600200"/>
            <a:ext cx="4612602" cy="3810000"/>
          </a:xfrm>
          <a:prstGeom prst="rect">
            <a:avLst/>
          </a:prstGeom>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00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1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4)">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dec 25 004.jpg"/>
          <p:cNvPicPr>
            <a:picLocks noChangeAspect="1"/>
          </p:cNvPicPr>
          <p:nvPr/>
        </p:nvPicPr>
        <p:blipFill>
          <a:blip r:embed="rId2" cstate="print"/>
          <a:stretch>
            <a:fillRect/>
          </a:stretch>
        </p:blipFill>
        <p:spPr>
          <a:xfrm>
            <a:off x="228600" y="228600"/>
            <a:ext cx="8686800" cy="6477000"/>
          </a:xfrm>
          <a:prstGeom prst="rect">
            <a:avLst/>
          </a:prstGeom>
        </p:spPr>
      </p:pic>
    </p:spTree>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descr="PearlHarbor01.jpg"/>
          <p:cNvPicPr>
            <a:picLocks noChangeAspect="1"/>
          </p:cNvPicPr>
          <p:nvPr/>
        </p:nvPicPr>
        <p:blipFill>
          <a:blip r:embed="rId2"/>
          <a:stretch>
            <a:fillRect/>
          </a:stretch>
        </p:blipFill>
        <p:spPr>
          <a:xfrm>
            <a:off x="304800" y="228600"/>
            <a:ext cx="8534400" cy="64455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descr="g06683.jpg"/>
          <p:cNvPicPr>
            <a:picLocks noChangeAspect="1"/>
          </p:cNvPicPr>
          <p:nvPr/>
        </p:nvPicPr>
        <p:blipFill>
          <a:blip r:embed="rId2"/>
          <a:stretch>
            <a:fillRect/>
          </a:stretch>
        </p:blipFill>
        <p:spPr>
          <a:xfrm>
            <a:off x="381000" y="152400"/>
            <a:ext cx="8534400" cy="65954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u-s-s-arizona-pearl-harbor.jpg"/>
          <p:cNvPicPr>
            <a:picLocks noChangeAspect="1"/>
          </p:cNvPicPr>
          <p:nvPr/>
        </p:nvPicPr>
        <p:blipFill>
          <a:blip r:embed="rId2"/>
          <a:stretch>
            <a:fillRect/>
          </a:stretch>
        </p:blipFill>
        <p:spPr>
          <a:xfrm>
            <a:off x="457200" y="152400"/>
            <a:ext cx="8229600" cy="647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4" descr="fdr_signing_declaration"/>
          <p:cNvPicPr>
            <a:picLocks noChangeAspect="1" noChangeArrowheads="1"/>
          </p:cNvPicPr>
          <p:nvPr/>
        </p:nvPicPr>
        <p:blipFill>
          <a:blip r:embed="rId2">
            <a:lum contrast="6000"/>
          </a:blip>
          <a:srcRect l="3854" t="3076" r="1726" b="1538"/>
          <a:stretch>
            <a:fillRect/>
          </a:stretch>
        </p:blipFill>
        <p:spPr bwMode="auto">
          <a:xfrm>
            <a:off x="152400" y="152400"/>
            <a:ext cx="3810000" cy="4820816"/>
          </a:xfrm>
          <a:prstGeom prst="rect">
            <a:avLst/>
          </a:prstGeom>
          <a:noFill/>
          <a:ln w="9525">
            <a:solidFill>
              <a:schemeClr val="tx1"/>
            </a:solidFill>
            <a:miter lim="800000"/>
            <a:headEnd/>
            <a:tailEnd/>
          </a:ln>
        </p:spPr>
      </p:pic>
      <p:sp>
        <p:nvSpPr>
          <p:cNvPr id="3" name="Rectangle 2"/>
          <p:cNvSpPr/>
          <p:nvPr/>
        </p:nvSpPr>
        <p:spPr>
          <a:xfrm>
            <a:off x="4114800" y="1524000"/>
            <a:ext cx="4724400" cy="2585323"/>
          </a:xfrm>
          <a:prstGeom prst="rect">
            <a:avLst/>
          </a:prstGeom>
          <a:noFill/>
        </p:spPr>
        <p:txBody>
          <a:bodyPr wrap="square" lIns="91440" tIns="45720" rIns="91440" bIns="45720">
            <a:spAutoFit/>
          </a:bodyPr>
          <a:lstStyle/>
          <a:p>
            <a:pPr algn="ctr"/>
            <a:r>
              <a:rPr lang="en-US" sz="5400" b="1" spc="300" dirty="0" smtClean="0">
                <a:ln w="11430" cmpd="sng">
                  <a:solidFill>
                    <a:schemeClr val="accent1">
                      <a:tint val="10000"/>
                    </a:schemeClr>
                  </a:solidFill>
                  <a:prstDash val="solid"/>
                  <a:miter lim="800000"/>
                </a:ln>
                <a:solidFill>
                  <a:srgbClr val="0070C0"/>
                </a:solidFill>
                <a:effectLst>
                  <a:glow rad="45500">
                    <a:schemeClr val="accent1">
                      <a:satMod val="220000"/>
                      <a:alpha val="35000"/>
                    </a:schemeClr>
                  </a:glow>
                </a:effectLst>
              </a:rPr>
              <a:t>FDR signs the </a:t>
            </a:r>
          </a:p>
          <a:p>
            <a:pPr algn="ctr"/>
            <a:r>
              <a:rPr lang="en-US" sz="5400" b="1" spc="300" dirty="0" smtClean="0">
                <a:ln w="11430" cmpd="sng">
                  <a:solidFill>
                    <a:schemeClr val="accent1">
                      <a:tint val="10000"/>
                    </a:schemeClr>
                  </a:solidFill>
                  <a:prstDash val="solid"/>
                  <a:miter lim="800000"/>
                </a:ln>
                <a:solidFill>
                  <a:srgbClr val="0070C0"/>
                </a:solidFill>
                <a:effectLst>
                  <a:glow rad="45500">
                    <a:schemeClr val="accent1">
                      <a:satMod val="220000"/>
                      <a:alpha val="35000"/>
                    </a:schemeClr>
                  </a:glow>
                </a:effectLst>
              </a:rPr>
              <a:t>declaration of War on Japan</a:t>
            </a:r>
            <a:endParaRPr lang="en-US" sz="5400" b="1" cap="none" spc="300" dirty="0">
              <a:ln w="11430" cmpd="sng">
                <a:solidFill>
                  <a:schemeClr val="accent1">
                    <a:tint val="10000"/>
                  </a:schemeClr>
                </a:solidFill>
                <a:prstDash val="solid"/>
                <a:miter lim="800000"/>
              </a:ln>
              <a:solidFill>
                <a:srgbClr val="0070C0"/>
              </a:solidFill>
              <a:effectLst>
                <a:glow rad="45500">
                  <a:schemeClr val="accent1">
                    <a:satMod val="220000"/>
                    <a:alpha val="35000"/>
                  </a:schemeClr>
                </a:glow>
              </a:effectLst>
            </a:endParaRPr>
          </a:p>
        </p:txBody>
      </p:sp>
      <p:sp>
        <p:nvSpPr>
          <p:cNvPr id="4" name="Rectangle 3"/>
          <p:cNvSpPr/>
          <p:nvPr/>
        </p:nvSpPr>
        <p:spPr>
          <a:xfrm>
            <a:off x="304800" y="5486400"/>
            <a:ext cx="8572091" cy="830997"/>
          </a:xfrm>
          <a:prstGeom prst="rect">
            <a:avLst/>
          </a:prstGeom>
          <a:noFill/>
        </p:spPr>
        <p:txBody>
          <a:bodyPr wrap="none" lIns="91440" tIns="45720" rIns="91440" bIns="45720">
            <a:spAutoFit/>
          </a:bodyPr>
          <a:lstStyle/>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3"/>
              </a:rPr>
              <a:t>“a date which will live in infamy”</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00"/>
            <a:ext cx="3429000" cy="4267200"/>
          </a:xfrm>
        </p:spPr>
        <p:txBody>
          <a:bodyPr>
            <a:normAutofit lnSpcReduction="10000"/>
          </a:bodyPr>
          <a:lstStyle/>
          <a:p>
            <a:pPr algn="ctr">
              <a:buNone/>
            </a:pPr>
            <a:r>
              <a:rPr lang="en-US" dirty="0" smtClean="0"/>
              <a:t>   The USS Arizona is the final resting place for many of the ship's 1,177 crewmen who lost their lives on December 7, 1941.</a:t>
            </a:r>
          </a:p>
          <a:p>
            <a:pPr>
              <a:buNone/>
            </a:pPr>
            <a:endParaRPr lang="en-US" dirty="0"/>
          </a:p>
        </p:txBody>
      </p:sp>
      <p:pic>
        <p:nvPicPr>
          <p:cNvPr id="5" name="Picture 4" descr="uss_arizona_memorial.jpg"/>
          <p:cNvPicPr>
            <a:picLocks noChangeAspect="1"/>
          </p:cNvPicPr>
          <p:nvPr/>
        </p:nvPicPr>
        <p:blipFill>
          <a:blip r:embed="rId2" cstate="print"/>
          <a:stretch>
            <a:fillRect/>
          </a:stretch>
        </p:blipFill>
        <p:spPr>
          <a:xfrm>
            <a:off x="3505200" y="1612594"/>
            <a:ext cx="5257799" cy="4972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990600" y="457200"/>
            <a:ext cx="7325723" cy="1015663"/>
          </a:xfrm>
          <a:prstGeom prst="rect">
            <a:avLst/>
          </a:prstGeom>
          <a:noFill/>
        </p:spPr>
        <p:txBody>
          <a:bodyPr wrap="none" lIns="91440" tIns="45720" rIns="91440" bIns="45720">
            <a:spAutoFit/>
          </a:bodyPr>
          <a:lstStyle/>
          <a:p>
            <a:pPr algn="ctr"/>
            <a:r>
              <a:rPr lang="en-US" sz="6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USS Arizona Memorial</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ARIZONA%20MEMORIAL.jpg"/>
          <p:cNvPicPr>
            <a:picLocks noChangeAspect="1"/>
          </p:cNvPicPr>
          <p:nvPr/>
        </p:nvPicPr>
        <p:blipFill>
          <a:blip r:embed="rId2"/>
          <a:stretch>
            <a:fillRect/>
          </a:stretch>
        </p:blipFill>
        <p:spPr>
          <a:xfrm>
            <a:off x="1219200" y="228600"/>
            <a:ext cx="6781800" cy="6391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_MG_8047.jpg"/>
          <p:cNvPicPr>
            <a:picLocks noChangeAspect="1"/>
          </p:cNvPicPr>
          <p:nvPr/>
        </p:nvPicPr>
        <p:blipFill>
          <a:blip r:embed="rId2" cstate="print"/>
          <a:stretch>
            <a:fillRect/>
          </a:stretch>
        </p:blipFill>
        <p:spPr>
          <a:xfrm>
            <a:off x="304800" y="457200"/>
            <a:ext cx="8686800" cy="5791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_MG_8083.jpg"/>
          <p:cNvPicPr>
            <a:picLocks noChangeAspect="1"/>
          </p:cNvPicPr>
          <p:nvPr/>
        </p:nvPicPr>
        <p:blipFill>
          <a:blip r:embed="rId2" cstate="print"/>
          <a:stretch>
            <a:fillRect/>
          </a:stretch>
        </p:blipFill>
        <p:spPr>
          <a:xfrm>
            <a:off x="342900" y="609600"/>
            <a:ext cx="8801100" cy="586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_MG_8093.jpg"/>
          <p:cNvPicPr>
            <a:picLocks noChangeAspect="1"/>
          </p:cNvPicPr>
          <p:nvPr/>
        </p:nvPicPr>
        <p:blipFill>
          <a:blip r:embed="rId2" cstate="print"/>
          <a:stretch>
            <a:fillRect/>
          </a:stretch>
        </p:blipFill>
        <p:spPr>
          <a:xfrm>
            <a:off x="152400" y="381000"/>
            <a:ext cx="8839200" cy="617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29DF2E7D-D9F8-4044-A42A-49DCEAB0666B}" type="slidenum">
              <a:rPr lang="en-US"/>
              <a:pPr/>
              <a:t>5</a:t>
            </a:fld>
            <a:endParaRPr lang="en-US" dirty="0"/>
          </a:p>
        </p:txBody>
      </p:sp>
      <p:pic>
        <p:nvPicPr>
          <p:cNvPr id="10" name="Picture 9" descr="hiltrt.jpg"/>
          <p:cNvPicPr>
            <a:picLocks noChangeAspect="1"/>
          </p:cNvPicPr>
          <p:nvPr/>
        </p:nvPicPr>
        <p:blipFill>
          <a:blip r:embed="rId2"/>
          <a:stretch>
            <a:fillRect/>
          </a:stretch>
        </p:blipFill>
        <p:spPr>
          <a:xfrm>
            <a:off x="5029200" y="1143000"/>
            <a:ext cx="3352800" cy="4740322"/>
          </a:xfrm>
          <a:prstGeom prst="rect">
            <a:avLst/>
          </a:prstGeom>
        </p:spPr>
      </p:pic>
      <p:sp>
        <p:nvSpPr>
          <p:cNvPr id="11" name="Rectangle 10"/>
          <p:cNvSpPr/>
          <p:nvPr/>
        </p:nvSpPr>
        <p:spPr>
          <a:xfrm>
            <a:off x="5410200" y="381000"/>
            <a:ext cx="2646879" cy="707886"/>
          </a:xfrm>
          <a:prstGeom prst="rect">
            <a:avLst/>
          </a:prstGeom>
          <a:noFill/>
        </p:spPr>
        <p:txBody>
          <a:bodyPr wrap="none" lIns="91440" tIns="45720" rIns="91440" bIns="45720">
            <a:spAutoFit/>
          </a:bodyPr>
          <a:lstStyle/>
          <a:p>
            <a:pPr algn="ctr"/>
            <a:r>
              <a:rPr lang="en-US" sz="40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Adolf Hitler</a:t>
            </a:r>
            <a:endPar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12" name="Rectangle 11"/>
          <p:cNvSpPr/>
          <p:nvPr/>
        </p:nvSpPr>
        <p:spPr>
          <a:xfrm>
            <a:off x="5791200" y="5867400"/>
            <a:ext cx="2132635" cy="707886"/>
          </a:xfrm>
          <a:prstGeom prst="rect">
            <a:avLst/>
          </a:prstGeom>
          <a:noFill/>
        </p:spPr>
        <p:txBody>
          <a:bodyPr wrap="none" lIns="91440" tIns="45720" rIns="91440" bIns="45720">
            <a:spAutoFit/>
          </a:bodyPr>
          <a:lstStyle/>
          <a:p>
            <a:pPr algn="ctr"/>
            <a:r>
              <a:rPr lang="en-US" sz="40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Germany</a:t>
            </a:r>
            <a:endPar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pic>
        <p:nvPicPr>
          <p:cNvPr id="16" name="Picture 15" descr="nazi_flag_375.jpg"/>
          <p:cNvPicPr>
            <a:picLocks noChangeAspect="1"/>
          </p:cNvPicPr>
          <p:nvPr/>
        </p:nvPicPr>
        <p:blipFill>
          <a:blip r:embed="rId3"/>
          <a:stretch>
            <a:fillRect/>
          </a:stretch>
        </p:blipFill>
        <p:spPr>
          <a:xfrm>
            <a:off x="381000" y="1524000"/>
            <a:ext cx="4419600" cy="3962400"/>
          </a:xfrm>
          <a:prstGeom prst="rect">
            <a:avLst/>
          </a:prstGeom>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05"/>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 calcmode="lin" valueType="num">
                                      <p:cBhvr>
                                        <p:cTn id="16" dur="500" fill="hold"/>
                                        <p:tgtEl>
                                          <p:spTgt spid="11"/>
                                        </p:tgtEl>
                                        <p:attrNameLst>
                                          <p:attrName>ppt_x</p:attrName>
                                        </p:attrNameLst>
                                      </p:cBhvr>
                                      <p:tavLst>
                                        <p:tav tm="0">
                                          <p:val>
                                            <p:strVal val="#ppt_x-.2"/>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Effect transition="in" filter="fade">
                                      <p:cBhvr>
                                        <p:cTn id="18" dur="500"/>
                                        <p:tgtEl>
                                          <p:spTgt spid="11"/>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05"/>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 calcmode="lin" valueType="num">
                                      <p:cBhvr>
                                        <p:cTn id="23" dur="500" fill="hold"/>
                                        <p:tgtEl>
                                          <p:spTgt spid="12"/>
                                        </p:tgtEl>
                                        <p:attrNameLst>
                                          <p:attrName>ppt_x</p:attrName>
                                        </p:attrNameLst>
                                      </p:cBhvr>
                                      <p:tavLst>
                                        <p:tav tm="0">
                                          <p:val>
                                            <p:strVal val="#ppt_x-.2"/>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Effect transition="in" filter="fade">
                                      <p:cBhvr>
                                        <p:cTn id="25" dur="500"/>
                                        <p:tgtEl>
                                          <p:spTgt spid="12"/>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strVal val="#ppt_w*0.05"/>
                                          </p:val>
                                        </p:tav>
                                        <p:tav tm="100000">
                                          <p:val>
                                            <p:strVal val="#ppt_w"/>
                                          </p:val>
                                        </p:tav>
                                      </p:tavLst>
                                    </p:anim>
                                    <p:anim calcmode="lin" valueType="num">
                                      <p:cBhvr>
                                        <p:cTn id="29" dur="500" fill="hold"/>
                                        <p:tgtEl>
                                          <p:spTgt spid="16"/>
                                        </p:tgtEl>
                                        <p:attrNameLst>
                                          <p:attrName>ppt_h</p:attrName>
                                        </p:attrNameLst>
                                      </p:cBhvr>
                                      <p:tavLst>
                                        <p:tav tm="0">
                                          <p:val>
                                            <p:strVal val="#ppt_h"/>
                                          </p:val>
                                        </p:tav>
                                        <p:tav tm="100000">
                                          <p:val>
                                            <p:strVal val="#ppt_h"/>
                                          </p:val>
                                        </p:tav>
                                      </p:tavLst>
                                    </p:anim>
                                    <p:anim calcmode="lin" valueType="num">
                                      <p:cBhvr>
                                        <p:cTn id="30" dur="500" fill="hold"/>
                                        <p:tgtEl>
                                          <p:spTgt spid="16"/>
                                        </p:tgtEl>
                                        <p:attrNameLst>
                                          <p:attrName>ppt_x</p:attrName>
                                        </p:attrNameLst>
                                      </p:cBhvr>
                                      <p:tavLst>
                                        <p:tav tm="0">
                                          <p:val>
                                            <p:strVal val="#ppt_x-.2"/>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descr="_MG_8057.jpg"/>
          <p:cNvPicPr>
            <a:picLocks noChangeAspect="1"/>
          </p:cNvPicPr>
          <p:nvPr/>
        </p:nvPicPr>
        <p:blipFill>
          <a:blip r:embed="rId2" cstate="print"/>
          <a:stretch>
            <a:fillRect/>
          </a:stretch>
        </p:blipFill>
        <p:spPr>
          <a:xfrm>
            <a:off x="152400" y="381000"/>
            <a:ext cx="8839200" cy="617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755422"/>
          </a:xfrm>
          <a:prstGeom prst="rect">
            <a:avLst/>
          </a:prstGeom>
          <a:noFill/>
        </p:spPr>
        <p:txBody>
          <a:bodyPr wrap="square" lIns="91440" tIns="45720" rIns="91440" bIns="45720">
            <a:spAutoFit/>
          </a:bodyPr>
          <a:lstStyle/>
          <a:p>
            <a:pPr algn="ctr"/>
            <a:endPar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Section 3</a:t>
            </a:r>
            <a:endParaRPr lang="en-US" sz="9600" b="1" u="sng"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8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On the </a:t>
            </a:r>
          </a:p>
          <a:p>
            <a:pPr algn="ctr"/>
            <a:r>
              <a:rPr lang="en-US" sz="8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Home Front</a:t>
            </a:r>
            <a:endParaRPr lang="en-US" sz="8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9000">
              <a:schemeClr val="bg1"/>
            </a:gs>
            <a:gs pos="82000">
              <a:schemeClr val="tx2"/>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8600" y="304800"/>
            <a:ext cx="5715000" cy="1015663"/>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6000" b="1" i="1" cap="none" spc="0" dirty="0" smtClean="0">
                <a:ln w="18415" cmpd="sng">
                  <a:solidFill>
                    <a:schemeClr val="tx1"/>
                  </a:solidFill>
                  <a:prstDash val="solid"/>
                </a:ln>
                <a:solidFill>
                  <a:srgbClr val="FFFFFF"/>
                </a:solidFill>
                <a:effectLst>
                  <a:outerShdw blurRad="63500" dir="3600000" algn="tl" rotWithShape="0">
                    <a:srgbClr val="000000">
                      <a:alpha val="70000"/>
                    </a:srgbClr>
                  </a:outerShdw>
                </a:effectLst>
              </a:rPr>
              <a:t>Building an Army</a:t>
            </a:r>
            <a:endParaRPr lang="en-US" sz="6000" b="1" i="1" cap="none" spc="0" dirty="0">
              <a:ln w="18415" cmpd="sng">
                <a:solidFill>
                  <a:schemeClr val="tx1"/>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228600" y="4800600"/>
            <a:ext cx="7592656" cy="707886"/>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4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15 million people drafted or joined</a:t>
            </a:r>
            <a:endPar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Rectangle 4"/>
          <p:cNvSpPr/>
          <p:nvPr/>
        </p:nvSpPr>
        <p:spPr>
          <a:xfrm>
            <a:off x="228600" y="5943600"/>
            <a:ext cx="8713284" cy="707886"/>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250,000 women served (clerical, nurses)</a:t>
            </a:r>
            <a:endPar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7" name="Rectangle 6"/>
          <p:cNvSpPr/>
          <p:nvPr/>
        </p:nvSpPr>
        <p:spPr>
          <a:xfrm>
            <a:off x="228600" y="3657600"/>
            <a:ext cx="5791200" cy="707886"/>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New government agencies</a:t>
            </a:r>
            <a:endPar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8" name="Rectangle 7"/>
          <p:cNvSpPr/>
          <p:nvPr/>
        </p:nvSpPr>
        <p:spPr>
          <a:xfrm>
            <a:off x="228600" y="2514600"/>
            <a:ext cx="5284139" cy="707886"/>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 Bonds, Taxes, Loans</a:t>
            </a:r>
            <a:endPar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Picture 8" descr="illihnois.jpg"/>
          <p:cNvPicPr>
            <a:picLocks noChangeAspect="1"/>
          </p:cNvPicPr>
          <p:nvPr/>
        </p:nvPicPr>
        <p:blipFill>
          <a:blip r:embed="rId2"/>
          <a:stretch>
            <a:fillRect/>
          </a:stretch>
        </p:blipFill>
        <p:spPr>
          <a:xfrm>
            <a:off x="6172200" y="152400"/>
            <a:ext cx="2835867" cy="4419600"/>
          </a:xfrm>
          <a:prstGeom prst="rect">
            <a:avLst/>
          </a:prstGeom>
        </p:spPr>
      </p:pic>
      <p:sp>
        <p:nvSpPr>
          <p:cNvPr id="10" name="Rectangle 9"/>
          <p:cNvSpPr/>
          <p:nvPr/>
        </p:nvSpPr>
        <p:spPr>
          <a:xfrm>
            <a:off x="228600" y="1447800"/>
            <a:ext cx="3529364" cy="707886"/>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War Production</a:t>
            </a:r>
            <a:endParaRPr lang="en-US" sz="4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43000">
              <a:srgbClr val="FF0000"/>
            </a:gs>
            <a:gs pos="69000">
              <a:schemeClr val="bg1"/>
            </a:gs>
            <a:gs pos="100000">
              <a:schemeClr val="tx2"/>
            </a:gs>
          </a:gsLst>
          <a:lin ang="5400000" scaled="0"/>
        </a:gradFill>
        <a:effectLst/>
      </p:bgPr>
    </p:bg>
    <p:spTree>
      <p:nvGrpSpPr>
        <p:cNvPr id="1" name=""/>
        <p:cNvGrpSpPr/>
        <p:nvPr/>
      </p:nvGrpSpPr>
      <p:grpSpPr>
        <a:xfrm>
          <a:off x="0" y="0"/>
          <a:ext cx="0" cy="0"/>
          <a:chOff x="0" y="0"/>
          <a:chExt cx="0" cy="0"/>
        </a:xfrm>
      </p:grpSpPr>
      <p:pic>
        <p:nvPicPr>
          <p:cNvPr id="5" name="Picture 4" descr="Propaganda poster.jpg"/>
          <p:cNvPicPr>
            <a:picLocks noChangeAspect="1"/>
          </p:cNvPicPr>
          <p:nvPr/>
        </p:nvPicPr>
        <p:blipFill>
          <a:blip r:embed="rId2"/>
          <a:stretch>
            <a:fillRect/>
          </a:stretch>
        </p:blipFill>
        <p:spPr>
          <a:xfrm>
            <a:off x="152401" y="381000"/>
            <a:ext cx="4291693" cy="6096000"/>
          </a:xfrm>
          <a:prstGeom prst="rect">
            <a:avLst/>
          </a:prstGeom>
        </p:spPr>
      </p:pic>
      <p:pic>
        <p:nvPicPr>
          <p:cNvPr id="6" name="Picture 5" descr="gdfsdgfsd.jpg"/>
          <p:cNvPicPr>
            <a:picLocks noChangeAspect="1"/>
          </p:cNvPicPr>
          <p:nvPr/>
        </p:nvPicPr>
        <p:blipFill>
          <a:blip r:embed="rId3"/>
          <a:stretch>
            <a:fillRect/>
          </a:stretch>
        </p:blipFill>
        <p:spPr>
          <a:xfrm>
            <a:off x="4774704" y="381000"/>
            <a:ext cx="4175279" cy="6096000"/>
          </a:xfrm>
          <a:prstGeom prst="rect">
            <a:avLst/>
          </a:prstGeom>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43000">
              <a:srgbClr val="FF0000"/>
            </a:gs>
            <a:gs pos="69000">
              <a:schemeClr val="bg1"/>
            </a:gs>
            <a:gs pos="100000">
              <a:schemeClr val="tx2"/>
            </a:gs>
          </a:gsLst>
          <a:lin ang="5400000" scaled="0"/>
        </a:gradFill>
        <a:effectLst/>
      </p:bgPr>
    </p:bg>
    <p:spTree>
      <p:nvGrpSpPr>
        <p:cNvPr id="1" name=""/>
        <p:cNvGrpSpPr/>
        <p:nvPr/>
      </p:nvGrpSpPr>
      <p:grpSpPr>
        <a:xfrm>
          <a:off x="0" y="0"/>
          <a:ext cx="0" cy="0"/>
          <a:chOff x="0" y="0"/>
          <a:chExt cx="0" cy="0"/>
        </a:xfrm>
      </p:grpSpPr>
      <p:pic>
        <p:nvPicPr>
          <p:cNvPr id="12290" name="Picture 5" descr="ww1646-10"/>
          <p:cNvPicPr>
            <a:picLocks noChangeAspect="1" noChangeArrowheads="1"/>
          </p:cNvPicPr>
          <p:nvPr/>
        </p:nvPicPr>
        <p:blipFill>
          <a:blip r:embed="rId2"/>
          <a:srcRect/>
          <a:stretch>
            <a:fillRect/>
          </a:stretch>
        </p:blipFill>
        <p:spPr bwMode="auto">
          <a:xfrm>
            <a:off x="228600" y="381000"/>
            <a:ext cx="4238625" cy="5934075"/>
          </a:xfrm>
          <a:prstGeom prst="rect">
            <a:avLst/>
          </a:prstGeom>
          <a:noFill/>
          <a:ln w="9525">
            <a:noFill/>
            <a:miter lim="800000"/>
            <a:headEnd/>
            <a:tailEnd/>
          </a:ln>
        </p:spPr>
      </p:pic>
      <p:pic>
        <p:nvPicPr>
          <p:cNvPr id="4" name="Picture 7" descr="ww0207-49"/>
          <p:cNvPicPr>
            <a:picLocks noChangeAspect="1" noChangeArrowheads="1"/>
          </p:cNvPicPr>
          <p:nvPr/>
        </p:nvPicPr>
        <p:blipFill>
          <a:blip r:embed="rId3"/>
          <a:srcRect/>
          <a:stretch>
            <a:fillRect/>
          </a:stretch>
        </p:blipFill>
        <p:spPr bwMode="auto">
          <a:xfrm>
            <a:off x="4724400" y="381000"/>
            <a:ext cx="4181475" cy="5962650"/>
          </a:xfrm>
          <a:prstGeom prst="rect">
            <a:avLst/>
          </a:prstGeom>
          <a:noFill/>
          <a:ln w="9525">
            <a:noFill/>
            <a:miter lim="800000"/>
            <a:headEnd/>
            <a:tailEnd/>
          </a:ln>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43000">
              <a:srgbClr val="FF0000"/>
            </a:gs>
            <a:gs pos="69000">
              <a:schemeClr val="bg1"/>
            </a:gs>
            <a:gs pos="100000">
              <a:schemeClr val="tx2"/>
            </a:gs>
          </a:gsLst>
          <a:lin ang="5400000" scaled="0"/>
        </a:gradFill>
        <a:effectLst/>
      </p:bgPr>
    </p:bg>
    <p:spTree>
      <p:nvGrpSpPr>
        <p:cNvPr id="1" name=""/>
        <p:cNvGrpSpPr/>
        <p:nvPr/>
      </p:nvGrpSpPr>
      <p:grpSpPr>
        <a:xfrm>
          <a:off x="0" y="0"/>
          <a:ext cx="0" cy="0"/>
          <a:chOff x="0" y="0"/>
          <a:chExt cx="0" cy="0"/>
        </a:xfrm>
      </p:grpSpPr>
      <p:pic>
        <p:nvPicPr>
          <p:cNvPr id="2" name="Picture 5" descr="ww1646-75"/>
          <p:cNvPicPr>
            <a:picLocks noChangeAspect="1" noChangeArrowheads="1"/>
          </p:cNvPicPr>
          <p:nvPr/>
        </p:nvPicPr>
        <p:blipFill>
          <a:blip r:embed="rId2"/>
          <a:srcRect/>
          <a:stretch>
            <a:fillRect/>
          </a:stretch>
        </p:blipFill>
        <p:spPr bwMode="auto">
          <a:xfrm>
            <a:off x="152400" y="228600"/>
            <a:ext cx="4429125" cy="6229350"/>
          </a:xfrm>
          <a:prstGeom prst="rect">
            <a:avLst/>
          </a:prstGeom>
          <a:noFill/>
          <a:ln w="9525">
            <a:noFill/>
            <a:miter lim="800000"/>
            <a:headEnd/>
            <a:tailEnd/>
          </a:ln>
        </p:spPr>
      </p:pic>
      <p:pic>
        <p:nvPicPr>
          <p:cNvPr id="5" name="Picture 15" descr="ww0207-74"/>
          <p:cNvPicPr>
            <a:picLocks noChangeAspect="1" noChangeArrowheads="1"/>
          </p:cNvPicPr>
          <p:nvPr/>
        </p:nvPicPr>
        <p:blipFill>
          <a:blip r:embed="rId3"/>
          <a:srcRect/>
          <a:stretch>
            <a:fillRect/>
          </a:stretch>
        </p:blipFill>
        <p:spPr bwMode="auto">
          <a:xfrm>
            <a:off x="4800600" y="228600"/>
            <a:ext cx="4162425" cy="6248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69000">
              <a:schemeClr val="bg1"/>
            </a:gs>
            <a:gs pos="82000">
              <a:schemeClr val="tx2"/>
            </a:gs>
          </a:gsLst>
          <a:lin ang="5400000" scaled="0"/>
        </a:gradFill>
        <a:effectLst/>
      </p:bgPr>
    </p:bg>
    <p:spTree>
      <p:nvGrpSpPr>
        <p:cNvPr id="1" name=""/>
        <p:cNvGrpSpPr/>
        <p:nvPr/>
      </p:nvGrpSpPr>
      <p:grpSpPr>
        <a:xfrm>
          <a:off x="0" y="0"/>
          <a:ext cx="0" cy="0"/>
          <a:chOff x="0" y="0"/>
          <a:chExt cx="0" cy="0"/>
        </a:xfrm>
      </p:grpSpPr>
      <p:pic>
        <p:nvPicPr>
          <p:cNvPr id="22533" name="Picture 5" descr="ww0207-63"/>
          <p:cNvPicPr>
            <a:picLocks noChangeAspect="1" noChangeArrowheads="1"/>
          </p:cNvPicPr>
          <p:nvPr/>
        </p:nvPicPr>
        <p:blipFill>
          <a:blip r:embed="rId2"/>
          <a:srcRect/>
          <a:stretch>
            <a:fillRect/>
          </a:stretch>
        </p:blipFill>
        <p:spPr bwMode="auto">
          <a:xfrm>
            <a:off x="3352800" y="2362200"/>
            <a:ext cx="2744258" cy="4343400"/>
          </a:xfrm>
          <a:prstGeom prst="rect">
            <a:avLst/>
          </a:prstGeom>
          <a:noFill/>
          <a:ln w="9525">
            <a:noFill/>
            <a:miter lim="800000"/>
            <a:headEnd/>
            <a:tailEnd/>
          </a:ln>
        </p:spPr>
      </p:pic>
      <p:sp>
        <p:nvSpPr>
          <p:cNvPr id="7" name="Rectangle 6"/>
          <p:cNvSpPr/>
          <p:nvPr/>
        </p:nvSpPr>
        <p:spPr>
          <a:xfrm>
            <a:off x="1600200" y="152400"/>
            <a:ext cx="629922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34925">
                  <a:solidFill>
                    <a:schemeClr val="bg1"/>
                  </a:solidFill>
                </a:ln>
                <a:solidFill>
                  <a:schemeClr val="bg1"/>
                </a:solidFill>
                <a:effectLst>
                  <a:outerShdw blurRad="76200" dist="50800" dir="5400000" algn="tl" rotWithShape="0">
                    <a:srgbClr val="000000">
                      <a:alpha val="65000"/>
                    </a:srgbClr>
                  </a:outerShdw>
                </a:effectLst>
              </a:rPr>
              <a:t>MAKING SACRIFICES </a:t>
            </a:r>
            <a:endParaRPr lang="en-US" sz="5400" b="1" cap="none" spc="50" dirty="0">
              <a:ln w="34925"/>
              <a:solidFill>
                <a:schemeClr val="bg1"/>
              </a:solidFill>
              <a:effectLst>
                <a:outerShdw blurRad="76200" dist="50800" dir="5400000" algn="tl" rotWithShape="0">
                  <a:srgbClr val="000000">
                    <a:alpha val="65000"/>
                  </a:srgbClr>
                </a:outerShdw>
              </a:effectLst>
            </a:endParaRPr>
          </a:p>
        </p:txBody>
      </p:sp>
      <p:pic>
        <p:nvPicPr>
          <p:cNvPr id="10" name="Picture 4" descr="ww1645-33"/>
          <p:cNvPicPr>
            <a:picLocks noChangeAspect="1" noChangeArrowheads="1"/>
          </p:cNvPicPr>
          <p:nvPr/>
        </p:nvPicPr>
        <p:blipFill>
          <a:blip r:embed="rId3"/>
          <a:srcRect/>
          <a:stretch>
            <a:fillRect/>
          </a:stretch>
        </p:blipFill>
        <p:spPr bwMode="auto">
          <a:xfrm>
            <a:off x="6172200" y="2362200"/>
            <a:ext cx="2844768" cy="4343400"/>
          </a:xfrm>
          <a:prstGeom prst="rect">
            <a:avLst/>
          </a:prstGeom>
          <a:noFill/>
          <a:ln w="9525">
            <a:noFill/>
            <a:miter lim="800000"/>
            <a:headEnd/>
            <a:tailEnd/>
          </a:ln>
        </p:spPr>
      </p:pic>
      <p:sp>
        <p:nvSpPr>
          <p:cNvPr id="11" name="TextBox 10"/>
          <p:cNvSpPr txBox="1"/>
          <p:nvPr/>
        </p:nvSpPr>
        <p:spPr>
          <a:xfrm>
            <a:off x="838200" y="1066800"/>
            <a:ext cx="7543800" cy="1077218"/>
          </a:xfrm>
          <a:prstGeom prst="rect">
            <a:avLst/>
          </a:prstGeom>
          <a:noFill/>
        </p:spPr>
        <p:txBody>
          <a:bodyPr wrap="square" rtlCol="0">
            <a:spAutoFit/>
          </a:bodyPr>
          <a:lstStyle/>
          <a:p>
            <a:pPr algn="ctr"/>
            <a:r>
              <a:rPr lang="en-US" sz="3200" b="1" i="1" dirty="0" smtClean="0">
                <a:solidFill>
                  <a:schemeClr val="bg1"/>
                </a:solidFill>
                <a:latin typeface="Arial Unicode MS" pitchFamily="34" charset="-128"/>
                <a:ea typeface="Arial Unicode MS" pitchFamily="34" charset="-128"/>
                <a:cs typeface="Arial Unicode MS" pitchFamily="34" charset="-128"/>
              </a:rPr>
              <a:t>Americans faced shortages in consumer goods during the war</a:t>
            </a:r>
            <a:endParaRPr lang="en-US" sz="3200" b="1" i="1" dirty="0">
              <a:solidFill>
                <a:schemeClr val="bg1"/>
              </a:solidFill>
              <a:latin typeface="Arial Unicode MS" pitchFamily="34" charset="-128"/>
              <a:ea typeface="Arial Unicode MS" pitchFamily="34" charset="-128"/>
              <a:cs typeface="Arial Unicode MS" pitchFamily="34" charset="-128"/>
            </a:endParaRPr>
          </a:p>
        </p:txBody>
      </p:sp>
      <p:pic>
        <p:nvPicPr>
          <p:cNvPr id="6" name="Picture 7" descr="ww1646-67"/>
          <p:cNvPicPr>
            <a:picLocks noChangeAspect="1" noChangeArrowheads="1"/>
          </p:cNvPicPr>
          <p:nvPr/>
        </p:nvPicPr>
        <p:blipFill>
          <a:blip r:embed="rId4"/>
          <a:srcRect/>
          <a:stretch>
            <a:fillRect/>
          </a:stretch>
        </p:blipFill>
        <p:spPr bwMode="auto">
          <a:xfrm>
            <a:off x="152400" y="2362200"/>
            <a:ext cx="3124200" cy="4343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8000">
              <a:schemeClr val="bg1">
                <a:alpha val="87000"/>
              </a:schemeClr>
            </a:gs>
            <a:gs pos="100000">
              <a:srgbClr val="FF0000"/>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3" name="Picture 7" descr="ww1647-60"/>
          <p:cNvPicPr>
            <a:picLocks noChangeAspect="1" noChangeArrowheads="1"/>
          </p:cNvPicPr>
          <p:nvPr/>
        </p:nvPicPr>
        <p:blipFill>
          <a:blip r:embed="rId2"/>
          <a:srcRect/>
          <a:stretch>
            <a:fillRect/>
          </a:stretch>
        </p:blipFill>
        <p:spPr bwMode="auto">
          <a:xfrm>
            <a:off x="228600" y="152400"/>
            <a:ext cx="3733800" cy="3733800"/>
          </a:xfrm>
          <a:prstGeom prst="rect">
            <a:avLst/>
          </a:prstGeom>
          <a:noFill/>
          <a:ln w="9525">
            <a:noFill/>
            <a:miter lim="800000"/>
            <a:headEnd/>
            <a:tailEnd/>
          </a:ln>
        </p:spPr>
      </p:pic>
      <p:pic>
        <p:nvPicPr>
          <p:cNvPr id="6" name="Picture 4" descr="ww1647-62"/>
          <p:cNvPicPr>
            <a:picLocks noChangeAspect="1" noChangeArrowheads="1"/>
          </p:cNvPicPr>
          <p:nvPr/>
        </p:nvPicPr>
        <p:blipFill>
          <a:blip r:embed="rId3"/>
          <a:srcRect/>
          <a:stretch>
            <a:fillRect/>
          </a:stretch>
        </p:blipFill>
        <p:spPr bwMode="auto">
          <a:xfrm>
            <a:off x="4953000" y="228600"/>
            <a:ext cx="4038600" cy="6477000"/>
          </a:xfrm>
          <a:prstGeom prst="rect">
            <a:avLst/>
          </a:prstGeom>
          <a:noFill/>
          <a:ln w="9525">
            <a:noFill/>
            <a:miter lim="800000"/>
            <a:headEnd/>
            <a:tailEnd/>
          </a:ln>
        </p:spPr>
      </p:pic>
      <p:pic>
        <p:nvPicPr>
          <p:cNvPr id="7" name="Picture 6" descr="ww1647-25"/>
          <p:cNvPicPr>
            <a:picLocks noChangeAspect="1" noChangeArrowheads="1"/>
          </p:cNvPicPr>
          <p:nvPr/>
        </p:nvPicPr>
        <p:blipFill>
          <a:blip r:embed="rId4"/>
          <a:srcRect/>
          <a:stretch>
            <a:fillRect/>
          </a:stretch>
        </p:blipFill>
        <p:spPr bwMode="auto">
          <a:xfrm>
            <a:off x="1905000" y="3094661"/>
            <a:ext cx="2819400" cy="3763339"/>
          </a:xfrm>
          <a:prstGeom prst="rect">
            <a:avLst/>
          </a:prstGeom>
          <a:noFill/>
          <a:ln w="9525">
            <a:noFill/>
            <a:miter lim="800000"/>
            <a:headEnd/>
            <a:tailEnd/>
          </a:ln>
        </p:spPr>
      </p:pic>
      <p:sp>
        <p:nvSpPr>
          <p:cNvPr id="5" name="Rectangle 4"/>
          <p:cNvSpPr/>
          <p:nvPr/>
        </p:nvSpPr>
        <p:spPr>
          <a:xfrm rot="20671092">
            <a:off x="193097" y="2508216"/>
            <a:ext cx="5228611" cy="1015663"/>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Ration Coupons</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8000">
              <a:schemeClr val="bg1">
                <a:alpha val="87000"/>
              </a:schemeClr>
            </a:gs>
            <a:gs pos="100000">
              <a:srgbClr val="FF0000"/>
            </a:gs>
          </a:gsLst>
          <a:path path="rect">
            <a:fillToRect l="100000" b="100000"/>
          </a:path>
          <a:tileRect t="-100000" r="-100000"/>
        </a:gradFill>
        <a:effectLst/>
      </p:bgPr>
    </p:bg>
    <p:spTree>
      <p:nvGrpSpPr>
        <p:cNvPr id="1" name=""/>
        <p:cNvGrpSpPr/>
        <p:nvPr/>
      </p:nvGrpSpPr>
      <p:grpSpPr>
        <a:xfrm>
          <a:off x="0" y="0"/>
          <a:ext cx="0" cy="0"/>
          <a:chOff x="0" y="0"/>
          <a:chExt cx="0" cy="0"/>
        </a:xfrm>
      </p:grpSpPr>
      <p:pic>
        <p:nvPicPr>
          <p:cNvPr id="3" name="Picture 2" descr="ww1645-38"/>
          <p:cNvPicPr>
            <a:picLocks noChangeAspect="1" noChangeArrowheads="1"/>
          </p:cNvPicPr>
          <p:nvPr/>
        </p:nvPicPr>
        <p:blipFill>
          <a:blip r:embed="rId2"/>
          <a:srcRect/>
          <a:stretch>
            <a:fillRect/>
          </a:stretch>
        </p:blipFill>
        <p:spPr bwMode="auto">
          <a:xfrm>
            <a:off x="152400" y="1752600"/>
            <a:ext cx="2743200" cy="4346267"/>
          </a:xfrm>
          <a:prstGeom prst="rect">
            <a:avLst/>
          </a:prstGeom>
          <a:noFill/>
          <a:ln w="9525">
            <a:noFill/>
            <a:miter lim="800000"/>
            <a:headEnd/>
            <a:tailEnd/>
          </a:ln>
        </p:spPr>
      </p:pic>
      <p:pic>
        <p:nvPicPr>
          <p:cNvPr id="4" name="Picture 5" descr="ww1645-45"/>
          <p:cNvPicPr>
            <a:picLocks noChangeAspect="1" noChangeArrowheads="1"/>
          </p:cNvPicPr>
          <p:nvPr/>
        </p:nvPicPr>
        <p:blipFill>
          <a:blip r:embed="rId3"/>
          <a:srcRect/>
          <a:stretch>
            <a:fillRect/>
          </a:stretch>
        </p:blipFill>
        <p:spPr bwMode="auto">
          <a:xfrm>
            <a:off x="6019800" y="1752600"/>
            <a:ext cx="2942701" cy="4186392"/>
          </a:xfrm>
          <a:prstGeom prst="rect">
            <a:avLst/>
          </a:prstGeom>
          <a:noFill/>
          <a:ln w="9525">
            <a:noFill/>
            <a:miter lim="800000"/>
            <a:headEnd/>
            <a:tailEnd/>
          </a:ln>
        </p:spPr>
      </p:pic>
      <p:pic>
        <p:nvPicPr>
          <p:cNvPr id="5" name="Picture 7" descr="ww0870-09"/>
          <p:cNvPicPr>
            <a:picLocks noChangeAspect="1" noChangeArrowheads="1"/>
          </p:cNvPicPr>
          <p:nvPr/>
        </p:nvPicPr>
        <p:blipFill>
          <a:blip r:embed="rId4"/>
          <a:srcRect/>
          <a:stretch>
            <a:fillRect/>
          </a:stretch>
        </p:blipFill>
        <p:spPr bwMode="auto">
          <a:xfrm>
            <a:off x="2971800" y="2286000"/>
            <a:ext cx="2931367" cy="4343400"/>
          </a:xfrm>
          <a:prstGeom prst="rect">
            <a:avLst/>
          </a:prstGeom>
          <a:noFill/>
          <a:ln w="9525">
            <a:noFill/>
            <a:miter lim="800000"/>
            <a:headEnd/>
            <a:tailEnd/>
          </a:ln>
        </p:spPr>
      </p:pic>
      <p:sp>
        <p:nvSpPr>
          <p:cNvPr id="6" name="Rectangle 5"/>
          <p:cNvSpPr/>
          <p:nvPr/>
        </p:nvSpPr>
        <p:spPr>
          <a:xfrm>
            <a:off x="2209800" y="609600"/>
            <a:ext cx="4291624" cy="1015663"/>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Civil Defense</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A5B1494F-587E-47B2-BBAA-AC2BA4DA530E}" type="slidenum">
              <a:rPr lang="en-US"/>
              <a:pPr/>
              <a:t>59</a:t>
            </a:fld>
            <a:endParaRPr lang="en-US" dirty="0"/>
          </a:p>
        </p:txBody>
      </p:sp>
      <p:sp>
        <p:nvSpPr>
          <p:cNvPr id="55298" name="Text Box 2"/>
          <p:cNvSpPr txBox="1">
            <a:spLocks noChangeArrowheads="1"/>
          </p:cNvSpPr>
          <p:nvPr/>
        </p:nvSpPr>
        <p:spPr bwMode="auto">
          <a:xfrm>
            <a:off x="304800" y="5638800"/>
            <a:ext cx="8534400" cy="1015663"/>
          </a:xfrm>
          <a:prstGeom prst="rect">
            <a:avLst/>
          </a:prstGeom>
          <a:noFill/>
          <a:ln w="9525">
            <a:noFill/>
            <a:miter lim="800000"/>
            <a:headEnd/>
            <a:tailEnd/>
          </a:ln>
          <a:effectLst/>
        </p:spPr>
        <p:txBody>
          <a:bodyPr>
            <a:spAutoFit/>
          </a:bodyPr>
          <a:lstStyle/>
          <a:p>
            <a:pPr algn="ctr">
              <a:spcBef>
                <a:spcPct val="50000"/>
              </a:spcBef>
            </a:pPr>
            <a:r>
              <a:rPr lang="en-US" sz="2000" b="1" dirty="0"/>
              <a:t>Women responded to the war effort by replacing men in their regular </a:t>
            </a:r>
            <a:r>
              <a:rPr lang="en-US" sz="2000" b="1" dirty="0" smtClean="0"/>
              <a:t>jobs </a:t>
            </a:r>
            <a:r>
              <a:rPr lang="en-US" sz="2000" b="1" dirty="0"/>
              <a:t>at home. Women kept the factories running. Some welded and ran huge cranes. Others became bus drivers and gas station attendants. </a:t>
            </a:r>
          </a:p>
        </p:txBody>
      </p:sp>
      <p:pic>
        <p:nvPicPr>
          <p:cNvPr id="55302" name="Picture 6" descr="realRosietheRiveter"/>
          <p:cNvPicPr>
            <a:picLocks noChangeAspect="1" noChangeArrowheads="1"/>
          </p:cNvPicPr>
          <p:nvPr/>
        </p:nvPicPr>
        <p:blipFill>
          <a:blip r:embed="rId2"/>
          <a:srcRect/>
          <a:stretch>
            <a:fillRect/>
          </a:stretch>
        </p:blipFill>
        <p:spPr bwMode="auto">
          <a:xfrm>
            <a:off x="4800600" y="1371600"/>
            <a:ext cx="3200400" cy="41742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5304" name="Picture 8" descr="osh_alalsl_work_wwii_factory_sm"/>
          <p:cNvPicPr>
            <a:picLocks noChangeAspect="1" noChangeArrowheads="1"/>
          </p:cNvPicPr>
          <p:nvPr/>
        </p:nvPicPr>
        <p:blipFill>
          <a:blip r:embed="rId3"/>
          <a:srcRect/>
          <a:stretch>
            <a:fillRect/>
          </a:stretch>
        </p:blipFill>
        <p:spPr bwMode="auto">
          <a:xfrm>
            <a:off x="1219200" y="1371600"/>
            <a:ext cx="3309144" cy="41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762000" y="228600"/>
            <a:ext cx="7675692" cy="923330"/>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Women outside the home</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7C0EA27-4C19-4C5F-8B84-B0BA770B4064}" type="slidenum">
              <a:rPr lang="en-US"/>
              <a:pPr/>
              <a:t>6</a:t>
            </a:fld>
            <a:endParaRPr lang="en-US" dirty="0"/>
          </a:p>
        </p:txBody>
      </p:sp>
      <p:sp>
        <p:nvSpPr>
          <p:cNvPr id="8" name="Rectangle 7"/>
          <p:cNvSpPr/>
          <p:nvPr/>
        </p:nvSpPr>
        <p:spPr>
          <a:xfrm>
            <a:off x="533400" y="228600"/>
            <a:ext cx="2957669" cy="707886"/>
          </a:xfrm>
          <a:prstGeom prst="rect">
            <a:avLst/>
          </a:prstGeom>
          <a:noFill/>
        </p:spPr>
        <p:txBody>
          <a:bodyPr wrap="none" lIns="91440" tIns="45720" rIns="91440" bIns="45720">
            <a:spAutoFit/>
          </a:bodyPr>
          <a:lstStyle/>
          <a:p>
            <a:pPr algn="ctr"/>
            <a:r>
              <a:rPr lang="en-US" sz="40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Joseph Stalin</a:t>
            </a:r>
            <a:endPar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pic>
        <p:nvPicPr>
          <p:cNvPr id="5" name="Picture 4" descr="joseph_stalin.jpg"/>
          <p:cNvPicPr>
            <a:picLocks noChangeAspect="1"/>
          </p:cNvPicPr>
          <p:nvPr/>
        </p:nvPicPr>
        <p:blipFill>
          <a:blip r:embed="rId2"/>
          <a:stretch>
            <a:fillRect/>
          </a:stretch>
        </p:blipFill>
        <p:spPr>
          <a:xfrm>
            <a:off x="304800" y="914400"/>
            <a:ext cx="3508375" cy="4953000"/>
          </a:xfrm>
          <a:prstGeom prst="rect">
            <a:avLst/>
          </a:prstGeom>
        </p:spPr>
      </p:pic>
      <p:pic>
        <p:nvPicPr>
          <p:cNvPr id="6" name="Picture 5" descr="Flag_USSR.jpg"/>
          <p:cNvPicPr>
            <a:picLocks noChangeAspect="1"/>
          </p:cNvPicPr>
          <p:nvPr/>
        </p:nvPicPr>
        <p:blipFill>
          <a:blip r:embed="rId3"/>
          <a:stretch>
            <a:fillRect/>
          </a:stretch>
        </p:blipFill>
        <p:spPr>
          <a:xfrm>
            <a:off x="4343400" y="1676400"/>
            <a:ext cx="4073237" cy="3657600"/>
          </a:xfrm>
          <a:prstGeom prst="rect">
            <a:avLst/>
          </a:prstGeom>
        </p:spPr>
      </p:pic>
      <p:sp>
        <p:nvSpPr>
          <p:cNvPr id="10" name="Rectangle 9"/>
          <p:cNvSpPr/>
          <p:nvPr/>
        </p:nvSpPr>
        <p:spPr>
          <a:xfrm>
            <a:off x="609600" y="5943600"/>
            <a:ext cx="2906373" cy="707886"/>
          </a:xfrm>
          <a:prstGeom prst="rect">
            <a:avLst/>
          </a:prstGeom>
          <a:noFill/>
        </p:spPr>
        <p:txBody>
          <a:bodyPr wrap="none" lIns="91440" tIns="45720" rIns="91440" bIns="45720">
            <a:spAutoFit/>
          </a:bodyPr>
          <a:lstStyle/>
          <a:p>
            <a:pPr algn="ctr"/>
            <a:r>
              <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rPr>
              <a:t>Soviet Union</a:t>
            </a: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114800" y="1295400"/>
            <a:ext cx="4876800" cy="1569660"/>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t>About one million African Americans served during WWII.   At first they served in segregated units but were integrated in 1942. </a:t>
            </a:r>
            <a:endParaRPr lang="en-US" sz="2400" b="1" dirty="0"/>
          </a:p>
        </p:txBody>
      </p:sp>
      <p:pic>
        <p:nvPicPr>
          <p:cNvPr id="51205" name="Picture 5" descr="Image:020926-O-9999G-015.jpg">
            <a:hlinkClick r:id="rId2"/>
          </p:cNvPr>
          <p:cNvPicPr>
            <a:picLocks noChangeAspect="1" noChangeArrowheads="1"/>
          </p:cNvPicPr>
          <p:nvPr/>
        </p:nvPicPr>
        <p:blipFill>
          <a:blip r:embed="rId3"/>
          <a:srcRect/>
          <a:stretch>
            <a:fillRect/>
          </a:stretch>
        </p:blipFill>
        <p:spPr bwMode="auto">
          <a:xfrm>
            <a:off x="152400" y="228600"/>
            <a:ext cx="3810000" cy="3352800"/>
          </a:xfrm>
          <a:prstGeom prst="rect">
            <a:avLst/>
          </a:prstGeom>
          <a:noFill/>
        </p:spPr>
      </p:pic>
      <p:sp>
        <p:nvSpPr>
          <p:cNvPr id="7" name="Rectangle 6"/>
          <p:cNvSpPr/>
          <p:nvPr/>
        </p:nvSpPr>
        <p:spPr>
          <a:xfrm>
            <a:off x="4114800" y="304800"/>
            <a:ext cx="4840621" cy="830997"/>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n-U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African Americans</a:t>
            </a:r>
            <a:endPar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9" name="Rectangle 8"/>
          <p:cNvSpPr/>
          <p:nvPr/>
        </p:nvSpPr>
        <p:spPr>
          <a:xfrm>
            <a:off x="533400" y="3810000"/>
            <a:ext cx="3276600" cy="2677656"/>
          </a:xfrm>
          <a:prstGeom prst="rect">
            <a:avLst/>
          </a:prstGeom>
        </p:spPr>
        <p:txBody>
          <a:bodyPr wrap="square">
            <a:spAutoFit/>
          </a:bodyPr>
          <a:lstStyle/>
          <a:p>
            <a:pPr algn="ctr"/>
            <a:r>
              <a:rPr lang="en-US" sz="2400" b="1" dirty="0" smtClean="0"/>
              <a:t>The  332</a:t>
            </a:r>
            <a:r>
              <a:rPr lang="en-US" sz="2400" b="1" baseline="30000" dirty="0" smtClean="0"/>
              <a:t>nd</a:t>
            </a:r>
            <a:r>
              <a:rPr lang="en-US" sz="2400" b="1" dirty="0" smtClean="0"/>
              <a:t> Fighter Group known as the Tuskegee Airmen were African American fighter pilots who destroyed more than 200 enemy aircraft</a:t>
            </a:r>
            <a:endParaRPr lang="en-US" sz="2400" dirty="0"/>
          </a:p>
        </p:txBody>
      </p:sp>
      <p:pic>
        <p:nvPicPr>
          <p:cNvPr id="6" name="Picture 5" descr="doc498729105247a911797707.jpg"/>
          <p:cNvPicPr>
            <a:picLocks noChangeAspect="1"/>
          </p:cNvPicPr>
          <p:nvPr/>
        </p:nvPicPr>
        <p:blipFill>
          <a:blip r:embed="rId4"/>
          <a:stretch>
            <a:fillRect/>
          </a:stretch>
        </p:blipFill>
        <p:spPr>
          <a:xfrm>
            <a:off x="4191000" y="2971800"/>
            <a:ext cx="4791642" cy="37195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1981200" y="228600"/>
            <a:ext cx="4954883" cy="830997"/>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n-U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Benjamin Davis, Jr.</a:t>
            </a:r>
            <a:endPar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Picture 3" descr="bodavisjr-001.jpg"/>
          <p:cNvPicPr>
            <a:picLocks noChangeAspect="1"/>
          </p:cNvPicPr>
          <p:nvPr/>
        </p:nvPicPr>
        <p:blipFill>
          <a:blip r:embed="rId2"/>
          <a:stretch>
            <a:fillRect/>
          </a:stretch>
        </p:blipFill>
        <p:spPr>
          <a:xfrm>
            <a:off x="304800" y="1295400"/>
            <a:ext cx="3827145" cy="4972050"/>
          </a:xfrm>
          <a:prstGeom prst="rect">
            <a:avLst/>
          </a:prstGeom>
        </p:spPr>
      </p:pic>
      <p:sp>
        <p:nvSpPr>
          <p:cNvPr id="5" name="TextBox 4"/>
          <p:cNvSpPr txBox="1"/>
          <p:nvPr/>
        </p:nvSpPr>
        <p:spPr>
          <a:xfrm>
            <a:off x="4191000" y="4343400"/>
            <a:ext cx="4800600" cy="1815882"/>
          </a:xfrm>
          <a:prstGeom prst="rect">
            <a:avLst/>
          </a:prstGeom>
          <a:noFill/>
        </p:spPr>
        <p:txBody>
          <a:bodyPr wrap="square" rtlCol="0">
            <a:spAutoFit/>
          </a:bodyPr>
          <a:lstStyle/>
          <a:p>
            <a:pPr algn="ctr"/>
            <a:r>
              <a:rPr lang="en-US" sz="2800" dirty="0" smtClean="0"/>
              <a:t>Commander of 332</a:t>
            </a:r>
            <a:r>
              <a:rPr lang="en-US" sz="2800" baseline="30000" dirty="0" smtClean="0"/>
              <a:t>nd</a:t>
            </a:r>
            <a:r>
              <a:rPr lang="en-US" sz="2800" dirty="0" smtClean="0"/>
              <a:t> Fighter Group (Tuskegee Airmen) and the first African American General in the Air Force. </a:t>
            </a:r>
            <a:endParaRPr lang="en-US" sz="2800" dirty="0"/>
          </a:p>
        </p:txBody>
      </p:sp>
      <p:pic>
        <p:nvPicPr>
          <p:cNvPr id="6" name="Picture 5" descr="7917-004-1BDC562B.jpg"/>
          <p:cNvPicPr>
            <a:picLocks noChangeAspect="1"/>
          </p:cNvPicPr>
          <p:nvPr/>
        </p:nvPicPr>
        <p:blipFill>
          <a:blip r:embed="rId3"/>
          <a:stretch>
            <a:fillRect/>
          </a:stretch>
        </p:blipFill>
        <p:spPr>
          <a:xfrm>
            <a:off x="4800600" y="1524000"/>
            <a:ext cx="3657600" cy="27093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D0428E76-D5A3-4292-BABC-CA0E45981D0B}" type="slidenum">
              <a:rPr lang="en-US"/>
              <a:pPr/>
              <a:t>62</a:t>
            </a:fld>
            <a:endParaRPr lang="en-US" dirty="0"/>
          </a:p>
        </p:txBody>
      </p:sp>
      <p:sp>
        <p:nvSpPr>
          <p:cNvPr id="52226" name="Text Box 2"/>
          <p:cNvSpPr txBox="1">
            <a:spLocks noChangeArrowheads="1"/>
          </p:cNvSpPr>
          <p:nvPr/>
        </p:nvSpPr>
        <p:spPr bwMode="auto">
          <a:xfrm>
            <a:off x="4343400" y="3886200"/>
            <a:ext cx="4343400" cy="2554545"/>
          </a:xfrm>
          <a:prstGeom prst="rect">
            <a:avLst/>
          </a:prstGeom>
          <a:noFill/>
          <a:ln w="9525">
            <a:noFill/>
            <a:miter lim="800000"/>
            <a:headEnd/>
            <a:tailEnd/>
          </a:ln>
          <a:effectLst/>
        </p:spPr>
        <p:txBody>
          <a:bodyPr>
            <a:spAutoFit/>
          </a:bodyPr>
          <a:lstStyle/>
          <a:p>
            <a:pPr algn="ctr">
              <a:spcBef>
                <a:spcPct val="50000"/>
              </a:spcBef>
            </a:pPr>
            <a:r>
              <a:rPr lang="en-US" sz="2000" b="1" dirty="0" smtClean="0"/>
              <a:t>Dorie </a:t>
            </a:r>
            <a:r>
              <a:rPr lang="en-US" sz="2000" b="1" dirty="0"/>
              <a:t>Miller, an African American sailor served </a:t>
            </a:r>
            <a:r>
              <a:rPr lang="en-US" sz="2000" b="1" dirty="0" smtClean="0"/>
              <a:t>as a cook on </a:t>
            </a:r>
            <a:r>
              <a:rPr lang="en-US" sz="2000" b="1" dirty="0"/>
              <a:t>the battleship West Virginia. During the attack on Pearl Harbor, Miller dragged </a:t>
            </a:r>
            <a:r>
              <a:rPr lang="en-US" sz="2000" b="1" dirty="0" smtClean="0"/>
              <a:t>several wounded soldiers to safety and fired at Japanese aircraft from a machine  gun. </a:t>
            </a:r>
            <a:r>
              <a:rPr lang="en-US" sz="2000" b="1" dirty="0"/>
              <a:t>Miller was awarded the Navy </a:t>
            </a:r>
            <a:r>
              <a:rPr lang="en-US" sz="2000" b="1" dirty="0" smtClean="0"/>
              <a:t>Cross for his actions on December 7th. </a:t>
            </a:r>
            <a:endParaRPr lang="en-US" sz="2000" b="1" dirty="0"/>
          </a:p>
        </p:txBody>
      </p:sp>
      <p:pic>
        <p:nvPicPr>
          <p:cNvPr id="52230" name="Picture 6" descr="Image:Doris Miller.jpg"/>
          <p:cNvPicPr>
            <a:picLocks noChangeAspect="1" noChangeArrowheads="1"/>
          </p:cNvPicPr>
          <p:nvPr/>
        </p:nvPicPr>
        <p:blipFill>
          <a:blip r:embed="rId2"/>
          <a:srcRect/>
          <a:stretch>
            <a:fillRect/>
          </a:stretch>
        </p:blipFill>
        <p:spPr bwMode="auto">
          <a:xfrm>
            <a:off x="152400" y="609600"/>
            <a:ext cx="3886200" cy="5562600"/>
          </a:xfrm>
          <a:prstGeom prst="rect">
            <a:avLst/>
          </a:prstGeom>
          <a:noFill/>
        </p:spPr>
      </p:pic>
      <p:sp>
        <p:nvSpPr>
          <p:cNvPr id="6" name="Rectangle 5"/>
          <p:cNvSpPr/>
          <p:nvPr/>
        </p:nvSpPr>
        <p:spPr>
          <a:xfrm>
            <a:off x="4953000" y="228600"/>
            <a:ext cx="3241593" cy="830997"/>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n-U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Dorie Miller</a:t>
            </a:r>
            <a:endPar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8" name="Picture 7" descr="90px-Navycross.jpg"/>
          <p:cNvPicPr>
            <a:picLocks noChangeAspect="1"/>
          </p:cNvPicPr>
          <p:nvPr/>
        </p:nvPicPr>
        <p:blipFill>
          <a:blip r:embed="rId3"/>
          <a:stretch>
            <a:fillRect/>
          </a:stretch>
        </p:blipFill>
        <p:spPr>
          <a:xfrm>
            <a:off x="5867400" y="1219200"/>
            <a:ext cx="1493520" cy="24536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057400" y="152400"/>
            <a:ext cx="4675704" cy="830997"/>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n-U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Native Americans</a:t>
            </a:r>
            <a:endPar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TextBox 2"/>
          <p:cNvSpPr txBox="1"/>
          <p:nvPr/>
        </p:nvSpPr>
        <p:spPr>
          <a:xfrm>
            <a:off x="152400" y="4419600"/>
            <a:ext cx="8839200" cy="20928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600" dirty="0" smtClean="0">
                <a:latin typeface="Bernard MT Condensed" pitchFamily="18" charset="0"/>
              </a:rPr>
              <a:t>Thousands of Native Americans left reservations to work in defense industries and join the armed forces.  The most famous group of Native Americans to serve during World War II are the “code talkers”.  They used a special code based on the Navajo language to send messages – a code that the Japanese never broke.</a:t>
            </a:r>
            <a:endParaRPr lang="en-US" sz="2600" dirty="0">
              <a:latin typeface="Bernard MT Condensed" pitchFamily="18" charset="0"/>
            </a:endParaRPr>
          </a:p>
        </p:txBody>
      </p:sp>
      <p:pic>
        <p:nvPicPr>
          <p:cNvPr id="4" name="Picture 3" descr="WWII_Navajo-CT8.jpg"/>
          <p:cNvPicPr>
            <a:picLocks noChangeAspect="1"/>
          </p:cNvPicPr>
          <p:nvPr/>
        </p:nvPicPr>
        <p:blipFill>
          <a:blip r:embed="rId2"/>
          <a:stretch>
            <a:fillRect/>
          </a:stretch>
        </p:blipFill>
        <p:spPr>
          <a:xfrm>
            <a:off x="2590800" y="1066800"/>
            <a:ext cx="3733801" cy="3276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8B54E0E3-21B7-4068-A324-6354C82EABD8}" type="slidenum">
              <a:rPr lang="en-US"/>
              <a:pPr/>
              <a:t>64</a:t>
            </a:fld>
            <a:endParaRPr lang="en-US" dirty="0"/>
          </a:p>
        </p:txBody>
      </p:sp>
      <p:sp>
        <p:nvSpPr>
          <p:cNvPr id="50178" name="Text Box 2"/>
          <p:cNvSpPr txBox="1">
            <a:spLocks noChangeArrowheads="1"/>
          </p:cNvSpPr>
          <p:nvPr/>
        </p:nvSpPr>
        <p:spPr bwMode="auto">
          <a:xfrm>
            <a:off x="0" y="1066800"/>
            <a:ext cx="8915400" cy="1785104"/>
          </a:xfrm>
          <a:prstGeom prst="rect">
            <a:avLst/>
          </a:prstGeom>
          <a:noFill/>
          <a:ln w="9525">
            <a:noFill/>
            <a:miter lim="800000"/>
            <a:headEnd/>
            <a:tailEnd/>
          </a:ln>
          <a:effectLst/>
        </p:spPr>
        <p:txBody>
          <a:bodyPr>
            <a:spAutoFit/>
          </a:bodyPr>
          <a:lstStyle/>
          <a:p>
            <a:pPr algn="ctr">
              <a:spcBef>
                <a:spcPct val="50000"/>
              </a:spcBef>
            </a:pPr>
            <a:r>
              <a:rPr lang="en-US" sz="2200" b="1" dirty="0"/>
              <a:t>After the attack on Pearl Harbor many Japanese Americans were moved to relocation camps, </a:t>
            </a:r>
            <a:r>
              <a:rPr lang="en-US" sz="2200" b="1" dirty="0" smtClean="0"/>
              <a:t>which were located mostly in deserts and were crowed and uncomfortable.  Many stayed for three years.  In 1988, almost 50 years after the war the United States government issued a formal apology and gave each survivor $20,000 as a token of the nations regret.</a:t>
            </a:r>
            <a:endParaRPr lang="en-US" sz="2200" b="1" dirty="0"/>
          </a:p>
        </p:txBody>
      </p:sp>
      <p:pic>
        <p:nvPicPr>
          <p:cNvPr id="50179" name="Picture 3"/>
          <p:cNvPicPr>
            <a:picLocks noChangeAspect="1" noChangeArrowheads="1"/>
          </p:cNvPicPr>
          <p:nvPr/>
        </p:nvPicPr>
        <p:blipFill>
          <a:blip r:embed="rId2"/>
          <a:srcRect/>
          <a:stretch>
            <a:fillRect/>
          </a:stretch>
        </p:blipFill>
        <p:spPr bwMode="auto">
          <a:xfrm>
            <a:off x="152400" y="3200400"/>
            <a:ext cx="4648200" cy="3349625"/>
          </a:xfrm>
          <a:prstGeom prst="rect">
            <a:avLst/>
          </a:prstGeom>
          <a:noFill/>
          <a:ln w="9525">
            <a:noFill/>
            <a:miter lim="800000"/>
            <a:headEnd/>
            <a:tailEnd/>
          </a:ln>
          <a:effectLst/>
        </p:spPr>
      </p:pic>
      <p:sp>
        <p:nvSpPr>
          <p:cNvPr id="6" name="Rectangle 5"/>
          <p:cNvSpPr/>
          <p:nvPr/>
        </p:nvSpPr>
        <p:spPr>
          <a:xfrm>
            <a:off x="2057400" y="152400"/>
            <a:ext cx="5349157" cy="830997"/>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n-U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Japanese Americans</a:t>
            </a:r>
            <a:endPar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8" name="Picture 7" descr="japanese-internment-camp-3.jpg"/>
          <p:cNvPicPr>
            <a:picLocks noChangeAspect="1"/>
          </p:cNvPicPr>
          <p:nvPr/>
        </p:nvPicPr>
        <p:blipFill>
          <a:blip r:embed="rId3"/>
          <a:stretch>
            <a:fillRect/>
          </a:stretch>
        </p:blipFill>
        <p:spPr>
          <a:xfrm>
            <a:off x="4953000" y="3200400"/>
            <a:ext cx="4019296" cy="3276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1506" name="Picture 5" descr="23-0308a"/>
          <p:cNvPicPr>
            <a:picLocks noChangeAspect="1" noChangeArrowheads="1"/>
          </p:cNvPicPr>
          <p:nvPr/>
        </p:nvPicPr>
        <p:blipFill>
          <a:blip r:embed="rId2"/>
          <a:srcRect/>
          <a:stretch>
            <a:fillRect/>
          </a:stretch>
        </p:blipFill>
        <p:spPr bwMode="auto">
          <a:xfrm>
            <a:off x="609600" y="228600"/>
            <a:ext cx="7953375" cy="64023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2530" name="Picture 7" descr="aa_lange_relocation_2_e"/>
          <p:cNvPicPr>
            <a:picLocks noChangeAspect="1" noChangeArrowheads="1"/>
          </p:cNvPicPr>
          <p:nvPr/>
        </p:nvPicPr>
        <p:blipFill>
          <a:blip r:embed="rId2"/>
          <a:srcRect r="3590"/>
          <a:stretch>
            <a:fillRect/>
          </a:stretch>
        </p:blipFill>
        <p:spPr bwMode="auto">
          <a:xfrm>
            <a:off x="990600" y="685800"/>
            <a:ext cx="7162800" cy="5915025"/>
          </a:xfrm>
          <a:prstGeom prst="rect">
            <a:avLst/>
          </a:prstGeom>
          <a:noFill/>
          <a:ln w="9525">
            <a:noFill/>
            <a:miter lim="800000"/>
            <a:headEnd/>
            <a:tailEnd/>
          </a:ln>
        </p:spPr>
      </p:pic>
      <p:sp>
        <p:nvSpPr>
          <p:cNvPr id="22531" name="Text Box 8"/>
          <p:cNvSpPr txBox="1">
            <a:spLocks noChangeArrowheads="1"/>
          </p:cNvSpPr>
          <p:nvPr/>
        </p:nvSpPr>
        <p:spPr bwMode="auto">
          <a:xfrm>
            <a:off x="1219200" y="152400"/>
            <a:ext cx="6781800" cy="523220"/>
          </a:xfrm>
          <a:prstGeom prst="rect">
            <a:avLst/>
          </a:prstGeom>
          <a:noFill/>
          <a:ln w="9525">
            <a:noFill/>
            <a:miter lim="800000"/>
            <a:headEnd/>
            <a:tailEnd/>
          </a:ln>
        </p:spPr>
        <p:txBody>
          <a:bodyPr wrap="square">
            <a:spAutoFit/>
          </a:bodyPr>
          <a:lstStyle/>
          <a:p>
            <a:pPr algn="ctr">
              <a:spcBef>
                <a:spcPct val="50000"/>
              </a:spcBef>
            </a:pPr>
            <a:r>
              <a:rPr lang="en-US" sz="2800" b="1" i="1" dirty="0">
                <a:latin typeface="Times New Roman" pitchFamily="18" charset="0"/>
              </a:rPr>
              <a:t>Internment camp in </a:t>
            </a:r>
            <a:r>
              <a:rPr lang="en-US" sz="2800" b="1" i="1" dirty="0" smtClean="0">
                <a:latin typeface="Times New Roman" pitchFamily="18" charset="0"/>
              </a:rPr>
              <a:t>Manzanar, California </a:t>
            </a:r>
            <a:endParaRPr lang="en-US" sz="2800" b="1" i="1" dirty="0">
              <a:latin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descr="Charles.jpg"/>
          <p:cNvPicPr>
            <a:picLocks noChangeAspect="1"/>
          </p:cNvPicPr>
          <p:nvPr/>
        </p:nvPicPr>
        <p:blipFill>
          <a:blip r:embed="rId2" cstate="print"/>
          <a:stretch>
            <a:fillRect/>
          </a:stretch>
        </p:blipFill>
        <p:spPr>
          <a:xfrm>
            <a:off x="4953000" y="1752600"/>
            <a:ext cx="3755203" cy="4901793"/>
          </a:xfrm>
          <a:prstGeom prst="rect">
            <a:avLst/>
          </a:prstGeom>
          <a:ln>
            <a:noFill/>
          </a:ln>
          <a:effectLst>
            <a:outerShdw blurRad="190500" algn="tl" rotWithShape="0">
              <a:srgbClr val="000000">
                <a:alpha val="70000"/>
              </a:srgbClr>
            </a:outerShdw>
          </a:effectLst>
        </p:spPr>
      </p:pic>
      <p:sp>
        <p:nvSpPr>
          <p:cNvPr id="3" name="Rectangle 2"/>
          <p:cNvSpPr/>
          <p:nvPr/>
        </p:nvSpPr>
        <p:spPr>
          <a:xfrm>
            <a:off x="304800" y="228600"/>
            <a:ext cx="8458200" cy="1354217"/>
          </a:xfrm>
          <a:prstGeom prst="rect">
            <a:avLst/>
          </a:prstGeom>
        </p:spPr>
        <p:style>
          <a:lnRef idx="1">
            <a:schemeClr val="accent3"/>
          </a:lnRef>
          <a:fillRef idx="3">
            <a:schemeClr val="accent3"/>
          </a:fillRef>
          <a:effectRef idx="2">
            <a:schemeClr val="accent3"/>
          </a:effectRef>
          <a:fontRef idx="minor">
            <a:schemeClr val="lt1"/>
          </a:fontRef>
        </p:style>
        <p:txBody>
          <a:bodyPr wrap="square" lIns="91440" tIns="45720" rIns="91440" bIns="45720">
            <a:spAutoFit/>
          </a:bodyPr>
          <a:lstStyle/>
          <a:p>
            <a:pPr algn="ctr"/>
            <a:r>
              <a:rPr lang="en-US" sz="5400" b="1" spc="200" dirty="0" smtClean="0">
                <a:ln w="47625">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Corporal Charles D. Bonds</a:t>
            </a:r>
          </a:p>
          <a:p>
            <a:pPr algn="ctr"/>
            <a:r>
              <a:rPr lang="en-US" sz="28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Auto Equipment Operator</a:t>
            </a:r>
            <a:endParaRPr lang="en-US" sz="28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4" name="Rectangle 3"/>
          <p:cNvSpPr/>
          <p:nvPr/>
        </p:nvSpPr>
        <p:spPr>
          <a:xfrm>
            <a:off x="304800" y="2133600"/>
            <a:ext cx="4179989" cy="646331"/>
          </a:xfrm>
          <a:prstGeom prst="rect">
            <a:avLst/>
          </a:prstGeom>
          <a:noFill/>
        </p:spPr>
        <p:txBody>
          <a:bodyPr wrap="square" lIns="91440" tIns="45720" rIns="91440" bIns="45720">
            <a:spAutoFit/>
          </a:bodyPr>
          <a:lstStyle/>
          <a:p>
            <a:pPr algn="ct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8</a:t>
            </a:r>
            <a:r>
              <a:rPr lang="en-US" sz="3600" b="1" spc="200" baseline="300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th</a:t>
            </a: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Army Air Force</a:t>
            </a:r>
            <a:endParaRPr lang="en-US" sz="36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6" name="Picture 5" descr="Patch_8thUSAAF.png"/>
          <p:cNvPicPr>
            <a:picLocks noChangeAspect="1"/>
          </p:cNvPicPr>
          <p:nvPr/>
        </p:nvPicPr>
        <p:blipFill>
          <a:blip r:embed="rId3"/>
          <a:stretch>
            <a:fillRect/>
          </a:stretch>
        </p:blipFill>
        <p:spPr>
          <a:xfrm>
            <a:off x="914400" y="2971800"/>
            <a:ext cx="2902403" cy="2876719"/>
          </a:xfrm>
          <a:prstGeom prst="rect">
            <a:avLst/>
          </a:prstGeom>
        </p:spPr>
      </p:pic>
      <p:sp>
        <p:nvSpPr>
          <p:cNvPr id="10" name="TextBox 9"/>
          <p:cNvSpPr txBox="1"/>
          <p:nvPr/>
        </p:nvSpPr>
        <p:spPr>
          <a:xfrm>
            <a:off x="152400" y="6096000"/>
            <a:ext cx="4572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smtClean="0"/>
              <a:t>Served March 18, 1943 to October 16, 1945</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descr="Document 1.jpg"/>
          <p:cNvPicPr>
            <a:picLocks noChangeAspect="1"/>
          </p:cNvPicPr>
          <p:nvPr/>
        </p:nvPicPr>
        <p:blipFill>
          <a:blip r:embed="rId2" cstate="print"/>
          <a:stretch>
            <a:fillRect/>
          </a:stretch>
        </p:blipFill>
        <p:spPr>
          <a:xfrm>
            <a:off x="152400" y="228600"/>
            <a:ext cx="4114800" cy="6324600"/>
          </a:xfrm>
          <a:prstGeom prst="rect">
            <a:avLst/>
          </a:prstGeom>
        </p:spPr>
      </p:pic>
      <p:pic>
        <p:nvPicPr>
          <p:cNvPr id="3" name="Picture 2" descr="446-bg-patch.jpg"/>
          <p:cNvPicPr>
            <a:picLocks noChangeAspect="1"/>
          </p:cNvPicPr>
          <p:nvPr/>
        </p:nvPicPr>
        <p:blipFill>
          <a:blip r:embed="rId3"/>
          <a:stretch>
            <a:fillRect/>
          </a:stretch>
        </p:blipFill>
        <p:spPr>
          <a:xfrm>
            <a:off x="5486400" y="1371600"/>
            <a:ext cx="2565400" cy="2565400"/>
          </a:xfrm>
          <a:prstGeom prst="rect">
            <a:avLst/>
          </a:prstGeom>
        </p:spPr>
      </p:pic>
      <p:pic>
        <p:nvPicPr>
          <p:cNvPr id="4" name="Picture 3" descr="704logo.gif"/>
          <p:cNvPicPr>
            <a:picLocks noChangeAspect="1"/>
          </p:cNvPicPr>
          <p:nvPr/>
        </p:nvPicPr>
        <p:blipFill>
          <a:blip r:embed="rId4"/>
          <a:stretch>
            <a:fillRect/>
          </a:stretch>
        </p:blipFill>
        <p:spPr>
          <a:xfrm>
            <a:off x="5791200" y="4648200"/>
            <a:ext cx="2057400" cy="2036826"/>
          </a:xfrm>
          <a:prstGeom prst="rect">
            <a:avLst/>
          </a:prstGeom>
        </p:spPr>
      </p:pic>
      <p:sp>
        <p:nvSpPr>
          <p:cNvPr id="5" name="Rectangle 4"/>
          <p:cNvSpPr/>
          <p:nvPr/>
        </p:nvSpPr>
        <p:spPr>
          <a:xfrm>
            <a:off x="4648200" y="4038600"/>
            <a:ext cx="4179989" cy="646331"/>
          </a:xfrm>
          <a:prstGeom prst="rect">
            <a:avLst/>
          </a:prstGeom>
          <a:noFill/>
        </p:spPr>
        <p:txBody>
          <a:bodyPr wrap="square" lIns="91440" tIns="45720" rIns="91440" bIns="45720">
            <a:spAutoFit/>
          </a:bodyPr>
          <a:lstStyle/>
          <a:p>
            <a:pPr algn="ct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704</a:t>
            </a:r>
            <a:r>
              <a:rPr lang="en-US" sz="3600" b="1" spc="200" baseline="300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th</a:t>
            </a: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Bomb Squad</a:t>
            </a:r>
            <a:endParaRPr lang="en-US" sz="36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6" name="Rectangle 5"/>
          <p:cNvSpPr/>
          <p:nvPr/>
        </p:nvSpPr>
        <p:spPr>
          <a:xfrm>
            <a:off x="4343400" y="228600"/>
            <a:ext cx="4800600" cy="1200329"/>
          </a:xfrm>
          <a:prstGeom prst="rect">
            <a:avLst/>
          </a:prstGeom>
          <a:noFill/>
        </p:spPr>
        <p:txBody>
          <a:bodyPr wrap="square" lIns="91440" tIns="45720" rIns="91440" bIns="45720">
            <a:spAutoFit/>
          </a:bodyPr>
          <a:lstStyle/>
          <a:p>
            <a:pPr algn="ct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446</a:t>
            </a:r>
            <a:r>
              <a:rPr lang="en-US" sz="3600" b="1" spc="200" baseline="300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th</a:t>
            </a: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p>
          <a:p>
            <a:pPr algn="ctr"/>
            <a:r>
              <a:rPr lang="en-US" sz="36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Bombardment Group </a:t>
            </a:r>
            <a:endParaRPr lang="en-US" sz="36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descr="Group 2.jpg"/>
          <p:cNvPicPr>
            <a:picLocks noChangeAspect="1"/>
          </p:cNvPicPr>
          <p:nvPr/>
        </p:nvPicPr>
        <p:blipFill>
          <a:blip r:embed="rId2"/>
          <a:stretch>
            <a:fillRect/>
          </a:stretch>
        </p:blipFill>
        <p:spPr>
          <a:xfrm>
            <a:off x="152400" y="762000"/>
            <a:ext cx="8813292" cy="4884420"/>
          </a:xfrm>
          <a:prstGeom prst="rect">
            <a:avLst/>
          </a:prstGeom>
          <a:ln>
            <a:noFill/>
          </a:ln>
          <a:effectLst>
            <a:outerShdw blurRad="190500" algn="tl"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7C0EA27-4C19-4C5F-8B84-B0BA770B4064}" type="slidenum">
              <a:rPr lang="en-US"/>
              <a:pPr/>
              <a:t>7</a:t>
            </a:fld>
            <a:endParaRPr lang="en-US" dirty="0"/>
          </a:p>
        </p:txBody>
      </p:sp>
      <p:sp>
        <p:nvSpPr>
          <p:cNvPr id="8" name="Rectangle 7"/>
          <p:cNvSpPr/>
          <p:nvPr/>
        </p:nvSpPr>
        <p:spPr>
          <a:xfrm>
            <a:off x="4953000" y="228600"/>
            <a:ext cx="3795869" cy="707886"/>
          </a:xfrm>
          <a:prstGeom prst="rect">
            <a:avLst/>
          </a:prstGeom>
          <a:noFill/>
        </p:spPr>
        <p:txBody>
          <a:bodyPr wrap="square" lIns="91440" tIns="45720" rIns="91440" bIns="45720">
            <a:spAutoFit/>
          </a:bodyPr>
          <a:lstStyle/>
          <a:p>
            <a:pPr algn="ctr"/>
            <a:r>
              <a:rPr lang="en-US" sz="40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Hideki </a:t>
            </a:r>
            <a:r>
              <a:rPr lang="en-US" sz="4000" b="1" dirty="0" err="1" smtClean="0">
                <a:ln w="18000">
                  <a:solidFill>
                    <a:schemeClr val="accent2">
                      <a:satMod val="140000"/>
                    </a:schemeClr>
                  </a:solidFill>
                  <a:prstDash val="solid"/>
                  <a:miter lim="800000"/>
                </a:ln>
                <a:effectLst>
                  <a:outerShdw blurRad="25500" dist="23000" dir="7020000" algn="tl">
                    <a:srgbClr val="000000">
                      <a:alpha val="50000"/>
                    </a:srgbClr>
                  </a:outerShdw>
                </a:effectLst>
              </a:rPr>
              <a:t>Tojo</a:t>
            </a:r>
            <a:endPar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10" name="Rectangle 9"/>
          <p:cNvSpPr/>
          <p:nvPr/>
        </p:nvSpPr>
        <p:spPr>
          <a:xfrm>
            <a:off x="6248400" y="5867400"/>
            <a:ext cx="1412567" cy="707886"/>
          </a:xfrm>
          <a:prstGeom prst="rect">
            <a:avLst/>
          </a:prstGeom>
          <a:noFill/>
        </p:spPr>
        <p:txBody>
          <a:bodyPr wrap="none" lIns="91440" tIns="45720" rIns="91440" bIns="45720">
            <a:spAutoFit/>
          </a:bodyPr>
          <a:lstStyle/>
          <a:p>
            <a:pPr algn="ctr"/>
            <a:r>
              <a:rPr lang="en-US" sz="40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Japan</a:t>
            </a:r>
            <a:endParaRPr lang="en-US" sz="40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pic>
        <p:nvPicPr>
          <p:cNvPr id="13" name="Picture 12" descr="untitled.bmp"/>
          <p:cNvPicPr>
            <a:picLocks noChangeAspect="1"/>
          </p:cNvPicPr>
          <p:nvPr/>
        </p:nvPicPr>
        <p:blipFill>
          <a:blip r:embed="rId2"/>
          <a:stretch>
            <a:fillRect/>
          </a:stretch>
        </p:blipFill>
        <p:spPr>
          <a:xfrm>
            <a:off x="5105400" y="990600"/>
            <a:ext cx="3452117" cy="4876800"/>
          </a:xfrm>
          <a:prstGeom prst="rect">
            <a:avLst/>
          </a:prstGeom>
        </p:spPr>
      </p:pic>
      <p:pic>
        <p:nvPicPr>
          <p:cNvPr id="14" name="Picture 13" descr="untitled.bmp"/>
          <p:cNvPicPr>
            <a:picLocks noChangeAspect="1"/>
          </p:cNvPicPr>
          <p:nvPr/>
        </p:nvPicPr>
        <p:blipFill>
          <a:blip r:embed="rId3"/>
          <a:stretch>
            <a:fillRect/>
          </a:stretch>
        </p:blipFill>
        <p:spPr>
          <a:xfrm>
            <a:off x="533400" y="1676400"/>
            <a:ext cx="4348695" cy="3733800"/>
          </a:xfrm>
          <a:prstGeom prst="rect">
            <a:avLst/>
          </a:prstGeom>
        </p:spPr>
      </p:pic>
    </p:spTree>
  </p:cSld>
  <p:clrMapOvr>
    <a:masterClrMapping/>
  </p:clrMapOvr>
  <p:transition xmlns:p14="http://schemas.microsoft.com/office/powerpoint/2010/main">
    <p:wipe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10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10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descr="Group 1.jpg"/>
          <p:cNvPicPr>
            <a:picLocks noChangeAspect="1"/>
          </p:cNvPicPr>
          <p:nvPr/>
        </p:nvPicPr>
        <p:blipFill>
          <a:blip r:embed="rId2"/>
          <a:stretch>
            <a:fillRect/>
          </a:stretch>
        </p:blipFill>
        <p:spPr>
          <a:xfrm>
            <a:off x="152400" y="228600"/>
            <a:ext cx="8610600" cy="6421516"/>
          </a:xfrm>
          <a:prstGeom prst="rect">
            <a:avLst/>
          </a:prstGeom>
          <a:ln>
            <a:noFill/>
          </a:ln>
          <a:effectLst>
            <a:outerShdw blurRad="190500" algn="tl" rotWithShape="0">
              <a:srgbClr val="000000">
                <a:alpha val="70000"/>
              </a:srgbClr>
            </a:outerShdw>
          </a:effectLst>
        </p:spPr>
      </p:pic>
      <p:sp>
        <p:nvSpPr>
          <p:cNvPr id="3" name="Oval 2"/>
          <p:cNvSpPr/>
          <p:nvPr/>
        </p:nvSpPr>
        <p:spPr>
          <a:xfrm>
            <a:off x="3200400" y="22098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descr="Buddies 1.jpg"/>
          <p:cNvPicPr>
            <a:picLocks noChangeAspect="1"/>
          </p:cNvPicPr>
          <p:nvPr/>
        </p:nvPicPr>
        <p:blipFill>
          <a:blip r:embed="rId2"/>
          <a:stretch>
            <a:fillRect/>
          </a:stretch>
        </p:blipFill>
        <p:spPr>
          <a:xfrm>
            <a:off x="152400" y="228600"/>
            <a:ext cx="4749603" cy="2819400"/>
          </a:xfrm>
          <a:prstGeom prst="rect">
            <a:avLst/>
          </a:prstGeom>
          <a:ln>
            <a:noFill/>
          </a:ln>
          <a:effectLst>
            <a:softEdge rad="112500"/>
          </a:effectLst>
        </p:spPr>
      </p:pic>
      <p:pic>
        <p:nvPicPr>
          <p:cNvPr id="3" name="Picture 2" descr="Buddies 2.jpg"/>
          <p:cNvPicPr>
            <a:picLocks noChangeAspect="1"/>
          </p:cNvPicPr>
          <p:nvPr/>
        </p:nvPicPr>
        <p:blipFill>
          <a:blip r:embed="rId3"/>
          <a:stretch>
            <a:fillRect/>
          </a:stretch>
        </p:blipFill>
        <p:spPr>
          <a:xfrm>
            <a:off x="5029200" y="152400"/>
            <a:ext cx="4014216" cy="6477484"/>
          </a:xfrm>
          <a:prstGeom prst="rect">
            <a:avLst/>
          </a:prstGeom>
          <a:ln>
            <a:noFill/>
          </a:ln>
          <a:effectLst>
            <a:softEdge rad="112500"/>
          </a:effectLst>
        </p:spPr>
      </p:pic>
      <p:pic>
        <p:nvPicPr>
          <p:cNvPr id="4" name="Picture 3" descr="Buddies 3.jpg"/>
          <p:cNvPicPr>
            <a:picLocks noChangeAspect="1"/>
          </p:cNvPicPr>
          <p:nvPr/>
        </p:nvPicPr>
        <p:blipFill>
          <a:blip r:embed="rId4"/>
          <a:stretch>
            <a:fillRect/>
          </a:stretch>
        </p:blipFill>
        <p:spPr>
          <a:xfrm>
            <a:off x="152400" y="3048000"/>
            <a:ext cx="4797194" cy="363855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066800"/>
            <a:ext cx="9144000" cy="4524315"/>
          </a:xfrm>
          <a:prstGeom prst="rect">
            <a:avLst/>
          </a:prstGeom>
          <a:noFill/>
        </p:spPr>
        <p:txBody>
          <a:bodyPr wrap="square" lIns="91440" tIns="45720" rIns="91440" bIns="45720">
            <a:spAutoFit/>
          </a:bodyPr>
          <a:lstStyle/>
          <a:p>
            <a:pPr algn="ctr"/>
            <a:r>
              <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Section 4</a:t>
            </a:r>
          </a:p>
          <a:p>
            <a:pPr algn="ctr"/>
            <a:r>
              <a:rPr lang="en-US" sz="96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War in Europe and Africa</a:t>
            </a: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97FF6F61-7FE6-4EE7-A951-9B49804A9F04}" type="slidenum">
              <a:rPr lang="en-US"/>
              <a:pPr/>
              <a:t>73</a:t>
            </a:fld>
            <a:endParaRPr lang="en-US" dirty="0"/>
          </a:p>
        </p:txBody>
      </p:sp>
      <p:pic>
        <p:nvPicPr>
          <p:cNvPr id="6" name="Picture 7" descr="ww41full"/>
          <p:cNvPicPr>
            <a:picLocks noChangeAspect="1" noChangeArrowheads="1"/>
          </p:cNvPicPr>
          <p:nvPr/>
        </p:nvPicPr>
        <p:blipFill>
          <a:blip r:embed="rId3"/>
          <a:srcRect/>
          <a:stretch>
            <a:fillRect/>
          </a:stretch>
        </p:blipFill>
        <p:spPr bwMode="auto">
          <a:xfrm>
            <a:off x="533400" y="685800"/>
            <a:ext cx="8382000" cy="5494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xmlns:p14="http://schemas.microsoft.com/office/powerpoint/2010/main" spd="slow">
    <p:wipe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752600" y="152400"/>
            <a:ext cx="5833072" cy="923330"/>
          </a:xfrm>
          <a:prstGeom prst="rect">
            <a:avLst/>
          </a:prstGeom>
        </p:spPr>
        <p:style>
          <a:lnRef idx="1">
            <a:schemeClr val="accent6"/>
          </a:lnRef>
          <a:fillRef idx="3">
            <a:schemeClr val="accent6"/>
          </a:fillRef>
          <a:effectRef idx="2">
            <a:schemeClr val="accent6"/>
          </a:effectRef>
          <a:fontRef idx="minor">
            <a:schemeClr val="lt1"/>
          </a:fontRef>
        </p:style>
        <p:txBody>
          <a:bodyPr wrap="none" lIns="91440" tIns="45720" rIns="91440" bIns="45720">
            <a:spAutoFit/>
          </a:bodyPr>
          <a:lstStyle/>
          <a:p>
            <a:pPr algn="ctr"/>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Allied War Strategy</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Rectangle 2"/>
          <p:cNvSpPr/>
          <p:nvPr/>
        </p:nvSpPr>
        <p:spPr>
          <a:xfrm>
            <a:off x="228600" y="1143000"/>
            <a:ext cx="8610600" cy="2308324"/>
          </a:xfrm>
          <a:prstGeom prst="rect">
            <a:avLst/>
          </a:prstGeom>
          <a:noFill/>
        </p:spPr>
        <p:txBody>
          <a:bodyPr wrap="square" lIns="91440" tIns="45720" rIns="91440" bIns="45720">
            <a:spAutoFit/>
          </a:bodyPr>
          <a:lstStyle/>
          <a:p>
            <a:pPr algn="ctr"/>
            <a:r>
              <a:rPr lang="en-US" sz="4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2">
                    <a:lumMod val="10000"/>
                  </a:schemeClr>
                </a:solidFill>
                <a:effectLst>
                  <a:outerShdw blurRad="50800" dist="40000" dir="5400000" algn="tl" rotWithShape="0">
                    <a:srgbClr val="000000">
                      <a:shade val="5000"/>
                      <a:satMod val="120000"/>
                      <a:alpha val="33000"/>
                    </a:srgbClr>
                  </a:outerShdw>
                </a:effectLst>
              </a:rPr>
              <a:t>Defeat Hitler first before focusing on Japan – attack on the edges of the German Empire </a:t>
            </a:r>
            <a:endPar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2">
                  <a:lumMod val="10000"/>
                </a:schemeClr>
              </a:solidFill>
              <a:effectLst>
                <a:outerShdw blurRad="50800" dist="40000" dir="5400000" algn="tl" rotWithShape="0">
                  <a:srgbClr val="000000">
                    <a:shade val="5000"/>
                    <a:satMod val="120000"/>
                    <a:alpha val="33000"/>
                  </a:srgbClr>
                </a:outerShdw>
              </a:effectLst>
            </a:endParaRPr>
          </a:p>
        </p:txBody>
      </p:sp>
      <p:sp>
        <p:nvSpPr>
          <p:cNvPr id="4" name="Rectangle 3"/>
          <p:cNvSpPr/>
          <p:nvPr/>
        </p:nvSpPr>
        <p:spPr>
          <a:xfrm>
            <a:off x="304800" y="5181600"/>
            <a:ext cx="8533811" cy="144655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just"/>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#3 – Attack Germany from the West</a:t>
            </a:r>
          </a:p>
          <a:p>
            <a:pPr algn="ctr"/>
            <a:r>
              <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(Two Fronts)</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5" name="Rectangle 4"/>
          <p:cNvSpPr/>
          <p:nvPr/>
        </p:nvSpPr>
        <p:spPr>
          <a:xfrm>
            <a:off x="1066800" y="4343400"/>
            <a:ext cx="716280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#2 – Invade Southern Europe</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Rectangle 5"/>
          <p:cNvSpPr/>
          <p:nvPr/>
        </p:nvSpPr>
        <p:spPr>
          <a:xfrm>
            <a:off x="1752600" y="3505200"/>
            <a:ext cx="5857309" cy="769441"/>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just"/>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 – Invade North Africa</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bg1"/>
            </a:gs>
            <a:gs pos="100000">
              <a:srgbClr val="FF0000"/>
            </a:gs>
          </a:gsLst>
          <a:lin ang="5400000" scaled="0"/>
        </a:gradFill>
        <a:effectLst/>
      </p:bgPr>
    </p:bg>
    <p:spTree>
      <p:nvGrpSpPr>
        <p:cNvPr id="1" name=""/>
        <p:cNvGrpSpPr/>
        <p:nvPr/>
      </p:nvGrpSpPr>
      <p:grpSpPr>
        <a:xfrm>
          <a:off x="0" y="0"/>
          <a:ext cx="0" cy="0"/>
          <a:chOff x="0" y="0"/>
          <a:chExt cx="0" cy="0"/>
        </a:xfrm>
      </p:grpSpPr>
      <p:pic>
        <p:nvPicPr>
          <p:cNvPr id="2" name="Picture 1" descr="29922_f520.jpg"/>
          <p:cNvPicPr>
            <a:picLocks noChangeAspect="1"/>
          </p:cNvPicPr>
          <p:nvPr/>
        </p:nvPicPr>
        <p:blipFill>
          <a:blip r:embed="rId2"/>
          <a:stretch>
            <a:fillRect/>
          </a:stretch>
        </p:blipFill>
        <p:spPr>
          <a:xfrm>
            <a:off x="5029200" y="533400"/>
            <a:ext cx="3412594" cy="5486400"/>
          </a:xfrm>
          <a:prstGeom prst="rect">
            <a:avLst/>
          </a:prstGeom>
        </p:spPr>
      </p:pic>
      <p:pic>
        <p:nvPicPr>
          <p:cNvPr id="3" name="Picture 2" descr="102a0aac2a0c112a_landing.jpg"/>
          <p:cNvPicPr>
            <a:picLocks noChangeAspect="1"/>
          </p:cNvPicPr>
          <p:nvPr/>
        </p:nvPicPr>
        <p:blipFill>
          <a:blip r:embed="rId3"/>
          <a:stretch>
            <a:fillRect/>
          </a:stretch>
        </p:blipFill>
        <p:spPr>
          <a:xfrm>
            <a:off x="762000" y="533400"/>
            <a:ext cx="3352800" cy="5486400"/>
          </a:xfrm>
          <a:prstGeom prst="rect">
            <a:avLst/>
          </a:prstGeom>
        </p:spPr>
      </p:pic>
      <p:pic>
        <p:nvPicPr>
          <p:cNvPr id="4" name="Picture 3" descr="us_flag.gif"/>
          <p:cNvPicPr>
            <a:picLocks noChangeAspect="1"/>
          </p:cNvPicPr>
          <p:nvPr/>
        </p:nvPicPr>
        <p:blipFill>
          <a:blip r:embed="rId4"/>
          <a:stretch>
            <a:fillRect/>
          </a:stretch>
        </p:blipFill>
        <p:spPr>
          <a:xfrm>
            <a:off x="3581400" y="2743200"/>
            <a:ext cx="1905000" cy="1752600"/>
          </a:xfrm>
          <a:prstGeom prst="rect">
            <a:avLst/>
          </a:prstGeom>
        </p:spPr>
      </p:pic>
      <p:sp>
        <p:nvSpPr>
          <p:cNvPr id="5" name="Rectangle 4"/>
          <p:cNvSpPr/>
          <p:nvPr/>
        </p:nvSpPr>
        <p:spPr>
          <a:xfrm>
            <a:off x="457200" y="4648200"/>
            <a:ext cx="4038600" cy="1938992"/>
          </a:xfrm>
          <a:prstGeom prst="rect">
            <a:avLst/>
          </a:prstGeom>
          <a:solidFill>
            <a:schemeClr val="bg1"/>
          </a:solidFill>
          <a:ln w="28575">
            <a:solidFill>
              <a:srgbClr val="FF0000"/>
            </a:solidFill>
          </a:ln>
        </p:spPr>
        <p:txBody>
          <a:bodyPr wrap="square" lIns="91440" tIns="45720" rIns="91440" bIns="45720">
            <a:spAutoFit/>
          </a:bodyPr>
          <a:lstStyle/>
          <a:p>
            <a:pPr algn="ctr"/>
            <a:r>
              <a:rPr lang="en-US" sz="60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Dwight D. </a:t>
            </a:r>
          </a:p>
          <a:p>
            <a:pPr algn="ctr"/>
            <a:r>
              <a:rPr lang="en-US" sz="60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Eisenhower</a:t>
            </a:r>
            <a:endParaRPr lang="en-US" sz="6000" b="1" cap="none" spc="0"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endParaRPr>
          </a:p>
        </p:txBody>
      </p:sp>
      <p:sp>
        <p:nvSpPr>
          <p:cNvPr id="6" name="Rectangle 5"/>
          <p:cNvSpPr/>
          <p:nvPr/>
        </p:nvSpPr>
        <p:spPr>
          <a:xfrm>
            <a:off x="4724400" y="4648200"/>
            <a:ext cx="4038600" cy="1938992"/>
          </a:xfrm>
          <a:prstGeom prst="rect">
            <a:avLst/>
          </a:prstGeom>
          <a:solidFill>
            <a:schemeClr val="bg1"/>
          </a:solidFill>
          <a:ln w="28575">
            <a:solidFill>
              <a:srgbClr val="FF0000"/>
            </a:solidFill>
          </a:ln>
        </p:spPr>
        <p:txBody>
          <a:bodyPr wrap="square" lIns="91440" tIns="45720" rIns="91440" bIns="45720">
            <a:spAutoFit/>
          </a:bodyPr>
          <a:lstStyle/>
          <a:p>
            <a:pPr algn="ctr"/>
            <a:r>
              <a:rPr lang="en-US" sz="60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George</a:t>
            </a:r>
          </a:p>
          <a:p>
            <a:pPr algn="ctr"/>
            <a:r>
              <a:rPr lang="en-US" sz="60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Patton</a:t>
            </a:r>
          </a:p>
        </p:txBody>
      </p:sp>
    </p:spTree>
  </p:cSld>
  <p:clrMapOvr>
    <a:masterClrMapping/>
  </p:clrMapOvr>
  <p:transition xmlns:p14="http://schemas.microsoft.com/office/powerpoint/2010/main" spd="slow">
    <p:newsflash/>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750C0075-BB21-4D2B-AFF3-C6176B2DE126}" type="slidenum">
              <a:rPr lang="en-US"/>
              <a:pPr/>
              <a:t>76</a:t>
            </a:fld>
            <a:endParaRPr lang="en-US" dirty="0"/>
          </a:p>
        </p:txBody>
      </p:sp>
      <p:sp>
        <p:nvSpPr>
          <p:cNvPr id="5" name="Rectangle 4"/>
          <p:cNvSpPr/>
          <p:nvPr/>
        </p:nvSpPr>
        <p:spPr>
          <a:xfrm>
            <a:off x="914400" y="304800"/>
            <a:ext cx="7010400" cy="1107996"/>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The Eastern Front</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TextBox 6"/>
          <p:cNvSpPr txBox="1"/>
          <p:nvPr/>
        </p:nvSpPr>
        <p:spPr>
          <a:xfrm>
            <a:off x="1066800" y="3733800"/>
            <a:ext cx="6781800" cy="2677656"/>
          </a:xfrm>
          <a:prstGeom prst="rect">
            <a:avLst/>
          </a:prstGeom>
          <a:noFill/>
        </p:spPr>
        <p:txBody>
          <a:bodyPr wrap="square" rtlCol="0">
            <a:spAutoFit/>
          </a:bodyPr>
          <a:lstStyle/>
          <a:p>
            <a:pPr algn="ctr"/>
            <a:r>
              <a:rPr lang="en-US" sz="2800" b="1" dirty="0" smtClean="0"/>
              <a:t>During the time of the North African campaign, the Soviets and Germans were fighting on Soviet Territory.  German defeats at the battles at Leningrad, Moscow and Stalingrad prevented the Germans from advancing in the Soviet Union.</a:t>
            </a:r>
            <a:endParaRPr lang="en-US" sz="2800" b="1" dirty="0"/>
          </a:p>
        </p:txBody>
      </p:sp>
      <p:pic>
        <p:nvPicPr>
          <p:cNvPr id="9" name="Picture 8" descr="nazi_flag_375.jpg"/>
          <p:cNvPicPr>
            <a:picLocks noChangeAspect="1"/>
          </p:cNvPicPr>
          <p:nvPr/>
        </p:nvPicPr>
        <p:blipFill>
          <a:blip r:embed="rId3"/>
          <a:stretch>
            <a:fillRect/>
          </a:stretch>
        </p:blipFill>
        <p:spPr>
          <a:xfrm>
            <a:off x="4953000" y="1600200"/>
            <a:ext cx="2571749" cy="1905000"/>
          </a:xfrm>
          <a:prstGeom prst="rect">
            <a:avLst/>
          </a:prstGeom>
        </p:spPr>
      </p:pic>
      <p:pic>
        <p:nvPicPr>
          <p:cNvPr id="10" name="Picture 9" descr="s.jpg"/>
          <p:cNvPicPr>
            <a:picLocks noChangeAspect="1"/>
          </p:cNvPicPr>
          <p:nvPr/>
        </p:nvPicPr>
        <p:blipFill>
          <a:blip r:embed="rId4"/>
          <a:stretch>
            <a:fillRect/>
          </a:stretch>
        </p:blipFill>
        <p:spPr>
          <a:xfrm>
            <a:off x="1260952" y="1600200"/>
            <a:ext cx="2596549" cy="1905000"/>
          </a:xfrm>
          <a:prstGeom prst="rect">
            <a:avLst/>
          </a:prstGeom>
        </p:spPr>
      </p:pic>
      <p:sp>
        <p:nvSpPr>
          <p:cNvPr id="11" name="TextBox 10"/>
          <p:cNvSpPr txBox="1"/>
          <p:nvPr/>
        </p:nvSpPr>
        <p:spPr>
          <a:xfrm>
            <a:off x="3962400" y="2133600"/>
            <a:ext cx="914400" cy="646331"/>
          </a:xfrm>
          <a:prstGeom prst="rect">
            <a:avLst/>
          </a:prstGeom>
          <a:noFill/>
        </p:spPr>
        <p:txBody>
          <a:bodyPr wrap="square" rtlCol="0">
            <a:spAutoFit/>
          </a:bodyPr>
          <a:lstStyle/>
          <a:p>
            <a:pPr algn="ctr"/>
            <a:r>
              <a:rPr lang="en-US" sz="3600" b="1" dirty="0" smtClean="0"/>
              <a:t>VS.</a:t>
            </a:r>
            <a:endParaRPr lang="en-US" sz="3600" b="1" dirty="0"/>
          </a:p>
        </p:txBody>
      </p:sp>
    </p:spTree>
  </p:cSld>
  <p:clrMapOvr>
    <a:masterClrMapping/>
  </p:clrMapOvr>
  <p:transition xmlns:p14="http://schemas.microsoft.com/office/powerpoint/2010/main" spd="slow">
    <p:split dir="in"/>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143000" y="152400"/>
            <a:ext cx="7010400" cy="1107996"/>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The Western Front</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angle 2"/>
          <p:cNvSpPr/>
          <p:nvPr/>
        </p:nvSpPr>
        <p:spPr>
          <a:xfrm>
            <a:off x="152400" y="1371600"/>
            <a:ext cx="3962400" cy="1754326"/>
          </a:xfrm>
          <a:prstGeom prst="rect">
            <a:avLst/>
          </a:prstGeom>
          <a:solidFill>
            <a:schemeClr val="bg1"/>
          </a:solidFill>
          <a:ln w="28575">
            <a:solidFill>
              <a:srgbClr val="FF0000"/>
            </a:solidFill>
          </a:ln>
        </p:spPr>
        <p:txBody>
          <a:bodyPr wrap="square" lIns="91440" tIns="45720" rIns="91440" bIns="45720">
            <a:spAutoFit/>
          </a:bodyPr>
          <a:lstStyle/>
          <a:p>
            <a:pPr algn="ctr"/>
            <a:r>
              <a:rPr lang="en-US" sz="36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Operation Overlord</a:t>
            </a:r>
          </a:p>
          <a:p>
            <a:pPr algn="ctr"/>
            <a:r>
              <a:rPr lang="en-US" sz="3600" b="1" cap="none" spc="0"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June 6, 1944 </a:t>
            </a:r>
          </a:p>
          <a:p>
            <a:pPr algn="ctr"/>
            <a:r>
              <a:rPr lang="en-US" sz="36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D-Day</a:t>
            </a:r>
            <a:endParaRPr lang="en-US" sz="3600" b="1" cap="none" spc="0"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endParaRPr>
          </a:p>
        </p:txBody>
      </p:sp>
      <p:pic>
        <p:nvPicPr>
          <p:cNvPr id="4" name="Picture 3" descr="d-day1.jpg"/>
          <p:cNvPicPr>
            <a:picLocks noChangeAspect="1"/>
          </p:cNvPicPr>
          <p:nvPr/>
        </p:nvPicPr>
        <p:blipFill>
          <a:blip r:embed="rId3"/>
          <a:stretch>
            <a:fillRect/>
          </a:stretch>
        </p:blipFill>
        <p:spPr>
          <a:xfrm>
            <a:off x="4267200" y="1676400"/>
            <a:ext cx="4686300" cy="4648199"/>
          </a:xfrm>
          <a:prstGeom prst="rect">
            <a:avLst/>
          </a:prstGeom>
        </p:spPr>
      </p:pic>
      <p:pic>
        <p:nvPicPr>
          <p:cNvPr id="5" name="Picture 4" descr="v30.jpg"/>
          <p:cNvPicPr>
            <a:picLocks noChangeAspect="1"/>
          </p:cNvPicPr>
          <p:nvPr/>
        </p:nvPicPr>
        <p:blipFill>
          <a:blip r:embed="rId4"/>
          <a:stretch>
            <a:fillRect/>
          </a:stretch>
        </p:blipFill>
        <p:spPr>
          <a:xfrm>
            <a:off x="228600" y="3352800"/>
            <a:ext cx="3802380" cy="3172968"/>
          </a:xfrm>
          <a:prstGeom prst="rect">
            <a:avLst/>
          </a:prstGeom>
        </p:spPr>
      </p:pic>
    </p:spTree>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6563" name="Picture 8" descr="map-D-Day"/>
          <p:cNvPicPr>
            <a:picLocks noChangeAspect="1" noChangeArrowheads="1"/>
          </p:cNvPicPr>
          <p:nvPr/>
        </p:nvPicPr>
        <p:blipFill>
          <a:blip r:embed="rId3">
            <a:lum contrast="12000"/>
          </a:blip>
          <a:srcRect/>
          <a:stretch>
            <a:fillRect/>
          </a:stretch>
        </p:blipFill>
        <p:spPr bwMode="auto">
          <a:xfrm>
            <a:off x="1143000" y="914400"/>
            <a:ext cx="6858000" cy="5771360"/>
          </a:xfrm>
          <a:prstGeom prst="rect">
            <a:avLst/>
          </a:prstGeom>
          <a:noFill/>
          <a:ln w="9525">
            <a:solidFill>
              <a:schemeClr val="tx1"/>
            </a:solidFill>
            <a:miter lim="800000"/>
            <a:headEnd/>
            <a:tailEnd/>
          </a:ln>
        </p:spPr>
      </p:pic>
      <p:sp>
        <p:nvSpPr>
          <p:cNvPr id="4" name="Rectangle 3"/>
          <p:cNvSpPr/>
          <p:nvPr/>
        </p:nvSpPr>
        <p:spPr>
          <a:xfrm>
            <a:off x="1752600" y="228600"/>
            <a:ext cx="5943600" cy="646331"/>
          </a:xfrm>
          <a:prstGeom prst="rect">
            <a:avLst/>
          </a:prstGeom>
          <a:solidFill>
            <a:schemeClr val="bg1"/>
          </a:solidFill>
          <a:ln w="28575">
            <a:solidFill>
              <a:srgbClr val="FF0000"/>
            </a:solidFill>
          </a:ln>
        </p:spPr>
        <p:txBody>
          <a:bodyPr wrap="square" lIns="91440" tIns="45720" rIns="91440" bIns="45720">
            <a:spAutoFit/>
          </a:bodyPr>
          <a:lstStyle/>
          <a:p>
            <a:pPr algn="ctr"/>
            <a:r>
              <a:rPr lang="en-US" sz="3600" b="1" cap="none" spc="0"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June 6, 1944     </a:t>
            </a:r>
            <a:r>
              <a:rPr lang="en-US" sz="36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D-Day</a:t>
            </a:r>
            <a:endParaRPr lang="en-US" sz="3600" b="1" cap="none" spc="0"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normandy_invasion_june_1944.jpg"/>
          <p:cNvPicPr>
            <a:picLocks noChangeAspect="1"/>
          </p:cNvPicPr>
          <p:nvPr/>
        </p:nvPicPr>
        <p:blipFill>
          <a:blip r:embed="rId3"/>
          <a:stretch>
            <a:fillRect/>
          </a:stretch>
        </p:blipFill>
        <p:spPr>
          <a:xfrm>
            <a:off x="152400" y="228600"/>
            <a:ext cx="8229600" cy="6361259"/>
          </a:xfrm>
          <a:prstGeom prst="rect">
            <a:avLst/>
          </a:prstGeom>
        </p:spPr>
      </p:pic>
      <p:sp>
        <p:nvSpPr>
          <p:cNvPr id="3" name="Rectangle 2"/>
          <p:cNvSpPr/>
          <p:nvPr/>
        </p:nvSpPr>
        <p:spPr>
          <a:xfrm>
            <a:off x="3048000" y="6019800"/>
            <a:ext cx="5943600" cy="646331"/>
          </a:xfrm>
          <a:prstGeom prst="rect">
            <a:avLst/>
          </a:prstGeom>
          <a:solidFill>
            <a:schemeClr val="bg1"/>
          </a:solidFill>
          <a:ln w="28575">
            <a:solidFill>
              <a:srgbClr val="FF0000"/>
            </a:solidFill>
          </a:ln>
        </p:spPr>
        <p:txBody>
          <a:bodyPr wrap="square" lIns="91440" tIns="45720" rIns="91440" bIns="45720">
            <a:spAutoFit/>
          </a:bodyPr>
          <a:lstStyle/>
          <a:p>
            <a:pPr algn="ctr"/>
            <a:r>
              <a:rPr lang="en-US" sz="3600" b="1" cap="none" spc="0"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June 6, 1944     </a:t>
            </a:r>
            <a:r>
              <a:rPr lang="en-US" sz="3600" b="1" dirty="0" smtClean="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rPr>
              <a:t>D-Day</a:t>
            </a:r>
            <a:endParaRPr lang="en-US" sz="3600" b="1" cap="none" spc="0"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endParaRPr>
          </a:p>
        </p:txBody>
      </p:sp>
      <p:sp>
        <p:nvSpPr>
          <p:cNvPr id="4" name="TextBox 3">
            <a:hlinkClick r:id="rId4"/>
          </p:cNvPr>
          <p:cNvSpPr txBox="1"/>
          <p:nvPr/>
        </p:nvSpPr>
        <p:spPr>
          <a:xfrm>
            <a:off x="8382000" y="990600"/>
            <a:ext cx="549894" cy="4495800"/>
          </a:xfrm>
          <a:prstGeom prst="rect">
            <a:avLst/>
          </a:prstGeom>
          <a:noFill/>
        </p:spPr>
        <p:txBody>
          <a:bodyPr vert="wordArtVert" wrap="square" rtlCol="0">
            <a:spAutoFit/>
          </a:bodyPr>
          <a:lstStyle/>
          <a:p>
            <a:r>
              <a:rPr lang="en-US" sz="2000" b="1" dirty="0" smtClean="0">
                <a:hlinkClick r:id="rId4"/>
              </a:rPr>
              <a:t>Documentary</a:t>
            </a:r>
            <a:endParaRPr lang="en-US" sz="2000" b="1" dirty="0"/>
          </a:p>
        </p:txBody>
      </p:sp>
    </p:spTree>
  </p:cSld>
  <p:clrMapOvr>
    <a:masterClrMapping/>
  </p:clrMapOvr>
  <p:transition xmlns:p14="http://schemas.microsoft.com/office/powerpoint/2010/main" spd="slow">
    <p:zoom/>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7C0EA27-4C19-4C5F-8B84-B0BA770B4064}" type="slidenum">
              <a:rPr lang="en-US"/>
              <a:pPr/>
              <a:t>8</a:t>
            </a:fld>
            <a:endParaRPr lang="en-US" dirty="0"/>
          </a:p>
        </p:txBody>
      </p:sp>
      <p:pic>
        <p:nvPicPr>
          <p:cNvPr id="11" name="Picture 10" descr="20080108031452!Yalta_summit_1945_with_Churchill,_Roosevelt,_Stalin.jpg"/>
          <p:cNvPicPr>
            <a:picLocks noChangeAspect="1"/>
          </p:cNvPicPr>
          <p:nvPr/>
        </p:nvPicPr>
        <p:blipFill>
          <a:blip r:embed="rId2"/>
          <a:stretch>
            <a:fillRect/>
          </a:stretch>
        </p:blipFill>
        <p:spPr>
          <a:xfrm>
            <a:off x="152400" y="141925"/>
            <a:ext cx="8857164" cy="6599537"/>
          </a:xfrm>
          <a:prstGeom prst="rect">
            <a:avLst/>
          </a:prstGeom>
        </p:spPr>
      </p:pic>
      <p:sp>
        <p:nvSpPr>
          <p:cNvPr id="12" name="Oval 11"/>
          <p:cNvSpPr/>
          <p:nvPr/>
        </p:nvSpPr>
        <p:spPr>
          <a:xfrm>
            <a:off x="5638800" y="2743200"/>
            <a:ext cx="914400" cy="114300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srcRect/>
          <a:stretch>
            <a:fillRect/>
          </a:stretch>
        </p:blipFill>
        <p:spPr bwMode="auto">
          <a:xfrm>
            <a:off x="157401" y="228600"/>
            <a:ext cx="8832166" cy="6400800"/>
          </a:xfrm>
          <a:prstGeom prst="rect">
            <a:avLst/>
          </a:prstGeom>
          <a:noFill/>
          <a:ln w="9525">
            <a:noFill/>
            <a:miter lim="800000"/>
            <a:headEnd/>
            <a:tailEnd/>
          </a:ln>
          <a:effectLst/>
        </p:spPr>
      </p:pic>
    </p:spTree>
  </p:cSld>
  <p:clrMapOvr>
    <a:masterClrMapping/>
  </p:clrMapOvr>
  <p:transition xmlns:p14="http://schemas.microsoft.com/office/powerpoint/2010/main" spd="slow">
    <p:wheel spokes="8"/>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271" name="Rectangle 7"/>
          <p:cNvSpPr>
            <a:spLocks noChangeArrowheads="1"/>
          </p:cNvSpPr>
          <p:nvPr/>
        </p:nvSpPr>
        <p:spPr bwMode="auto">
          <a:xfrm>
            <a:off x="4648200" y="2362200"/>
            <a:ext cx="4343400" cy="138499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dirty="0" smtClean="0">
                <a:latin typeface="Times New Roman" pitchFamily="18" charset="0"/>
              </a:rPr>
              <a:t>By </a:t>
            </a:r>
            <a:r>
              <a:rPr lang="en-US" sz="2800" dirty="0">
                <a:latin typeface="Times New Roman" pitchFamily="18" charset="0"/>
              </a:rPr>
              <a:t>April of 1945, American and Soviet troops were closing in on Berlin.</a:t>
            </a:r>
            <a:endParaRPr lang="en-US" sz="2200" dirty="0"/>
          </a:p>
        </p:txBody>
      </p:sp>
      <p:sp>
        <p:nvSpPr>
          <p:cNvPr id="11273" name="Rectangle 9"/>
          <p:cNvSpPr>
            <a:spLocks noChangeArrowheads="1"/>
          </p:cNvSpPr>
          <p:nvPr/>
        </p:nvSpPr>
        <p:spPr bwMode="auto">
          <a:xfrm>
            <a:off x="4648200" y="3962400"/>
            <a:ext cx="4343400" cy="180022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dirty="0" smtClean="0">
                <a:latin typeface="Times New Roman" pitchFamily="18" charset="0"/>
              </a:rPr>
              <a:t>Adolf </a:t>
            </a:r>
            <a:r>
              <a:rPr lang="en-US" sz="2800" dirty="0">
                <a:latin typeface="Times New Roman" pitchFamily="18" charset="0"/>
              </a:rPr>
              <a:t>Hitler committed suicide on April 30, and Germany officially surrendered on May 7.</a:t>
            </a:r>
          </a:p>
        </p:txBody>
      </p:sp>
      <p:pic>
        <p:nvPicPr>
          <p:cNvPr id="10" name="Picture 9" descr="e0008988_08081992.jpg"/>
          <p:cNvPicPr>
            <a:picLocks noChangeAspect="1"/>
          </p:cNvPicPr>
          <p:nvPr/>
        </p:nvPicPr>
        <p:blipFill>
          <a:blip r:embed="rId3"/>
          <a:stretch>
            <a:fillRect/>
          </a:stretch>
        </p:blipFill>
        <p:spPr>
          <a:xfrm>
            <a:off x="304800" y="381000"/>
            <a:ext cx="4286250" cy="5962650"/>
          </a:xfrm>
          <a:prstGeom prst="rect">
            <a:avLst/>
          </a:prstGeom>
        </p:spPr>
      </p:pic>
      <p:sp>
        <p:nvSpPr>
          <p:cNvPr id="11" name="Rectangle 10"/>
          <p:cNvSpPr/>
          <p:nvPr/>
        </p:nvSpPr>
        <p:spPr>
          <a:xfrm>
            <a:off x="4953000" y="457200"/>
            <a:ext cx="3695563" cy="1754326"/>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V-E Day</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May 8, 1945</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xmlns:p14="http://schemas.microsoft.com/office/powerpoint/2010/main" spd="slow">
    <p:comb/>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304800"/>
            <a:ext cx="9144000" cy="366713"/>
          </a:xfrm>
          <a:prstGeom prst="rect">
            <a:avLst/>
          </a:prstGeom>
          <a:noFill/>
          <a:ln w="9525">
            <a:noFill/>
            <a:miter lim="800000"/>
            <a:headEnd/>
            <a:tailEnd/>
          </a:ln>
        </p:spPr>
        <p:txBody>
          <a:bodyPr>
            <a:spAutoFit/>
          </a:bodyPr>
          <a:lstStyle/>
          <a:p>
            <a:pPr>
              <a:spcBef>
                <a:spcPct val="50000"/>
              </a:spcBef>
            </a:pPr>
            <a:endParaRPr lang="en-US" dirty="0"/>
          </a:p>
        </p:txBody>
      </p:sp>
      <p:pic>
        <p:nvPicPr>
          <p:cNvPr id="8201" name="Picture 9" descr="Churchill_waves_to_crowds"/>
          <p:cNvPicPr>
            <a:picLocks noChangeAspect="1" noChangeArrowheads="1"/>
          </p:cNvPicPr>
          <p:nvPr/>
        </p:nvPicPr>
        <p:blipFill>
          <a:blip r:embed="rId3"/>
          <a:srcRect r="9355"/>
          <a:stretch>
            <a:fillRect/>
          </a:stretch>
        </p:blipFill>
        <p:spPr bwMode="auto">
          <a:xfrm>
            <a:off x="1371600" y="152400"/>
            <a:ext cx="6276008" cy="6475412"/>
          </a:xfrm>
          <a:prstGeom prst="rect">
            <a:avLst/>
          </a:prstGeom>
          <a:noFill/>
          <a:ln w="9525">
            <a:noFill/>
            <a:miter lim="800000"/>
            <a:headEnd/>
            <a:tailEnd/>
          </a:ln>
        </p:spPr>
      </p:pic>
      <p:sp>
        <p:nvSpPr>
          <p:cNvPr id="8202" name="Text Box 10"/>
          <p:cNvSpPr txBox="1">
            <a:spLocks noChangeArrowheads="1"/>
          </p:cNvSpPr>
          <p:nvPr/>
        </p:nvSpPr>
        <p:spPr bwMode="auto">
          <a:xfrm>
            <a:off x="1524000" y="381000"/>
            <a:ext cx="6096000" cy="52322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en-US" sz="2800" b="1" i="1" dirty="0">
                <a:latin typeface="Times New Roman" pitchFamily="18" charset="0"/>
              </a:rPr>
              <a:t>Churchill waves to crowds in </a:t>
            </a:r>
            <a:r>
              <a:rPr lang="en-US" sz="2800" b="1" i="1" dirty="0" smtClean="0">
                <a:latin typeface="Times New Roman" pitchFamily="18" charset="0"/>
              </a:rPr>
              <a:t>Britain.</a:t>
            </a:r>
            <a:endParaRPr lang="en-US" sz="2800" b="1" i="1" dirty="0">
              <a:latin typeface="Times New Roman" pitchFamily="18" charset="0"/>
            </a:endParaRPr>
          </a:p>
        </p:txBody>
      </p:sp>
    </p:spTree>
  </p:cSld>
  <p:clrMapOvr>
    <a:masterClrMapping/>
  </p:clrMapOvr>
  <p:transition xmlns:p14="http://schemas.microsoft.com/office/powerpoint/2010/main" spd="slow">
    <p:blinds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box(in)">
                                      <p:cBhvr>
                                        <p:cTn id="7" dur="500"/>
                                        <p:tgtEl>
                                          <p:spTgt spid="8202"/>
                                        </p:tgtEl>
                                      </p:cBhvr>
                                    </p:animEffect>
                                  </p:childTnLst>
                                </p:cTn>
                              </p:par>
                              <p:par>
                                <p:cTn id="8" presetID="4" presetClass="entr" presetSubtype="16" fill="hold" nodeType="withEffect">
                                  <p:stCondLst>
                                    <p:cond delay="0"/>
                                  </p:stCondLst>
                                  <p:childTnLst>
                                    <p:set>
                                      <p:cBhvr>
                                        <p:cTn id="9" dur="1" fill="hold">
                                          <p:stCondLst>
                                            <p:cond delay="0"/>
                                          </p:stCondLst>
                                        </p:cTn>
                                        <p:tgtEl>
                                          <p:spTgt spid="8201"/>
                                        </p:tgtEl>
                                        <p:attrNameLst>
                                          <p:attrName>style.visibility</p:attrName>
                                        </p:attrNameLst>
                                      </p:cBhvr>
                                      <p:to>
                                        <p:strVal val="visible"/>
                                      </p:to>
                                    </p:set>
                                    <p:animEffect transition="in" filter="box(in)">
                                      <p:cBhvr>
                                        <p:cTn id="10"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9B5087C4-520B-4C39-9167-64A560176CE7}" type="slidenum">
              <a:rPr lang="en-US"/>
              <a:pPr/>
              <a:t>83</a:t>
            </a:fld>
            <a:endParaRPr lang="en-US" dirty="0"/>
          </a:p>
        </p:txBody>
      </p:sp>
      <p:pic>
        <p:nvPicPr>
          <p:cNvPr id="6" name="Picture 4" descr="ve1"/>
          <p:cNvPicPr>
            <a:picLocks noChangeAspect="1" noChangeArrowheads="1"/>
          </p:cNvPicPr>
          <p:nvPr/>
        </p:nvPicPr>
        <p:blipFill>
          <a:blip r:embed="rId3"/>
          <a:srcRect/>
          <a:stretch>
            <a:fillRect/>
          </a:stretch>
        </p:blipFill>
        <p:spPr bwMode="auto">
          <a:xfrm>
            <a:off x="685800" y="381000"/>
            <a:ext cx="7772400" cy="6237628"/>
          </a:xfrm>
          <a:prstGeom prst="rect">
            <a:avLst/>
          </a:prstGeom>
          <a:noFill/>
          <a:ln w="9525">
            <a:noFill/>
            <a:miter lim="800000"/>
            <a:headEnd/>
            <a:tailEnd/>
          </a:ln>
        </p:spPr>
      </p:pic>
      <p:sp>
        <p:nvSpPr>
          <p:cNvPr id="8" name="Text Box 5" descr="Parchment"/>
          <p:cNvSpPr txBox="1">
            <a:spLocks noChangeArrowheads="1"/>
          </p:cNvSpPr>
          <p:nvPr/>
        </p:nvSpPr>
        <p:spPr bwMode="auto">
          <a:xfrm>
            <a:off x="1600200" y="152400"/>
            <a:ext cx="6096000" cy="95410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en-US" sz="2800" b="1" i="1" dirty="0">
                <a:latin typeface="Times New Roman" pitchFamily="18" charset="0"/>
              </a:rPr>
              <a:t>V-E Day Celebrations in New York City, May 8, 1945.</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bg1"/>
            </a:gs>
            <a:gs pos="100000">
              <a:srgbClr val="FF0000"/>
            </a:gs>
          </a:gsLst>
          <a:lin ang="5400000" scaled="0"/>
        </a:gradFill>
        <a:effectLst/>
      </p:bgPr>
    </p:bg>
    <p:spTree>
      <p:nvGrpSpPr>
        <p:cNvPr id="1" name=""/>
        <p:cNvGrpSpPr/>
        <p:nvPr/>
      </p:nvGrpSpPr>
      <p:grpSpPr>
        <a:xfrm>
          <a:off x="0" y="0"/>
          <a:ext cx="0" cy="0"/>
          <a:chOff x="0" y="0"/>
          <a:chExt cx="0" cy="0"/>
        </a:xfrm>
      </p:grpSpPr>
      <p:pic>
        <p:nvPicPr>
          <p:cNvPr id="2" name="Picture 1" descr="1944_Electoral_Map.png"/>
          <p:cNvPicPr>
            <a:picLocks noChangeAspect="1"/>
          </p:cNvPicPr>
          <p:nvPr/>
        </p:nvPicPr>
        <p:blipFill>
          <a:blip r:embed="rId2"/>
          <a:stretch>
            <a:fillRect/>
          </a:stretch>
        </p:blipFill>
        <p:spPr>
          <a:xfrm>
            <a:off x="685800" y="1828800"/>
            <a:ext cx="7772400" cy="4800600"/>
          </a:xfrm>
          <a:prstGeom prst="rect">
            <a:avLst/>
          </a:prstGeom>
        </p:spPr>
      </p:pic>
      <p:sp>
        <p:nvSpPr>
          <p:cNvPr id="3" name="Rectangle 2"/>
          <p:cNvSpPr/>
          <p:nvPr/>
        </p:nvSpPr>
        <p:spPr>
          <a:xfrm>
            <a:off x="457200" y="0"/>
            <a:ext cx="8275407" cy="1015663"/>
          </a:xfrm>
          <a:prstGeom prst="rect">
            <a:avLst/>
          </a:prstGeom>
          <a:noFill/>
        </p:spPr>
        <p:txBody>
          <a:bodyPr wrap="none" lIns="91440" tIns="45720" rIns="91440" bIns="45720">
            <a:spAutoFit/>
          </a:bodyPr>
          <a:lstStyle/>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1944 Presidential Election</a:t>
            </a:r>
            <a:endParaRPr 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2209800" y="914400"/>
            <a:ext cx="4905445" cy="769441"/>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Fourth Term for FDR</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80" name="Picture 8" descr="FDR_extra">
            <a:hlinkClick r:id="rId2"/>
          </p:cNvPr>
          <p:cNvPicPr>
            <a:picLocks noChangeAspect="1" noChangeArrowheads="1"/>
          </p:cNvPicPr>
          <p:nvPr/>
        </p:nvPicPr>
        <p:blipFill>
          <a:blip r:embed="rId3"/>
          <a:srcRect/>
          <a:stretch>
            <a:fillRect/>
          </a:stretch>
        </p:blipFill>
        <p:spPr bwMode="auto">
          <a:xfrm>
            <a:off x="228600" y="304800"/>
            <a:ext cx="4926624" cy="6248400"/>
          </a:xfrm>
          <a:prstGeom prst="rect">
            <a:avLst/>
          </a:prstGeom>
          <a:noFill/>
        </p:spPr>
      </p:pic>
      <p:sp>
        <p:nvSpPr>
          <p:cNvPr id="7" name="Rectangle 6"/>
          <p:cNvSpPr/>
          <p:nvPr/>
        </p:nvSpPr>
        <p:spPr>
          <a:xfrm>
            <a:off x="5334000" y="838200"/>
            <a:ext cx="3505200" cy="483209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spcBef>
                <a:spcPct val="50000"/>
              </a:spcBef>
            </a:pPr>
            <a:r>
              <a:rPr lang="en-US" sz="2800" b="1" dirty="0" smtClean="0"/>
              <a:t>In April 1945 just three months after the start of his fourth term FDR dies.  He complained of a headache when his portrait was being painted. Hours later he died.   After twelve years the nation now has a new leader.</a:t>
            </a:r>
            <a:endParaRPr lang="en-US" sz="2800" b="1" dirty="0"/>
          </a:p>
        </p:txBody>
      </p:sp>
    </p:spTree>
  </p:cSld>
  <p:clrMapOvr>
    <a:masterClrMapping/>
  </p:clrMapOvr>
  <p:transition xmlns:p14="http://schemas.microsoft.com/office/powerpoint/2010/main" spd="slow">
    <p:pull dir="ld"/>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6628" name="Picture 4" descr="HarryTrumanTakesOath1"/>
          <p:cNvPicPr>
            <a:picLocks noChangeAspect="1" noChangeArrowheads="1"/>
          </p:cNvPicPr>
          <p:nvPr/>
        </p:nvPicPr>
        <p:blipFill>
          <a:blip r:embed="rId2"/>
          <a:srcRect l="10419" r="13522"/>
          <a:stretch>
            <a:fillRect/>
          </a:stretch>
        </p:blipFill>
        <p:spPr bwMode="auto">
          <a:xfrm>
            <a:off x="304800" y="152400"/>
            <a:ext cx="6554214" cy="6468170"/>
          </a:xfrm>
          <a:prstGeom prst="rect">
            <a:avLst/>
          </a:prstGeom>
          <a:noFill/>
          <a:ln w="9525">
            <a:noFill/>
            <a:miter lim="800000"/>
            <a:headEnd/>
            <a:tailEnd/>
          </a:ln>
        </p:spPr>
      </p:pic>
      <p:sp>
        <p:nvSpPr>
          <p:cNvPr id="26629" name="Text Box 5"/>
          <p:cNvSpPr txBox="1">
            <a:spLocks noChangeArrowheads="1"/>
          </p:cNvSpPr>
          <p:nvPr/>
        </p:nvSpPr>
        <p:spPr bwMode="auto">
          <a:xfrm>
            <a:off x="228600" y="4800600"/>
            <a:ext cx="8686800" cy="15696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ct val="50000"/>
              </a:spcBef>
            </a:pPr>
            <a:r>
              <a:rPr lang="en-US" sz="2400" b="1" i="1" dirty="0" smtClean="0">
                <a:latin typeface="Berylium" pitchFamily="2" charset="0"/>
              </a:rPr>
              <a:t>Truman </a:t>
            </a:r>
            <a:r>
              <a:rPr lang="en-US" sz="2400" b="1" i="1" dirty="0">
                <a:latin typeface="Berylium" pitchFamily="2" charset="0"/>
              </a:rPr>
              <a:t>spoke to reporters and said, "...I don't know whether you fellows ever had a load of hay fall on you, but when they told me yesterday what had happened, I felt like the moon, the stars, and all the planets had fallen on me."</a:t>
            </a:r>
          </a:p>
        </p:txBody>
      </p:sp>
      <p:sp>
        <p:nvSpPr>
          <p:cNvPr id="4" name="Rectangle 3"/>
          <p:cNvSpPr/>
          <p:nvPr/>
        </p:nvSpPr>
        <p:spPr>
          <a:xfrm>
            <a:off x="4800600" y="2514600"/>
            <a:ext cx="4114800" cy="144655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Harry S. Truman</a:t>
            </a:r>
          </a:p>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33</a:t>
            </a:r>
            <a:r>
              <a:rPr lang="en-US" sz="4400" b="1" baseline="30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rd</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President</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xmlns:p14="http://schemas.microsoft.com/office/powerpoint/2010/main" spd="slow">
    <p:pull dir="ru"/>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5633358-B732-453B-8E67-C53376841560}" type="slidenum">
              <a:rPr lang="en-US"/>
              <a:pPr/>
              <a:t>87</a:t>
            </a:fld>
            <a:endParaRPr lang="en-US" dirty="0"/>
          </a:p>
        </p:txBody>
      </p:sp>
      <p:pic>
        <p:nvPicPr>
          <p:cNvPr id="80900" name="Picture 4"/>
          <p:cNvPicPr>
            <a:picLocks noChangeAspect="1" noChangeArrowheads="1"/>
          </p:cNvPicPr>
          <p:nvPr/>
        </p:nvPicPr>
        <p:blipFill>
          <a:blip r:embed="rId2"/>
          <a:srcRect/>
          <a:stretch>
            <a:fillRect/>
          </a:stretch>
        </p:blipFill>
        <p:spPr bwMode="auto">
          <a:xfrm>
            <a:off x="362904" y="1676400"/>
            <a:ext cx="8476296" cy="4852988"/>
          </a:xfrm>
          <a:prstGeom prst="rect">
            <a:avLst/>
          </a:prstGeom>
          <a:noFill/>
          <a:ln w="9525">
            <a:noFill/>
            <a:miter lim="800000"/>
            <a:headEnd/>
            <a:tailEnd/>
          </a:ln>
          <a:effectLst/>
        </p:spPr>
      </p:pic>
      <p:sp>
        <p:nvSpPr>
          <p:cNvPr id="5" name="Rectangle 4"/>
          <p:cNvSpPr/>
          <p:nvPr/>
        </p:nvSpPr>
        <p:spPr>
          <a:xfrm>
            <a:off x="2286000" y="533400"/>
            <a:ext cx="4263731"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Holocaust</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B1D9B380-BE22-43A9-A2E6-52205B0CC092}" type="slidenum">
              <a:rPr lang="en-US"/>
              <a:pPr/>
              <a:t>88</a:t>
            </a:fld>
            <a:endParaRPr lang="en-US" dirty="0"/>
          </a:p>
        </p:txBody>
      </p:sp>
      <p:pic>
        <p:nvPicPr>
          <p:cNvPr id="31749" name="Picture 5" descr="Auschwitz-children_MEGA"/>
          <p:cNvPicPr>
            <a:picLocks noChangeAspect="1" noChangeArrowheads="1"/>
          </p:cNvPicPr>
          <p:nvPr/>
        </p:nvPicPr>
        <p:blipFill>
          <a:blip r:embed="rId2"/>
          <a:srcRect/>
          <a:stretch>
            <a:fillRect/>
          </a:stretch>
        </p:blipFill>
        <p:spPr bwMode="auto">
          <a:xfrm>
            <a:off x="381000" y="304800"/>
            <a:ext cx="4072219" cy="3505200"/>
          </a:xfrm>
          <a:prstGeom prst="rect">
            <a:avLst/>
          </a:prstGeom>
          <a:ln>
            <a:noFill/>
          </a:ln>
          <a:effectLst>
            <a:softEdge rad="112500"/>
          </a:effectLst>
        </p:spPr>
      </p:pic>
      <p:pic>
        <p:nvPicPr>
          <p:cNvPr id="5" name="Picture 6" descr="image?id=67849"/>
          <p:cNvPicPr>
            <a:picLocks noChangeAspect="1" noChangeArrowheads="1"/>
          </p:cNvPicPr>
          <p:nvPr/>
        </p:nvPicPr>
        <p:blipFill>
          <a:blip r:embed="rId3"/>
          <a:srcRect/>
          <a:stretch>
            <a:fillRect/>
          </a:stretch>
        </p:blipFill>
        <p:spPr bwMode="auto">
          <a:xfrm>
            <a:off x="4724400" y="3429000"/>
            <a:ext cx="4038600" cy="3143835"/>
          </a:xfrm>
          <a:prstGeom prst="rect">
            <a:avLst/>
          </a:prstGeom>
          <a:ln>
            <a:noFill/>
          </a:ln>
          <a:effectLst>
            <a:softEdge rad="112500"/>
          </a:effectLst>
        </p:spPr>
      </p:pic>
      <p:pic>
        <p:nvPicPr>
          <p:cNvPr id="7" name="Picture 16" descr="260px-Star_of_David"/>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1447800" y="3886200"/>
            <a:ext cx="1238250" cy="1428750"/>
          </a:xfrm>
          <a:prstGeom prst="rect">
            <a:avLst/>
          </a:prstGeom>
          <a:noFill/>
        </p:spPr>
      </p:pic>
      <p:sp>
        <p:nvSpPr>
          <p:cNvPr id="8" name="Text Box 17"/>
          <p:cNvSpPr txBox="1">
            <a:spLocks noChangeArrowheads="1"/>
          </p:cNvSpPr>
          <p:nvPr/>
        </p:nvSpPr>
        <p:spPr bwMode="auto">
          <a:xfrm>
            <a:off x="609600" y="5486400"/>
            <a:ext cx="3048000" cy="861774"/>
          </a:xfrm>
          <a:prstGeom prst="rect">
            <a:avLst/>
          </a:prstGeom>
          <a:noFill/>
          <a:ln w="9525">
            <a:noFill/>
            <a:miter lim="800000"/>
            <a:headEnd/>
            <a:tailEnd/>
          </a:ln>
          <a:effectLst/>
        </p:spPr>
        <p:txBody>
          <a:bodyPr wrap="square">
            <a:spAutoFit/>
          </a:bodyPr>
          <a:lstStyle/>
          <a:p>
            <a:pPr algn="ctr">
              <a:spcBef>
                <a:spcPct val="50000"/>
              </a:spcBef>
            </a:pPr>
            <a:r>
              <a:rPr lang="en-US" sz="2000" b="1" dirty="0"/>
              <a:t>Star </a:t>
            </a:r>
            <a:r>
              <a:rPr lang="en-US" sz="2000" b="1" dirty="0" smtClean="0"/>
              <a:t>of </a:t>
            </a:r>
            <a:r>
              <a:rPr lang="en-US" sz="2000" b="1" dirty="0"/>
              <a:t>David, </a:t>
            </a:r>
            <a:endParaRPr lang="en-US" sz="2000" b="1" dirty="0" smtClean="0"/>
          </a:p>
          <a:p>
            <a:pPr algn="ctr">
              <a:spcBef>
                <a:spcPct val="50000"/>
              </a:spcBef>
            </a:pPr>
            <a:r>
              <a:rPr lang="en-US" sz="2000" b="1" dirty="0" smtClean="0"/>
              <a:t>symbol </a:t>
            </a:r>
            <a:r>
              <a:rPr lang="en-US" sz="2000" b="1" dirty="0"/>
              <a:t>of Judaism</a:t>
            </a:r>
          </a:p>
        </p:txBody>
      </p:sp>
      <p:pic>
        <p:nvPicPr>
          <p:cNvPr id="9" name="Picture 9" descr="auschwitz_large"/>
          <p:cNvPicPr>
            <a:picLocks noChangeAspect="1" noChangeArrowheads="1"/>
          </p:cNvPicPr>
          <p:nvPr/>
        </p:nvPicPr>
        <p:blipFill>
          <a:blip r:embed="rId5"/>
          <a:srcRect/>
          <a:stretch>
            <a:fillRect/>
          </a:stretch>
        </p:blipFill>
        <p:spPr bwMode="auto">
          <a:xfrm>
            <a:off x="5791200" y="228600"/>
            <a:ext cx="2273300" cy="2970002"/>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 Box 6"/>
          <p:cNvSpPr txBox="1">
            <a:spLocks noChangeArrowheads="1"/>
          </p:cNvSpPr>
          <p:nvPr/>
        </p:nvSpPr>
        <p:spPr bwMode="auto">
          <a:xfrm>
            <a:off x="228600" y="6172200"/>
            <a:ext cx="8763000" cy="523220"/>
          </a:xfrm>
          <a:prstGeom prst="rect">
            <a:avLst/>
          </a:prstGeom>
          <a:noFill/>
          <a:ln w="9525">
            <a:noFill/>
            <a:miter lim="800000"/>
            <a:headEnd/>
            <a:tailEnd/>
          </a:ln>
          <a:effectLst/>
        </p:spPr>
        <p:txBody>
          <a:bodyPr wrap="square">
            <a:spAutoFit/>
          </a:bodyPr>
          <a:lstStyle/>
          <a:p>
            <a:pPr algn="ctr">
              <a:spcBef>
                <a:spcPct val="50000"/>
              </a:spcBef>
            </a:pPr>
            <a:r>
              <a:rPr lang="en-US" sz="2800" b="1" i="1" dirty="0">
                <a:latin typeface="Times New Roman" pitchFamily="18" charset="0"/>
              </a:rPr>
              <a:t>Mistreated, starved prisoners in the </a:t>
            </a:r>
            <a:r>
              <a:rPr lang="en-US" sz="2800" b="1" i="1" dirty="0" smtClean="0">
                <a:latin typeface="Times New Roman" pitchFamily="18" charset="0"/>
              </a:rPr>
              <a:t>concentration camp </a:t>
            </a:r>
            <a:endParaRPr lang="en-US" sz="2800" b="1" i="1" dirty="0">
              <a:latin typeface="Times New Roman" pitchFamily="18" charset="0"/>
            </a:endParaRPr>
          </a:p>
        </p:txBody>
      </p:sp>
      <p:pic>
        <p:nvPicPr>
          <p:cNvPr id="15369" name="Picture 9" descr="Starved_prisoners%2C_nearly_dead_from_hunger%2C_pose_in_concentration_camp_in_Ebensee%2C_Austria">
            <a:hlinkClick r:id="rId2"/>
          </p:cNvPr>
          <p:cNvPicPr>
            <a:picLocks noChangeAspect="1" noChangeArrowheads="1"/>
          </p:cNvPicPr>
          <p:nvPr/>
        </p:nvPicPr>
        <p:blipFill>
          <a:blip r:embed="rId3"/>
          <a:srcRect/>
          <a:stretch>
            <a:fillRect/>
          </a:stretch>
        </p:blipFill>
        <p:spPr bwMode="auto">
          <a:xfrm>
            <a:off x="457200" y="228600"/>
            <a:ext cx="8226425" cy="603250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A637E5D3-8DF1-4DC0-BABD-1A3F871A2B4E}" type="slidenum">
              <a:rPr lang="en-US"/>
              <a:pPr/>
              <a:t>9</a:t>
            </a:fld>
            <a:endParaRPr lang="en-US" dirty="0"/>
          </a:p>
        </p:txBody>
      </p:sp>
      <p:sp>
        <p:nvSpPr>
          <p:cNvPr id="8" name="Rectangle 7"/>
          <p:cNvSpPr/>
          <p:nvPr/>
        </p:nvSpPr>
        <p:spPr>
          <a:xfrm>
            <a:off x="609600" y="914400"/>
            <a:ext cx="7924800" cy="1446550"/>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8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Neutrality Acts </a:t>
            </a:r>
            <a:endParaRPr lang="en-US" sz="8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TextBox 8"/>
          <p:cNvSpPr txBox="1"/>
          <p:nvPr/>
        </p:nvSpPr>
        <p:spPr>
          <a:xfrm>
            <a:off x="1219200" y="2667000"/>
            <a:ext cx="6705600"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6000" dirty="0" smtClean="0">
                <a:solidFill>
                  <a:schemeClr val="bg1"/>
                </a:solidFill>
              </a:rPr>
              <a:t>Attempts to keep the United States out of war.</a:t>
            </a:r>
            <a:endParaRPr lang="en-US" sz="6000" dirty="0">
              <a:solidFill>
                <a:schemeClr val="bg1"/>
              </a:solidFill>
            </a:endParaRPr>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plus(i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Text Box 4"/>
          <p:cNvSpPr txBox="1">
            <a:spLocks noChangeArrowheads="1"/>
          </p:cNvSpPr>
          <p:nvPr/>
        </p:nvSpPr>
        <p:spPr bwMode="auto">
          <a:xfrm>
            <a:off x="1447800" y="6172200"/>
            <a:ext cx="6248400" cy="5191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800" b="1" i="1" dirty="0">
                <a:latin typeface="Times New Roman" pitchFamily="18" charset="0"/>
                <a:cs typeface="Times New Roman" pitchFamily="18" charset="0"/>
              </a:rPr>
              <a:t>Slave Labor at Buchenwald</a:t>
            </a:r>
          </a:p>
        </p:txBody>
      </p:sp>
      <p:pic>
        <p:nvPicPr>
          <p:cNvPr id="79876" name="Picture 5" descr="Slave labor at Buchenwald"/>
          <p:cNvPicPr>
            <a:picLocks noChangeAspect="1" noChangeArrowheads="1"/>
          </p:cNvPicPr>
          <p:nvPr/>
        </p:nvPicPr>
        <p:blipFill>
          <a:blip r:embed="rId2">
            <a:lum contrast="6000"/>
          </a:blip>
          <a:srcRect/>
          <a:stretch>
            <a:fillRect/>
          </a:stretch>
        </p:blipFill>
        <p:spPr bwMode="auto">
          <a:xfrm>
            <a:off x="838200" y="228600"/>
            <a:ext cx="7352204" cy="5893050"/>
          </a:xfrm>
          <a:prstGeom prst="rect">
            <a:avLst/>
          </a:prstGeom>
          <a:noFill/>
          <a:ln w="952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7" descr="ww2182">
            <a:hlinkClick r:id="rId2"/>
          </p:cNvPr>
          <p:cNvPicPr>
            <a:picLocks noChangeAspect="1" noChangeArrowheads="1"/>
          </p:cNvPicPr>
          <p:nvPr/>
        </p:nvPicPr>
        <p:blipFill>
          <a:blip r:embed="rId3"/>
          <a:srcRect t="6142" b="7881"/>
          <a:stretch>
            <a:fillRect/>
          </a:stretch>
        </p:blipFill>
        <p:spPr bwMode="auto">
          <a:xfrm>
            <a:off x="457200" y="228600"/>
            <a:ext cx="8226425" cy="5334000"/>
          </a:xfrm>
          <a:prstGeom prst="rect">
            <a:avLst/>
          </a:prstGeom>
          <a:ln>
            <a:noFill/>
          </a:ln>
          <a:effectLst>
            <a:softEdge rad="112500"/>
          </a:effectLst>
        </p:spPr>
      </p:pic>
      <p:sp>
        <p:nvSpPr>
          <p:cNvPr id="17416" name="Text Box 8"/>
          <p:cNvSpPr txBox="1">
            <a:spLocks noChangeArrowheads="1"/>
          </p:cNvSpPr>
          <p:nvPr/>
        </p:nvSpPr>
        <p:spPr bwMode="auto">
          <a:xfrm>
            <a:off x="304800" y="5715000"/>
            <a:ext cx="8534400" cy="954107"/>
          </a:xfrm>
          <a:prstGeom prst="rect">
            <a:avLst/>
          </a:prstGeom>
          <a:noFill/>
          <a:ln w="9525">
            <a:noFill/>
            <a:miter lim="800000"/>
            <a:headEnd/>
            <a:tailEnd/>
          </a:ln>
          <a:effectLst/>
        </p:spPr>
        <p:txBody>
          <a:bodyPr wrap="square">
            <a:spAutoFit/>
          </a:bodyPr>
          <a:lstStyle/>
          <a:p>
            <a:pPr algn="ctr">
              <a:spcBef>
                <a:spcPct val="50000"/>
              </a:spcBef>
            </a:pPr>
            <a:r>
              <a:rPr lang="en-US" sz="2800" b="1" i="1" dirty="0">
                <a:latin typeface="Times New Roman" pitchFamily="18" charset="0"/>
              </a:rPr>
              <a:t>Bones </a:t>
            </a:r>
            <a:r>
              <a:rPr lang="en-US" sz="2800" b="1" i="1" dirty="0" smtClean="0">
                <a:latin typeface="Times New Roman" pitchFamily="18" charset="0"/>
              </a:rPr>
              <a:t>are </a:t>
            </a:r>
            <a:r>
              <a:rPr lang="en-US" sz="2800" b="1" i="1" dirty="0">
                <a:latin typeface="Times New Roman" pitchFamily="18" charset="0"/>
              </a:rPr>
              <a:t>visible in the crematoria in the concentration camp at Weimar, Germany. April 14, 1945. </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ovens at Majdanek"/>
          <p:cNvPicPr>
            <a:picLocks noChangeAspect="1" noChangeArrowheads="1"/>
          </p:cNvPicPr>
          <p:nvPr/>
        </p:nvPicPr>
        <p:blipFill>
          <a:blip r:embed="rId2">
            <a:lum bright="-6000" contrast="12000"/>
          </a:blip>
          <a:srcRect/>
          <a:stretch>
            <a:fillRect/>
          </a:stretch>
        </p:blipFill>
        <p:spPr bwMode="auto">
          <a:xfrm>
            <a:off x="457200" y="685800"/>
            <a:ext cx="8217809" cy="5926349"/>
          </a:xfrm>
          <a:prstGeom prst="rect">
            <a:avLst/>
          </a:prstGeom>
          <a:noFill/>
          <a:ln w="9525">
            <a:solidFill>
              <a:schemeClr val="tx1"/>
            </a:solidFill>
            <a:miter lim="800000"/>
            <a:headEnd/>
            <a:tailEnd/>
          </a:ln>
        </p:spPr>
      </p:pic>
      <p:sp>
        <p:nvSpPr>
          <p:cNvPr id="3" name="Text Box 5"/>
          <p:cNvSpPr txBox="1">
            <a:spLocks noChangeArrowheads="1"/>
          </p:cNvSpPr>
          <p:nvPr/>
        </p:nvSpPr>
        <p:spPr bwMode="auto">
          <a:xfrm>
            <a:off x="3200400" y="152400"/>
            <a:ext cx="3048000" cy="369332"/>
          </a:xfrm>
          <a:prstGeom prst="rect">
            <a:avLst/>
          </a:prstGeom>
          <a:noFill/>
          <a:ln w="12700">
            <a:noFill/>
            <a:miter lim="800000"/>
            <a:headEnd type="none" w="sm" len="sm"/>
            <a:tailEnd type="none" w="sm" len="sm"/>
          </a:ln>
          <a:effectLst/>
        </p:spPr>
        <p:txBody>
          <a:bodyPr wrap="square">
            <a:spAutoFit/>
          </a:bodyPr>
          <a:lstStyle/>
          <a:p>
            <a:pPr algn="ctr">
              <a:spcBef>
                <a:spcPct val="50000"/>
              </a:spcBef>
            </a:pPr>
            <a:r>
              <a:rPr lang="en-US" b="1" dirty="0">
                <a:latin typeface="Comic Sans MS" pitchFamily="66" charset="0"/>
              </a:rPr>
              <a:t>Crematoria at </a:t>
            </a:r>
            <a:r>
              <a:rPr lang="en-US" b="1" dirty="0" err="1">
                <a:latin typeface="Comic Sans MS" pitchFamily="66" charset="0"/>
              </a:rPr>
              <a:t>Majdanek</a:t>
            </a:r>
            <a:endParaRPr lang="en-US" b="1" dirty="0">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7" descr="Arbet Macht Frei"/>
          <p:cNvPicPr>
            <a:picLocks noChangeAspect="1" noChangeArrowheads="1"/>
          </p:cNvPicPr>
          <p:nvPr/>
        </p:nvPicPr>
        <p:blipFill>
          <a:blip r:embed="rId2">
            <a:lum bright="12000" contrast="6000"/>
          </a:blip>
          <a:srcRect/>
          <a:stretch>
            <a:fillRect/>
          </a:stretch>
        </p:blipFill>
        <p:spPr bwMode="auto">
          <a:xfrm>
            <a:off x="288158" y="762000"/>
            <a:ext cx="8606606" cy="5878033"/>
          </a:xfrm>
          <a:prstGeom prst="rect">
            <a:avLst/>
          </a:prstGeom>
          <a:noFill/>
          <a:ln w="9525">
            <a:solidFill>
              <a:schemeClr val="tx1"/>
            </a:solidFill>
            <a:miter lim="800000"/>
            <a:headEnd/>
            <a:tailEnd/>
          </a:ln>
        </p:spPr>
      </p:pic>
      <p:sp>
        <p:nvSpPr>
          <p:cNvPr id="218120" name="Text Box 8"/>
          <p:cNvSpPr txBox="1">
            <a:spLocks noChangeArrowheads="1"/>
          </p:cNvSpPr>
          <p:nvPr/>
        </p:nvSpPr>
        <p:spPr bwMode="auto">
          <a:xfrm>
            <a:off x="1371600" y="228600"/>
            <a:ext cx="6705600" cy="369332"/>
          </a:xfrm>
          <a:prstGeom prst="rect">
            <a:avLst/>
          </a:prstGeom>
          <a:noFill/>
          <a:ln w="12700">
            <a:noFill/>
            <a:miter lim="800000"/>
            <a:headEnd type="none" w="sm" len="sm"/>
            <a:tailEnd type="none" w="sm" len="sm"/>
          </a:ln>
          <a:effectLst/>
        </p:spPr>
        <p:txBody>
          <a:bodyPr wrap="square">
            <a:spAutoFit/>
          </a:bodyPr>
          <a:lstStyle/>
          <a:p>
            <a:pPr algn="ctr">
              <a:spcBef>
                <a:spcPct val="50000"/>
              </a:spcBef>
            </a:pPr>
            <a:r>
              <a:rPr lang="en-US" b="1" dirty="0">
                <a:latin typeface="Comic Sans MS" pitchFamily="66" charset="0"/>
              </a:rPr>
              <a:t>Entrance to </a:t>
            </a:r>
            <a:r>
              <a:rPr lang="en-US" b="1" dirty="0" smtClean="0">
                <a:latin typeface="Comic Sans MS" pitchFamily="66" charset="0"/>
              </a:rPr>
              <a:t>Auschwitz: </a:t>
            </a:r>
            <a:r>
              <a:rPr lang="en-US" b="1" i="1" dirty="0" smtClean="0">
                <a:latin typeface="Comic Sans MS" pitchFamily="66" charset="0"/>
              </a:rPr>
              <a:t>Work </a:t>
            </a:r>
            <a:r>
              <a:rPr lang="en-US" b="1" i="1" dirty="0">
                <a:latin typeface="Comic Sans MS" pitchFamily="66" charset="0"/>
              </a:rPr>
              <a:t>Makes You Free</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Text Box 3"/>
          <p:cNvSpPr txBox="1">
            <a:spLocks noChangeArrowheads="1"/>
          </p:cNvSpPr>
          <p:nvPr/>
        </p:nvSpPr>
        <p:spPr bwMode="auto">
          <a:xfrm>
            <a:off x="1676400" y="5867400"/>
            <a:ext cx="6019800" cy="369332"/>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b="1" dirty="0">
                <a:latin typeface="Comic Sans MS" pitchFamily="66" charset="0"/>
              </a:rPr>
              <a:t>Mass Graves at Bergen-Belsen</a:t>
            </a:r>
          </a:p>
        </p:txBody>
      </p:sp>
      <p:pic>
        <p:nvPicPr>
          <p:cNvPr id="80900" name="Picture 7" descr="mass grave at Bergen-Selsen"/>
          <p:cNvPicPr>
            <a:picLocks noChangeAspect="1" noChangeArrowheads="1"/>
          </p:cNvPicPr>
          <p:nvPr/>
        </p:nvPicPr>
        <p:blipFill>
          <a:blip r:embed="rId2">
            <a:lum bright="-6000" contrast="6000"/>
          </a:blip>
          <a:srcRect/>
          <a:stretch>
            <a:fillRect/>
          </a:stretch>
        </p:blipFill>
        <p:spPr bwMode="auto">
          <a:xfrm>
            <a:off x="1219200" y="228600"/>
            <a:ext cx="6781800" cy="5559379"/>
          </a:xfrm>
          <a:prstGeom prst="rect">
            <a:avLst/>
          </a:prstGeom>
          <a:noFill/>
          <a:ln w="952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401205"/>
          </a:xfrm>
          <a:prstGeom prst="rect">
            <a:avLst/>
          </a:prstGeom>
          <a:noFill/>
        </p:spPr>
        <p:txBody>
          <a:bodyPr wrap="square" lIns="91440" tIns="45720" rIns="91440" bIns="45720">
            <a:spAutoFit/>
          </a:bodyPr>
          <a:lstStyle/>
          <a:p>
            <a:pPr algn="ctr"/>
            <a:endPar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9600" b="1" u="sng"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Section 5</a:t>
            </a:r>
            <a:endParaRPr lang="en-US" sz="9600" b="1" u="sng"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a:p>
            <a:pPr algn="ctr"/>
            <a:r>
              <a:rPr lang="en-US" sz="8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rPr>
              <a:t>War in the Pacific</a:t>
            </a:r>
            <a:endParaRPr lang="en-US" sz="8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Berlin Sans FB Demi" pitchFamily="34" charset="0"/>
            </a:endParaRP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0" y="762000"/>
            <a:ext cx="6248400" cy="1295400"/>
          </a:xfrm>
        </p:spPr>
        <p:txBody>
          <a:bodyPr>
            <a:normAutofit/>
          </a:bodyPr>
          <a:lstStyle/>
          <a:p>
            <a:r>
              <a:rPr lang="en-US" sz="2000" dirty="0" smtClean="0"/>
              <a:t>Began air raids on Dec. 8</a:t>
            </a:r>
            <a:r>
              <a:rPr lang="en-US" sz="2000" baseline="30000" dirty="0" smtClean="0"/>
              <a:t>th</a:t>
            </a:r>
            <a:r>
              <a:rPr lang="en-US" sz="2000" dirty="0" smtClean="0"/>
              <a:t>, 1941</a:t>
            </a:r>
          </a:p>
          <a:p>
            <a:r>
              <a:rPr lang="en-US" sz="2000" dirty="0" smtClean="0"/>
              <a:t>Shortly after that they  landed troops in the Philippines</a:t>
            </a:r>
          </a:p>
          <a:p>
            <a:r>
              <a:rPr lang="en-US" sz="2000" dirty="0" smtClean="0"/>
              <a:t>Quickly captured the capital city of Manila</a:t>
            </a:r>
            <a:endParaRPr lang="en-US" sz="2000" dirty="0"/>
          </a:p>
        </p:txBody>
      </p:sp>
      <p:sp>
        <p:nvSpPr>
          <p:cNvPr id="9" name="Title 1"/>
          <p:cNvSpPr>
            <a:spLocks noGrp="1"/>
          </p:cNvSpPr>
          <p:nvPr>
            <p:ph type="title"/>
          </p:nvPr>
        </p:nvSpPr>
        <p:spPr>
          <a:xfrm>
            <a:off x="457200" y="152400"/>
            <a:ext cx="8229600" cy="584664"/>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pPr algn="ctr"/>
            <a:r>
              <a:rPr lang="en-US" b="1" dirty="0" smtClean="0"/>
              <a:t>Japanese Invasion of the Philippines</a:t>
            </a:r>
            <a:endParaRPr lang="en-US" b="1" dirty="0"/>
          </a:p>
        </p:txBody>
      </p:sp>
      <p:pic>
        <p:nvPicPr>
          <p:cNvPr id="5" name="Picture 5" descr="map-Chambers-Pacific Theater-WW2"/>
          <p:cNvPicPr>
            <a:picLocks noChangeAspect="1" noChangeArrowheads="1"/>
          </p:cNvPicPr>
          <p:nvPr/>
        </p:nvPicPr>
        <p:blipFill>
          <a:blip r:embed="rId3">
            <a:lum bright="-6000" contrast="6000"/>
          </a:blip>
          <a:srcRect l="1099" t="2014" r="2197" b="10315"/>
          <a:stretch>
            <a:fillRect/>
          </a:stretch>
        </p:blipFill>
        <p:spPr bwMode="auto">
          <a:xfrm>
            <a:off x="1447800" y="1905000"/>
            <a:ext cx="6399155" cy="4812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battle_invphilip16.jpg"/>
          <p:cNvPicPr>
            <a:picLocks noChangeAspect="1"/>
          </p:cNvPicPr>
          <p:nvPr/>
        </p:nvPicPr>
        <p:blipFill>
          <a:blip r:embed="rId3" cstate="print"/>
          <a:stretch>
            <a:fillRect/>
          </a:stretch>
        </p:blipFill>
        <p:spPr>
          <a:xfrm>
            <a:off x="152400" y="971248"/>
            <a:ext cx="3516630" cy="5581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3"/>
          <p:cNvSpPr txBox="1">
            <a:spLocks/>
          </p:cNvSpPr>
          <p:nvPr/>
        </p:nvSpPr>
        <p:spPr>
          <a:xfrm>
            <a:off x="152400" y="152400"/>
            <a:ext cx="6324600" cy="737382"/>
          </a:xfrm>
          <a:prstGeom prst="rect">
            <a:avLst/>
          </a:prstGeom>
        </p:spPr>
        <p:style>
          <a:lnRef idx="3">
            <a:schemeClr val="lt1"/>
          </a:lnRef>
          <a:fillRef idx="1">
            <a:schemeClr val="accent2"/>
          </a:fillRef>
          <a:effectRef idx="1">
            <a:schemeClr val="accent2"/>
          </a:effectRef>
          <a:fontRef idx="minor">
            <a:schemeClr val="lt1"/>
          </a:fontRef>
        </p:style>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The Fall of the Philippines</a:t>
            </a:r>
            <a:endParaRPr kumimoji="0" lang="en-US"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1" descr="070910ap_macarthur_500.JPG"/>
          <p:cNvPicPr>
            <a:picLocks noChangeAspect="1"/>
          </p:cNvPicPr>
          <p:nvPr/>
        </p:nvPicPr>
        <p:blipFill>
          <a:blip r:embed="rId4" cstate="print"/>
          <a:stretch>
            <a:fillRect/>
          </a:stretch>
        </p:blipFill>
        <p:spPr>
          <a:xfrm>
            <a:off x="4038600" y="990600"/>
            <a:ext cx="2743200" cy="3470987"/>
          </a:xfrm>
          <a:prstGeom prst="rect">
            <a:avLst/>
          </a:prstGeom>
        </p:spPr>
      </p:pic>
      <p:sp>
        <p:nvSpPr>
          <p:cNvPr id="6" name="Rectangular Callout 5"/>
          <p:cNvSpPr/>
          <p:nvPr/>
        </p:nvSpPr>
        <p:spPr>
          <a:xfrm>
            <a:off x="7086600" y="533400"/>
            <a:ext cx="1905000" cy="1600200"/>
          </a:xfrm>
          <a:prstGeom prst="wedgeRectCallout">
            <a:avLst>
              <a:gd name="adj1" fmla="val -117603"/>
              <a:gd name="adj2" fmla="val 2939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Berylium" pitchFamily="2" charset="0"/>
              </a:rPr>
              <a:t>“I shall return!”</a:t>
            </a:r>
            <a:endParaRPr lang="en-US" sz="3600" b="1" dirty="0">
              <a:latin typeface="Berylium" pitchFamily="2" charset="0"/>
            </a:endParaRPr>
          </a:p>
        </p:txBody>
      </p:sp>
      <p:pic>
        <p:nvPicPr>
          <p:cNvPr id="4" name="Picture 3" descr="20081111_macarthur_33.gif"/>
          <p:cNvPicPr>
            <a:picLocks noChangeAspect="1"/>
          </p:cNvPicPr>
          <p:nvPr/>
        </p:nvPicPr>
        <p:blipFill>
          <a:blip r:embed="rId5" cstate="print"/>
          <a:stretch>
            <a:fillRect/>
          </a:stretch>
        </p:blipFill>
        <p:spPr>
          <a:xfrm>
            <a:off x="5562600" y="3581400"/>
            <a:ext cx="3462969" cy="3124200"/>
          </a:xfrm>
          <a:prstGeom prst="rect">
            <a:avLst/>
          </a:prstGeom>
        </p:spPr>
      </p:pic>
      <p:sp>
        <p:nvSpPr>
          <p:cNvPr id="8" name="TextBox 7"/>
          <p:cNvSpPr txBox="1"/>
          <p:nvPr/>
        </p:nvSpPr>
        <p:spPr>
          <a:xfrm>
            <a:off x="4419600" y="3352800"/>
            <a:ext cx="2971800" cy="83099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400" b="1" dirty="0" smtClean="0"/>
              <a:t>General </a:t>
            </a:r>
          </a:p>
          <a:p>
            <a:pPr algn="ctr"/>
            <a:r>
              <a:rPr lang="en-US" sz="2400" b="1" dirty="0" smtClean="0"/>
              <a:t>Douglas MacArthur</a:t>
            </a:r>
            <a:endParaRPr lang="en-US" sz="2400" b="1" dirty="0"/>
          </a:p>
        </p:txBody>
      </p:sp>
      <p:sp>
        <p:nvSpPr>
          <p:cNvPr id="7" name="Rounded Rectangular Callout 6"/>
          <p:cNvSpPr/>
          <p:nvPr/>
        </p:nvSpPr>
        <p:spPr>
          <a:xfrm>
            <a:off x="3810000" y="5410200"/>
            <a:ext cx="2057400" cy="1219200"/>
          </a:xfrm>
          <a:prstGeom prst="wedgeRoundRectCallout">
            <a:avLst>
              <a:gd name="adj1" fmla="val 105370"/>
              <a:gd name="adj2" fmla="val -939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Berylium" pitchFamily="2" charset="0"/>
              </a:rPr>
              <a:t>“I have returned!”</a:t>
            </a:r>
            <a:endParaRPr lang="en-US" sz="2800" dirty="0">
              <a:latin typeface="Berylium" pitchFamily="2"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r="1250" b="2515"/>
          <a:stretch>
            <a:fillRect/>
          </a:stretch>
        </p:blipFill>
        <p:spPr bwMode="auto">
          <a:xfrm>
            <a:off x="381000" y="1828800"/>
            <a:ext cx="4191000" cy="3505200"/>
          </a:xfrm>
          <a:prstGeom prst="rect">
            <a:avLst/>
          </a:prstGeom>
          <a:noFill/>
          <a:ln w="9525">
            <a:noFill/>
            <a:miter lim="800000"/>
            <a:headEnd/>
            <a:tailEnd/>
          </a:ln>
          <a:effectLst/>
        </p:spPr>
      </p:pic>
      <p:sp>
        <p:nvSpPr>
          <p:cNvPr id="4" name="Title 1"/>
          <p:cNvSpPr txBox="1">
            <a:spLocks/>
          </p:cNvSpPr>
          <p:nvPr/>
        </p:nvSpPr>
        <p:spPr>
          <a:xfrm>
            <a:off x="152400" y="152400"/>
            <a:ext cx="5029200" cy="737064"/>
          </a:xfrm>
          <a:prstGeom prst="rect">
            <a:avLst/>
          </a:prstGeom>
        </p:spPr>
        <p:style>
          <a:lnRef idx="3">
            <a:schemeClr val="lt1"/>
          </a:lnRef>
          <a:fillRef idx="1">
            <a:schemeClr val="accent2"/>
          </a:fillRef>
          <a:effectRef idx="1">
            <a:schemeClr val="accent2"/>
          </a:effectRef>
          <a:fontRef idx="minor">
            <a:schemeClr val="lt1"/>
          </a:fontRef>
        </p:style>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Bataan Death March</a:t>
            </a:r>
            <a:endParaRPr kumimoji="0" lang="en-US"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152400" y="5486400"/>
            <a:ext cx="8686800" cy="1077218"/>
          </a:xfrm>
          <a:prstGeom prst="rect">
            <a:avLst/>
          </a:prstGeom>
          <a:noFill/>
        </p:spPr>
        <p:txBody>
          <a:bodyPr wrap="square" rtlCol="0">
            <a:spAutoFit/>
          </a:bodyPr>
          <a:lstStyle/>
          <a:p>
            <a:pPr algn="ctr"/>
            <a:r>
              <a:rPr lang="en-US" sz="3200" b="1" dirty="0" smtClean="0">
                <a:latin typeface="Berylium" pitchFamily="2" charset="0"/>
              </a:rPr>
              <a:t>Approximately 650 Americans and 5,000 to 10,000 Filipinos died on the march.</a:t>
            </a:r>
            <a:endParaRPr lang="en-US" sz="3200" b="1" dirty="0">
              <a:latin typeface="Berylium" pitchFamily="2" charset="0"/>
            </a:endParaRPr>
          </a:p>
        </p:txBody>
      </p:sp>
      <p:sp>
        <p:nvSpPr>
          <p:cNvPr id="7" name="TextBox 6"/>
          <p:cNvSpPr txBox="1"/>
          <p:nvPr/>
        </p:nvSpPr>
        <p:spPr>
          <a:xfrm>
            <a:off x="381000" y="1066800"/>
            <a:ext cx="8610600" cy="430887"/>
          </a:xfrm>
          <a:prstGeom prst="rect">
            <a:avLst/>
          </a:prstGeom>
          <a:noFill/>
        </p:spPr>
        <p:txBody>
          <a:bodyPr wrap="square" rtlCol="0">
            <a:spAutoFit/>
          </a:bodyPr>
          <a:lstStyle/>
          <a:p>
            <a:r>
              <a:rPr lang="en-US" sz="2200" b="1" dirty="0" smtClean="0">
                <a:latin typeface="Berylium" pitchFamily="2" charset="0"/>
              </a:rPr>
              <a:t>78,000 prisoners moved to a POW camp about 65 miles away</a:t>
            </a:r>
            <a:r>
              <a:rPr lang="en-US" sz="2200" dirty="0" smtClean="0"/>
              <a:t>.</a:t>
            </a:r>
            <a:endParaRPr lang="en-US" sz="2200" dirty="0"/>
          </a:p>
        </p:txBody>
      </p:sp>
      <p:pic>
        <p:nvPicPr>
          <p:cNvPr id="8" name="Picture 7" descr="batnsurr.jpg"/>
          <p:cNvPicPr>
            <a:picLocks noChangeAspect="1"/>
          </p:cNvPicPr>
          <p:nvPr/>
        </p:nvPicPr>
        <p:blipFill>
          <a:blip r:embed="rId4" cstate="print"/>
          <a:stretch>
            <a:fillRect/>
          </a:stretch>
        </p:blipFill>
        <p:spPr>
          <a:xfrm>
            <a:off x="4724400" y="1828800"/>
            <a:ext cx="4013200" cy="3581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381000" y="152400"/>
            <a:ext cx="8382000" cy="1938992"/>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a:spAutoFit/>
          </a:bodyPr>
          <a:lstStyle/>
          <a:p>
            <a:pPr algn="ctr"/>
            <a:r>
              <a:rPr 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Allied War Strategy </a:t>
            </a:r>
          </a:p>
          <a:p>
            <a:pPr algn="ctr"/>
            <a:r>
              <a:rPr 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in the Pacific</a:t>
            </a:r>
            <a:endParaRPr lang="en-US" sz="6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Rectangle 5"/>
          <p:cNvSpPr/>
          <p:nvPr/>
        </p:nvSpPr>
        <p:spPr>
          <a:xfrm>
            <a:off x="1676400" y="2514600"/>
            <a:ext cx="5867400" cy="1015663"/>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n-US" sz="6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2">
                    <a:lumMod val="10000"/>
                  </a:schemeClr>
                </a:solidFill>
                <a:effectLst>
                  <a:outerShdw blurRad="50800" dist="40000" dir="5400000" algn="tl" rotWithShape="0">
                    <a:srgbClr val="000000">
                      <a:shade val="5000"/>
                      <a:satMod val="120000"/>
                      <a:alpha val="33000"/>
                    </a:srgbClr>
                  </a:outerShdw>
                </a:effectLst>
              </a:rPr>
              <a:t>Island Hopping</a:t>
            </a:r>
            <a:endParaRPr lang="en-US" sz="6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2">
                  <a:lumMod val="10000"/>
                </a:schemeClr>
              </a:solidFill>
              <a:effectLst>
                <a:outerShdw blurRad="50800" dist="40000" dir="5400000" algn="tl" rotWithShape="0">
                  <a:srgbClr val="000000">
                    <a:shade val="5000"/>
                    <a:satMod val="120000"/>
                    <a:alpha val="33000"/>
                  </a:srgbClr>
                </a:outerShdw>
              </a:effectLst>
            </a:endParaRPr>
          </a:p>
        </p:txBody>
      </p:sp>
      <p:sp>
        <p:nvSpPr>
          <p:cNvPr id="4" name="Rectangle 3"/>
          <p:cNvSpPr/>
          <p:nvPr/>
        </p:nvSpPr>
        <p:spPr>
          <a:xfrm>
            <a:off x="609600" y="4343400"/>
            <a:ext cx="7924800" cy="1938992"/>
          </a:xfrm>
          <a:prstGeom prst="rect">
            <a:avLst/>
          </a:prstGeom>
          <a:noFill/>
        </p:spPr>
        <p:txBody>
          <a:bodyPr wrap="square" lIns="91440" tIns="45720" rIns="91440" bIns="45720">
            <a:spAutoFit/>
          </a:bodyPr>
          <a:lstStyle/>
          <a:p>
            <a:pPr algn="ctr"/>
            <a:r>
              <a:rPr lang="en-US" sz="4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2">
                    <a:lumMod val="10000"/>
                  </a:schemeClr>
                </a:solidFill>
                <a:effectLst>
                  <a:outerShdw blurRad="50800" dist="40000" dir="5400000" algn="tl" rotWithShape="0">
                    <a:srgbClr val="000000">
                      <a:shade val="5000"/>
                      <a:satMod val="120000"/>
                      <a:alpha val="33000"/>
                    </a:srgbClr>
                  </a:outerShdw>
                </a:effectLst>
              </a:rPr>
              <a:t>*Battle of Midway*</a:t>
            </a:r>
          </a:p>
          <a:p>
            <a:pPr algn="ctr"/>
            <a:r>
              <a:rPr lang="en-U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2">
                    <a:lumMod val="10000"/>
                  </a:schemeClr>
                </a:solidFill>
                <a:effectLst>
                  <a:outerShdw blurRad="50800" dist="40000" dir="5400000" algn="tl" rotWithShape="0">
                    <a:srgbClr val="000000">
                      <a:shade val="5000"/>
                      <a:satMod val="120000"/>
                      <a:alpha val="33000"/>
                    </a:srgbClr>
                  </a:outerShdw>
                </a:effectLst>
              </a:rPr>
              <a:t>(Four Japanese Carriers destroyed and hundreds of planes)</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bg2">
                  <a:lumMod val="1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2489</TotalTime>
  <Words>1760</Words>
  <Application>Microsoft Macintosh PowerPoint</Application>
  <PresentationFormat>On-screen Show (4:3)</PresentationFormat>
  <Paragraphs>251</Paragraphs>
  <Slides>109</Slides>
  <Notes>0</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Japanese Invasion of the Philippines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Zeigler-Royalton CUSD#188</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drussell</dc:creator>
  <cp:lastModifiedBy>Faculty</cp:lastModifiedBy>
  <cp:revision>222</cp:revision>
  <dcterms:created xsi:type="dcterms:W3CDTF">2010-01-28T15:28:29Z</dcterms:created>
  <dcterms:modified xsi:type="dcterms:W3CDTF">2017-04-07T15:46:34Z</dcterms:modified>
</cp:coreProperties>
</file>