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9" r:id="rId4"/>
    <p:sldId id="330" r:id="rId5"/>
    <p:sldId id="271" r:id="rId6"/>
    <p:sldId id="270" r:id="rId7"/>
    <p:sldId id="275" r:id="rId8"/>
    <p:sldId id="329" r:id="rId9"/>
    <p:sldId id="267" r:id="rId10"/>
    <p:sldId id="268" r:id="rId11"/>
    <p:sldId id="272" r:id="rId12"/>
    <p:sldId id="273" r:id="rId13"/>
    <p:sldId id="264" r:id="rId14"/>
    <p:sldId id="265" r:id="rId15"/>
    <p:sldId id="276" r:id="rId16"/>
    <p:sldId id="277" r:id="rId17"/>
    <p:sldId id="278" r:id="rId18"/>
    <p:sldId id="279" r:id="rId19"/>
    <p:sldId id="284" r:id="rId20"/>
    <p:sldId id="281" r:id="rId21"/>
    <p:sldId id="282" r:id="rId22"/>
    <p:sldId id="283" r:id="rId23"/>
    <p:sldId id="285" r:id="rId24"/>
    <p:sldId id="343" r:id="rId25"/>
    <p:sldId id="280" r:id="rId26"/>
    <p:sldId id="289" r:id="rId27"/>
    <p:sldId id="290" r:id="rId28"/>
    <p:sldId id="291" r:id="rId29"/>
    <p:sldId id="286" r:id="rId30"/>
    <p:sldId id="287" r:id="rId31"/>
    <p:sldId id="288" r:id="rId32"/>
    <p:sldId id="292" r:id="rId33"/>
    <p:sldId id="293" r:id="rId34"/>
    <p:sldId id="296" r:id="rId35"/>
    <p:sldId id="295" r:id="rId36"/>
    <p:sldId id="294" r:id="rId37"/>
    <p:sldId id="297" r:id="rId38"/>
    <p:sldId id="301" r:id="rId39"/>
    <p:sldId id="302" r:id="rId40"/>
    <p:sldId id="303" r:id="rId41"/>
    <p:sldId id="304" r:id="rId42"/>
    <p:sldId id="300" r:id="rId43"/>
    <p:sldId id="306" r:id="rId44"/>
    <p:sldId id="305" r:id="rId45"/>
    <p:sldId id="308" r:id="rId46"/>
    <p:sldId id="309" r:id="rId47"/>
    <p:sldId id="310" r:id="rId48"/>
    <p:sldId id="313" r:id="rId49"/>
    <p:sldId id="312" r:id="rId50"/>
    <p:sldId id="311" r:id="rId51"/>
    <p:sldId id="256" r:id="rId52"/>
    <p:sldId id="257" r:id="rId53"/>
    <p:sldId id="314" r:id="rId54"/>
    <p:sldId id="315" r:id="rId55"/>
    <p:sldId id="316" r:id="rId56"/>
    <p:sldId id="317" r:id="rId57"/>
    <p:sldId id="318" r:id="rId58"/>
    <p:sldId id="319" r:id="rId59"/>
    <p:sldId id="344" r:id="rId60"/>
    <p:sldId id="320" r:id="rId61"/>
    <p:sldId id="321" r:id="rId62"/>
    <p:sldId id="307" r:id="rId63"/>
    <p:sldId id="322" r:id="rId64"/>
    <p:sldId id="323" r:id="rId65"/>
    <p:sldId id="324" r:id="rId66"/>
    <p:sldId id="339" r:id="rId67"/>
    <p:sldId id="326" r:id="rId68"/>
    <p:sldId id="327" r:id="rId69"/>
    <p:sldId id="328" r:id="rId70"/>
    <p:sldId id="332" r:id="rId71"/>
    <p:sldId id="333" r:id="rId72"/>
    <p:sldId id="331" r:id="rId73"/>
    <p:sldId id="335" r:id="rId74"/>
    <p:sldId id="336" r:id="rId75"/>
    <p:sldId id="334" r:id="rId76"/>
    <p:sldId id="338" r:id="rId77"/>
    <p:sldId id="340" r:id="rId78"/>
    <p:sldId id="341" r:id="rId79"/>
    <p:sldId id="342" r:id="rId80"/>
    <p:sldId id="337" r:id="rId8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EA00"/>
    <a:srgbClr val="FFFF00"/>
    <a:srgbClr val="0076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37" autoAdjust="0"/>
    <p:restoredTop sz="94660"/>
  </p:normalViewPr>
  <p:slideViewPr>
    <p:cSldViewPr>
      <p:cViewPr varScale="1">
        <p:scale>
          <a:sx n="79" d="100"/>
          <a:sy n="79" d="100"/>
        </p:scale>
        <p:origin x="-20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printerSettings" Target="printerSettings/printerSettings1.bin"/><Relationship Id="rId83" Type="http://schemas.openxmlformats.org/officeDocument/2006/relationships/presProps" Target="presProps.xml"/><Relationship Id="rId84" Type="http://schemas.openxmlformats.org/officeDocument/2006/relationships/viewProps" Target="viewProps.xml"/><Relationship Id="rId85" Type="http://schemas.openxmlformats.org/officeDocument/2006/relationships/theme" Target="theme/theme1.xml"/><Relationship Id="rId86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C5262-97E9-49CF-9BC6-7A5D5C319FAB}" type="datetimeFigureOut">
              <a:rPr lang="en-US" smtClean="0"/>
              <a:pPr/>
              <a:t>10/13/16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01297-9EAC-4E05-9B48-CFA9D80B518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C5262-97E9-49CF-9BC6-7A5D5C319FAB}" type="datetimeFigureOut">
              <a:rPr lang="en-US" smtClean="0"/>
              <a:pPr/>
              <a:t>10/13/16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01297-9EAC-4E05-9B48-CFA9D80B518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C5262-97E9-49CF-9BC6-7A5D5C319FAB}" type="datetimeFigureOut">
              <a:rPr lang="en-US" smtClean="0"/>
              <a:pPr/>
              <a:t>10/13/16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01297-9EAC-4E05-9B48-CFA9D80B518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9632863-93DA-4393-BFA0-E634D44FB7C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C5262-97E9-49CF-9BC6-7A5D5C319FAB}" type="datetimeFigureOut">
              <a:rPr lang="en-US" smtClean="0"/>
              <a:pPr/>
              <a:t>10/13/16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01297-9EAC-4E05-9B48-CFA9D80B518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C5262-97E9-49CF-9BC6-7A5D5C319FAB}" type="datetimeFigureOut">
              <a:rPr lang="en-US" smtClean="0"/>
              <a:pPr/>
              <a:t>10/13/16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01297-9EAC-4E05-9B48-CFA9D80B518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C5262-97E9-49CF-9BC6-7A5D5C319FAB}" type="datetimeFigureOut">
              <a:rPr lang="en-US" smtClean="0"/>
              <a:pPr/>
              <a:t>10/13/16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01297-9EAC-4E05-9B48-CFA9D80B518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C5262-97E9-49CF-9BC6-7A5D5C319FAB}" type="datetimeFigureOut">
              <a:rPr lang="en-US" smtClean="0"/>
              <a:pPr/>
              <a:t>10/13/16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01297-9EAC-4E05-9B48-CFA9D80B518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C5262-97E9-49CF-9BC6-7A5D5C319FAB}" type="datetimeFigureOut">
              <a:rPr lang="en-US" smtClean="0"/>
              <a:pPr/>
              <a:t>10/13/16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01297-9EAC-4E05-9B48-CFA9D80B518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C5262-97E9-49CF-9BC6-7A5D5C319FAB}" type="datetimeFigureOut">
              <a:rPr lang="en-US" smtClean="0"/>
              <a:pPr/>
              <a:t>10/13/16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01297-9EAC-4E05-9B48-CFA9D80B518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C5262-97E9-49CF-9BC6-7A5D5C319FAB}" type="datetimeFigureOut">
              <a:rPr lang="en-US" smtClean="0"/>
              <a:pPr/>
              <a:t>10/13/16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01297-9EAC-4E05-9B48-CFA9D80B518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C5262-97E9-49CF-9BC6-7A5D5C319FAB}" type="datetimeFigureOut">
              <a:rPr lang="en-US" smtClean="0"/>
              <a:pPr/>
              <a:t>10/13/16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01297-9EAC-4E05-9B48-CFA9D80B518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C5262-97E9-49CF-9BC6-7A5D5C319FAB}" type="datetimeFigureOut">
              <a:rPr lang="en-US" smtClean="0"/>
              <a:pPr/>
              <a:t>10/13/16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01297-9EAC-4E05-9B48-CFA9D80B518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Relationship Id="rId3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Relationship Id="rId3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Relationship Id="rId3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jpeg"/><Relationship Id="rId5" Type="http://schemas.openxmlformats.org/officeDocument/2006/relationships/image" Target="../media/image70.jpeg"/><Relationship Id="rId6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Relationship Id="rId3" Type="http://schemas.openxmlformats.org/officeDocument/2006/relationships/image" Target="../media/image1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Relationship Id="rId3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Relationship Id="rId3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7lDlfDtJYF8&amp;feature=related" TargetMode="External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Relationship Id="rId3" Type="http://schemas.openxmlformats.org/officeDocument/2006/relationships/image" Target="../media/image9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eg"/><Relationship Id="rId3" Type="http://schemas.openxmlformats.org/officeDocument/2006/relationships/image" Target="../media/image7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eg"/><Relationship Id="rId3" Type="http://schemas.openxmlformats.org/officeDocument/2006/relationships/image" Target="../media/image9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4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4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jpeg"/><Relationship Id="rId3" Type="http://schemas.openxmlformats.org/officeDocument/2006/relationships/image" Target="../media/image113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4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5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6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8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s fla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066800"/>
            <a:ext cx="9144000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i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Chapter 5</a:t>
            </a:r>
            <a:r>
              <a:rPr lang="en-US" sz="9600" b="1" i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 </a:t>
            </a:r>
          </a:p>
          <a:p>
            <a:pPr algn="ctr"/>
            <a:r>
              <a:rPr lang="en-US" sz="8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The Industrial Age</a:t>
            </a:r>
          </a:p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1865-1914</a:t>
            </a:r>
          </a:p>
        </p:txBody>
      </p:sp>
    </p:spTree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5800" y="533400"/>
            <a:ext cx="4433887" cy="33211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Rectangle 3"/>
          <p:cNvSpPr/>
          <p:nvPr/>
        </p:nvSpPr>
        <p:spPr>
          <a:xfrm>
            <a:off x="533400" y="1219200"/>
            <a:ext cx="319055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How does </a:t>
            </a:r>
          </a:p>
          <a:p>
            <a:pPr algn="ctr"/>
            <a:r>
              <a:rPr 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it work</a:t>
            </a:r>
            <a:r>
              <a:rPr 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?</a:t>
            </a:r>
            <a:endParaRPr 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4114800"/>
            <a:ext cx="7984943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Buying and Selling</a:t>
            </a:r>
          </a:p>
          <a:p>
            <a:pPr algn="ctr"/>
            <a:r>
              <a:rPr lang="en-US" sz="7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</a:t>
            </a:r>
            <a:r>
              <a:rPr lang="en-US" sz="7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roducts or services</a:t>
            </a:r>
            <a:endParaRPr lang="en-US" sz="7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>
    <p:pull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362200" y="2895600"/>
            <a:ext cx="4191000" cy="3276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s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0" y="3429000"/>
            <a:ext cx="29718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685800" y="152400"/>
            <a:ext cx="7897996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Railroads Stimulate the Economy</a:t>
            </a:r>
            <a:endParaRPr lang="en-US" sz="4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4800" y="1143000"/>
            <a:ext cx="8550932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Carried raw materials, manufactured goods, </a:t>
            </a:r>
          </a:p>
          <a:p>
            <a:pPr algn="ctr"/>
            <a:r>
              <a:rPr lang="en-US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and farm products</a:t>
            </a:r>
            <a:endParaRPr lang="en-US" sz="2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77000" y="6096000"/>
            <a:ext cx="2560124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Iron mining</a:t>
            </a:r>
            <a:endParaRPr lang="en-US" sz="3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943600" y="2362200"/>
            <a:ext cx="3062441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Coal Industry</a:t>
            </a:r>
            <a:endParaRPr lang="en-US" sz="3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2400" y="2286000"/>
            <a:ext cx="306545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Steel industry</a:t>
            </a:r>
            <a:endParaRPr lang="en-US" sz="3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2400" y="6172200"/>
            <a:ext cx="3564181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Lumber Industry</a:t>
            </a:r>
            <a:endParaRPr lang="en-US" sz="3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14400" y="4343400"/>
            <a:ext cx="12192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Jobs</a:t>
            </a:r>
            <a:endParaRPr lang="en-US" sz="3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81800" y="4343400"/>
            <a:ext cx="12954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Jobs</a:t>
            </a:r>
            <a:endParaRPr lang="en-US" sz="3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rot="10800000">
            <a:off x="2819400" y="2971800"/>
            <a:ext cx="3048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10800000">
            <a:off x="2209800" y="4648200"/>
            <a:ext cx="152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553200" y="4648200"/>
            <a:ext cx="152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6019800" y="3048003"/>
            <a:ext cx="228601" cy="2285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172200" y="5638800"/>
            <a:ext cx="4572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5400000">
            <a:off x="2362200" y="5715000"/>
            <a:ext cx="3810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>
    <p:pull dir="l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85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385" decel="100000"/>
                                        <p:tgtEl>
                                          <p:spTgt spid="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385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385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85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385" decel="100000"/>
                                        <p:tgtEl>
                                          <p:spTgt spid="2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9" dur="385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1" dur="385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2" grpId="1" animBg="1"/>
      <p:bldP spid="23" grpId="0" animBg="1"/>
      <p:bldP spid="2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71800" y="457200"/>
            <a:ext cx="3247172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Standard </a:t>
            </a:r>
          </a:p>
          <a:p>
            <a:pPr algn="ctr"/>
            <a:r>
              <a:rPr lang="en-US" sz="6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Gauge</a:t>
            </a:r>
            <a:endParaRPr lang="en-US" sz="6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 descr="rrrrr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53200" y="152400"/>
            <a:ext cx="2286000" cy="25314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railroad-track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7000" y="2743200"/>
            <a:ext cx="6259388" cy="3935171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990600" y="2895600"/>
            <a:ext cx="533400" cy="3505200"/>
          </a:xfrm>
          <a:prstGeom prst="down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imagesCAG1LGS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533400"/>
            <a:ext cx="2057400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3.33333E-6 0.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7217 L 0 1.448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7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5" name="Picture 3" descr="Pullman_car_interior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685800" y="1295400"/>
            <a:ext cx="3390900" cy="2692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05476" name="Picture 4" descr="Pullman_car_exterior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 t="16000" b="14667"/>
          <a:stretch>
            <a:fillRect/>
          </a:stretch>
        </p:blipFill>
        <p:spPr bwMode="auto">
          <a:xfrm>
            <a:off x="1143000" y="4191000"/>
            <a:ext cx="4648200" cy="25177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05477" name="Picture 5" descr="Pullmn_porter"/>
          <p:cNvPicPr>
            <a:picLocks noChangeAspect="1" noChangeArrowheads="1"/>
          </p:cNvPicPr>
          <p:nvPr/>
        </p:nvPicPr>
        <p:blipFill>
          <a:blip r:embed="rId4" cstate="print">
            <a:lum bright="12000" contrast="6000"/>
          </a:blip>
          <a:srcRect/>
          <a:stretch>
            <a:fillRect/>
          </a:stretch>
        </p:blipFill>
        <p:spPr bwMode="auto">
          <a:xfrm>
            <a:off x="6400800" y="3352800"/>
            <a:ext cx="2435225" cy="32861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05478" name="Text Box 6"/>
          <p:cNvSpPr txBox="1">
            <a:spLocks noChangeArrowheads="1"/>
          </p:cNvSpPr>
          <p:nvPr/>
        </p:nvSpPr>
        <p:spPr bwMode="auto">
          <a:xfrm>
            <a:off x="6400800" y="6248400"/>
            <a:ext cx="2438400" cy="4270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2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 Pullman </a:t>
            </a:r>
            <a:r>
              <a:rPr lang="en-US" sz="2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Porter</a:t>
            </a:r>
            <a:endParaRPr lang="en-US" sz="2200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4600" y="152400"/>
            <a:ext cx="3920818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Pullman Cars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43400" y="1905000"/>
            <a:ext cx="446481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Luxury railcar with seats</a:t>
            </a:r>
          </a:p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that c</a:t>
            </a:r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onverted to beds</a:t>
            </a:r>
            <a:endParaRPr lang="en-US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>
    <p:pull dir="r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1000"/>
                                        <p:tgtEl>
                                          <p:spTgt spid="10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10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1000"/>
                                        <p:tgtEl>
                                          <p:spTgt spid="105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1000"/>
                                        <p:tgtEl>
                                          <p:spTgt spid="105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8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i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1524000"/>
            <a:ext cx="4229603" cy="4800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g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838200"/>
            <a:ext cx="2971800" cy="50451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4761258" y="381000"/>
            <a:ext cx="4077942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Air Brakes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09600" y="5029200"/>
            <a:ext cx="3352800" cy="9541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George Westinghouse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xmlns:p14="http://schemas.microsoft.com/office/powerpoint/2010/main">
    <p:pull dir="r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33800" y="609600"/>
            <a:ext cx="5105400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Refrigerated </a:t>
            </a:r>
          </a:p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railcars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819400"/>
            <a:ext cx="8610600" cy="37952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228600"/>
            <a:ext cx="1905000" cy="2126116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62000" y="2209800"/>
            <a:ext cx="2667000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Gustavus Swift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xmlns:p14="http://schemas.microsoft.com/office/powerpoint/2010/main">
    <p:split orient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828800"/>
            <a:ext cx="8610600" cy="426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" y="609600"/>
            <a:ext cx="84582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Refrigerated railcars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>
    <p:split orient="vert"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8400" y="5334000"/>
            <a:ext cx="459055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Rebates-Secret discounts</a:t>
            </a:r>
            <a:endParaRPr lang="en-US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6019800"/>
            <a:ext cx="745428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Pools-Dividing business and setting rates</a:t>
            </a:r>
            <a:endParaRPr lang="en-US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5" descr="3b_6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28601"/>
            <a:ext cx="8534400" cy="48767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52400" y="2133600"/>
            <a:ext cx="8839200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Competing for Customers</a:t>
            </a:r>
            <a:endParaRPr lang="en-US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>
    <p:spli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s fla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066800"/>
            <a:ext cx="9144000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i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Section 2</a:t>
            </a:r>
            <a:r>
              <a:rPr lang="en-US" sz="9600" b="1" i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 </a:t>
            </a:r>
          </a:p>
          <a:p>
            <a:pPr algn="ctr"/>
            <a:r>
              <a:rPr lang="en-US" sz="8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Inventions</a:t>
            </a:r>
          </a:p>
        </p:txBody>
      </p:sp>
    </p:spTree>
  </p:cSld>
  <p:clrMapOvr>
    <a:masterClrMapping/>
  </p:clrMapOvr>
  <p:transition xmlns:p14="http://schemas.microsoft.com/office/powerpoint/2010/main">
    <p:split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rsekey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52400"/>
            <a:ext cx="4191000" cy="662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imagesCAEOEPZ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304800"/>
            <a:ext cx="1762125" cy="2600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untitled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9400" y="3276600"/>
            <a:ext cx="1905000" cy="114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imagesCAVH4BB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81600" y="4648200"/>
            <a:ext cx="3067050" cy="2059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6553200" y="457200"/>
            <a:ext cx="241123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Samuel </a:t>
            </a:r>
          </a:p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Morse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0" y="3352800"/>
            <a:ext cx="2922211" cy="923330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Telegraph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s fla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066800"/>
            <a:ext cx="9144000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i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Section 1</a:t>
            </a:r>
            <a:r>
              <a:rPr lang="en-US" sz="9600" b="1" i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 </a:t>
            </a:r>
          </a:p>
          <a:p>
            <a:pPr algn="ctr"/>
            <a:r>
              <a:rPr lang="en-US" sz="8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Railroads Lead </a:t>
            </a:r>
          </a:p>
          <a:p>
            <a:pPr algn="ctr"/>
            <a:r>
              <a:rPr lang="en-US" sz="8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the Way</a:t>
            </a:r>
          </a:p>
        </p:txBody>
      </p:sp>
    </p:spTree>
  </p:cSld>
  <p:clrMapOvr>
    <a:masterClrMapping/>
  </p:clrMapOvr>
  <p:transition xmlns:p14="http://schemas.microsoft.com/office/powerpoint/2010/main">
    <p:newsfla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ityiuity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3962400"/>
            <a:ext cx="3403498" cy="2362200"/>
          </a:xfrm>
          <a:prstGeom prst="rect">
            <a:avLst/>
          </a:prstGeom>
        </p:spPr>
      </p:pic>
      <p:pic>
        <p:nvPicPr>
          <p:cNvPr id="7" name="Picture 6" descr="imagesCAC9AB4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228600"/>
            <a:ext cx="2243772" cy="281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ma[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0434" y="2362200"/>
            <a:ext cx="5287103" cy="43374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57200" y="3124200"/>
            <a:ext cx="272863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</a:rPr>
              <a:t>Cyrus Field</a:t>
            </a:r>
          </a:p>
        </p:txBody>
      </p:sp>
      <p:sp>
        <p:nvSpPr>
          <p:cNvPr id="8" name="Rectangle 7"/>
          <p:cNvSpPr/>
          <p:nvPr/>
        </p:nvSpPr>
        <p:spPr>
          <a:xfrm>
            <a:off x="4953000" y="685800"/>
            <a:ext cx="3181768" cy="1446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chemeClr val="accent3"/>
                </a:solidFill>
                <a:effectLst/>
              </a:rPr>
              <a:t>Transatlantic</a:t>
            </a:r>
          </a:p>
          <a:p>
            <a:pPr algn="ctr"/>
            <a:r>
              <a:rPr lang="en-US" sz="4400" b="1" dirty="0" smtClean="0">
                <a:ln/>
                <a:solidFill>
                  <a:schemeClr val="accent3"/>
                </a:solidFill>
              </a:rPr>
              <a:t>Telegraph</a:t>
            </a:r>
            <a:endParaRPr lang="en-US" sz="4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486400" y="3886200"/>
            <a:ext cx="2133600" cy="457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>
    <p:randomBa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cc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2514600"/>
            <a:ext cx="4953000" cy="3962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cable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7800" y="3505200"/>
            <a:ext cx="3733800" cy="2987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9940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0" y="609600"/>
            <a:ext cx="2971800" cy="2698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990600" y="838200"/>
            <a:ext cx="3181768" cy="1446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chemeClr val="accent3"/>
                </a:solidFill>
                <a:effectLst/>
              </a:rPr>
              <a:t>Transatlantic</a:t>
            </a:r>
          </a:p>
          <a:p>
            <a:pPr algn="ctr"/>
            <a:r>
              <a:rPr lang="en-US" sz="4400" b="1" dirty="0" smtClean="0">
                <a:ln/>
                <a:solidFill>
                  <a:schemeClr val="accent3"/>
                </a:solidFill>
              </a:rPr>
              <a:t>Telegraph</a:t>
            </a:r>
            <a:endParaRPr lang="en-US" sz="4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ransition xmlns:p14="http://schemas.microsoft.com/office/powerpoint/2010/main">
    <p:comb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exander_graham_bell_500p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1" y="3733800"/>
            <a:ext cx="2680774" cy="220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imagesCANMSKC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1143000"/>
            <a:ext cx="2819400" cy="3581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295400" y="76200"/>
            <a:ext cx="6777817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Alexander Graham Bell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0" y="4876800"/>
            <a:ext cx="2844316" cy="769441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Telephone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6019800"/>
            <a:ext cx="8305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/>
                    </a:gs>
                    <a:gs pos="90000">
                      <a:schemeClr val="tx1"/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“</a:t>
            </a:r>
            <a:r>
              <a:rPr lang="en-US" sz="40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/>
                    </a:gs>
                    <a:gs pos="90000">
                      <a:schemeClr val="tx1"/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Mr. Watson, come here. I want you.”</a:t>
            </a:r>
            <a:endParaRPr lang="en-US" sz="40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/>
                  </a:gs>
                  <a:gs pos="90000">
                    <a:schemeClr val="tx1"/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9" name="Picture 8" descr="imagesCA7934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1143000"/>
            <a:ext cx="2667000" cy="2444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first_receiver_and_telephone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9800" y="1143000"/>
            <a:ext cx="2918103" cy="4724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>
    <p:checke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CA7P9D4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0" y="3733800"/>
            <a:ext cx="3778218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762000" y="5181600"/>
            <a:ext cx="3653564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George Eastman</a:t>
            </a:r>
          </a:p>
          <a:p>
            <a:pPr algn="ctr"/>
            <a:r>
              <a:rPr lang="en-US" sz="4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“the Kodak”</a:t>
            </a:r>
            <a:endParaRPr lang="en-US" sz="40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5" name="Picture 4" descr="imagesCAB2NVL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762000"/>
            <a:ext cx="2971800" cy="42363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kod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600" y="228600"/>
            <a:ext cx="3829050" cy="331771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blinds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152400"/>
            <a:ext cx="4295016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John Thurman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48200" y="2438400"/>
            <a:ext cx="4341353" cy="769441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Vacuum Cleaner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pic>
        <p:nvPicPr>
          <p:cNvPr id="4" name="Picture 3" descr="4362374_f5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28600"/>
            <a:ext cx="2667000" cy="2025894"/>
          </a:xfrm>
          <a:prstGeom prst="rect">
            <a:avLst/>
          </a:prstGeom>
        </p:spPr>
      </p:pic>
      <p:pic>
        <p:nvPicPr>
          <p:cNvPr id="5" name="Picture 4" descr="patent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5400"/>
            <a:ext cx="3579779" cy="5257800"/>
          </a:xfrm>
          <a:prstGeom prst="rect">
            <a:avLst/>
          </a:prstGeom>
        </p:spPr>
      </p:pic>
      <p:pic>
        <p:nvPicPr>
          <p:cNvPr id="11" name="Picture 10" descr="Jones-Sew-Vac-victorian_inventions_booth_vacuum_clean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188" y="3352800"/>
            <a:ext cx="453941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18098"/>
      </p:ext>
    </p:extLst>
  </p:cSld>
  <p:clrMapOvr>
    <a:masterClrMapping/>
  </p:clrMapOvr>
  <p:transition xmlns:p14="http://schemas.microsoft.com/office/powerpoint/2010/main">
    <p:checke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9200" y="1981200"/>
            <a:ext cx="3408784" cy="4175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uuu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1295400"/>
            <a:ext cx="3276600" cy="24384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1676400" y="152400"/>
            <a:ext cx="5486400" cy="101566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smtClean="0">
                <a:ln w="12700" cmpd="sng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Thomas Edison</a:t>
            </a:r>
            <a:endParaRPr lang="en-US" sz="6000" b="1" cap="none" spc="0" dirty="0">
              <a:ln w="12700" cmpd="sng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79179" y="1295400"/>
            <a:ext cx="496482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“The Wizard of Menlo Park”</a:t>
            </a:r>
            <a:endParaRPr lang="en-US" sz="32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200" y="4572000"/>
            <a:ext cx="4572000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Motion Picture Projector</a:t>
            </a:r>
            <a:endParaRPr lang="en-US" sz="3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200" y="5257800"/>
            <a:ext cx="4572000" cy="5847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Telephone Transmitter</a:t>
            </a:r>
            <a:endParaRPr lang="en-US" sz="3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200" y="5943600"/>
            <a:ext cx="4572000" cy="5847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Storage Battery</a:t>
            </a:r>
            <a:endParaRPr lang="en-US" sz="3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200" y="3886200"/>
            <a:ext cx="4572000" cy="584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Phonograph</a:t>
            </a:r>
            <a:endParaRPr lang="en-US" sz="3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>
    <p:blinds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 animBg="1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CAELBYW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7600" y="304800"/>
            <a:ext cx="5334000" cy="4648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imagesCAGUV22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533400"/>
            <a:ext cx="3091097" cy="4114800"/>
          </a:xfrm>
          <a:prstGeom prst="rect">
            <a:avLst/>
          </a:prstGeom>
          <a:ln w="762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04800" y="4953000"/>
            <a:ext cx="85344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Electric Light Blub </a:t>
            </a:r>
          </a:p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1879</a:t>
            </a:r>
            <a:endParaRPr lang="en-U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838200"/>
            <a:ext cx="2971800" cy="50451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609600" y="5029200"/>
            <a:ext cx="3352800" cy="9541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George Westinghouse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95800" y="838200"/>
            <a:ext cx="438087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Built electric </a:t>
            </a:r>
          </a:p>
          <a:p>
            <a:pPr algn="ctr"/>
            <a:r>
              <a:rPr 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transformers to send electricity over long distances.</a:t>
            </a:r>
            <a:endParaRPr lang="en-US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1752600"/>
            <a:ext cx="408983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Remember </a:t>
            </a:r>
          </a:p>
          <a:p>
            <a:pPr algn="ctr"/>
            <a:r>
              <a:rPr lang="en-US" sz="6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this person?</a:t>
            </a:r>
            <a:endParaRPr lang="en-US" sz="6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228600"/>
            <a:ext cx="8001486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African American Inventors</a:t>
            </a:r>
            <a:endParaRPr lang="en-US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Picture 3" descr="imagesCAURP4N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1371600"/>
            <a:ext cx="2276475" cy="31465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4876800"/>
            <a:ext cx="350519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Lewis Latimer</a:t>
            </a:r>
          </a:p>
          <a:p>
            <a:pPr algn="ctr"/>
            <a:r>
              <a:rPr lang="en-US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Improved wire in the light bulb</a:t>
            </a:r>
            <a:endParaRPr lang="en-US" sz="28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7" name="Picture 6" descr="untitled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1371600"/>
            <a:ext cx="2242751" cy="3200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00600" y="4876800"/>
            <a:ext cx="3733799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Jan E. Matzeliger</a:t>
            </a:r>
          </a:p>
          <a:p>
            <a:pPr algn="ctr"/>
            <a:r>
              <a:rPr lang="en-US" sz="2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Shoe-making machine</a:t>
            </a:r>
          </a:p>
        </p:txBody>
      </p:sp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3015a_Henry-Ford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52400"/>
            <a:ext cx="7848600" cy="63910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143000" y="5257800"/>
            <a:ext cx="7391400" cy="144655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53975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Henry Ford</a:t>
            </a:r>
            <a:endParaRPr lang="en-US" sz="8800" b="1" cap="none" spc="0" dirty="0">
              <a:ln w="53975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>
    <p:strips dir="r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ilroads-18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676400"/>
            <a:ext cx="8305800" cy="495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905000" y="152400"/>
            <a:ext cx="56388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Railroad Expansion</a:t>
            </a:r>
            <a:endParaRPr lang="en-US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990600"/>
            <a:ext cx="8334269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After the Civil War the railroad system grew rapidly .</a:t>
            </a:r>
          </a:p>
        </p:txBody>
      </p:sp>
    </p:spTree>
  </p:cSld>
  <p:clrMapOvr>
    <a:masterClrMapping/>
  </p:clrMapOvr>
  <p:transition xmlns:p14="http://schemas.microsoft.com/office/powerpoint/2010/main">
    <p:pull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0"/>
            <a:ext cx="4572000" cy="13716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altLang="zh-TW" sz="2800" b="1" dirty="0" smtClean="0">
                <a:solidFill>
                  <a:schemeClr val="bg1"/>
                </a:solidFill>
                <a:latin typeface="Century Gothic" pitchFamily="34" charset="0"/>
                <a:ea typeface="新細明體" pitchFamily="18" charset="-120"/>
              </a:rPr>
              <a:t>Henry Ford: </a:t>
            </a:r>
          </a:p>
          <a:p>
            <a:pPr>
              <a:lnSpc>
                <a:spcPct val="80000"/>
              </a:lnSpc>
              <a:buNone/>
            </a:pPr>
            <a:endParaRPr lang="en-US" altLang="zh-TW" sz="800" b="1" dirty="0" smtClean="0">
              <a:solidFill>
                <a:schemeClr val="bg1"/>
              </a:solidFill>
              <a:latin typeface="Century Gothic" pitchFamily="34" charset="0"/>
              <a:ea typeface="新細明體" pitchFamily="18" charset="-120"/>
            </a:endParaRPr>
          </a:p>
          <a:p>
            <a:pPr algn="ctr">
              <a:lnSpc>
                <a:spcPct val="80000"/>
              </a:lnSpc>
              <a:buNone/>
            </a:pPr>
            <a:r>
              <a:rPr lang="en-US" altLang="zh-TW" sz="2400" b="1" dirty="0" smtClean="0">
                <a:solidFill>
                  <a:schemeClr val="bg1"/>
                </a:solidFill>
                <a:latin typeface="Century Gothic" pitchFamily="34" charset="0"/>
                <a:ea typeface="新細明體" pitchFamily="18" charset="-120"/>
              </a:rPr>
              <a:t>	</a:t>
            </a:r>
            <a:r>
              <a:rPr lang="en-US" altLang="zh-TW" sz="2000" b="1" dirty="0" smtClean="0">
                <a:solidFill>
                  <a:schemeClr val="bg1"/>
                </a:solidFill>
                <a:latin typeface="Century Gothic" pitchFamily="34" charset="0"/>
                <a:ea typeface="新細明體" pitchFamily="18" charset="-120"/>
              </a:rPr>
              <a:t>“You </a:t>
            </a:r>
            <a:r>
              <a:rPr lang="en-US" altLang="zh-TW" sz="2000" b="1" dirty="0">
                <a:solidFill>
                  <a:schemeClr val="bg1"/>
                </a:solidFill>
                <a:latin typeface="Century Gothic" pitchFamily="34" charset="0"/>
                <a:ea typeface="新細明體" pitchFamily="18" charset="-120"/>
              </a:rPr>
              <a:t>can paint </a:t>
            </a:r>
            <a:r>
              <a:rPr lang="en-US" altLang="zh-TW" sz="2000" b="1" dirty="0" smtClean="0">
                <a:solidFill>
                  <a:schemeClr val="bg1"/>
                </a:solidFill>
                <a:latin typeface="Century Gothic" pitchFamily="34" charset="0"/>
                <a:ea typeface="新細明體" pitchFamily="18" charset="-120"/>
              </a:rPr>
              <a:t>it any color you </a:t>
            </a:r>
            <a:r>
              <a:rPr lang="en-US" altLang="zh-TW" sz="2000" b="1" dirty="0">
                <a:solidFill>
                  <a:schemeClr val="bg1"/>
                </a:solidFill>
                <a:latin typeface="Century Gothic" pitchFamily="34" charset="0"/>
                <a:ea typeface="新細明體" pitchFamily="18" charset="-120"/>
              </a:rPr>
              <a:t>like, as </a:t>
            </a:r>
            <a:r>
              <a:rPr lang="en-US" altLang="zh-TW" sz="2000" b="1" dirty="0" smtClean="0">
                <a:solidFill>
                  <a:schemeClr val="bg1"/>
                </a:solidFill>
                <a:latin typeface="Century Gothic" pitchFamily="34" charset="0"/>
                <a:ea typeface="新細明體" pitchFamily="18" charset="-120"/>
              </a:rPr>
              <a:t>long as it is black.”</a:t>
            </a:r>
            <a:endParaRPr lang="en-US" altLang="zh-TW" sz="2000" b="1" dirty="0">
              <a:solidFill>
                <a:schemeClr val="bg1"/>
              </a:solidFill>
              <a:latin typeface="Century Gothic" pitchFamily="34" charset="0"/>
              <a:ea typeface="新細明體" pitchFamily="18" charset="-120"/>
            </a:endParaRPr>
          </a:p>
        </p:txBody>
      </p:sp>
      <p:pic>
        <p:nvPicPr>
          <p:cNvPr id="26639" name="Picture 15" descr="runabou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00600" y="3505200"/>
            <a:ext cx="4114800" cy="3124200"/>
          </a:xfrm>
          <a:noFill/>
          <a:ln/>
        </p:spPr>
      </p:pic>
      <p:pic>
        <p:nvPicPr>
          <p:cNvPr id="26642" name="Picture 18" descr="coupel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52400"/>
            <a:ext cx="4076590" cy="3200400"/>
          </a:xfrm>
          <a:prstGeom prst="rect">
            <a:avLst/>
          </a:prstGeom>
          <a:noFill/>
        </p:spPr>
      </p:pic>
      <p:pic>
        <p:nvPicPr>
          <p:cNvPr id="26644" name="Picture 20" descr="ford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048000"/>
            <a:ext cx="4114800" cy="3213129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838200" y="304800"/>
            <a:ext cx="304923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i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Model T</a:t>
            </a:r>
            <a:endParaRPr lang="en-US" sz="6600" b="1" i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>
    <p:strips dir="r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k11_in19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0600" y="2286000"/>
            <a:ext cx="7391400" cy="144655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53975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Assembly Line</a:t>
            </a:r>
            <a:endParaRPr lang="en-US" sz="8800" b="1" cap="none" spc="0" dirty="0">
              <a:ln w="53975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7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ford%20assembly%20l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9" y="152400"/>
            <a:ext cx="8686801" cy="6553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xmlns:p14="http://schemas.microsoft.com/office/powerpoint/2010/main">
    <p:strips dir="r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fordassemblyl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8686800" cy="655387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CAHA7QZ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1219200"/>
            <a:ext cx="3124200" cy="4309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imagesCA71EIAJ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1219200"/>
            <a:ext cx="3124200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2209800" y="152400"/>
            <a:ext cx="4724400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Selling Goods</a:t>
            </a:r>
            <a:endParaRPr 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5715000"/>
            <a:ext cx="6638356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Mail order businesses</a:t>
            </a:r>
            <a:endParaRPr lang="en-US" sz="4400" b="1" i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>
    <p:wheel spokes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2209800"/>
            <a:ext cx="1771650" cy="2581275"/>
          </a:xfrm>
          <a:prstGeom prst="rect">
            <a:avLst/>
          </a:prstGeom>
        </p:spPr>
      </p:pic>
      <p:pic>
        <p:nvPicPr>
          <p:cNvPr id="3" name="Picture 2" descr="imagesCAH5QUO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0400" y="1219200"/>
            <a:ext cx="5775701" cy="3962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86200" y="152400"/>
            <a:ext cx="4724400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Selling Goods</a:t>
            </a:r>
            <a:endParaRPr 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0" y="5257800"/>
            <a:ext cx="4697120" cy="14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CHAIN STORES</a:t>
            </a:r>
          </a:p>
          <a:p>
            <a:pPr algn="ctr"/>
            <a:r>
              <a:rPr lang="en-US" sz="4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Woolworths</a:t>
            </a:r>
            <a:endParaRPr lang="en-US" sz="4400" b="1" i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9" name="Picture 8" descr="5-10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228600"/>
            <a:ext cx="2533334" cy="18095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228600" y="4876800"/>
            <a:ext cx="274320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222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Specialized in everyday household and </a:t>
            </a:r>
          </a:p>
          <a:p>
            <a:pPr algn="ctr"/>
            <a:r>
              <a:rPr lang="en-US" sz="2800" b="1" dirty="0" smtClean="0">
                <a:ln w="2222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personal items</a:t>
            </a:r>
            <a:endParaRPr lang="en-US" sz="2800" b="1" cap="none" spc="0" dirty="0">
              <a:ln w="22225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>
    <p:wheel spokes="8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s fla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066800"/>
            <a:ext cx="9144000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i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Section 3</a:t>
            </a:r>
            <a:r>
              <a:rPr lang="en-US" sz="9600" b="1" i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 </a:t>
            </a:r>
          </a:p>
          <a:p>
            <a:pPr algn="ctr"/>
            <a:r>
              <a:rPr lang="en-US" sz="8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An Age of</a:t>
            </a:r>
          </a:p>
          <a:p>
            <a:pPr algn="ctr"/>
            <a:r>
              <a:rPr lang="en-US" sz="8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Big Business</a:t>
            </a:r>
          </a:p>
        </p:txBody>
      </p:sp>
    </p:spTree>
  </p:cSld>
  <p:clrMapOvr>
    <a:masterClrMapping/>
  </p:clrMapOvr>
  <p:transition xmlns:p14="http://schemas.microsoft.com/office/powerpoint/2010/main">
    <p:wheel spokes="3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228600"/>
            <a:ext cx="80010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Factors of Production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9200" y="1295400"/>
            <a:ext cx="6979476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#1.  Land and Natural Resources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2" name="Picture 11" descr="waterfall-landscap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2209800"/>
            <a:ext cx="2628203" cy="21020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dfgfgf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4648200"/>
            <a:ext cx="25908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gfgdfgfsds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4572000"/>
            <a:ext cx="2667000" cy="2117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gfd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2209800"/>
            <a:ext cx="2619375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>
    <p:newsfla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152400"/>
            <a:ext cx="80010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Factors of Production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62200" y="1295400"/>
            <a:ext cx="4634396" cy="70788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#2.  Labor (Workers)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Picture 9" descr="imagesCAO0ZZ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438400"/>
            <a:ext cx="2851329" cy="3886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fgdhg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2209800"/>
            <a:ext cx="2600000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hgfhgh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2209800"/>
            <a:ext cx="2590800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imagesCAGQVWC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4572000"/>
            <a:ext cx="2590800" cy="198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imagesCA453G6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0" y="4572000"/>
            <a:ext cx="2609850" cy="198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>
    <p:newsfla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228600"/>
            <a:ext cx="80010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Factors of Production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2362200"/>
            <a:ext cx="2819400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#3.  Capital  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" y="4876800"/>
            <a:ext cx="8686800" cy="120032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42950" indent="-742950"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" pitchFamily="34" charset="0"/>
              </a:rPr>
              <a:t>Manufactured Products used to make other goods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10" name="Picture 9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0" y="1371600"/>
            <a:ext cx="4495800" cy="28537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>
    <p:newsfla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8hishsq11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600200"/>
            <a:ext cx="7585166" cy="5105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905000" y="152400"/>
            <a:ext cx="56388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Railroad Expansion</a:t>
            </a:r>
            <a:endParaRPr lang="en-US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90600"/>
            <a:ext cx="8334269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After the Civil War the railroad system grew rapidly .</a:t>
            </a:r>
          </a:p>
        </p:txBody>
      </p:sp>
    </p:spTree>
  </p:cSld>
  <p:clrMapOvr>
    <a:masterClrMapping/>
  </p:clrMapOvr>
  <p:transition xmlns:p14="http://schemas.microsoft.com/office/powerpoint/2010/main">
    <p:pull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457200"/>
            <a:ext cx="80010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Factors of Production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2286000"/>
            <a:ext cx="8088113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#1.  LAND AND NATURAL RESOURCES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3352800"/>
            <a:ext cx="8077200" cy="70788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#2.  LABOR (WORKERS)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4495800"/>
            <a:ext cx="8077200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#3.  CAPITAL  </a:t>
            </a:r>
          </a:p>
        </p:txBody>
      </p:sp>
    </p:spTree>
  </p:cSld>
  <p:clrMapOvr>
    <a:masterClrMapping/>
  </p:clrMapOvr>
  <p:transition xmlns:p14="http://schemas.microsoft.com/office/powerpoint/2010/main" spd="med">
    <p:newsfla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76400" y="457200"/>
            <a:ext cx="5715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RAISING CAPITAL</a:t>
            </a:r>
            <a:endParaRPr lang="en-US" sz="60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8" name="Picture 7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3962400"/>
            <a:ext cx="4227610" cy="26834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imagesCAG1LGS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52400"/>
            <a:ext cx="1295400" cy="1295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imagesCAG1LGS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96200" y="152400"/>
            <a:ext cx="1295400" cy="1295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1219200" y="1905000"/>
            <a:ext cx="6611105" cy="76944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Georgia" pitchFamily="18" charset="0"/>
              </a:rPr>
              <a:t>LOANS FROM BANKS</a:t>
            </a:r>
            <a:endParaRPr lang="en-US" sz="4400" b="1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latin typeface="Georgia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2895600"/>
            <a:ext cx="8214108" cy="76944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Georgia" pitchFamily="18" charset="0"/>
              </a:rPr>
              <a:t>BECOME A CORPORATION</a:t>
            </a:r>
            <a:endParaRPr lang="en-US" sz="4400" b="1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743200"/>
            <a:ext cx="86868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u="sng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Stock </a:t>
            </a: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- shares of ownership a </a:t>
            </a:r>
          </a:p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company sells in its business.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52600" y="304800"/>
            <a:ext cx="5715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RAISING CAPITAL</a:t>
            </a:r>
            <a:endParaRPr lang="en-US" sz="60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6" name="Picture 5" descr="imagesCAG1LGS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52400"/>
            <a:ext cx="1295400" cy="1295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imagesCAG1LGS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96200" y="152400"/>
            <a:ext cx="1295400" cy="1295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>
    <p:wheel spokes="8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362200"/>
            <a:ext cx="86868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u="sng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Shareholder</a:t>
            </a:r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- buys stock in a </a:t>
            </a:r>
          </a:p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business and is a partial owner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6400" y="304800"/>
            <a:ext cx="5715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RAISING CAPITAL</a:t>
            </a:r>
            <a:endParaRPr lang="en-US" sz="60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6" name="Picture 5" descr="imagesCAG1LGS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52400"/>
            <a:ext cx="1295400" cy="1295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imagesCAG1LGS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96200" y="152400"/>
            <a:ext cx="1295400" cy="1295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>
    <p:wheel spokes="8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2590800"/>
            <a:ext cx="88392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i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Dividend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- cash payment to the s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hareholder from the </a:t>
            </a:r>
          </a:p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corporations profit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6400" y="304800"/>
            <a:ext cx="5715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RAISING CAPITAL</a:t>
            </a:r>
            <a:endParaRPr lang="en-US" sz="60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6" name="Picture 5" descr="imagesCAG1LGS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52400"/>
            <a:ext cx="1295400" cy="1295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imagesCAG1LGS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96200" y="152400"/>
            <a:ext cx="1295400" cy="1295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>
    <p:wheel spokes="8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52800" y="990600"/>
            <a:ext cx="5287025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ritannic Bold" pitchFamily="34" charset="0"/>
              </a:rPr>
              <a:t>The Oil Business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ritannic Bold" pitchFamily="34" charset="0"/>
            </a:endParaRPr>
          </a:p>
        </p:txBody>
      </p:sp>
      <p:pic>
        <p:nvPicPr>
          <p:cNvPr id="3" name="Picture 2" descr="we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8600"/>
            <a:ext cx="1905000" cy="24785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oil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124200"/>
            <a:ext cx="4233233" cy="33296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imagesCA9EZ0R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124200"/>
            <a:ext cx="3944758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609600"/>
            <a:ext cx="6019800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 smtClean="0">
                <a:ln w="41275">
                  <a:solidFill>
                    <a:schemeClr val="bg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STANDARD OIL </a:t>
            </a:r>
            <a:endParaRPr lang="en-US" sz="6600" b="1" cap="none" spc="0" dirty="0">
              <a:ln w="41275">
                <a:solidFill>
                  <a:schemeClr val="bg1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 descr="john-d-rockefell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432539"/>
            <a:ext cx="2514600" cy="33850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stan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304800"/>
            <a:ext cx="1943770" cy="16856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685800" y="5943600"/>
            <a:ext cx="77724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John D. Rockefeller </a:t>
            </a:r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1839-1937</a:t>
            </a:r>
          </a:p>
        </p:txBody>
      </p:sp>
      <p:pic>
        <p:nvPicPr>
          <p:cNvPr id="8" name="Picture 7" descr="tytyt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2438400"/>
            <a:ext cx="2684911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>
    <p:push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evt1105041622003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038600"/>
            <a:ext cx="8698762" cy="2724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228600" y="1981200"/>
            <a:ext cx="8686800" cy="19082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HORIZONTAL INTEGRATION</a:t>
            </a:r>
          </a:p>
          <a:p>
            <a:pPr algn="ctr"/>
            <a:r>
              <a:rPr lang="en-US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Purchasing of competing companies in the same industry.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8" name="Picture 7" descr="stan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152400"/>
            <a:ext cx="1943770" cy="16856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304800" y="381000"/>
            <a:ext cx="6019800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 smtClean="0">
                <a:ln w="41275">
                  <a:solidFill>
                    <a:schemeClr val="bg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STANDARD OIL </a:t>
            </a:r>
            <a:endParaRPr lang="en-US" sz="6600" b="1" cap="none" spc="0" dirty="0">
              <a:ln w="41275">
                <a:solidFill>
                  <a:schemeClr val="bg1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9-19-11 11-51-50 A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981200"/>
            <a:ext cx="5956792" cy="4569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6400800" y="3581400"/>
            <a:ext cx="2590800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Horizontal </a:t>
            </a:r>
          </a:p>
          <a:p>
            <a:pPr algn="ctr"/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Integration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9" name="Picture 8" descr="stan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304800"/>
            <a:ext cx="1943770" cy="16856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457200" y="533400"/>
            <a:ext cx="6019800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 smtClean="0">
                <a:ln w="41275">
                  <a:solidFill>
                    <a:schemeClr val="bg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STANDARD OIL </a:t>
            </a:r>
            <a:endParaRPr lang="en-US" sz="6600" b="1" cap="none" spc="0" dirty="0">
              <a:ln w="41275">
                <a:solidFill>
                  <a:schemeClr val="bg1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81000"/>
            <a:ext cx="6019800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 smtClean="0">
                <a:ln w="41275">
                  <a:solidFill>
                    <a:schemeClr val="bg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STANDARD OIL </a:t>
            </a:r>
            <a:endParaRPr lang="en-US" sz="6600" b="1" cap="none" spc="0" dirty="0">
              <a:ln w="41275">
                <a:solidFill>
                  <a:schemeClr val="bg1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4" descr="dfagfs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2057400"/>
            <a:ext cx="3253181" cy="4483376"/>
          </a:xfrm>
          <a:prstGeom prst="rect">
            <a:avLst/>
          </a:prstGeom>
        </p:spPr>
      </p:pic>
      <p:pic>
        <p:nvPicPr>
          <p:cNvPr id="7" name="Picture 6" descr="imagesCAMTPTL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810000"/>
            <a:ext cx="2514600" cy="2543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imagesCA041OL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3810000"/>
            <a:ext cx="2524125" cy="2524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52400" y="1905000"/>
            <a:ext cx="5181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Monopoly – total control</a:t>
            </a:r>
          </a:p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of an industry by a single producer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" name="Picture 9" descr="stan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152400"/>
            <a:ext cx="1943770" cy="16856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{7C938C92-5BA8-47F0-AD08-39ECB2988CE7}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1400" y="1676400"/>
            <a:ext cx="4840981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Rectangle 2">
            <a:hlinkClick r:id="rId3"/>
          </p:cNvPr>
          <p:cNvSpPr/>
          <p:nvPr/>
        </p:nvSpPr>
        <p:spPr>
          <a:xfrm>
            <a:off x="533400" y="457200"/>
            <a:ext cx="81534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dirty="0" smtClean="0"/>
              <a:t>I’ve Been Working on the Railroad</a:t>
            </a:r>
            <a:endParaRPr lang="en-US" sz="3600" dirty="0"/>
          </a:p>
        </p:txBody>
      </p:sp>
      <p:pic>
        <p:nvPicPr>
          <p:cNvPr id="5" name="Picture 4" descr="t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4495800"/>
            <a:ext cx="3085523" cy="2053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81000"/>
            <a:ext cx="6019800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 smtClean="0">
                <a:ln w="41275">
                  <a:solidFill>
                    <a:schemeClr val="bg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STANDARD OIL </a:t>
            </a:r>
            <a:endParaRPr lang="en-US" sz="6600" b="1" cap="none" spc="0" dirty="0">
              <a:ln w="41275">
                <a:solidFill>
                  <a:schemeClr val="bg1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Content Placeholder 3" descr="pol_cartoon-Standard Oil Octopu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6000"/>
          </a:blip>
          <a:srcRect l="2040" b="2350"/>
          <a:stretch>
            <a:fillRect/>
          </a:stretch>
        </p:blipFill>
        <p:spPr>
          <a:xfrm>
            <a:off x="457200" y="1972321"/>
            <a:ext cx="8077200" cy="4428479"/>
          </a:xfrm>
          <a:noFill/>
          <a:ln>
            <a:solidFill>
              <a:schemeClr val="bg1"/>
            </a:solidFill>
          </a:ln>
        </p:spPr>
      </p:pic>
      <p:pic>
        <p:nvPicPr>
          <p:cNvPr id="5" name="Picture 4" descr="stan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152400"/>
            <a:ext cx="1943770" cy="16856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52600" y="304800"/>
            <a:ext cx="5937844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ritannic Bold" pitchFamily="34" charset="0"/>
              </a:rPr>
              <a:t>The Steel Business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ritannic Bold" pitchFamily="34" charset="0"/>
            </a:endParaRPr>
          </a:p>
        </p:txBody>
      </p:sp>
      <p:pic>
        <p:nvPicPr>
          <p:cNvPr id="4" name="Picture 3" descr="sdff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590800"/>
            <a:ext cx="3683508" cy="29234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stee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524000"/>
            <a:ext cx="4343400" cy="2362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imagesCA2SRQ1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4191000"/>
            <a:ext cx="4343400" cy="243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0200" y="152400"/>
            <a:ext cx="5937844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ritannic Bold" pitchFamily="34" charset="0"/>
              </a:rPr>
              <a:t>The Steel Business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ritannic Bold" pitchFamily="34" charset="0"/>
            </a:endParaRPr>
          </a:p>
        </p:txBody>
      </p:sp>
      <p:pic>
        <p:nvPicPr>
          <p:cNvPr id="3" name="Picture 2" descr="hfdgfh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581400"/>
            <a:ext cx="4477239" cy="26526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28600" y="1219200"/>
            <a:ext cx="8686800" cy="1938992"/>
          </a:xfrm>
          <a:prstGeom prst="rect">
            <a:avLst/>
          </a:prstGeom>
        </p:spPr>
        <p:style>
          <a:lnRef idx="1">
            <a:schemeClr val="accent5"/>
          </a:lnRef>
          <a:fillRef idx="1001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Bessemer Process made steel production affordable and could be made in large quantities.</a:t>
            </a:r>
            <a:endParaRPr lang="en-US" sz="4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81600" y="4191000"/>
            <a:ext cx="3581400" cy="523220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Railroad Tracks </a:t>
            </a:r>
          </a:p>
        </p:txBody>
      </p:sp>
      <p:sp>
        <p:nvSpPr>
          <p:cNvPr id="6" name="Rectangle 5"/>
          <p:cNvSpPr/>
          <p:nvPr/>
        </p:nvSpPr>
        <p:spPr>
          <a:xfrm>
            <a:off x="5181600" y="4953000"/>
            <a:ext cx="3581400" cy="523220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Bridges </a:t>
            </a:r>
          </a:p>
        </p:txBody>
      </p:sp>
    </p:spTree>
  </p:cSld>
  <p:clrMapOvr>
    <a:masterClrMapping/>
  </p:clrMapOvr>
  <p:transition xmlns:p14="http://schemas.microsoft.com/office/powerpoint/2010/main">
    <p:strips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152400"/>
            <a:ext cx="5937844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ritannic Bold" pitchFamily="34" charset="0"/>
              </a:rPr>
              <a:t>The Steel Business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ritannic Bold" pitchFamily="34" charset="0"/>
            </a:endParaRPr>
          </a:p>
        </p:txBody>
      </p:sp>
      <p:pic>
        <p:nvPicPr>
          <p:cNvPr id="4" name="Picture 3" descr="fsdffs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219200"/>
            <a:ext cx="4343400" cy="3619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81000" y="4953000"/>
            <a:ext cx="8229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F0EA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What city do the Steelers play in?</a:t>
            </a:r>
            <a:endParaRPr lang="en-US" sz="5400" b="1" i="1" cap="none" spc="0" dirty="0">
              <a:ln w="31550" cmpd="sng">
                <a:solidFill>
                  <a:schemeClr val="tx1"/>
                </a:solidFill>
                <a:prstDash val="solid"/>
              </a:ln>
              <a:solidFill>
                <a:srgbClr val="F0EA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5486400"/>
            <a:ext cx="82296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cap="none" spc="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F0EA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Pittsburgh, Pennsylvania</a:t>
            </a:r>
            <a:endParaRPr lang="en-US" sz="5400" b="1" i="1" cap="none" spc="0" dirty="0">
              <a:ln w="31550" cmpd="sng">
                <a:solidFill>
                  <a:schemeClr val="tx1"/>
                </a:solidFill>
                <a:prstDash val="solid"/>
              </a:ln>
              <a:solidFill>
                <a:srgbClr val="F0EA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5" grpId="1"/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0200" y="152400"/>
            <a:ext cx="5937844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ritannic Bold" pitchFamily="34" charset="0"/>
              </a:rPr>
              <a:t>The Steel Business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ritannic Bold" pitchFamily="34" charset="0"/>
            </a:endParaRPr>
          </a:p>
        </p:txBody>
      </p:sp>
      <p:pic>
        <p:nvPicPr>
          <p:cNvPr id="3" name="Picture 2" descr="fgsdfg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371600"/>
            <a:ext cx="7702659" cy="4800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>
    <p:strips dir="r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304800"/>
            <a:ext cx="5937844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ritannic Bold" pitchFamily="34" charset="0"/>
              </a:rPr>
              <a:t>The Steel Business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ritannic Bold" pitchFamily="34" charset="0"/>
            </a:endParaRPr>
          </a:p>
        </p:txBody>
      </p:sp>
      <p:pic>
        <p:nvPicPr>
          <p:cNvPr id="4" name="Picture 3" descr="imagesCABEXV3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600200"/>
            <a:ext cx="29718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imagesCA55B9IU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600200"/>
            <a:ext cx="28956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609600" y="5562600"/>
            <a:ext cx="77724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Andrew Carnegie </a:t>
            </a:r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1835-1919</a:t>
            </a:r>
          </a:p>
        </p:txBody>
      </p:sp>
    </p:spTree>
  </p:cSld>
  <p:clrMapOvr>
    <a:masterClrMapping/>
  </p:clrMapOvr>
  <p:transition xmlns:p14="http://schemas.microsoft.com/office/powerpoint/2010/main">
    <p:plus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600" y="76200"/>
            <a:ext cx="5937844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ritannic Bold" pitchFamily="34" charset="0"/>
              </a:rPr>
              <a:t>The Steel Business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ritannic Bold" pitchFamily="34" charset="0"/>
            </a:endParaRPr>
          </a:p>
        </p:txBody>
      </p:sp>
      <p:pic>
        <p:nvPicPr>
          <p:cNvPr id="3" name="Picture 2" descr="9-19-11 11-47-20 A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19200"/>
            <a:ext cx="3891915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4343400" y="1676400"/>
            <a:ext cx="4648200" cy="372409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VERTICAL INTEGRATION</a:t>
            </a:r>
          </a:p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Acquiring companies that provided the equipment and services at all levels of production</a:t>
            </a:r>
            <a:r>
              <a:rPr lang="en-US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6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152400"/>
            <a:ext cx="6947736" cy="923330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Eras Bold ITC" pitchFamily="34" charset="0"/>
              </a:rPr>
              <a:t>PHILANTHROPISTS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Eras Bold ITC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219200"/>
            <a:ext cx="8686800" cy="2585323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 person who uses their money to benefit the community.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Picture 3" descr="imagesCA55B9I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4038600"/>
            <a:ext cx="1676400" cy="220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tytyt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4038600"/>
            <a:ext cx="1769600" cy="220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6629400" y="4648200"/>
            <a:ext cx="1752600" cy="954107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Andrew </a:t>
            </a:r>
          </a:p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Carnegie</a:t>
            </a:r>
            <a:endParaRPr lang="en-US" sz="28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4724400"/>
            <a:ext cx="2362200" cy="954107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John D. </a:t>
            </a:r>
          </a:p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Rockefeller</a:t>
            </a:r>
            <a:endParaRPr lang="en-US" sz="28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>
    <p:blinds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6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152400"/>
            <a:ext cx="6947736" cy="923330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Eras Bold ITC" pitchFamily="34" charset="0"/>
              </a:rPr>
              <a:t>PHILANTHROPISTS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Eras Bold ITC" pitchFamily="34" charset="0"/>
            </a:endParaRPr>
          </a:p>
        </p:txBody>
      </p:sp>
      <p:pic>
        <p:nvPicPr>
          <p:cNvPr id="4" name="Picture 3" descr="imagesCA55B9I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62200"/>
            <a:ext cx="2246586" cy="29614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6324600" y="1219200"/>
            <a:ext cx="1752600" cy="954107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Andrew </a:t>
            </a:r>
          </a:p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Carnegie</a:t>
            </a:r>
            <a:endParaRPr lang="en-US" sz="28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8" name="Picture 7" descr="gfdsg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320076"/>
            <a:ext cx="5105400" cy="4051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5257800" y="5562600"/>
            <a:ext cx="3733800" cy="1077218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31550" cmpd="sng">
                  <a:noFill/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ritannic Bold" pitchFamily="34" charset="0"/>
              </a:rPr>
              <a:t>Created more than 2,000 libraries</a:t>
            </a:r>
            <a:endParaRPr lang="en-US" sz="3200" b="1" cap="none" spc="0" dirty="0">
              <a:ln w="31550" cmpd="sng">
                <a:noFill/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Britannic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000" y="5562600"/>
            <a:ext cx="3886200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i="1" dirty="0" smtClean="0">
                <a:ln w="31550" cmpd="sng">
                  <a:noFill/>
                  <a:prstDash val="solid"/>
                </a:ln>
                <a:solidFill>
                  <a:srgbClr val="F0EA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ritannic Bold" pitchFamily="34" charset="0"/>
              </a:rPr>
              <a:t>CARNEGIE HALL</a:t>
            </a:r>
          </a:p>
          <a:p>
            <a:pPr algn="ctr"/>
            <a:r>
              <a:rPr lang="en-US" sz="3200" b="1" i="1" cap="none" spc="0" dirty="0" smtClean="0">
                <a:ln w="31550" cmpd="sng">
                  <a:noFill/>
                  <a:prstDash val="solid"/>
                </a:ln>
                <a:solidFill>
                  <a:srgbClr val="F0EA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ritannic Bold" pitchFamily="34" charset="0"/>
              </a:rPr>
              <a:t>NEW YORK</a:t>
            </a:r>
            <a:endParaRPr lang="en-US" sz="3200" b="1" i="1" cap="none" spc="0" dirty="0">
              <a:ln w="31550" cmpd="sng">
                <a:noFill/>
                <a:prstDash val="solid"/>
              </a:ln>
              <a:solidFill>
                <a:srgbClr val="F0EA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Britannic Bold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blinds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9" grpId="0" animBg="1"/>
      <p:bldP spid="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6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52400"/>
            <a:ext cx="6947736" cy="923330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Eras Bold ITC" pitchFamily="34" charset="0"/>
              </a:rPr>
              <a:t>PHILANTHROPISTS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Eras Bold ITC" pitchFamily="34" charset="0"/>
            </a:endParaRPr>
          </a:p>
        </p:txBody>
      </p:sp>
      <p:pic>
        <p:nvPicPr>
          <p:cNvPr id="4" name="Picture 3" descr="imagesCA55B9I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838200"/>
            <a:ext cx="1676400" cy="220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5257800" y="1600200"/>
            <a:ext cx="1828800" cy="954107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Andrew </a:t>
            </a:r>
            <a:endParaRPr lang="en-US" sz="2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Carnegie</a:t>
            </a:r>
            <a:endParaRPr lang="en-US" sz="28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" name="Picture 4" descr="IMG_41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0" y="3505200"/>
            <a:ext cx="4267200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IMG_41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71600"/>
            <a:ext cx="4368800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873247"/>
      </p:ext>
    </p:extLst>
  </p:cSld>
  <p:clrMapOvr>
    <a:masterClrMapping/>
  </p:clrMapOvr>
  <p:transition xmlns:p14="http://schemas.microsoft.com/office/powerpoint/2010/main">
    <p:blinds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152400"/>
            <a:ext cx="5666488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Railroad Expansion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1371600"/>
            <a:ext cx="8458200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u="sng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Consolidation</a:t>
            </a:r>
            <a:r>
              <a:rPr lang="en-US" sz="2800" b="1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: Large companies buying </a:t>
            </a:r>
            <a:r>
              <a:rPr lang="en-US" sz="2800" b="1" cap="none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smaller companies or drove them out of business</a:t>
            </a:r>
            <a:endParaRPr lang="en-US" sz="2800" b="1" cap="none" spc="50" dirty="0">
              <a:ln w="127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11" name="Picture 10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2514600"/>
            <a:ext cx="7315200" cy="406212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pull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6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152400"/>
            <a:ext cx="6947736" cy="923330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Eras Bold ITC" pitchFamily="34" charset="0"/>
              </a:rPr>
              <a:t>PHILANTHROPISTS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Eras Bold ITC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5562600"/>
            <a:ext cx="4114800" cy="1077218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31550" cmpd="sng">
                  <a:noFill/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ritannic Bold" pitchFamily="34" charset="0"/>
              </a:rPr>
              <a:t>New York Institute for Medical Research</a:t>
            </a:r>
            <a:endParaRPr lang="en-US" sz="3200" b="1" cap="none" spc="0" dirty="0">
              <a:ln w="31550" cmpd="sng">
                <a:noFill/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Britannic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19600" y="4495800"/>
            <a:ext cx="44196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i="1" cap="none" spc="0" dirty="0" smtClean="0">
                <a:ln w="31550" cmpd="sng">
                  <a:noFill/>
                  <a:prstDash val="solid"/>
                </a:ln>
                <a:solidFill>
                  <a:srgbClr val="F0EA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ritannic Bold" pitchFamily="34" charset="0"/>
              </a:rPr>
              <a:t>University of Chicago</a:t>
            </a:r>
            <a:endParaRPr lang="en-US" sz="3200" b="1" i="1" cap="none" spc="0" dirty="0">
              <a:ln w="31550" cmpd="sng">
                <a:noFill/>
                <a:prstDash val="solid"/>
              </a:ln>
              <a:solidFill>
                <a:srgbClr val="F0EA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Britannic Bold" pitchFamily="34" charset="0"/>
            </a:endParaRPr>
          </a:p>
        </p:txBody>
      </p:sp>
      <p:pic>
        <p:nvPicPr>
          <p:cNvPr id="11" name="Picture 10" descr="tytyt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438400"/>
            <a:ext cx="2379200" cy="29710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1066800" y="1371600"/>
            <a:ext cx="2133600" cy="954107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John D. </a:t>
            </a:r>
          </a:p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Rockefeller</a:t>
            </a:r>
            <a:endParaRPr lang="en-US" sz="28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3" name="Picture 12" descr="fdsfdaf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219200"/>
            <a:ext cx="4205134" cy="3149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imagesCAXMSM1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5257800"/>
            <a:ext cx="3048000" cy="1171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xmlns:p14="http://schemas.microsoft.com/office/powerpoint/2010/main">
    <p:blinds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0">
              <a:schemeClr val="accent6">
                <a:shade val="50000"/>
                <a:satMod val="190000"/>
              </a:schemeClr>
            </a:gs>
            <a:gs pos="0">
              <a:schemeClr val="accent6">
                <a:tint val="77000"/>
                <a:satMod val="1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0"/>
            <a:ext cx="8355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Sherman Antitrust Act -</a:t>
            </a:r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1890</a:t>
            </a:r>
            <a:endParaRPr lang="en-U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2209800"/>
            <a:ext cx="4114800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Against monopolies </a:t>
            </a:r>
          </a:p>
          <a:p>
            <a:pPr algn="ctr"/>
            <a:r>
              <a:rPr lang="en-US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and </a:t>
            </a:r>
            <a:r>
              <a:rPr lang="en-US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</a:t>
            </a:r>
            <a:r>
              <a:rPr lang="en-US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rusts</a:t>
            </a:r>
            <a:endParaRPr lang="en-US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5486400"/>
            <a:ext cx="87630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Without competition there was no reason to improve or keep prices low.</a:t>
            </a:r>
            <a:endParaRPr lang="en-US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9" name="Picture 8" descr="dfsgdfg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14400"/>
            <a:ext cx="4114800" cy="43601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>
    <p:comb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s fla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066800"/>
            <a:ext cx="914400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i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Section 4</a:t>
            </a:r>
          </a:p>
          <a:p>
            <a:pPr algn="ctr"/>
            <a:r>
              <a:rPr lang="en-US" sz="9600" b="1" i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Industrial Workers</a:t>
            </a:r>
          </a:p>
        </p:txBody>
      </p:sp>
    </p:spTree>
  </p:cSld>
  <p:clrMapOvr>
    <a:masterClrMapping/>
  </p:clrMapOvr>
  <p:transition xmlns:p14="http://schemas.microsoft.com/office/powerpoint/2010/main">
    <p:blinds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228600"/>
            <a:ext cx="6966266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WORKING CONDITIONS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1524000"/>
            <a:ext cx="80010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10 to 12 hour work days</a:t>
            </a:r>
            <a:endParaRPr lang="en-U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 descr="gfhdfgh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590800"/>
            <a:ext cx="4942774" cy="38877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228600"/>
            <a:ext cx="6966266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WORKING CONDITIONS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5000" y="1371600"/>
            <a:ext cx="55626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6 days a week</a:t>
            </a:r>
            <a:endParaRPr lang="en-U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 descr="20012125-p%20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514600"/>
            <a:ext cx="5572898" cy="40279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228600"/>
            <a:ext cx="6966266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WORKING CONDITIONS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1447800"/>
            <a:ext cx="83820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Fired anytime any reason</a:t>
            </a:r>
            <a:endParaRPr lang="en-U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 descr="sdfaadffa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514600"/>
            <a:ext cx="5865780" cy="4114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228600"/>
            <a:ext cx="6966266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WORKING CONDITIONS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1371600"/>
            <a:ext cx="83820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Unsafe and unhealthy</a:t>
            </a:r>
            <a:endParaRPr lang="en-U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5" descr="factoryworke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438400"/>
            <a:ext cx="5267926" cy="41767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228600"/>
            <a:ext cx="6966266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WORKING CONDITIONS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1447800"/>
            <a:ext cx="8229600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WOMEN AND CHILDREN</a:t>
            </a:r>
            <a:endParaRPr lang="en-US" sz="4400" b="1" i="1" cap="none" spc="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" name="Picture 4" descr="imagesCAZPSRT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2362200"/>
            <a:ext cx="2781300" cy="39556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ugfhgfh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667000"/>
            <a:ext cx="4419600" cy="32556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228600"/>
            <a:ext cx="6966266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WORKING CONDITIONS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1219200"/>
            <a:ext cx="8229600" cy="18774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i="1" u="sng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WOMEN</a:t>
            </a:r>
          </a:p>
          <a:p>
            <a:pPr algn="ctr"/>
            <a:r>
              <a:rPr lang="en-US" sz="3600" b="1" i="1" dirty="0" smtClean="0">
                <a:ln w="190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Earned about 1/2 of what men did for the same work.</a:t>
            </a:r>
            <a:endParaRPr lang="en-US" sz="3600" b="1" i="1" cap="none" spc="0" dirty="0" smtClean="0">
              <a:ln w="190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Picture 3" descr="hgfhgf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352800"/>
            <a:ext cx="4124019" cy="31451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imagesCAFQHRHQ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608" y="3352800"/>
            <a:ext cx="3936492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228600"/>
            <a:ext cx="6966266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WORKING CONDITIONS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1295400"/>
            <a:ext cx="8763000" cy="18774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i="1" u="sng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CHILDREN</a:t>
            </a:r>
          </a:p>
          <a:p>
            <a:pPr algn="ctr"/>
            <a:r>
              <a:rPr lang="en-US" sz="3600" b="1" i="1" dirty="0" smtClean="0">
                <a:ln w="190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Child-Labor Laws: at least 12 years old 10 hours a day.</a:t>
            </a:r>
            <a:endParaRPr lang="en-US" sz="3600" b="1" i="1" cap="none" spc="0" dirty="0" smtClean="0">
              <a:ln w="190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" name="Picture 6" descr="dfasfsdafasf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352800"/>
            <a:ext cx="4267200" cy="31839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fdsfsdaf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352800"/>
            <a:ext cx="3685886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685800"/>
            <a:ext cx="42204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24500" cmpd="dbl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Railroad Barons</a:t>
            </a:r>
            <a:endParaRPr lang="en-US" sz="4800" b="1" cap="none" spc="0" dirty="0">
              <a:ln w="24500" cmpd="dbl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</a:ln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5" name="Picture 4" descr="imagesCA25UMG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1676400"/>
            <a:ext cx="2362200" cy="28346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600" y="4648200"/>
            <a:ext cx="375513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tx1"/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Cornelius</a:t>
            </a:r>
          </a:p>
          <a:p>
            <a:pPr algn="ctr"/>
            <a:r>
              <a:rPr lang="en-US" sz="5400" b="1" cap="all" dirty="0" smtClean="0">
                <a:ln w="0"/>
                <a:gradFill flip="none">
                  <a:gsLst>
                    <a:gs pos="0">
                      <a:schemeClr val="tx1"/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Vanderbilt</a:t>
            </a:r>
            <a:endParaRPr lang="en-US" sz="5400" b="1" cap="all" spc="0" dirty="0">
              <a:ln w="0"/>
              <a:gradFill flip="none">
                <a:gsLst>
                  <a:gs pos="0">
                    <a:schemeClr val="tx1"/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7" name="Picture 6" descr="imagesCAFWFNM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04800"/>
            <a:ext cx="4267200" cy="639487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pull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orkshopfi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371600"/>
            <a:ext cx="3886200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medd_02_img014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1371600"/>
            <a:ext cx="3022600" cy="533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457200" y="5486400"/>
            <a:ext cx="4495800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1911 Triangle Shirtwaist Company Fire</a:t>
            </a:r>
            <a:endParaRPr lang="en-US" sz="3200" b="1" cap="none" spc="50" dirty="0">
              <a:ln w="127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6800" y="228600"/>
            <a:ext cx="6966266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WORKING CONDITIONS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>
    <p:strips dir="r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_3168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295400"/>
            <a:ext cx="5029200" cy="35707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-152400" y="5105400"/>
            <a:ext cx="9448800" cy="13849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1911 Triangle Fire</a:t>
            </a:r>
          </a:p>
          <a:p>
            <a:pPr algn="ctr"/>
            <a:r>
              <a:rPr lang="en-US" sz="2800" b="1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150 workers died – mostly women because the company locked the doors to prevent employees from leaving early.</a:t>
            </a:r>
            <a:endParaRPr lang="en-US" sz="2800" b="1" cap="none" spc="50" dirty="0">
              <a:ln w="127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228600"/>
            <a:ext cx="6966266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WORKING CONDITIONS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>
    <p:strips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228600"/>
            <a:ext cx="8437759" cy="923330"/>
          </a:xfrm>
          <a:prstGeom prst="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000" dist="50800" dir="7500000" algn="tl">
                    <a:schemeClr val="bg1">
                      <a:alpha val="35000"/>
                    </a:schemeClr>
                  </a:outerShdw>
                </a:effectLst>
              </a:rPr>
              <a:t>GROWTH OF LABOR UNIONS</a:t>
            </a:r>
            <a:endParaRPr lang="en-US" sz="5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50000" dist="50800" dir="7500000" algn="tl">
                  <a:schemeClr val="bg1">
                    <a:alpha val="35000"/>
                  </a:scheme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1676400"/>
            <a:ext cx="8458200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Workers organized into groups called </a:t>
            </a:r>
            <a:r>
              <a:rPr lang="en-US" sz="4000" b="1" i="1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LABOR UNIONS</a:t>
            </a:r>
            <a:endParaRPr lang="en-US" sz="4000" b="1" cap="none" spc="50" dirty="0">
              <a:ln w="127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3505200"/>
            <a:ext cx="8077200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Better Pay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400" y="4572000"/>
            <a:ext cx="8098601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Better Working Conditions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>
    <p:strips dir="r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228600"/>
            <a:ext cx="8437759" cy="923330"/>
          </a:xfrm>
          <a:prstGeom prst="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000" dist="50800" dir="7500000" algn="tl">
                    <a:schemeClr val="bg1">
                      <a:alpha val="35000"/>
                    </a:schemeClr>
                  </a:outerShdw>
                </a:effectLst>
              </a:rPr>
              <a:t>GROWTH OF LABOR UNIONS</a:t>
            </a:r>
            <a:endParaRPr lang="en-US" sz="5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50000" dist="50800" dir="7500000" algn="tl">
                  <a:schemeClr val="bg1">
                    <a:alpha val="35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2286000"/>
            <a:ext cx="5486401" cy="23391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KNIGHTS OF LABOR</a:t>
            </a:r>
          </a:p>
          <a:p>
            <a:pPr algn="ctr"/>
            <a:endParaRPr lang="en-US" sz="1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ü"/>
            </a:pP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Meetings in secret</a:t>
            </a:r>
          </a:p>
          <a:p>
            <a:pPr>
              <a:buFont typeface="Wingdings" pitchFamily="2" charset="2"/>
              <a:buChar char="ü"/>
            </a:pP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Special handshakes</a:t>
            </a:r>
          </a:p>
          <a:p>
            <a:pPr>
              <a:buFont typeface="Wingdings" pitchFamily="2" charset="2"/>
              <a:buChar char="ü"/>
            </a:pP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Recruited non-traditional workers</a:t>
            </a:r>
          </a:p>
        </p:txBody>
      </p:sp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1524000"/>
            <a:ext cx="2857500" cy="4175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5638800" y="5791200"/>
            <a:ext cx="318087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Terence V. Powderly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>
    <p:strips dir="r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228600"/>
            <a:ext cx="8437759" cy="923330"/>
          </a:xfrm>
          <a:prstGeom prst="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000" dist="50800" dir="7500000" algn="tl">
                    <a:schemeClr val="bg1">
                      <a:alpha val="35000"/>
                    </a:schemeClr>
                  </a:outerShdw>
                </a:effectLst>
              </a:rPr>
              <a:t>GROWTH OF LABOR UNIONS</a:t>
            </a:r>
            <a:endParaRPr lang="en-US" sz="5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50000" dist="50800" dir="7500000" algn="tl">
                  <a:schemeClr val="bg1">
                    <a:alpha val="35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2209800"/>
            <a:ext cx="5562600" cy="24929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American Federation of Labor</a:t>
            </a:r>
          </a:p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(AFL)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00" y="5410200"/>
            <a:ext cx="2743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Samuel Gompers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Picture 6" descr="dfdsfdsfa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00200"/>
            <a:ext cx="2769284" cy="37114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609600" y="4800600"/>
            <a:ext cx="4953000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GOAL</a:t>
            </a:r>
          </a:p>
          <a:p>
            <a:pPr algn="ctr"/>
            <a:r>
              <a:rPr lang="en-US" sz="4000" b="1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Collective Bargaining  </a:t>
            </a:r>
            <a:endParaRPr lang="en-US" sz="4000" b="1" cap="none" spc="50" dirty="0">
              <a:ln w="127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>
    <p:strips dir="r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609600"/>
            <a:ext cx="86868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Unions Act</a:t>
            </a:r>
            <a:endParaRPr lang="en-US" sz="8000" b="1" cap="none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19200" y="2438400"/>
            <a:ext cx="6629400" cy="286232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STRIKES</a:t>
            </a:r>
          </a:p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Sometimes strikes led to violence</a:t>
            </a:r>
            <a:endParaRPr lang="en-US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 xmlns:p14="http://schemas.microsoft.com/office/powerpoint/2010/main">
    <p:blinds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allAtOnce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152400"/>
            <a:ext cx="86868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Unions Act</a:t>
            </a:r>
            <a:endParaRPr lang="en-US" sz="8000" b="1" cap="none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91000" y="1676400"/>
            <a:ext cx="4800600" cy="14465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Haymarket Square</a:t>
            </a:r>
          </a:p>
          <a:p>
            <a:pPr algn="ctr"/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Chicago 1886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Picture 5" descr="imagesCABMAWA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3200400"/>
            <a:ext cx="4643438" cy="3429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" y="1981200"/>
            <a:ext cx="3810000" cy="45243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-15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McCormick Harvester workers were protesting the killing of four strikers the pervious day.  When the police ordered the crowd to break up a bomb was thrown killing a police officer.</a:t>
            </a:r>
            <a:endParaRPr lang="en-US" sz="3200" b="1" cap="none" spc="-15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>
    <p:blinds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152400"/>
            <a:ext cx="86868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Unions Act</a:t>
            </a:r>
            <a:endParaRPr lang="en-US" sz="8000" b="1" cap="none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1828800"/>
            <a:ext cx="4800600" cy="14465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Homestead Strike</a:t>
            </a:r>
          </a:p>
          <a:p>
            <a:pPr algn="ctr"/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Pennsylvania 1892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29200" y="1676400"/>
            <a:ext cx="3886200" cy="50167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-15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Andrew Carnegie’s steel plant managers hired nonunion workers and 300 armed guards to protect the nonunion workers.  A riot breaks out killing a least 10 people.  Pennsylvania Governor sends in Militia to restore order.  </a:t>
            </a:r>
            <a:endParaRPr lang="en-US" sz="3200" b="1" cap="none" spc="-15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8" name="Picture 7" descr="1892-homeste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429000"/>
            <a:ext cx="4286250" cy="29146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strips dir="l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152400"/>
            <a:ext cx="86868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Unions Act</a:t>
            </a:r>
            <a:endParaRPr lang="en-US" sz="8000" b="1" cap="none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91000" y="1676400"/>
            <a:ext cx="4800600" cy="14465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Pullman Strike</a:t>
            </a:r>
          </a:p>
          <a:p>
            <a:pPr algn="ctr"/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Chicago 1894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1981200"/>
            <a:ext cx="3810000" cy="40318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-15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Workers strike in response to a cut in wages.  Pullman responds by closing the plant.  Eventually other railroad unions refuse to handle Pullman cars and rail traffic stops.</a:t>
            </a:r>
          </a:p>
        </p:txBody>
      </p:sp>
      <p:pic>
        <p:nvPicPr>
          <p:cNvPr id="8" name="Picture 7" descr="ep_nov_foy_pa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3200400"/>
            <a:ext cx="4800600" cy="3429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blinds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152400"/>
            <a:ext cx="86868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Unions Act</a:t>
            </a:r>
            <a:endParaRPr lang="en-US" sz="8000" b="1" cap="none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1600200"/>
            <a:ext cx="4191000" cy="14465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Pullman Strike</a:t>
            </a:r>
          </a:p>
          <a:p>
            <a:pPr algn="ctr"/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Chicago 1894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95800" y="2590800"/>
            <a:ext cx="4343400" cy="31085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-15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Pullman and the other railroad barons with the help of the United States  government obtain an </a:t>
            </a:r>
            <a:r>
              <a:rPr lang="en-US" sz="2800" b="1" i="1" u="sng" cap="none" spc="-15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INJUNCTION</a:t>
            </a:r>
            <a:r>
              <a:rPr lang="en-US" sz="2800" b="1" cap="none" spc="-15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or court order to stop the union from “obstructing the railways and holding up the mails”.</a:t>
            </a:r>
            <a:endParaRPr lang="en-US" sz="2800" b="1" i="1" u="sng" cap="none" spc="-15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6" name="Picture 5" descr="imagesCAHCQJ1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124200"/>
            <a:ext cx="2819400" cy="354187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blinds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po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3124200"/>
            <a:ext cx="4452372" cy="34718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1828800" y="228600"/>
            <a:ext cx="5666488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Railroad Expansion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371600"/>
            <a:ext cx="7741606" cy="15696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Drove the economic growth of the United States.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4" descr="irai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3124200"/>
            <a:ext cx="4191000" cy="342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28600"/>
            <a:ext cx="86868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Unions Act</a:t>
            </a:r>
            <a:endParaRPr lang="en-US" sz="8000" b="1" cap="none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1752600"/>
            <a:ext cx="8763000" cy="132343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-15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Many </a:t>
            </a:r>
            <a:r>
              <a:rPr lang="en-US" sz="4000" b="1" spc="-15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Americans associate </a:t>
            </a:r>
            <a:r>
              <a:rPr lang="en-US" sz="4000" b="1" spc="-15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Unions </a:t>
            </a:r>
          </a:p>
          <a:p>
            <a:pPr algn="ctr"/>
            <a:r>
              <a:rPr lang="en-US" sz="4000" b="1" spc="-15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with terrorism and disorder.</a:t>
            </a:r>
            <a:endParaRPr lang="en-US" sz="4000" b="1" cap="none" spc="-15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3200400"/>
            <a:ext cx="8763000" cy="1323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-15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State and Federal governments often</a:t>
            </a:r>
          </a:p>
          <a:p>
            <a:pPr algn="ctr"/>
            <a:r>
              <a:rPr lang="en-US" sz="4000" b="1" spc="-15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broke up striking workers.</a:t>
            </a:r>
            <a:endParaRPr lang="en-US" sz="4000" b="1" cap="none" spc="-15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4724400"/>
            <a:ext cx="8763000" cy="193899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-15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Despite setbacks from the strikes workers</a:t>
            </a:r>
          </a:p>
          <a:p>
            <a:pPr algn="ctr"/>
            <a:r>
              <a:rPr lang="en-US" sz="4000" b="1" spc="-15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continued to fight for better working </a:t>
            </a:r>
          </a:p>
          <a:p>
            <a:pPr algn="ctr"/>
            <a:r>
              <a:rPr lang="en-US" sz="4000" b="1" spc="-15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conditions and higher wages.</a:t>
            </a:r>
            <a:endParaRPr lang="en-US" sz="4000" b="1" cap="none" spc="-15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 spd="med">
    <p:newsfla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685800"/>
            <a:ext cx="4433887" cy="33211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5334000" y="1981200"/>
            <a:ext cx="3251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What is it?</a:t>
            </a:r>
            <a:endParaRPr 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52600" y="4648200"/>
            <a:ext cx="5997989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Flow of Money</a:t>
            </a:r>
            <a:endParaRPr lang="en-US" sz="7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2813</TotalTime>
  <Words>930</Words>
  <Application>Microsoft Macintosh PowerPoint</Application>
  <PresentationFormat>On-screen Show (4:3)</PresentationFormat>
  <Paragraphs>240</Paragraphs>
  <Slides>80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Zeigler-Royalton CUSD#188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drussell</dc:creator>
  <cp:lastModifiedBy>Faculty</cp:lastModifiedBy>
  <cp:revision>218</cp:revision>
  <dcterms:created xsi:type="dcterms:W3CDTF">2010-09-15T15:03:02Z</dcterms:created>
  <dcterms:modified xsi:type="dcterms:W3CDTF">2016-10-13T19:53:17Z</dcterms:modified>
</cp:coreProperties>
</file>