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80"/>
  </p:notesMasterIdLst>
  <p:sldIdLst>
    <p:sldId id="257" r:id="rId5"/>
    <p:sldId id="269" r:id="rId6"/>
    <p:sldId id="258" r:id="rId7"/>
    <p:sldId id="294" r:id="rId8"/>
    <p:sldId id="259" r:id="rId9"/>
    <p:sldId id="260" r:id="rId10"/>
    <p:sldId id="262" r:id="rId11"/>
    <p:sldId id="261" r:id="rId12"/>
    <p:sldId id="264" r:id="rId13"/>
    <p:sldId id="273" r:id="rId14"/>
    <p:sldId id="274" r:id="rId15"/>
    <p:sldId id="276" r:id="rId16"/>
    <p:sldId id="277" r:id="rId17"/>
    <p:sldId id="279" r:id="rId18"/>
    <p:sldId id="275" r:id="rId19"/>
    <p:sldId id="278" r:id="rId20"/>
    <p:sldId id="268" r:id="rId21"/>
    <p:sldId id="280" r:id="rId22"/>
    <p:sldId id="266" r:id="rId23"/>
    <p:sldId id="285" r:id="rId24"/>
    <p:sldId id="267" r:id="rId25"/>
    <p:sldId id="270" r:id="rId26"/>
    <p:sldId id="336" r:id="rId27"/>
    <p:sldId id="281" r:id="rId28"/>
    <p:sldId id="283" r:id="rId29"/>
    <p:sldId id="292" r:id="rId30"/>
    <p:sldId id="293" r:id="rId31"/>
    <p:sldId id="295" r:id="rId32"/>
    <p:sldId id="282" r:id="rId33"/>
    <p:sldId id="306" r:id="rId34"/>
    <p:sldId id="337" r:id="rId35"/>
    <p:sldId id="296" r:id="rId36"/>
    <p:sldId id="291" r:id="rId37"/>
    <p:sldId id="338" r:id="rId38"/>
    <p:sldId id="286" r:id="rId39"/>
    <p:sldId id="297" r:id="rId40"/>
    <p:sldId id="298" r:id="rId41"/>
    <p:sldId id="299" r:id="rId42"/>
    <p:sldId id="300" r:id="rId43"/>
    <p:sldId id="302" r:id="rId44"/>
    <p:sldId id="305" r:id="rId45"/>
    <p:sldId id="303" r:id="rId46"/>
    <p:sldId id="304" r:id="rId47"/>
    <p:sldId id="334" r:id="rId48"/>
    <p:sldId id="271" r:id="rId49"/>
    <p:sldId id="307" r:id="rId50"/>
    <p:sldId id="309" r:id="rId51"/>
    <p:sldId id="308" r:id="rId52"/>
    <p:sldId id="316" r:id="rId53"/>
    <p:sldId id="311" r:id="rId54"/>
    <p:sldId id="312" r:id="rId55"/>
    <p:sldId id="313" r:id="rId56"/>
    <p:sldId id="314" r:id="rId57"/>
    <p:sldId id="310" r:id="rId58"/>
    <p:sldId id="315" r:id="rId59"/>
    <p:sldId id="317" r:id="rId60"/>
    <p:sldId id="325" r:id="rId61"/>
    <p:sldId id="321" r:id="rId62"/>
    <p:sldId id="318" r:id="rId63"/>
    <p:sldId id="322" r:id="rId64"/>
    <p:sldId id="323" r:id="rId65"/>
    <p:sldId id="324" r:id="rId66"/>
    <p:sldId id="326" r:id="rId67"/>
    <p:sldId id="327" r:id="rId68"/>
    <p:sldId id="328" r:id="rId69"/>
    <p:sldId id="329" r:id="rId70"/>
    <p:sldId id="272" r:id="rId71"/>
    <p:sldId id="330" r:id="rId72"/>
    <p:sldId id="331" r:id="rId73"/>
    <p:sldId id="332" r:id="rId74"/>
    <p:sldId id="339" r:id="rId75"/>
    <p:sldId id="340" r:id="rId76"/>
    <p:sldId id="333" r:id="rId77"/>
    <p:sldId id="335" r:id="rId78"/>
    <p:sldId id="34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008000"/>
    <a:srgbClr val="339933"/>
    <a:srgbClr val="33CC33"/>
    <a:srgbClr val="A43D3A"/>
    <a:srgbClr val="CCFF99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5" d="100"/>
          <a:sy n="85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F4BA-1D35-44AE-B8AA-660AD397A180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0991-0F9D-4C80-AD5D-CDA2E47302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3F0DD-E945-48A5-9746-EC6E474DBC7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Action button links to United Streaming video re: discovery of gold at Sutter’s mill.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5A814-53BB-43FA-B521-8E16AA5A5CF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Action button links to United Streaming video re: Twain and chronicles of experiences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C34B-26EB-46F2-AC41-6E4852B40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0386-9096-4493-9C60-7A6FFB7E9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A380DF9-4AF8-4C49-9E0B-E85971B41C8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9A7BFD-BEA9-477E-9E9B-BCCF46C73EB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D53B655-28D1-494E-AB30-79A4635257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B25EDA0-9D82-40B1-AA6B-33757E9452E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665D42-A890-427A-A4E3-E040B0163AB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9B9DDB-AE68-479D-9511-56C097807CC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8494027-886A-4F14-8B8E-BBA1D2671D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08F87A9-52FD-4819-987A-E91727A69BE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1E3598-7D17-4E75-BCC3-04619FC9614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D34C41-9CC3-406A-8DA3-21D52A1501B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89BD90-3810-45AA-8D65-198877BB86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A380DF9-4AF8-4C49-9E0B-E85971B41C8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9A7BFD-BEA9-477E-9E9B-BCCF46C73EB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D53B655-28D1-494E-AB30-79A4635257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B25EDA0-9D82-40B1-AA6B-33757E9452E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665D42-A890-427A-A4E3-E040B0163AB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9B9DDB-AE68-479D-9511-56C097807CC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8494027-886A-4F14-8B8E-BBA1D2671D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08F87A9-52FD-4819-987A-E91727A69BE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1E3598-7D17-4E75-BCC3-04619FC9614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D34C41-9CC3-406A-8DA3-21D52A1501B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89BD90-3810-45AA-8D65-198877BB86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A380DF9-4AF8-4C49-9E0B-E85971B41C8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9A7BFD-BEA9-477E-9E9B-BCCF46C73EB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D53B655-28D1-494E-AB30-79A4635257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B25EDA0-9D82-40B1-AA6B-33757E9452E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665D42-A890-427A-A4E3-E040B0163AB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9B9DDB-AE68-479D-9511-56C097807CC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8494027-886A-4F14-8B8E-BBA1D2671D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08F87A9-52FD-4819-987A-E91727A69BE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1E3598-7D17-4E75-BCC3-04619FC9614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D34C41-9CC3-406A-8DA3-21D52A1501B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89BD90-3810-45AA-8D65-198877BB86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D43E-692E-4E52-B50C-F30B689F0C18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3CE0-B1A3-4F8C-B184-535B0B434B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2A0F48-E736-418A-A52E-47543FAAD44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2A0F48-E736-418A-A52E-47543FAAD44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2A0F48-E736-418A-A52E-47543FAAD44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3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endsofamerica.com/WE-CattleTrails-Hough.html" TargetMode="External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74.jpeg"/><Relationship Id="rId3" Type="http://schemas.openxmlformats.org/officeDocument/2006/relationships/image" Target="../media/image7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Relationship Id="rId3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eg"/><Relationship Id="rId3" Type="http://schemas.openxmlformats.org/officeDocument/2006/relationships/image" Target="../media/image9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eg"/><Relationship Id="rId3" Type="http://schemas.openxmlformats.org/officeDocument/2006/relationships/image" Target="../media/image10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4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1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66800"/>
            <a:ext cx="91440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Chapter  4  </a:t>
            </a: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Opening the West</a:t>
            </a:r>
            <a:endParaRPr lang="en-US" sz="8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1858-1896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828800"/>
            <a:ext cx="5105400" cy="30480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!"/>
            </a:pPr>
            <a:r>
              <a:rPr lang="en-US" sz="2800" dirty="0" smtClean="0"/>
              <a:t>Born Samuel Clemens</a:t>
            </a:r>
          </a:p>
          <a:p>
            <a:pPr eaLnBrk="1" hangingPunct="1">
              <a:buFont typeface="Wingdings" pitchFamily="2" charset="2"/>
              <a:buChar char="!"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!"/>
            </a:pPr>
            <a:r>
              <a:rPr lang="en-US" sz="2800" dirty="0" smtClean="0"/>
              <a:t>Headed West for the Gold Rush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!"/>
            </a:pPr>
            <a:r>
              <a:rPr lang="en-US" sz="2800" dirty="0" smtClean="0"/>
              <a:t>Became a famous writer of his experiences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358258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Mark Twain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 descr="tw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2808497" cy="4413350"/>
          </a:xfrm>
          <a:prstGeom prst="rect">
            <a:avLst/>
          </a:prstGeom>
        </p:spPr>
      </p:pic>
      <p:pic>
        <p:nvPicPr>
          <p:cNvPr id="1027" name="Picture 3" descr="C:\Documents and Settings\drussell\Local Settings\Temporary Internet Files\Content.IE5\AT6D2NO1\MC90023992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52400"/>
            <a:ext cx="2074981" cy="1626656"/>
          </a:xfrm>
          <a:prstGeom prst="rect">
            <a:avLst/>
          </a:prstGeom>
          <a:noFill/>
        </p:spPr>
      </p:pic>
      <p:pic>
        <p:nvPicPr>
          <p:cNvPr id="1029" name="Picture 5" descr="C:\Documents and Settings\drussell\Local Settings\Temporary Internet Files\Content.IE5\0TEV47MT\MC90043554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257800"/>
            <a:ext cx="2285999" cy="137651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russell\Local Settings\Temporary Internet Files\Content.IE5\C1AB8DAJ\MP90022755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905000" cy="2342213"/>
          </a:xfrm>
          <a:prstGeom prst="rect">
            <a:avLst/>
          </a:prstGeom>
          <a:noFill/>
        </p:spPr>
      </p:pic>
      <p:pic>
        <p:nvPicPr>
          <p:cNvPr id="7" name="Picture 6" descr="1422%20-%201851%20america%20boomtown%20gold_rush%20san_franci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590800"/>
            <a:ext cx="7118845" cy="407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90800" y="1066800"/>
            <a:ext cx="568687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Boom Towns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russell\Local Settings\Temporary Internet Files\Content.IE5\C1AB8DAJ\MP90022755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905000" cy="234221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67000" y="1066800"/>
            <a:ext cx="568687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Boom Towns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819400"/>
            <a:ext cx="67818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Near Gold strikes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Lawless Places</a:t>
            </a:r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Vigilantes</a:t>
            </a:r>
          </a:p>
          <a:p>
            <a:pPr algn="ctr">
              <a:buFont typeface="Wingdings" pitchFamily="2" charset="2"/>
              <a:buChar char="ü"/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Gambling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762000"/>
            <a:ext cx="568815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Ghost Towns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1_1221741000_bodie-ghost-t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0"/>
            <a:ext cx="6553200" cy="436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drussell\Local Settings\Temporary Internet Files\Content.IE5\5BRNAV1V\MC90023217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3291711" cy="3124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97-46-medoraStageco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"/>
            <a:ext cx="4876800" cy="3886200"/>
          </a:xfrm>
          <a:prstGeom prst="rect">
            <a:avLst/>
          </a:prstGeom>
        </p:spPr>
      </p:pic>
      <p:pic>
        <p:nvPicPr>
          <p:cNvPr id="4" name="Picture 3" descr="portland24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3200"/>
            <a:ext cx="4849667" cy="3972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04800"/>
            <a:ext cx="3810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Which of these 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would be faster?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4343400"/>
            <a:ext cx="3810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Stagecoach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Locomotive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ussell\Local Settings\Temporary Internet Files\Content.IE5\8P27WDMB\MC9003227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352800"/>
            <a:ext cx="5430174" cy="3308287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457200" y="152400"/>
            <a:ext cx="82296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Railroads connect</a:t>
            </a:r>
          </a:p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East and West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895600"/>
            <a:ext cx="789645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Transportation played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vital role in mining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5 0.00324 L 1.63646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omotive-St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414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305800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Government </a:t>
            </a:r>
            <a:r>
              <a:rPr lang="en-US" sz="4400" b="1" i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subsidies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provided 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financial aid and land grants to 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railroad companies.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0"/>
            <a:ext cx="8839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Transcontinental Railroad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Linked the Western U.S. to the Eastern U.S.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10" descr="map-of-transcontinental-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543800" cy="50920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763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Union Pacific worked West from Omaha, Nebraska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2578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Central Pacific worked East from Sacramento, California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 descr="kickinghors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4096788" cy="2733675"/>
          </a:xfrm>
          <a:prstGeom prst="rect">
            <a:avLst/>
          </a:prstGeom>
        </p:spPr>
      </p:pic>
      <p:pic>
        <p:nvPicPr>
          <p:cNvPr id="7" name="Picture 6" descr="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4033246" cy="274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scit.wlv.ac.uk/~jphb/canada/pictures/last.spik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933514" cy="49621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257800"/>
            <a:ext cx="8305800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Driving the last spike in Promontory, Utah (1869)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668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Section 1</a:t>
            </a:r>
            <a:r>
              <a:rPr lang="en-US" sz="9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 </a:t>
            </a: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The Mining Booms</a:t>
            </a:r>
            <a:endParaRPr lang="en-US" sz="8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GoldenSpikev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3997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76600" y="2743200"/>
            <a:ext cx="5638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 smtClean="0">
                <a:latin typeface="Verdana" pitchFamily="34" charset="0"/>
                <a:cs typeface="Times New Roman" charset="0"/>
              </a:rPr>
              <a:t>A </a:t>
            </a:r>
            <a:r>
              <a:rPr lang="en-US" altLang="en-US" dirty="0">
                <a:latin typeface="Verdana" pitchFamily="34" charset="0"/>
                <a:cs typeface="Times New Roman" charset="0"/>
              </a:rPr>
              <a:t>system </a:t>
            </a:r>
            <a:r>
              <a:rPr lang="en-US" altLang="en-US" dirty="0" smtClean="0">
                <a:latin typeface="Verdana" pitchFamily="34" charset="0"/>
                <a:cs typeface="Times New Roman" charset="0"/>
              </a:rPr>
              <a:t>of time was developed with </a:t>
            </a:r>
            <a:r>
              <a:rPr lang="en-US" altLang="en-US" dirty="0">
                <a:latin typeface="Verdana" pitchFamily="34" charset="0"/>
                <a:cs typeface="Times New Roman" charset="0"/>
              </a:rPr>
              <a:t>four time zones – eastern, central, mountain and pacific time. Every place within the same time zone observed the same time.</a:t>
            </a:r>
            <a:endParaRPr lang="en-US" altLang="en-US" dirty="0"/>
          </a:p>
        </p:txBody>
      </p:sp>
      <p:pic>
        <p:nvPicPr>
          <p:cNvPr id="20485" name="Picture 5" descr="A:\trainwa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114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228600"/>
            <a:ext cx="8839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Impact of the Transcontinental Railroad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76600" y="1676400"/>
            <a:ext cx="563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dirty="0" smtClean="0">
                <a:latin typeface="Verdana" pitchFamily="34" charset="0"/>
                <a:cs typeface="Times New Roman" charset="0"/>
              </a:rPr>
              <a:t>Telegraph lines were built along the rail</a:t>
            </a:r>
            <a:endParaRPr lang="en-US" altLang="en-US" dirty="0"/>
          </a:p>
        </p:txBody>
      </p:sp>
      <p:pic>
        <p:nvPicPr>
          <p:cNvPr id="11" name="Picture 10" descr="30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2819400" cy="29242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495800"/>
            <a:ext cx="44958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United States</a:t>
            </a:r>
          </a:p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got smaller!</a:t>
            </a:r>
            <a:endParaRPr 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0"/>
            <a:ext cx="91440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Section 2</a:t>
            </a:r>
            <a:r>
              <a:rPr lang="en-US" sz="9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Ranchers and</a:t>
            </a:r>
          </a:p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Farmers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d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76600"/>
            <a:ext cx="4140200" cy="3229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66800" y="0"/>
            <a:ext cx="74053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Cattle on the Plains</a:t>
            </a:r>
            <a:endParaRPr lang="en-US" sz="6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 descr="TGPP%20bison%20on%20pat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at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572000"/>
            <a:ext cx="23336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ong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143000"/>
            <a:ext cx="2628572" cy="17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plu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74053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Cattle on the Plains</a:t>
            </a:r>
            <a:endParaRPr lang="en-US" sz="6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581400" cy="2971800"/>
          </a:xfrm>
          <a:prstGeom prst="rect">
            <a:avLst/>
          </a:prstGeom>
        </p:spPr>
      </p:pic>
      <p:pic>
        <p:nvPicPr>
          <p:cNvPr id="11" name="Picture 10" descr="24-round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43000"/>
            <a:ext cx="4863830" cy="381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510540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Value for cattle increased when railways reached Kansas and Missouri which allowed ranchers to sell cattle to the Northern and Eastern Markets.</a:t>
            </a:r>
            <a:endParaRPr lang="en-US" sz="32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ttle-bran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3520109" cy="2590800"/>
          </a:xfrm>
          <a:prstGeom prst="rect">
            <a:avLst/>
          </a:prstGeom>
        </p:spPr>
      </p:pic>
      <p:pic>
        <p:nvPicPr>
          <p:cNvPr id="4" name="Picture 3" descr="Branding-CU-1009-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57400"/>
            <a:ext cx="487216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0"/>
            <a:ext cx="883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Cattle was branded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show who was the owner </a:t>
            </a:r>
            <a:endParaRPr lang="en-US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609600" y="4800600"/>
            <a:ext cx="30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-Open Range-</a:t>
            </a:r>
          </a:p>
          <a:p>
            <a:pPr algn="ctr"/>
            <a:r>
              <a:rPr lang="en-US" sz="32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Not fenced or divided</a:t>
            </a:r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mlyn110l"/>
          <p:cNvPicPr>
            <a:picLocks noChangeAspect="1" noChangeArrowheads="1"/>
          </p:cNvPicPr>
          <p:nvPr/>
        </p:nvPicPr>
        <p:blipFill>
          <a:blip r:embed="rId2"/>
          <a:srcRect l="13499" t="6557" r="4500" b="14754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ksm0433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9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MRQT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4348976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2286000" y="381000"/>
            <a:ext cx="487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college mascot is shown in the picture below?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5181600" y="3352800"/>
            <a:ext cx="35052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Texas</a:t>
            </a:r>
          </a:p>
          <a:p>
            <a:pPr algn="ctr"/>
            <a:r>
              <a:rPr lang="en-US" sz="6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Longhorns</a:t>
            </a:r>
          </a:p>
        </p:txBody>
      </p:sp>
    </p:spTree>
  </p:cSld>
  <p:clrMapOvr>
    <a:masterClrMapping/>
  </p:clrMapOvr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ding_herd_deansvill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4128824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2400"/>
            <a:ext cx="4419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Long Drive </a:t>
            </a:r>
            <a:endParaRPr lang="en-US" sz="6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228600" y="1143000"/>
            <a:ext cx="4876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Herding of cattle to meet a railroad (cow town) , often very far away</a:t>
            </a:r>
          </a:p>
        </p:txBody>
      </p:sp>
      <p:pic>
        <p:nvPicPr>
          <p:cNvPr id="6" name="Picture 7" descr="CattleTrail-5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"/>
            <a:ext cx="2872931" cy="3143250"/>
          </a:xfrm>
          <a:prstGeom prst="rect">
            <a:avLst/>
          </a:prstGeom>
          <a:noFill/>
        </p:spPr>
      </p:pic>
      <p:pic>
        <p:nvPicPr>
          <p:cNvPr id="8" name="Picture 7" descr="Cattle-Dri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352800"/>
            <a:ext cx="3998690" cy="28057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615021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California Gold Rush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 descr="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5200"/>
            <a:ext cx="3962400" cy="3200400"/>
          </a:xfrm>
          <a:prstGeom prst="rect">
            <a:avLst/>
          </a:prstGeom>
        </p:spPr>
      </p:pic>
      <p:pic>
        <p:nvPicPr>
          <p:cNvPr id="9" name="Picture 8" descr="GE_P2_5_ill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3390900" cy="3108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0600" y="1371600"/>
            <a:ext cx="3980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January 1848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2362200"/>
            <a:ext cx="3655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Sutter’s Mill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4495800"/>
            <a:ext cx="4876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300,000 - People traveled by land and sea to California in 1849.  (49ers) 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3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las-cowbo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3587262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4038600" y="1066800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what city and state are the Cowboys located in?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4724400" y="4110335"/>
            <a:ext cx="3962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Dallas, Texas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867400"/>
            <a:ext cx="4419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Long Drive </a:t>
            </a:r>
            <a:endParaRPr lang="en-US" sz="6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DIVI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69342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3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4876800" y="2895600"/>
            <a:ext cx="388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Weather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4582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Life on the Drive </a:t>
            </a:r>
            <a:endParaRPr lang="en-US" sz="6600" b="1" i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4876800" y="4648200"/>
            <a:ext cx="388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Rustlers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4876800" y="3810000"/>
            <a:ext cx="388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Stampedes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876800" y="1981200"/>
            <a:ext cx="388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Long Hours</a:t>
            </a:r>
          </a:p>
        </p:txBody>
      </p:sp>
      <p:pic>
        <p:nvPicPr>
          <p:cNvPr id="12" name="Picture 11" descr="cowbo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595294" cy="388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3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ow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305799" cy="6248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97K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810000"/>
            <a:ext cx="4695825" cy="247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0800000" flipV="1">
            <a:off x="4038600" y="1066800"/>
            <a:ext cx="4038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NBA team is located San Antonio, Texas? </a:t>
            </a:r>
          </a:p>
        </p:txBody>
      </p:sp>
      <p:pic>
        <p:nvPicPr>
          <p:cNvPr id="5" name="Picture 4" descr="imagesCASUIKV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2295525" cy="493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3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800600" y="5029200"/>
            <a:ext cx="3200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Times New Roman" pitchFamily="18" charset="0"/>
              </a:rPr>
              <a:t>Abilene, </a:t>
            </a:r>
            <a:r>
              <a:rPr lang="en-US" sz="2800" i="1" dirty="0" smtClean="0">
                <a:latin typeface="Times New Roman" pitchFamily="18" charset="0"/>
              </a:rPr>
              <a:t>Kansas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28600"/>
            <a:ext cx="51054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Cow Towns </a:t>
            </a:r>
            <a:endParaRPr lang="en-US" sz="6600" b="1" i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5562600"/>
            <a:ext cx="32004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Times New Roman" pitchFamily="18" charset="0"/>
              </a:rPr>
              <a:t>Wichita, Kansas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" y="5562600"/>
            <a:ext cx="3276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Times New Roman" pitchFamily="18" charset="0"/>
              </a:rPr>
              <a:t>Dodge City, </a:t>
            </a:r>
            <a:r>
              <a:rPr lang="en-US" sz="2800" i="1" dirty="0" smtClean="0">
                <a:latin typeface="Times New Roman" pitchFamily="18" charset="0"/>
              </a:rPr>
              <a:t>Kansas</a:t>
            </a:r>
            <a:endParaRPr lang="en-US" sz="2800" i="1" dirty="0">
              <a:latin typeface="Times New Roman" pitchFamily="18" charset="0"/>
            </a:endParaRPr>
          </a:p>
        </p:txBody>
      </p:sp>
      <p:pic>
        <p:nvPicPr>
          <p:cNvPr id="8" name="Picture 5" descr="Dodge City Kansas 1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362200"/>
            <a:ext cx="3765432" cy="2438400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3276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Times New Roman" pitchFamily="18" charset="0"/>
              </a:rPr>
              <a:t>Caldwell, Kansas </a:t>
            </a:r>
          </a:p>
        </p:txBody>
      </p:sp>
      <p:pic>
        <p:nvPicPr>
          <p:cNvPr id="10" name="Picture 5" descr="Wichita%20Mainstreet,%201875-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3750281" cy="2438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0800000" flipV="1">
            <a:off x="152400" y="1295400"/>
            <a:ext cx="8686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Developed near railroads, offered cowhands hotels, saloons, and restaurants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19200" y="6096000"/>
            <a:ext cx="3276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Sedalia, Missouri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00600" y="6096000"/>
            <a:ext cx="3200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Cheyenne, Wyoming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2057400" y="2667000"/>
            <a:ext cx="5105400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Chisholm Trail </a:t>
            </a:r>
          </a:p>
          <a:p>
            <a:pPr algn="ctr"/>
            <a:r>
              <a:rPr lang="en-US" sz="54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Texas to Kansas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5" grpId="0" animBg="1"/>
      <p:bldP spid="6" grpId="0" animBg="1"/>
      <p:bldP spid="7" grpId="0" animBg="1"/>
      <p:bldP spid="9" grpId="0" animBg="1"/>
      <p:bldP spid="11" grpId="0"/>
      <p:bldP spid="12" grpId="0" animBg="1"/>
      <p:bldP spid="13" grpId="0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3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“Cattle Kingdom Ends”</a:t>
            </a:r>
            <a:endParaRPr lang="en-US" sz="6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685800" y="2895600"/>
            <a:ext cx="769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Fences - Barbed Wire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85800" y="1066800"/>
            <a:ext cx="769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Overgrazing and Overproduction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533400" y="1981200"/>
            <a:ext cx="8001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Ranching slowly replace cattle drives</a:t>
            </a:r>
          </a:p>
        </p:txBody>
      </p:sp>
      <p:pic>
        <p:nvPicPr>
          <p:cNvPr id="7" name="Picture 6" descr="BarbedW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33800"/>
            <a:ext cx="3733800" cy="2951408"/>
          </a:xfrm>
          <a:prstGeom prst="rect">
            <a:avLst/>
          </a:prstGeom>
        </p:spPr>
      </p:pic>
      <p:pic>
        <p:nvPicPr>
          <p:cNvPr id="8" name="Picture 7" descr="WWbarbedw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67200"/>
            <a:ext cx="3421626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72857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Farmers Settle the Plains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600200"/>
            <a:ext cx="6226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“w</a:t>
            </a:r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ilderness” to farmland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1088047">
            <a:off x="665731" y="3056255"/>
            <a:ext cx="2234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Factors</a:t>
            </a:r>
            <a:endParaRPr lang="en-US" sz="5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267200"/>
            <a:ext cx="2854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Railroads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257800"/>
            <a:ext cx="2849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Free land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usd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667000"/>
            <a:ext cx="4786923" cy="373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lu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4" grpId="2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x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343400" cy="312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4038600"/>
            <a:ext cx="83547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U.S. Government gives away 160 acres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 f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ree land to each settler.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410200"/>
            <a:ext cx="84561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Ten Dollar Fee (about $275 today)</a:t>
            </a: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Live there for five years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68834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Homestead Act of 1862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"/>
            <a:ext cx="57463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Farming Challenges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0"/>
            <a:ext cx="2971800" cy="2217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drussell\Local Settings\Temporary Internet Files\Content.IE5\6FWJALW7\MC9000302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267200"/>
            <a:ext cx="2514600" cy="2313009"/>
          </a:xfrm>
          <a:prstGeom prst="rect">
            <a:avLst/>
          </a:prstGeom>
          <a:noFill/>
        </p:spPr>
      </p:pic>
      <p:pic>
        <p:nvPicPr>
          <p:cNvPr id="1039" name="Picture 15" descr="C:\Documents and Settings\drussell\Local Settings\Temporary Internet Files\Content.IE5\DTT8LGJL\MC90037101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524000"/>
            <a:ext cx="1848917" cy="1964131"/>
          </a:xfrm>
          <a:prstGeom prst="rect">
            <a:avLst/>
          </a:prstGeom>
          <a:noFill/>
        </p:spPr>
      </p:pic>
      <p:pic>
        <p:nvPicPr>
          <p:cNvPr id="1041" name="Picture 17" descr="C:\Documents and Settings\drussell\Local Settings\Temporary Internet Files\Content.IE5\5BRNAV1V\MC90001603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71600"/>
            <a:ext cx="2565842" cy="2611509"/>
          </a:xfrm>
          <a:prstGeom prst="rect">
            <a:avLst/>
          </a:prstGeom>
          <a:noFill/>
        </p:spPr>
      </p:pic>
      <p:pic>
        <p:nvPicPr>
          <p:cNvPr id="25" name="Picture 24" descr="f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114800"/>
            <a:ext cx="2033667" cy="24191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FL-49ers-banner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3992609" cy="6134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1447800"/>
            <a:ext cx="480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city does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professional football team play in?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886200"/>
            <a:ext cx="4038926" cy="923330"/>
          </a:xfrm>
          <a:prstGeom prst="rect">
            <a:avLst/>
          </a:prstGeom>
          <a:solidFill>
            <a:srgbClr val="A43D3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 Francisco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304800"/>
            <a:ext cx="390831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Sod Busters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plo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724400" cy="4056325"/>
          </a:xfrm>
          <a:prstGeom prst="rect">
            <a:avLst/>
          </a:prstGeom>
        </p:spPr>
      </p:pic>
      <p:pic>
        <p:nvPicPr>
          <p:cNvPr id="10" name="Picture 9" descr="So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3352800" cy="2699004"/>
          </a:xfrm>
          <a:prstGeom prst="rect">
            <a:avLst/>
          </a:prstGeom>
        </p:spPr>
      </p:pic>
      <p:pic>
        <p:nvPicPr>
          <p:cNvPr id="11" name="Picture 10" descr="p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2714286" cy="1238095"/>
          </a:xfrm>
          <a:prstGeom prst="rect">
            <a:avLst/>
          </a:prstGeom>
        </p:spPr>
      </p:pic>
      <p:pic>
        <p:nvPicPr>
          <p:cNvPr id="12" name="Picture 11" descr="imagesCAJOZRW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343400"/>
            <a:ext cx="1371600" cy="1828800"/>
          </a:xfrm>
          <a:prstGeom prst="rect">
            <a:avLst/>
          </a:prstGeom>
        </p:spPr>
      </p:pic>
      <p:pic>
        <p:nvPicPr>
          <p:cNvPr id="13" name="Picture 12" descr="imagesCAVL5NT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343400"/>
            <a:ext cx="2286000" cy="1828800"/>
          </a:xfrm>
          <a:prstGeom prst="rect">
            <a:avLst/>
          </a:prstGeom>
        </p:spPr>
      </p:pic>
      <p:pic>
        <p:nvPicPr>
          <p:cNvPr id="14" name="Picture 13" descr="imagesCA0675D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5181600"/>
            <a:ext cx="2667000" cy="15049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066800"/>
            <a:ext cx="5455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Gaje Westphal?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 rot="19882002">
            <a:off x="5005393" y="2037491"/>
            <a:ext cx="484632" cy="978408"/>
          </a:xfrm>
          <a:prstGeom prst="downArrow">
            <a:avLst>
              <a:gd name="adj1" fmla="val 32030"/>
              <a:gd name="adj2" fmla="val 747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600960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trip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5791200"/>
            <a:ext cx="6858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Boomers and Sooners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oklahoma-land-rush-1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6858000" cy="3390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52400"/>
            <a:ext cx="7954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Oklahoma Land Rush 1889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o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743200"/>
            <a:ext cx="3889244" cy="2576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1066800"/>
            <a:ext cx="6622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Land region of the plains to be settled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74668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Oklahoma was originally “Indian Territory”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4572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is the University of Oklahoma’s mascot?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1"/>
      <p:bldP spid="4" grpId="0"/>
      <p:bldP spid="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66800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Section 3</a:t>
            </a:r>
            <a:r>
              <a:rPr lang="en-US" sz="9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 </a:t>
            </a:r>
          </a:p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Native American Struggles</a:t>
            </a:r>
          </a:p>
          <a:p>
            <a:pPr algn="ctr"/>
            <a:endParaRPr lang="en-US" sz="8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747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Following the buffalo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4276571" cy="3232292"/>
          </a:xfrm>
          <a:prstGeom prst="rect">
            <a:avLst/>
          </a:prstGeom>
        </p:spPr>
      </p:pic>
      <p:pic>
        <p:nvPicPr>
          <p:cNvPr id="4" name="Picture 3" descr="bb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3604374" cy="4156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029200"/>
            <a:ext cx="44304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Native American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Grocery Store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79100" cy="5582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8474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Native America uses of the buffalo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41-004-6640AAE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42672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2400"/>
            <a:ext cx="40386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Plains Indians</a:t>
            </a:r>
            <a:endParaRPr lang="en-US" sz="48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381000"/>
            <a:ext cx="43434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Most lived a 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nomadic life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447800"/>
            <a:ext cx="433257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Main source of food 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was the buffalo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514600"/>
            <a:ext cx="43434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Usually lived in 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groups of about 500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581400"/>
            <a:ext cx="434340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Men hunted, traded, 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 performed 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military tasks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5105400"/>
            <a:ext cx="434340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Women raised the 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children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c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ooked, and 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prepared hides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685800"/>
            <a:ext cx="3604374" cy="4156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4343400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White hunters used buffalo to feed the railroad crews building the transcontinental railroad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352800"/>
            <a:ext cx="43434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Buffalo hides were popular in the East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434340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Railroad companies did not want the massive herds to block the railroads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4953000"/>
            <a:ext cx="35814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Buffalo Disappear</a:t>
            </a:r>
            <a:endParaRPr lang="en-US" sz="48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1143000"/>
            <a:ext cx="4827621" cy="5638800"/>
          </a:xfrm>
        </p:spPr>
      </p:pic>
      <p:pic>
        <p:nvPicPr>
          <p:cNvPr id="6" name="Picture 5" descr="map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3962400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52400"/>
            <a:ext cx="615021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California Gold Rush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son-skull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21282" cy="603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nn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14627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ffalohe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68040" cy="594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son_skull_pile_ca1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34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dge%20City%20Buffalo%20Hide%20Yard%20in%201878-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9494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ughteredBuffalo1872-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3509"/>
            <a:ext cx="8077200" cy="6230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195735" cy="4181300"/>
          </a:xfrm>
          <a:prstGeom prst="rect">
            <a:avLst/>
          </a:prstGeom>
        </p:spPr>
      </p:pic>
      <p:pic>
        <p:nvPicPr>
          <p:cNvPr id="10" name="Picture 9" descr="na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4" y="1905000"/>
            <a:ext cx="4644629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28600"/>
            <a:ext cx="80579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Conflict with Native Americans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886200"/>
            <a:ext cx="8839200" cy="1200329"/>
          </a:xfrm>
          <a:prstGeom prst="rect">
            <a:avLst/>
          </a:prstGeom>
          <a:solidFill>
            <a:srgbClr val="33CC33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1867 – Government says: set aside land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for Native Americans (Reservations)</a:t>
            </a:r>
            <a:endParaRPr lang="en-US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883920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During the 1860’s, many armed clashes between Indians and whites took place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s_Indians_18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7010399" cy="5487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981200"/>
            <a:ext cx="8839200" cy="120032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U.S. Army given the authority to deal with any groups that would not move</a:t>
            </a:r>
            <a:endParaRPr lang="en-US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733800"/>
            <a:ext cx="88392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Reservations were located on poor land and the government didn’t deliver on promises to the Indian Tribes</a:t>
            </a:r>
            <a:endParaRPr lang="en-US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8600"/>
            <a:ext cx="80579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Conflict with Native Americans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ting b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367516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419600"/>
            <a:ext cx="2480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Sitting Bull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Crazy Ho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71600"/>
            <a:ext cx="2900055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657600"/>
            <a:ext cx="2678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Crazy Horse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imagesCALHJ3H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721684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4419600"/>
            <a:ext cx="2316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Geronimo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105400"/>
            <a:ext cx="8748499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Famous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Native Americans Leaders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Little Bighorn (Custer’s Last Stand)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chemeClr val="tx1"/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505200"/>
            <a:ext cx="507061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When: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June 25 and 26 , 1876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6019800"/>
            <a:ext cx="761715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32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Why: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White trespassing on reservation land</a:t>
            </a:r>
            <a:endParaRPr lang="en-US" sz="32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802427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</a:t>
            </a:r>
            <a:r>
              <a:rPr lang="en-US" sz="32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U.S. Army, Sioux and Cheyenne tribes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14600"/>
            <a:ext cx="8686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What: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Decisive victory for the Sioux and Cheyenne 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0"/>
            <a:ext cx="876300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Where: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Black Hills of Dakota Territory near the Little Bighorn River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86200" y="0"/>
            <a:ext cx="510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Hydraulic Mining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590800"/>
            <a:ext cx="3658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Panning for gold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1" descr="goldpanninglrus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3657600" cy="3234251"/>
          </a:xfrm>
          <a:prstGeom prst="rect">
            <a:avLst/>
          </a:prstGeom>
        </p:spPr>
      </p:pic>
      <p:pic>
        <p:nvPicPr>
          <p:cNvPr id="13" name="Picture 12" descr="HydraulicMin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5800"/>
            <a:ext cx="4343400" cy="3048000"/>
          </a:xfrm>
          <a:prstGeom prst="rect">
            <a:avLst/>
          </a:prstGeom>
        </p:spPr>
      </p:pic>
      <p:pic>
        <p:nvPicPr>
          <p:cNvPr id="14" name="Picture 13" descr="Gold-Pan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"/>
            <a:ext cx="3505200" cy="2438400"/>
          </a:xfrm>
          <a:prstGeom prst="rect">
            <a:avLst/>
          </a:prstGeom>
        </p:spPr>
      </p:pic>
      <p:pic>
        <p:nvPicPr>
          <p:cNvPr id="15" name="Picture 14" descr="Hydraulic-Mi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3679678" cy="289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NQO6K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038600" cy="4978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715000"/>
            <a:ext cx="2819400" cy="954107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Garamond" pitchFamily="18" charset="0"/>
                <a:cs typeface="Times New Roman" charset="0"/>
              </a:rPr>
              <a:t>Lt. Colonel George Custer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Little Bighorn (Custer’s Last Stand)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chemeClr val="tx1"/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724400" y="1447800"/>
            <a:ext cx="41148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 smtClean="0">
                <a:cs typeface="Times New Roman" charset="0"/>
              </a:rPr>
              <a:t>	With orders t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o force the large Indian army back to the reservations, the Army sent Lt. Colonel George Custer and the Seventh Cavalry to the Dakotas.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	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They spotted a Sioux village about fifteen miles away along the Rosebud River on June 25, Custer also found a nearby group of about forty warriors.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8600" y="1524000"/>
            <a:ext cx="35814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	Ignoring orders to wait, Custer decided to attack before they could alert the main party.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	He did not realize that there</a:t>
            </a:r>
            <a:r>
              <a:rPr kumimoji="0" lang="en-GB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were about a thousand warriors in the village.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Little Bighorn (Custer’s Last Stand)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chemeClr val="tx1"/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fla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32" y="1447800"/>
            <a:ext cx="5030368" cy="495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b4d9712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5224464" cy="4709666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34000" y="1524000"/>
            <a:ext cx="38100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	As the Indians closed in, Custer ordered his men to shoot their horses and stack the carcasses to form a wall, but they provided little protection against bullets and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arrows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	In less than 30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minutes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, Custer and almost all of his 210 men were killed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.  </a:t>
            </a:r>
            <a:r>
              <a:rPr lang="en-GB" sz="2400" dirty="0" smtClean="0">
                <a:cs typeface="Times New Roman" charset="0"/>
              </a:rPr>
              <a:t>The defeat shocked the nation.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tx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Little Bighorn (Custer’s Last Stand)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chemeClr val="tx1"/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dians-Riding-Across-Pl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11637" cy="6212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152400"/>
            <a:ext cx="67056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Changing Culture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667000"/>
            <a:ext cx="8229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Movement of whites onto their 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8229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Slaughter of the buffalo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83058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Reservation policies of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495800"/>
            <a:ext cx="8229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U.S. Army attacks</a:t>
            </a:r>
          </a:p>
        </p:txBody>
      </p:sp>
      <p:sp>
        <p:nvSpPr>
          <p:cNvPr id="8" name="Rectangle 7"/>
          <p:cNvSpPr/>
          <p:nvPr/>
        </p:nvSpPr>
        <p:spPr>
          <a:xfrm rot="21442153">
            <a:off x="3525212" y="1346194"/>
            <a:ext cx="22344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Factors</a:t>
            </a:r>
            <a:endParaRPr lang="en-US" sz="5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rapaho women sing and danc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3276600"/>
            <a:ext cx="4033281" cy="3322416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Ghost Dance</a:t>
            </a:r>
          </a:p>
          <a:p>
            <a:pPr algn="ctr"/>
            <a:r>
              <a:rPr lang="en-US" sz="32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Native American ceremony that hoped for a day when the settlers would disappear and the buffalo would return.</a:t>
            </a:r>
            <a:endParaRPr lang="en-US" sz="6600" b="1" i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feathersdanc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76600"/>
            <a:ext cx="4331246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4582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Ghost Dance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81000" y="1371600"/>
            <a:ext cx="792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the Ghost Dance spread white officials became alarmed and banned the practice of the Ghost dance 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reservations.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209800"/>
            <a:ext cx="7924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Believing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Sitting Bull led the </a:t>
            </a:r>
            <a:r>
              <a:rPr lang="en-US" sz="2400" dirty="0" smtClean="0">
                <a:solidFill>
                  <a:schemeClr val="bg1"/>
                </a:solidFill>
              </a:rPr>
              <a:t>movement, police tried to arrest him.  During the scuffle they shot and killed him.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agesCAB1QR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48000"/>
            <a:ext cx="2429703" cy="366447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3048000"/>
            <a:ext cx="5715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After his death, several hundred Sioux gathered at a creek call Wounded Knee.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0" descr="http://www.crazyhorse.org/museum/dancey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4182853" cy="265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www.iwchildren.org/wkgra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3400" y="2438400"/>
            <a:ext cx="4648200" cy="4009802"/>
          </a:xfrm>
          <a:prstGeom prst="rect">
            <a:avLst/>
          </a:prstGeom>
          <a:noFill/>
          <a:ln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4582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Wounded Knee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524000"/>
            <a:ext cx="8686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chemeClr val="bg1"/>
                </a:solidFill>
              </a:rPr>
              <a:t>The Army was sent in to the camp to collect any weapons. </a:t>
            </a:r>
            <a:r>
              <a:rPr lang="en-US" sz="2400" dirty="0" smtClean="0">
                <a:solidFill>
                  <a:schemeClr val="bg1"/>
                </a:solidFill>
              </a:rPr>
              <a:t> When a shot rang out the Army opened fire.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228600" y="2667000"/>
            <a:ext cx="3962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chemeClr val="bg1"/>
                </a:solidFill>
              </a:rPr>
              <a:t>More than 200 Sioux and 25 soldiers were killed.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>
          <a:xfrm>
            <a:off x="228600" y="3886200"/>
            <a:ext cx="3962400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chemeClr val="bg1"/>
                </a:solidFill>
              </a:rPr>
              <a:t>The “massacre” at Wound Knee marked the end of armed conflict between the U.S. government and Native Americans.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668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Section 4</a:t>
            </a:r>
            <a:r>
              <a:rPr lang="en-US" sz="9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 </a:t>
            </a: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Farmers in Protest</a:t>
            </a:r>
            <a:endParaRPr lang="en-US" sz="8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42267" y="323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517071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Farmers Organize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5400"/>
            <a:ext cx="7855356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farming grew, so did the amount of crops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grown, such as wheat.  The price of wheat dropped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ecause there was too much wheat available to sell.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19400"/>
            <a:ext cx="6377571" cy="37094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295400"/>
            <a:ext cx="86868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Resented the railroad companies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charged farmers more to ship crops than they charges manufacturers to ship goods.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b="1" i="1" u="sng" dirty="0" smtClean="0">
                <a:solidFill>
                  <a:schemeClr val="bg1"/>
                </a:solidFill>
              </a:rPr>
              <a:t>They were angry at eastern manufactures</a:t>
            </a:r>
            <a:r>
              <a:rPr lang="en-US" sz="2400" dirty="0" smtClean="0">
                <a:solidFill>
                  <a:schemeClr val="bg1"/>
                </a:solidFill>
              </a:rPr>
              <a:t>, who charged high prices for their products.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Resented bankers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who charged high interest rates for necessary items such as seed and farm equipment.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"/>
            <a:ext cx="517071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Farmers Organize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early_threshing_1890s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581400"/>
            <a:ext cx="5626608" cy="30013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_american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2927161" cy="3553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7200" y="304800"/>
            <a:ext cx="344459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John Sutter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295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Wanted to keep discovery of gold secret to protect his agriculture empire.</a:t>
            </a:r>
            <a:endParaRPr lang="en-US" sz="2800" dirty="0"/>
          </a:p>
        </p:txBody>
      </p:sp>
      <p:pic>
        <p:nvPicPr>
          <p:cNvPr id="13" name="Picture 12" descr="Sutter's_Mi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362200"/>
            <a:ext cx="5232710" cy="4290822"/>
          </a:xfrm>
          <a:prstGeom prst="rect">
            <a:avLst/>
          </a:prstGeom>
        </p:spPr>
      </p:pic>
      <p:pic>
        <p:nvPicPr>
          <p:cNvPr id="7" name="Picture 6" descr="imagesCAQR8T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13434"/>
            <a:ext cx="2215662" cy="278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0"/>
            <a:ext cx="6701323" cy="32316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National Grange and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Farmers’ Alliances</a:t>
            </a:r>
          </a:p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Mass political movement</a:t>
            </a:r>
            <a:endParaRPr lang="en-US" sz="2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Created cooperatives – cash only stores for farmers</a:t>
            </a:r>
          </a:p>
          <a:p>
            <a:pPr algn="ctr"/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Encouraged economic self-sufficiency</a:t>
            </a:r>
          </a:p>
          <a:p>
            <a:pPr algn="ctr"/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371600"/>
            <a:ext cx="6019800" cy="92333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chemeClr val="bg1"/>
              </a:gs>
              <a:gs pos="100000">
                <a:srgbClr val="002060"/>
              </a:gs>
            </a:gsLst>
            <a:lin ang="21594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Republican Party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10" descr="el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71800"/>
            <a:ext cx="258264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rep lo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71800"/>
            <a:ext cx="2895600" cy="2418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71600"/>
            <a:ext cx="6019800" cy="92333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chemeClr val="bg1"/>
              </a:gs>
              <a:gs pos="100000">
                <a:srgbClr val="002060"/>
              </a:gs>
            </a:gsLst>
            <a:lin ang="21594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Democratic Party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7" descr="d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46" y="2895600"/>
            <a:ext cx="290854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em 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600"/>
            <a:ext cx="2438400" cy="263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4175759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Populist Party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447800"/>
            <a:ext cx="514942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“Formed by the common person”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2590800"/>
            <a:ext cx="4267200" cy="3505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Reforms</a:t>
            </a:r>
          </a:p>
          <a:p>
            <a:pPr algn="ctr"/>
            <a:endParaRPr lang="en-US" sz="1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Abandon the gold standard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Eight hour workday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Income tax</a:t>
            </a:r>
          </a:p>
          <a:p>
            <a:pPr>
              <a:buFont typeface="Arial" pitchFamily="34" charset="0"/>
              <a:buChar char="•"/>
            </a:pPr>
            <a:endParaRPr lang="en-US" sz="1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Secret ballot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 election of senators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imagesCA96859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450950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jb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124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05200" y="1828800"/>
            <a:ext cx="54864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William Jennings Bryan 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Democratic Presidential Candidate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“Average American”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54102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William McKinley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Republican Presidential Candidate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“Great Speaker”</a:t>
            </a:r>
          </a:p>
        </p:txBody>
      </p:sp>
      <p:pic>
        <p:nvPicPr>
          <p:cNvPr id="6" name="Picture 5" descr="william-mckinley-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534" y="3733800"/>
            <a:ext cx="3118676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" y="228600"/>
            <a:ext cx="8839200" cy="92333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chemeClr val="bg1"/>
              </a:gs>
              <a:gs pos="100000">
                <a:srgbClr val="002060"/>
              </a:gs>
            </a:gsLst>
            <a:lin ang="21594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1896 PRESIDENTAL ELECTION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oralcollege1896_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781696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0" y="152400"/>
            <a:ext cx="5334000" cy="156966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0000">
                <a:schemeClr val="bg1"/>
              </a:gs>
              <a:gs pos="100000">
                <a:srgbClr val="002060"/>
              </a:gs>
            </a:gsLst>
            <a:lin ang="21594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William </a:t>
            </a:r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McKinley Wins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william-mckinley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52400"/>
            <a:ext cx="1752600" cy="163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3581400" cy="4013589"/>
          </a:xfrm>
        </p:spPr>
      </p:pic>
      <p:sp>
        <p:nvSpPr>
          <p:cNvPr id="6" name="Rectangle 5"/>
          <p:cNvSpPr/>
          <p:nvPr/>
        </p:nvSpPr>
        <p:spPr>
          <a:xfrm>
            <a:off x="228600" y="762000"/>
            <a:ext cx="399102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Sam Brannan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imagesCABFX3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"/>
            <a:ext cx="1419225" cy="1303988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191000" y="1524000"/>
            <a:ext cx="4724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Char char="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Bought all mining tools in the area.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2743200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ebdings" pitchFamily="18" charset="2"/>
              <a:buChar char="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Announced gold was found.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56388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ebdings" pitchFamily="18" charset="2"/>
              <a:buChar char="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Became a millionaire.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1000" y="39624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ebdings" pitchFamily="18" charset="2"/>
              <a:buChar char="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Made a fortune selling tools, then other necessities, to miners.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38200"/>
            <a:ext cx="4648200" cy="1981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þ"/>
            </a:pPr>
            <a:r>
              <a:rPr lang="en-US" sz="2800" dirty="0" smtClean="0"/>
              <a:t>Ran a successful dry goods store</a:t>
            </a:r>
          </a:p>
          <a:p>
            <a:pPr eaLnBrk="1" hangingPunct="1">
              <a:buFont typeface="Wingdings" pitchFamily="2" charset="2"/>
              <a:buChar char="þ"/>
            </a:pPr>
            <a:r>
              <a:rPr lang="en-US" sz="2800" dirty="0" smtClean="0"/>
              <a:t>Patented canvas pants with riveted pockets</a:t>
            </a:r>
          </a:p>
        </p:txBody>
      </p:sp>
      <p:pic>
        <p:nvPicPr>
          <p:cNvPr id="7" name="Picture 6" descr="33686_Levi-Strauss18290000-1902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785259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685800"/>
            <a:ext cx="354039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Levi Strauss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lev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4638554" cy="3118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strip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8479</TotalTime>
  <Words>1137</Words>
  <Application>Microsoft Macintosh PowerPoint</Application>
  <PresentationFormat>On-screen Show (4:3)</PresentationFormat>
  <Paragraphs>226</Paragraphs>
  <Slides>75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Zeigler-Royalton CUSD#188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drussell</dc:creator>
  <cp:lastModifiedBy>Faculty</cp:lastModifiedBy>
  <cp:revision>190</cp:revision>
  <dcterms:created xsi:type="dcterms:W3CDTF">2010-08-24T16:55:59Z</dcterms:created>
  <dcterms:modified xsi:type="dcterms:W3CDTF">2016-08-29T16:56:30Z</dcterms:modified>
</cp:coreProperties>
</file>