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0" r:id="rId2"/>
  </p:sldMasterIdLst>
  <p:notesMasterIdLst>
    <p:notesMasterId r:id="rId22"/>
  </p:notesMasterIdLst>
  <p:handoutMasterIdLst>
    <p:handoutMasterId r:id="rId23"/>
  </p:handoutMasterIdLst>
  <p:sldIdLst>
    <p:sldId id="256" r:id="rId3"/>
    <p:sldId id="278" r:id="rId4"/>
    <p:sldId id="275" r:id="rId5"/>
    <p:sldId id="274" r:id="rId6"/>
    <p:sldId id="272" r:id="rId7"/>
    <p:sldId id="276" r:id="rId8"/>
    <p:sldId id="273" r:id="rId9"/>
    <p:sldId id="279" r:id="rId10"/>
    <p:sldId id="281" r:id="rId11"/>
    <p:sldId id="289" r:id="rId12"/>
    <p:sldId id="277" r:id="rId13"/>
    <p:sldId id="280" r:id="rId14"/>
    <p:sldId id="282" r:id="rId15"/>
    <p:sldId id="284" r:id="rId16"/>
    <p:sldId id="286" r:id="rId17"/>
    <p:sldId id="283" r:id="rId18"/>
    <p:sldId id="285" r:id="rId19"/>
    <p:sldId id="287" r:id="rId20"/>
    <p:sldId id="288" r:id="rId2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varScale="1">
        <p:scale>
          <a:sx n="76" d="100"/>
          <a:sy n="76" d="100"/>
        </p:scale>
        <p:origin x="-492" y="-96"/>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2808"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574AC39-44E6-425E-AF49-CF7D189F346F}" type="datetimeFigureOut">
              <a:rPr lang="en-US" smtClean="0"/>
              <a:pPr/>
              <a:t>23-Aug-17</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320F472-929B-459B-8D82-2FABCC5B32A0}" type="slidenum">
              <a:rPr lang="en-US" smtClean="0"/>
              <a:pPr/>
              <a:t>‹#›</a:t>
            </a:fld>
            <a:endParaRPr lang="en-US"/>
          </a:p>
        </p:txBody>
      </p:sp>
    </p:spTree>
    <p:extLst>
      <p:ext uri="{BB962C8B-B14F-4D97-AF65-F5344CB8AC3E}">
        <p14:creationId xmlns:p14="http://schemas.microsoft.com/office/powerpoint/2010/main" xmlns="" val="320226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F2775BC-6312-42C7-B7C5-EA6783C2D9CA}" type="datetimeFigureOut">
              <a:rPr lang="en-US" smtClean="0"/>
              <a:pPr/>
              <a:t>23-Aug-17</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7F715A1-4ADC-44E0-9587-804FF39D6B22}" type="slidenum">
              <a:rPr lang="en-US" smtClean="0"/>
              <a:pPr/>
              <a:t>‹#›</a:t>
            </a:fld>
            <a:endParaRPr lang="en-US"/>
          </a:p>
        </p:txBody>
      </p:sp>
    </p:spTree>
    <p:extLst>
      <p:ext uri="{BB962C8B-B14F-4D97-AF65-F5344CB8AC3E}">
        <p14:creationId xmlns:p14="http://schemas.microsoft.com/office/powerpoint/2010/main" xmlns="" val="172984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940892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pPr/>
              <a:t>23-Aug-17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258139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4" name="Date Placeholder 3"/>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xmlns="" val="1640915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smtClean="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347621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1049460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3163026"/>
          </a:xfrm>
        </p:spPr>
        <p:txBody>
          <a:bodyPr/>
          <a:lstStyle>
            <a:lvl1pPr>
              <a:defRPr sz="4800"/>
            </a:lvl1pPr>
          </a:lstStyle>
          <a:p>
            <a:r>
              <a:rPr lang="en-US"/>
              <a:t>Click to edit Master title style</a:t>
            </a:r>
          </a:p>
        </p:txBody>
      </p:sp>
      <p:sp>
        <p:nvSpPr>
          <p:cNvPr id="4" name="Date Placeholder 3"/>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
        <p:nvSpPr>
          <p:cNvPr id="8" name="Text Placeholder 3"/>
          <p:cNvSpPr>
            <a:spLocks noGrp="1"/>
          </p:cNvSpPr>
          <p:nvPr>
            <p:ph type="body" sz="half" idx="2"/>
          </p:nvPr>
        </p:nvSpPr>
        <p:spPr>
          <a:xfrm>
            <a:off x="1574801" y="4953000"/>
            <a:ext cx="7999315" cy="1074057"/>
          </a:xfrm>
        </p:spPr>
        <p:txBody>
          <a:bodyPr anchor="t">
            <a:normAutofit/>
          </a:bodyPr>
          <a:lstStyle>
            <a:lvl1pPr marL="0" indent="0">
              <a:buNone/>
              <a:defRPr lang="en-US" sz="1800" b="0" i="0" kern="1200" dirty="0" smtClean="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Box 10"/>
          <p:cNvSpPr txBox="1"/>
          <p:nvPr/>
        </p:nvSpPr>
        <p:spPr>
          <a:xfrm>
            <a:off x="9334033" y="331651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4" name="TextBox 13"/>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1664584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4" name="Date Placeholder 3"/>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
        <p:nvSpPr>
          <p:cNvPr id="10" name="Text Placeholder 3"/>
          <p:cNvSpPr>
            <a:spLocks noGrp="1"/>
          </p:cNvSpPr>
          <p:nvPr>
            <p:ph type="body" sz="half" idx="2"/>
          </p:nvPr>
        </p:nvSpPr>
        <p:spPr>
          <a:xfrm>
            <a:off x="1154954" y="4350657"/>
            <a:ext cx="8825659" cy="16764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3" name="Text Placeholder 3"/>
          <p:cNvSpPr>
            <a:spLocks noGrp="1"/>
          </p:cNvSpPr>
          <p:nvPr>
            <p:ph type="body" sz="half" idx="13"/>
          </p:nvPr>
        </p:nvSpPr>
        <p:spPr>
          <a:xfrm>
            <a:off x="1154953" y="3848610"/>
            <a:ext cx="8825659" cy="588517"/>
          </a:xfrm>
        </p:spPr>
        <p:txBody>
          <a:bodyPr anchor="b">
            <a:normAutofit/>
          </a:bodyPr>
          <a:lstStyle>
            <a:lvl1pPr marL="0" indent="0" algn="l" defTabSz="457200" rtl="0" eaLnBrk="1" latinLnBrk="0" hangingPunct="1">
              <a:buNone/>
              <a:defRPr lang="en-US" sz="3600" b="0" i="0" kern="1200" cap="none" dirty="0" smtClean="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xmlns="" val="2792226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3"/>
          <p:cNvSpPr>
            <a:spLocks noGrp="1"/>
          </p:cNvSpPr>
          <p:nvPr>
            <p:ph type="dt" sz="half" idx="10"/>
          </p:nvPr>
        </p:nvSpPr>
        <p:spPr/>
        <p:txBody>
          <a:bodyPr/>
          <a:lstStyle/>
          <a:p>
            <a:fld id="{40FF0622-75E4-48B8-A617-5428CA5926CE}" type="datetimeFigureOut">
              <a:rPr lang="en-US" smtClean="0"/>
              <a:pPr/>
              <a:t>23-Aug-17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2064947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9" name="Picture Placeholder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30" name="Picture Placeholder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31" name="Picture Placeholder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0FF0622-75E4-48B8-A617-5428CA5926CE}" type="datetimeFigureOut">
              <a:rPr lang="en-US" smtClean="0"/>
              <a:pPr/>
              <a:t>23-Aug-17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40335526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b"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650983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64151" y="1447799"/>
            <a:ext cx="1409965" cy="4413251"/>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1154954" y="1447799"/>
            <a:ext cx="6776630" cy="44132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38900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252244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236299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FF0622-75E4-48B8-A617-5428CA5926CE}" type="datetimeFigureOut">
              <a:rPr lang="en-US" smtClean="0"/>
              <a:pPr/>
              <a:t>23-Aug-17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161220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FF0622-75E4-48B8-A617-5428CA5926CE}" type="datetimeFigureOut">
              <a:rPr lang="en-US" smtClean="0"/>
              <a:pPr/>
              <a:t>23-Aug-17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318220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1359123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451531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0FF0622-75E4-48B8-A617-5428CA5926CE}" type="datetimeFigureOut">
              <a:rPr lang="en-US" smtClean="0"/>
              <a:pPr/>
              <a:t>23-Aug-17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1757989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pPr/>
              <a:t>23-Aug-17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669085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Oval 12"/>
          <p:cNvSpPr/>
          <p:nvPr/>
        </p:nvSpPr>
        <p:spPr>
          <a:xfrm>
            <a:off x="-153988"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839788" y="2895600"/>
            <a:ext cx="2362200" cy="2362200"/>
          </a:xfrm>
          <a:prstGeom prst="ellipse">
            <a:avLst/>
          </a:prstGeom>
          <a:gradFill flip="none" rotWithShape="1">
            <a:gsLst>
              <a:gs pos="0">
                <a:schemeClr val="accent1">
                  <a:lumMod val="60000"/>
                  <a:lumOff val="40000"/>
                  <a:alpha val="8000"/>
                </a:schemeClr>
              </a:gs>
              <a:gs pos="71000">
                <a:schemeClr val="bg2">
                  <a:lumMod val="60000"/>
                  <a:lumOff val="40000"/>
                  <a:alpha val="0"/>
                </a:schemeClr>
              </a:gs>
              <a:gs pos="36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7999412" y="-457200"/>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8609012" y="6096000"/>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0FF0622-75E4-48B8-A617-5428CA5926CE}" type="datetimeFigureOut">
              <a:rPr lang="en-US" smtClean="0"/>
              <a:pPr/>
              <a:t>23-Aug-17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A875541-8164-4CC7-9F2F-6F0C49BB858D}" type="slidenum">
              <a:rPr lang="en-US" smtClean="0"/>
              <a:pPr/>
              <a:t>‹#›</a:t>
            </a:fld>
            <a:endParaRPr lang="en-US"/>
          </a:p>
        </p:txBody>
      </p:sp>
    </p:spTree>
    <p:extLst>
      <p:ext uri="{BB962C8B-B14F-4D97-AF65-F5344CB8AC3E}">
        <p14:creationId xmlns:p14="http://schemas.microsoft.com/office/powerpoint/2010/main" xmlns="" val="1563467285"/>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ct val="20000"/>
        </a:spcBef>
        <a:spcAft>
          <a:spcPts val="60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ct val="20000"/>
        </a:spcBef>
        <a:spcAft>
          <a:spcPts val="60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ct val="20000"/>
        </a:spcBef>
        <a:spcAft>
          <a:spcPts val="60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ct val="20000"/>
        </a:spcBef>
        <a:spcAft>
          <a:spcPts val="60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The Gift of Miracles</a:t>
            </a:r>
          </a:p>
        </p:txBody>
      </p:sp>
      <p:sp>
        <p:nvSpPr>
          <p:cNvPr id="3" name="Subtitle 2"/>
          <p:cNvSpPr>
            <a:spLocks noGrp="1"/>
          </p:cNvSpPr>
          <p:nvPr>
            <p:ph type="subTitle" idx="1"/>
          </p:nvPr>
        </p:nvSpPr>
        <p:spPr>
          <a:xfrm>
            <a:off x="1154955" y="4777381"/>
            <a:ext cx="8825658" cy="861420"/>
          </a:xfrm>
        </p:spPr>
        <p:txBody>
          <a:bodyPr/>
          <a:lstStyle/>
          <a:p>
            <a:r>
              <a:rPr lang="en-US" dirty="0">
                <a:solidFill>
                  <a:schemeClr val="tx1"/>
                </a:solidFill>
              </a:rPr>
              <a:t>Deacon John Foley/ Fr Nicholas Broadbridge OSB</a:t>
            </a:r>
          </a:p>
        </p:txBody>
      </p:sp>
    </p:spTree>
    <p:extLst>
      <p:ext uri="{BB962C8B-B14F-4D97-AF65-F5344CB8AC3E}">
        <p14:creationId xmlns:p14="http://schemas.microsoft.com/office/powerpoint/2010/main" xmlns="" val="4005440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584616" y="1154244"/>
            <a:ext cx="11122701" cy="5336497"/>
          </a:xfrm>
        </p:spPr>
        <p:txBody>
          <a:bodyPr/>
          <a:lstStyle/>
          <a:p>
            <a:r>
              <a:rPr lang="en-US" sz="4800" dirty="0">
                <a:solidFill>
                  <a:schemeClr val="tx1"/>
                </a:solidFill>
              </a:rPr>
              <a:t>Simple truths:</a:t>
            </a:r>
          </a:p>
          <a:p>
            <a:r>
              <a:rPr lang="en-US" sz="3200" cap="none" dirty="0">
                <a:solidFill>
                  <a:schemeClr val="tx1"/>
                </a:solidFill>
              </a:rPr>
              <a:t>The Church deliberately makes the verification of miracles difficult to protect itself from accusations of fraud.</a:t>
            </a:r>
          </a:p>
          <a:p>
            <a:r>
              <a:rPr lang="en-US" sz="3200" cap="none" dirty="0">
                <a:solidFill>
                  <a:schemeClr val="tx1"/>
                </a:solidFill>
              </a:rPr>
              <a:t>However, there is a danger that by making miracles  so difficult to verify, (in order to satisfy the sceptics) that many will go unacknowledged. </a:t>
            </a:r>
          </a:p>
          <a:p>
            <a:r>
              <a:rPr lang="en-US" sz="3200" cap="none" dirty="0">
                <a:solidFill>
                  <a:schemeClr val="tx1"/>
                </a:solidFill>
              </a:rPr>
              <a:t>There are far more miracles taking place on a daily basis throughout the world than we can ever know. #</a:t>
            </a:r>
          </a:p>
        </p:txBody>
      </p:sp>
    </p:spTree>
    <p:extLst>
      <p:ext uri="{BB962C8B-B14F-4D97-AF65-F5344CB8AC3E}">
        <p14:creationId xmlns:p14="http://schemas.microsoft.com/office/powerpoint/2010/main" xmlns="" val="1813312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314793" y="1154244"/>
            <a:ext cx="11122701" cy="5171605"/>
          </a:xfrm>
        </p:spPr>
        <p:txBody>
          <a:bodyPr>
            <a:normAutofit lnSpcReduction="10000"/>
          </a:bodyPr>
          <a:lstStyle/>
          <a:p>
            <a:r>
              <a:rPr lang="en-GB" sz="4400" dirty="0">
                <a:solidFill>
                  <a:schemeClr val="tx1"/>
                </a:solidFill>
              </a:rPr>
              <a:t>Seeing is Believing</a:t>
            </a:r>
            <a:r>
              <a:rPr lang="en-GB" sz="4400" i="1" dirty="0">
                <a:solidFill>
                  <a:schemeClr val="tx1"/>
                </a:solidFill>
              </a:rPr>
              <a:t>:</a:t>
            </a:r>
          </a:p>
          <a:p>
            <a:r>
              <a:rPr lang="en-GB" i="1" dirty="0">
                <a:solidFill>
                  <a:schemeClr val="tx1"/>
                </a:solidFill>
              </a:rPr>
              <a:t> </a:t>
            </a:r>
            <a:r>
              <a:rPr lang="en-GB" sz="3200" i="1" cap="none" dirty="0">
                <a:solidFill>
                  <a:schemeClr val="tx1"/>
                </a:solidFill>
              </a:rPr>
              <a:t>Hence the witness of St Thomas (doubting Thomas) and the disciples.   </a:t>
            </a:r>
          </a:p>
          <a:p>
            <a:r>
              <a:rPr lang="en-GB" sz="3200" i="1" cap="none" dirty="0">
                <a:solidFill>
                  <a:schemeClr val="tx1"/>
                </a:solidFill>
              </a:rPr>
              <a:t>What we have seen with our own eyes we cannot deny.</a:t>
            </a:r>
          </a:p>
          <a:p>
            <a:r>
              <a:rPr lang="en-GB" sz="3200" i="1" cap="none" dirty="0">
                <a:solidFill>
                  <a:schemeClr val="tx1"/>
                </a:solidFill>
              </a:rPr>
              <a:t>God performs miracles through his believers to build up our faith and reveal his kingdom to unbelievers. </a:t>
            </a:r>
          </a:p>
          <a:p>
            <a:r>
              <a:rPr lang="en-GB" sz="3200" i="1" cap="none" dirty="0">
                <a:solidFill>
                  <a:schemeClr val="tx1"/>
                </a:solidFill>
              </a:rPr>
              <a:t> Remember that a Miracle is a very powerful tool for evangelization. </a:t>
            </a:r>
            <a:endParaRPr lang="en-US" sz="3200" dirty="0">
              <a:solidFill>
                <a:schemeClr val="tx1"/>
              </a:solidFill>
            </a:endParaRPr>
          </a:p>
        </p:txBody>
      </p:sp>
    </p:spTree>
    <p:extLst>
      <p:ext uri="{BB962C8B-B14F-4D97-AF65-F5344CB8AC3E}">
        <p14:creationId xmlns:p14="http://schemas.microsoft.com/office/powerpoint/2010/main" xmlns="" val="429099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389744" y="1753848"/>
            <a:ext cx="11122701" cy="4796853"/>
          </a:xfrm>
        </p:spPr>
        <p:txBody>
          <a:bodyPr/>
          <a:lstStyle/>
          <a:p>
            <a:r>
              <a:rPr lang="en-GB" sz="4400" dirty="0">
                <a:solidFill>
                  <a:schemeClr val="tx1"/>
                </a:solidFill>
              </a:rPr>
              <a:t>Believing without seeing is faith:</a:t>
            </a:r>
          </a:p>
          <a:p>
            <a:endParaRPr lang="en-GB" sz="1200" i="1" cap="none" dirty="0">
              <a:solidFill>
                <a:schemeClr val="tx1"/>
              </a:solidFill>
            </a:endParaRPr>
          </a:p>
          <a:p>
            <a:r>
              <a:rPr lang="en-GB" sz="3200" i="1" cap="none" dirty="0">
                <a:solidFill>
                  <a:schemeClr val="tx1"/>
                </a:solidFill>
              </a:rPr>
              <a:t>Blessed are those who have not seen, yet believe. </a:t>
            </a:r>
          </a:p>
          <a:p>
            <a:r>
              <a:rPr lang="en-GB" sz="3200" i="1" cap="none" dirty="0">
                <a:solidFill>
                  <a:schemeClr val="tx1"/>
                </a:solidFill>
              </a:rPr>
              <a:t> Faith, hope and love are the foundations on which miracle are built.</a:t>
            </a:r>
          </a:p>
          <a:p>
            <a:r>
              <a:rPr lang="en-GB" sz="3200" i="1" cap="none" dirty="0">
                <a:solidFill>
                  <a:schemeClr val="tx1"/>
                </a:solidFill>
              </a:rPr>
              <a:t>Trust is the mortar that holds these three together</a:t>
            </a:r>
            <a:r>
              <a:rPr lang="en-GB" sz="3200" i="1" cap="none" dirty="0"/>
              <a:t>.         </a:t>
            </a:r>
            <a:r>
              <a:rPr lang="en-GB" sz="3200" cap="none" dirty="0"/>
              <a:t>      </a:t>
            </a:r>
          </a:p>
          <a:p>
            <a:endParaRPr lang="en-US" dirty="0"/>
          </a:p>
        </p:txBody>
      </p:sp>
    </p:spTree>
    <p:extLst>
      <p:ext uri="{BB962C8B-B14F-4D97-AF65-F5344CB8AC3E}">
        <p14:creationId xmlns:p14="http://schemas.microsoft.com/office/powerpoint/2010/main" xmlns="" val="2861175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389744" y="1753848"/>
            <a:ext cx="11122701" cy="4796853"/>
          </a:xfrm>
        </p:spPr>
        <p:txBody>
          <a:bodyPr/>
          <a:lstStyle/>
          <a:p>
            <a:r>
              <a:rPr lang="en-GB" sz="4400" dirty="0">
                <a:solidFill>
                  <a:schemeClr val="tx1"/>
                </a:solidFill>
              </a:rPr>
              <a:t>What the Lord said and did: </a:t>
            </a:r>
          </a:p>
          <a:p>
            <a:r>
              <a:rPr lang="en-GB" sz="3200" i="1" cap="none" dirty="0">
                <a:solidFill>
                  <a:schemeClr val="tx1"/>
                </a:solidFill>
              </a:rPr>
              <a:t>Jesus accompanies his words with many might works and wonders and signs,</a:t>
            </a:r>
          </a:p>
          <a:p>
            <a:r>
              <a:rPr lang="en-GB" sz="3200" i="1" cap="none" dirty="0">
                <a:solidFill>
                  <a:schemeClr val="tx1"/>
                </a:solidFill>
              </a:rPr>
              <a:t> yet he also said:</a:t>
            </a:r>
          </a:p>
          <a:p>
            <a:r>
              <a:rPr lang="en-GB" sz="3200" i="1" cap="none" dirty="0">
                <a:solidFill>
                  <a:schemeClr val="tx1"/>
                </a:solidFill>
              </a:rPr>
              <a:t>“Truly, truly. I say to you, whoever believes in me will also do the works that I do; and greater works than these will he do, because I am going to the Father”.</a:t>
            </a:r>
            <a:r>
              <a:rPr lang="en-GB" sz="3200" cap="none" dirty="0">
                <a:solidFill>
                  <a:schemeClr val="tx1"/>
                </a:solidFill>
              </a:rPr>
              <a:t> </a:t>
            </a:r>
          </a:p>
          <a:p>
            <a:endParaRPr lang="en-US" sz="3200" cap="none" dirty="0">
              <a:solidFill>
                <a:schemeClr val="tx1"/>
              </a:solidFill>
            </a:endParaRPr>
          </a:p>
        </p:txBody>
      </p:sp>
    </p:spTree>
    <p:extLst>
      <p:ext uri="{BB962C8B-B14F-4D97-AF65-F5344CB8AC3E}">
        <p14:creationId xmlns:p14="http://schemas.microsoft.com/office/powerpoint/2010/main" xmlns="" val="3907104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404734" y="1154244"/>
            <a:ext cx="11122701" cy="4796853"/>
          </a:xfrm>
        </p:spPr>
        <p:txBody>
          <a:bodyPr>
            <a:normAutofit lnSpcReduction="10000"/>
          </a:bodyPr>
          <a:lstStyle/>
          <a:p>
            <a:r>
              <a:rPr lang="en-GB" sz="4400" dirty="0">
                <a:solidFill>
                  <a:schemeClr val="tx1"/>
                </a:solidFill>
              </a:rPr>
              <a:t>Dare to Believe: </a:t>
            </a:r>
          </a:p>
          <a:p>
            <a:r>
              <a:rPr lang="en-GB" sz="3200" i="1" cap="none" dirty="0">
                <a:solidFill>
                  <a:schemeClr val="tx1"/>
                </a:solidFill>
              </a:rPr>
              <a:t>Miracles are constantly occurring.</a:t>
            </a:r>
          </a:p>
          <a:p>
            <a:r>
              <a:rPr lang="en-GB" sz="3200" i="1" cap="none" dirty="0">
                <a:solidFill>
                  <a:schemeClr val="tx1"/>
                </a:solidFill>
              </a:rPr>
              <a:t>The real question is do we see them? </a:t>
            </a:r>
          </a:p>
          <a:p>
            <a:r>
              <a:rPr lang="en-GB" sz="3200" i="1" cap="none" dirty="0">
                <a:solidFill>
                  <a:schemeClr val="tx1"/>
                </a:solidFill>
              </a:rPr>
              <a:t>Do we have the eyes of a living faith to recognize the hand of God at work?</a:t>
            </a:r>
            <a:r>
              <a:rPr lang="en-GB" sz="3200" cap="none" dirty="0">
                <a:solidFill>
                  <a:schemeClr val="tx1"/>
                </a:solidFill>
              </a:rPr>
              <a:t> </a:t>
            </a:r>
          </a:p>
          <a:p>
            <a:r>
              <a:rPr lang="en-GB" sz="3200" i="1" cap="none" dirty="0">
                <a:solidFill>
                  <a:schemeClr val="tx1"/>
                </a:solidFill>
              </a:rPr>
              <a:t>Without Faith, there can be no Miracles. It needs to be there somewhere, but not necessarily in the person who needs the Miracle.</a:t>
            </a:r>
            <a:endParaRPr lang="en-GB" sz="3200" cap="none" dirty="0">
              <a:solidFill>
                <a:schemeClr val="tx1"/>
              </a:solidFill>
            </a:endParaRPr>
          </a:p>
          <a:p>
            <a:endParaRPr lang="en-US" dirty="0"/>
          </a:p>
        </p:txBody>
      </p:sp>
    </p:spTree>
    <p:extLst>
      <p:ext uri="{BB962C8B-B14F-4D97-AF65-F5344CB8AC3E}">
        <p14:creationId xmlns:p14="http://schemas.microsoft.com/office/powerpoint/2010/main" xmlns="" val="670744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389744" y="1753848"/>
            <a:ext cx="11122701" cy="4796853"/>
          </a:xfrm>
        </p:spPr>
        <p:txBody>
          <a:bodyPr/>
          <a:lstStyle/>
          <a:p>
            <a:r>
              <a:rPr lang="en-GB" sz="4400" dirty="0">
                <a:solidFill>
                  <a:schemeClr val="tx1"/>
                </a:solidFill>
              </a:rPr>
              <a:t>Open to God’s will: </a:t>
            </a:r>
          </a:p>
          <a:p>
            <a:r>
              <a:rPr lang="en-GB" sz="3200" i="1" cap="none" dirty="0">
                <a:solidFill>
                  <a:schemeClr val="tx1"/>
                </a:solidFill>
              </a:rPr>
              <a:t>God uses people who are open to do his will.</a:t>
            </a:r>
          </a:p>
          <a:p>
            <a:r>
              <a:rPr lang="en-GB" sz="3200" i="1" cap="none" dirty="0">
                <a:solidFill>
                  <a:schemeClr val="tx1"/>
                </a:solidFill>
              </a:rPr>
              <a:t>He used his mother for his first recorded Miracle</a:t>
            </a:r>
          </a:p>
          <a:p>
            <a:r>
              <a:rPr lang="en-GB" sz="3200" i="1" cap="none" dirty="0">
                <a:solidFill>
                  <a:schemeClr val="tx1"/>
                </a:solidFill>
              </a:rPr>
              <a:t>“Do as he tells, you”</a:t>
            </a:r>
          </a:p>
          <a:p>
            <a:r>
              <a:rPr lang="en-GB" sz="3200" i="1" cap="none" dirty="0">
                <a:solidFill>
                  <a:schemeClr val="tx1"/>
                </a:solidFill>
              </a:rPr>
              <a:t>Are we open to God’s will,?</a:t>
            </a:r>
          </a:p>
          <a:p>
            <a:r>
              <a:rPr lang="en-GB" sz="3200" i="1" cap="none" dirty="0">
                <a:solidFill>
                  <a:schemeClr val="tx1"/>
                </a:solidFill>
              </a:rPr>
              <a:t>God’s Holy Spirit is a Spirit of power not timidity </a:t>
            </a:r>
            <a:endParaRPr lang="en-GB" sz="3200" cap="none" dirty="0">
              <a:solidFill>
                <a:schemeClr val="tx1"/>
              </a:solidFill>
            </a:endParaRPr>
          </a:p>
          <a:p>
            <a:endParaRPr lang="en-US" dirty="0"/>
          </a:p>
        </p:txBody>
      </p:sp>
    </p:spTree>
    <p:extLst>
      <p:ext uri="{BB962C8B-B14F-4D97-AF65-F5344CB8AC3E}">
        <p14:creationId xmlns:p14="http://schemas.microsoft.com/office/powerpoint/2010/main" xmlns="" val="1373286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224852" y="1753848"/>
            <a:ext cx="11767279" cy="4796853"/>
          </a:xfrm>
        </p:spPr>
        <p:txBody>
          <a:bodyPr>
            <a:normAutofit lnSpcReduction="10000"/>
          </a:bodyPr>
          <a:lstStyle/>
          <a:p>
            <a:r>
              <a:rPr lang="en-GB" sz="4400" dirty="0">
                <a:solidFill>
                  <a:schemeClr val="tx1"/>
                </a:solidFill>
              </a:rPr>
              <a:t>What we can learn from his Miracles: </a:t>
            </a:r>
          </a:p>
          <a:p>
            <a:r>
              <a:rPr lang="en-GB" sz="3200" i="1" cap="none" dirty="0">
                <a:solidFill>
                  <a:schemeClr val="tx1"/>
                </a:solidFill>
              </a:rPr>
              <a:t>His love, his compassion and his willingness to make himself vulnerable. </a:t>
            </a:r>
          </a:p>
          <a:p>
            <a:r>
              <a:rPr lang="en-GB" sz="3200" i="1" cap="none" dirty="0">
                <a:solidFill>
                  <a:schemeClr val="tx1"/>
                </a:solidFill>
              </a:rPr>
              <a:t>He cried for his friend Lazarus and he touch the lepers, despite it meaning he would be view by his fellow Jews as unclean.</a:t>
            </a:r>
          </a:p>
          <a:p>
            <a:r>
              <a:rPr lang="en-GB" sz="3200" i="1" cap="none" dirty="0">
                <a:solidFill>
                  <a:schemeClr val="tx1"/>
                </a:solidFill>
              </a:rPr>
              <a:t>Therefore everything we do must also be modelled on Jesus’ love, compassion, and our willingness to make ourselves vulnerable. </a:t>
            </a:r>
            <a:endParaRPr lang="en-US" cap="none" dirty="0">
              <a:solidFill>
                <a:schemeClr val="tx1"/>
              </a:solidFill>
            </a:endParaRPr>
          </a:p>
        </p:txBody>
      </p:sp>
    </p:spTree>
    <p:extLst>
      <p:ext uri="{BB962C8B-B14F-4D97-AF65-F5344CB8AC3E}">
        <p14:creationId xmlns:p14="http://schemas.microsoft.com/office/powerpoint/2010/main" xmlns="" val="1871631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389744" y="1753848"/>
            <a:ext cx="11527436" cy="4796853"/>
          </a:xfrm>
        </p:spPr>
        <p:txBody>
          <a:bodyPr/>
          <a:lstStyle/>
          <a:p>
            <a:r>
              <a:rPr lang="en-GB" sz="4400" dirty="0">
                <a:solidFill>
                  <a:schemeClr val="tx1"/>
                </a:solidFill>
              </a:rPr>
              <a:t>Obstacles to God’s grace working.</a:t>
            </a:r>
          </a:p>
          <a:p>
            <a:endParaRPr lang="en-GB" dirty="0">
              <a:solidFill>
                <a:schemeClr val="tx1"/>
              </a:solidFill>
            </a:endParaRPr>
          </a:p>
          <a:p>
            <a:pPr marL="342900" indent="-342900">
              <a:buFont typeface="Arial" panose="020B0604020202020204" pitchFamily="34" charset="0"/>
              <a:buChar char="•"/>
            </a:pPr>
            <a:r>
              <a:rPr lang="en-GB" dirty="0">
                <a:solidFill>
                  <a:schemeClr val="tx1"/>
                </a:solidFill>
              </a:rPr>
              <a:t> </a:t>
            </a:r>
            <a:r>
              <a:rPr lang="en-GB" sz="3200" i="1" cap="none" dirty="0">
                <a:solidFill>
                  <a:schemeClr val="tx1"/>
                </a:solidFill>
              </a:rPr>
              <a:t>Lack of faith. </a:t>
            </a:r>
          </a:p>
          <a:p>
            <a:pPr marL="342900" indent="-342900">
              <a:buFont typeface="Arial" panose="020B0604020202020204" pitchFamily="34" charset="0"/>
              <a:buChar char="•"/>
            </a:pPr>
            <a:endParaRPr lang="en-GB" i="1" cap="none" dirty="0">
              <a:solidFill>
                <a:schemeClr val="tx1"/>
              </a:solidFill>
            </a:endParaRPr>
          </a:p>
          <a:p>
            <a:pPr marL="457200" indent="-457200">
              <a:buFont typeface="Arial" panose="020B0604020202020204" pitchFamily="34" charset="0"/>
              <a:buChar char="•"/>
            </a:pPr>
            <a:r>
              <a:rPr lang="en-GB" sz="3200" i="1" cap="none" dirty="0">
                <a:solidFill>
                  <a:schemeClr val="tx1"/>
                </a:solidFill>
              </a:rPr>
              <a:t>Lack of</a:t>
            </a:r>
            <a:r>
              <a:rPr lang="en-GB" sz="3200" cap="none" dirty="0">
                <a:solidFill>
                  <a:schemeClr val="tx1"/>
                </a:solidFill>
              </a:rPr>
              <a:t> </a:t>
            </a:r>
            <a:r>
              <a:rPr lang="en-GB" sz="3200" i="1" cap="none" dirty="0">
                <a:solidFill>
                  <a:schemeClr val="tx1"/>
                </a:solidFill>
              </a:rPr>
              <a:t>forgiveness</a:t>
            </a:r>
            <a:r>
              <a:rPr lang="en-GB" i="1" cap="none" dirty="0">
                <a:solidFill>
                  <a:schemeClr val="tx1"/>
                </a:solidFill>
              </a:rPr>
              <a:t>.</a:t>
            </a:r>
          </a:p>
          <a:p>
            <a:pPr marL="342900" indent="-342900">
              <a:buFont typeface="Arial" panose="020B0604020202020204" pitchFamily="34" charset="0"/>
              <a:buChar char="•"/>
            </a:pPr>
            <a:endParaRPr lang="en-GB" i="1" cap="none" dirty="0">
              <a:solidFill>
                <a:schemeClr val="tx1"/>
              </a:solidFill>
            </a:endParaRPr>
          </a:p>
          <a:p>
            <a:pPr marL="457200" indent="-457200">
              <a:buFont typeface="Arial" panose="020B0604020202020204" pitchFamily="34" charset="0"/>
              <a:buChar char="•"/>
            </a:pPr>
            <a:r>
              <a:rPr lang="en-GB" sz="3200" i="1" cap="none" dirty="0">
                <a:solidFill>
                  <a:schemeClr val="tx1"/>
                </a:solidFill>
              </a:rPr>
              <a:t>Lack of courage</a:t>
            </a:r>
            <a:endParaRPr lang="en-GB" sz="3200" cap="none" dirty="0">
              <a:solidFill>
                <a:schemeClr val="tx1"/>
              </a:solidFill>
            </a:endParaRPr>
          </a:p>
          <a:p>
            <a:endParaRPr lang="en-US" dirty="0"/>
          </a:p>
        </p:txBody>
      </p:sp>
    </p:spTree>
    <p:extLst>
      <p:ext uri="{BB962C8B-B14F-4D97-AF65-F5344CB8AC3E}">
        <p14:creationId xmlns:p14="http://schemas.microsoft.com/office/powerpoint/2010/main" xmlns="" val="3233197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389744" y="1753848"/>
            <a:ext cx="11122701" cy="4796853"/>
          </a:xfrm>
        </p:spPr>
        <p:txBody>
          <a:bodyPr/>
          <a:lstStyle/>
          <a:p>
            <a:r>
              <a:rPr lang="en-GB" sz="4800" dirty="0">
                <a:solidFill>
                  <a:schemeClr val="tx1"/>
                </a:solidFill>
              </a:rPr>
              <a:t>Step out in Faith:</a:t>
            </a:r>
          </a:p>
          <a:p>
            <a:endParaRPr lang="en-GB" sz="3200" i="1" dirty="0">
              <a:solidFill>
                <a:schemeClr val="tx1"/>
              </a:solidFill>
            </a:endParaRPr>
          </a:p>
          <a:p>
            <a:r>
              <a:rPr lang="en-GB" sz="3200" i="1" cap="none" dirty="0">
                <a:solidFill>
                  <a:schemeClr val="tx1"/>
                </a:solidFill>
              </a:rPr>
              <a:t>You need both courage and faith to pray for a miracle.  </a:t>
            </a:r>
          </a:p>
          <a:p>
            <a:r>
              <a:rPr lang="en-GB" sz="3200" i="1" cap="none" dirty="0">
                <a:solidFill>
                  <a:schemeClr val="tx1"/>
                </a:solidFill>
              </a:rPr>
              <a:t>But whatever you do it must be out of a genuine love for God’s children.</a:t>
            </a:r>
            <a:endParaRPr lang="en-GB" sz="3200" cap="none" dirty="0">
              <a:solidFill>
                <a:schemeClr val="tx1"/>
              </a:solidFill>
            </a:endParaRPr>
          </a:p>
          <a:p>
            <a:endParaRPr lang="en-US" dirty="0"/>
          </a:p>
        </p:txBody>
      </p:sp>
    </p:spTree>
    <p:extLst>
      <p:ext uri="{BB962C8B-B14F-4D97-AF65-F5344CB8AC3E}">
        <p14:creationId xmlns:p14="http://schemas.microsoft.com/office/powerpoint/2010/main" xmlns="" val="25034588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852055" y="1753848"/>
            <a:ext cx="10660390" cy="4796853"/>
          </a:xfrm>
        </p:spPr>
        <p:txBody>
          <a:bodyPr/>
          <a:lstStyle/>
          <a:p>
            <a:r>
              <a:rPr lang="en-GB" sz="4800" dirty="0">
                <a:solidFill>
                  <a:schemeClr val="tx1"/>
                </a:solidFill>
              </a:rPr>
              <a:t>Shared experiences: </a:t>
            </a:r>
          </a:p>
          <a:p>
            <a:r>
              <a:rPr lang="en-GB" sz="3200" i="1" cap="none" dirty="0">
                <a:solidFill>
                  <a:schemeClr val="tx1"/>
                </a:solidFill>
              </a:rPr>
              <a:t>Share own experiences of miraculous healings etc. And invite other to contribute as well.</a:t>
            </a:r>
            <a:r>
              <a:rPr lang="en-GB" sz="3200" cap="none" dirty="0">
                <a:solidFill>
                  <a:schemeClr val="tx1"/>
                </a:solidFill>
              </a:rPr>
              <a:t> </a:t>
            </a:r>
          </a:p>
          <a:p>
            <a:endParaRPr lang="en-US" dirty="0"/>
          </a:p>
          <a:p>
            <a:r>
              <a:rPr lang="en-US" sz="3600" i="1" dirty="0">
                <a:solidFill>
                  <a:schemeClr val="tx1"/>
                </a:solidFill>
              </a:rPr>
              <a:t>Remember: “</a:t>
            </a:r>
            <a:r>
              <a:rPr lang="en-GB" sz="3200" i="1" cap="none">
                <a:solidFill>
                  <a:schemeClr val="tx1"/>
                </a:solidFill>
              </a:rPr>
              <a:t>whoever </a:t>
            </a:r>
            <a:r>
              <a:rPr lang="en-GB" sz="3200" i="1" cap="none" dirty="0">
                <a:solidFill>
                  <a:schemeClr val="tx1"/>
                </a:solidFill>
              </a:rPr>
              <a:t>believes in me will also do the works that I do; and greater works </a:t>
            </a:r>
            <a:r>
              <a:rPr lang="en-GB" sz="3200" i="1" cap="none">
                <a:solidFill>
                  <a:schemeClr val="tx1"/>
                </a:solidFill>
              </a:rPr>
              <a:t>than these”</a:t>
            </a:r>
            <a:endParaRPr lang="en-US" sz="3200" i="1" dirty="0"/>
          </a:p>
        </p:txBody>
      </p:sp>
    </p:spTree>
    <p:extLst>
      <p:ext uri="{BB962C8B-B14F-4D97-AF65-F5344CB8AC3E}">
        <p14:creationId xmlns:p14="http://schemas.microsoft.com/office/powerpoint/2010/main" xmlns="" val="1334688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389744" y="1753848"/>
            <a:ext cx="11122701" cy="4796853"/>
          </a:xfrm>
        </p:spPr>
        <p:txBody>
          <a:bodyPr/>
          <a:lstStyle/>
          <a:p>
            <a:r>
              <a:rPr lang="en-US" sz="4800" dirty="0">
                <a:solidFill>
                  <a:schemeClr val="tx1"/>
                </a:solidFill>
              </a:rPr>
              <a:t>Gifts of the Holy Spirit</a:t>
            </a:r>
          </a:p>
          <a:p>
            <a:endParaRPr lang="en-US" dirty="0">
              <a:solidFill>
                <a:schemeClr val="tx1"/>
              </a:solidFill>
            </a:endParaRPr>
          </a:p>
          <a:p>
            <a:pPr algn="ctr"/>
            <a:r>
              <a:rPr lang="en-US" sz="3200" cap="none" dirty="0">
                <a:solidFill>
                  <a:schemeClr val="tx1"/>
                </a:solidFill>
              </a:rPr>
              <a:t>We continue our theme for the year,  looking at the power tools the Holy Spirit provides to enable us to share the good news of Jesus Christ, his life, death and resurrection, thereby revealing his kingdom to a fallen world in desperate need of Faith Hope and Charity.</a:t>
            </a:r>
          </a:p>
        </p:txBody>
      </p:sp>
    </p:spTree>
    <p:extLst>
      <p:ext uri="{BB962C8B-B14F-4D97-AF65-F5344CB8AC3E}">
        <p14:creationId xmlns:p14="http://schemas.microsoft.com/office/powerpoint/2010/main" xmlns="" val="401139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389744" y="1753848"/>
            <a:ext cx="11122701" cy="4796853"/>
          </a:xfrm>
        </p:spPr>
        <p:txBody>
          <a:bodyPr>
            <a:normAutofit/>
          </a:bodyPr>
          <a:lstStyle/>
          <a:p>
            <a:r>
              <a:rPr lang="en-US" sz="4800" dirty="0">
                <a:solidFill>
                  <a:schemeClr val="tx1"/>
                </a:solidFill>
              </a:rPr>
              <a:t>Introduction</a:t>
            </a:r>
          </a:p>
          <a:p>
            <a:pPr algn="ctr"/>
            <a:r>
              <a:rPr lang="en-US" sz="3600" cap="none" dirty="0">
                <a:solidFill>
                  <a:schemeClr val="tx1"/>
                </a:solidFill>
              </a:rPr>
              <a:t>we start with a short, seven minute, video introduction to the subject of Miracles shown this afternoon with the agreement of a production company known as </a:t>
            </a:r>
          </a:p>
          <a:p>
            <a:pPr algn="ctr"/>
            <a:r>
              <a:rPr lang="en-US" sz="3600" cap="none" dirty="0">
                <a:solidFill>
                  <a:schemeClr val="tx1"/>
                </a:solidFill>
              </a:rPr>
              <a:t>St Anthony Communications</a:t>
            </a:r>
          </a:p>
        </p:txBody>
      </p:sp>
    </p:spTree>
    <p:extLst>
      <p:ext uri="{BB962C8B-B14F-4D97-AF65-F5344CB8AC3E}">
        <p14:creationId xmlns:p14="http://schemas.microsoft.com/office/powerpoint/2010/main" xmlns="" val="3390903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5"/>
            <a:ext cx="8825657" cy="750897"/>
          </a:xfrm>
        </p:spPr>
        <p:txBody>
          <a:bodyPr/>
          <a:lstStyle/>
          <a:p>
            <a:r>
              <a:rPr lang="en-US" sz="4800" b="1" dirty="0"/>
              <a:t>THE GIFT OF MIRACLES</a:t>
            </a:r>
          </a:p>
        </p:txBody>
      </p:sp>
      <p:sp>
        <p:nvSpPr>
          <p:cNvPr id="3" name="Text Placeholder 2"/>
          <p:cNvSpPr>
            <a:spLocks noGrp="1"/>
          </p:cNvSpPr>
          <p:nvPr>
            <p:ph type="body" idx="1"/>
          </p:nvPr>
        </p:nvSpPr>
        <p:spPr>
          <a:xfrm>
            <a:off x="568919" y="1469034"/>
            <a:ext cx="11123409" cy="4601981"/>
          </a:xfrm>
        </p:spPr>
        <p:txBody>
          <a:bodyPr>
            <a:normAutofit/>
          </a:bodyPr>
          <a:lstStyle/>
          <a:p>
            <a:r>
              <a:rPr lang="en-GB" sz="4000" i="1" dirty="0">
                <a:solidFill>
                  <a:schemeClr val="tx1"/>
                </a:solidFill>
              </a:rPr>
              <a:t>So to recap: </a:t>
            </a:r>
            <a:r>
              <a:rPr lang="en-GB" sz="4800" dirty="0">
                <a:solidFill>
                  <a:schemeClr val="tx1"/>
                </a:solidFill>
              </a:rPr>
              <a:t>What is a Miracle ?</a:t>
            </a:r>
          </a:p>
          <a:p>
            <a:r>
              <a:rPr lang="en-GB" sz="3200" i="1" cap="none" dirty="0">
                <a:solidFill>
                  <a:schemeClr val="tx1"/>
                </a:solidFill>
              </a:rPr>
              <a:t>it comes from the </a:t>
            </a:r>
            <a:r>
              <a:rPr lang="en-GB" sz="3200" i="1" cap="none" dirty="0" err="1">
                <a:solidFill>
                  <a:schemeClr val="tx1"/>
                </a:solidFill>
              </a:rPr>
              <a:t>latin</a:t>
            </a:r>
            <a:r>
              <a:rPr lang="en-GB" sz="3200" i="1" cap="none" dirty="0">
                <a:solidFill>
                  <a:schemeClr val="tx1"/>
                </a:solidFill>
              </a:rPr>
              <a:t> word for ‘wonder’ and literally means a sight to behold.</a:t>
            </a:r>
          </a:p>
          <a:p>
            <a:r>
              <a:rPr lang="en-GB" sz="3200" i="1" cap="none" dirty="0">
                <a:solidFill>
                  <a:schemeClr val="tx1"/>
                </a:solidFill>
              </a:rPr>
              <a:t>Miracles require divine intervention.</a:t>
            </a:r>
          </a:p>
          <a:p>
            <a:r>
              <a:rPr lang="en-GB" sz="3200" i="1" cap="none" dirty="0">
                <a:solidFill>
                  <a:schemeClr val="tx1"/>
                </a:solidFill>
              </a:rPr>
              <a:t>A true Miracle, by definition, is a supernatural phenomenon.</a:t>
            </a:r>
          </a:p>
          <a:p>
            <a:r>
              <a:rPr lang="en-GB" sz="3200" i="1" cap="none" dirty="0">
                <a:solidFill>
                  <a:schemeClr val="tx1"/>
                </a:solidFill>
              </a:rPr>
              <a:t>It is God who performs the Miracle not us.</a:t>
            </a:r>
          </a:p>
          <a:p>
            <a:endParaRPr lang="en-US" dirty="0"/>
          </a:p>
        </p:txBody>
      </p:sp>
    </p:spTree>
    <p:extLst>
      <p:ext uri="{BB962C8B-B14F-4D97-AF65-F5344CB8AC3E}">
        <p14:creationId xmlns:p14="http://schemas.microsoft.com/office/powerpoint/2010/main" xmlns="" val="3860606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209862"/>
            <a:ext cx="8825657" cy="794479"/>
          </a:xfrm>
        </p:spPr>
        <p:txBody>
          <a:bodyPr/>
          <a:lstStyle/>
          <a:p>
            <a:r>
              <a:rPr lang="en-US" sz="4800" b="1" dirty="0"/>
              <a:t>THE GIFT OF MIRACLES</a:t>
            </a:r>
          </a:p>
        </p:txBody>
      </p:sp>
      <p:sp>
        <p:nvSpPr>
          <p:cNvPr id="3" name="Text Placeholder 2"/>
          <p:cNvSpPr>
            <a:spLocks noGrp="1"/>
          </p:cNvSpPr>
          <p:nvPr>
            <p:ph type="body" idx="1"/>
          </p:nvPr>
        </p:nvSpPr>
        <p:spPr>
          <a:xfrm>
            <a:off x="614597" y="1304144"/>
            <a:ext cx="10762937" cy="5216577"/>
          </a:xfrm>
        </p:spPr>
        <p:txBody>
          <a:bodyPr>
            <a:normAutofit fontScale="25000" lnSpcReduction="20000"/>
          </a:bodyPr>
          <a:lstStyle/>
          <a:p>
            <a:r>
              <a:rPr lang="en-GB" sz="17600" dirty="0">
                <a:solidFill>
                  <a:schemeClr val="tx1"/>
                </a:solidFill>
              </a:rPr>
              <a:t>SCRIPTUAL BASIS</a:t>
            </a:r>
          </a:p>
          <a:p>
            <a:r>
              <a:rPr lang="en-GB" sz="12800" i="1" cap="none" dirty="0">
                <a:solidFill>
                  <a:schemeClr val="tx1"/>
                </a:solidFill>
              </a:rPr>
              <a:t>Creation itself is a Miracle. </a:t>
            </a:r>
          </a:p>
          <a:p>
            <a:r>
              <a:rPr lang="en-GB" sz="12800" i="1" cap="none" dirty="0">
                <a:solidFill>
                  <a:schemeClr val="tx1"/>
                </a:solidFill>
              </a:rPr>
              <a:t>The dividing of the red sea, at the most apposite moment, is a Miracle.</a:t>
            </a:r>
          </a:p>
          <a:p>
            <a:r>
              <a:rPr lang="en-GB" sz="12800" i="1" cap="none" dirty="0">
                <a:solidFill>
                  <a:schemeClr val="tx1"/>
                </a:solidFill>
              </a:rPr>
              <a:t>Raising Lazarus from the dead was a Miracle. </a:t>
            </a:r>
          </a:p>
          <a:p>
            <a:r>
              <a:rPr lang="en-GB" sz="12800" i="1" cap="none" dirty="0">
                <a:solidFill>
                  <a:schemeClr val="tx1"/>
                </a:solidFill>
              </a:rPr>
              <a:t>The Resurrection was a Miracle.</a:t>
            </a:r>
          </a:p>
          <a:p>
            <a:r>
              <a:rPr lang="en-GB" sz="12800" i="1" cap="none" dirty="0">
                <a:solidFill>
                  <a:schemeClr val="tx1"/>
                </a:solidFill>
              </a:rPr>
              <a:t>The coming of the Holy Spirit at Pentecost was a Miracle.</a:t>
            </a:r>
          </a:p>
          <a:p>
            <a:r>
              <a:rPr lang="en-GB" sz="12800" i="1" cap="none" dirty="0">
                <a:solidFill>
                  <a:schemeClr val="tx1"/>
                </a:solidFill>
              </a:rPr>
              <a:t>Saul’s conversion on the road to Damascus was a Miracle.</a:t>
            </a:r>
            <a:endParaRPr lang="en-GB" sz="12800" cap="none" dirty="0">
              <a:solidFill>
                <a:schemeClr val="tx1"/>
              </a:solidFill>
            </a:endParaRPr>
          </a:p>
          <a:p>
            <a:endParaRPr lang="en-US" dirty="0"/>
          </a:p>
        </p:txBody>
      </p:sp>
    </p:spTree>
    <p:extLst>
      <p:ext uri="{BB962C8B-B14F-4D97-AF65-F5344CB8AC3E}">
        <p14:creationId xmlns:p14="http://schemas.microsoft.com/office/powerpoint/2010/main" xmlns="" val="343323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389744" y="1304144"/>
            <a:ext cx="11122701" cy="5246557"/>
          </a:xfrm>
        </p:spPr>
        <p:txBody>
          <a:bodyPr>
            <a:normAutofit fontScale="85000" lnSpcReduction="10000"/>
          </a:bodyPr>
          <a:lstStyle/>
          <a:p>
            <a:r>
              <a:rPr lang="en-GB" sz="4800" dirty="0">
                <a:solidFill>
                  <a:schemeClr val="tx1"/>
                </a:solidFill>
              </a:rPr>
              <a:t>SCRIPTUAL BASIS</a:t>
            </a:r>
          </a:p>
          <a:p>
            <a:pPr algn="just"/>
            <a:r>
              <a:rPr lang="en-US" sz="3200" cap="none" dirty="0">
                <a:solidFill>
                  <a:schemeClr val="tx1"/>
                </a:solidFill>
              </a:rPr>
              <a:t>John 4:48 so Jesus said to him, unless you see signs and wonders you will not believe”</a:t>
            </a:r>
          </a:p>
          <a:p>
            <a:pPr algn="just"/>
            <a:endParaRPr lang="en-US" sz="3200" cap="none" dirty="0">
              <a:solidFill>
                <a:schemeClr val="tx1"/>
              </a:solidFill>
            </a:endParaRPr>
          </a:p>
          <a:p>
            <a:pPr algn="just"/>
            <a:r>
              <a:rPr lang="en-US" sz="3200" cap="none" dirty="0">
                <a:solidFill>
                  <a:schemeClr val="tx1"/>
                </a:solidFill>
              </a:rPr>
              <a:t>Matthew 17:20 : he said to them “ For truly I say to you, if you have faith like a grain of mustard seed , you will say to this mountain, ‘move from here to there’ and it will move, and nothing will be impossible for you.”</a:t>
            </a:r>
          </a:p>
          <a:p>
            <a:pPr algn="just"/>
            <a:endParaRPr lang="en-US" sz="3200" cap="none" dirty="0">
              <a:solidFill>
                <a:schemeClr val="tx1"/>
              </a:solidFill>
            </a:endParaRPr>
          </a:p>
          <a:p>
            <a:pPr algn="just"/>
            <a:r>
              <a:rPr lang="en-US" sz="3200" cap="none" dirty="0">
                <a:solidFill>
                  <a:schemeClr val="tx1"/>
                </a:solidFill>
              </a:rPr>
              <a:t>Acts 4:30 while you stretch out your hand to heal, and signs and wonders are performed through the name of your servant Jesus.”</a:t>
            </a:r>
          </a:p>
        </p:txBody>
      </p:sp>
    </p:spTree>
    <p:extLst>
      <p:ext uri="{BB962C8B-B14F-4D97-AF65-F5344CB8AC3E}">
        <p14:creationId xmlns:p14="http://schemas.microsoft.com/office/powerpoint/2010/main" xmlns="" val="3052466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389744" y="1753848"/>
            <a:ext cx="11122701" cy="4796853"/>
          </a:xfrm>
        </p:spPr>
        <p:txBody>
          <a:bodyPr/>
          <a:lstStyle/>
          <a:p>
            <a:r>
              <a:rPr lang="en-GB" sz="4800" dirty="0">
                <a:solidFill>
                  <a:schemeClr val="tx1"/>
                </a:solidFill>
              </a:rPr>
              <a:t>Evidential Basis: </a:t>
            </a:r>
          </a:p>
          <a:p>
            <a:endParaRPr lang="en-GB" i="1" dirty="0"/>
          </a:p>
          <a:p>
            <a:r>
              <a:rPr lang="en-GB" sz="3200" i="1" cap="none" dirty="0">
                <a:solidFill>
                  <a:schemeClr val="tx1"/>
                </a:solidFill>
              </a:rPr>
              <a:t>The conversion of millions to Christianity is miraculous</a:t>
            </a:r>
            <a:r>
              <a:rPr lang="en-GB" sz="3200" i="1" dirty="0">
                <a:solidFill>
                  <a:schemeClr val="tx1"/>
                </a:solidFill>
              </a:rPr>
              <a:t>.</a:t>
            </a:r>
          </a:p>
          <a:p>
            <a:endParaRPr lang="en-GB" sz="3200" i="1" dirty="0">
              <a:solidFill>
                <a:schemeClr val="tx1"/>
              </a:solidFill>
            </a:endParaRPr>
          </a:p>
          <a:p>
            <a:r>
              <a:rPr lang="en-GB" sz="3200" i="1" dirty="0">
                <a:solidFill>
                  <a:schemeClr val="tx1"/>
                </a:solidFill>
              </a:rPr>
              <a:t> </a:t>
            </a:r>
            <a:r>
              <a:rPr lang="en-GB" sz="3200" i="1" cap="none" dirty="0">
                <a:solidFill>
                  <a:schemeClr val="tx1"/>
                </a:solidFill>
              </a:rPr>
              <a:t>The healings at Lourdes and other places of pilgrimage is a miraculous.  </a:t>
            </a:r>
            <a:endParaRPr lang="en-GB" sz="3200" dirty="0">
              <a:solidFill>
                <a:schemeClr val="tx1"/>
              </a:solidFill>
            </a:endParaRPr>
          </a:p>
          <a:p>
            <a:endParaRPr lang="en-US" dirty="0"/>
          </a:p>
        </p:txBody>
      </p:sp>
    </p:spTree>
    <p:extLst>
      <p:ext uri="{BB962C8B-B14F-4D97-AF65-F5344CB8AC3E}">
        <p14:creationId xmlns:p14="http://schemas.microsoft.com/office/powerpoint/2010/main" xmlns="" val="2371655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EB1EE1-3623-4432-B5FB-37A22C34B467}"/>
              </a:ext>
            </a:extLst>
          </p:cNvPr>
          <p:cNvSpPr>
            <a:spLocks noGrp="1"/>
          </p:cNvSpPr>
          <p:nvPr>
            <p:ph type="title"/>
          </p:nvPr>
        </p:nvSpPr>
        <p:spPr>
          <a:xfrm>
            <a:off x="735231" y="178494"/>
            <a:ext cx="8825657" cy="855827"/>
          </a:xfrm>
        </p:spPr>
        <p:txBody>
          <a:bodyPr/>
          <a:lstStyle/>
          <a:p>
            <a:r>
              <a:rPr lang="en-US" sz="4800" b="1" dirty="0"/>
              <a:t>THE GIFT OF MIRACLES</a:t>
            </a:r>
            <a:endParaRPr lang="en-GB" sz="4800" dirty="0"/>
          </a:p>
        </p:txBody>
      </p:sp>
      <p:sp>
        <p:nvSpPr>
          <p:cNvPr id="3" name="Text Placeholder 2">
            <a:extLst>
              <a:ext uri="{FF2B5EF4-FFF2-40B4-BE49-F238E27FC236}">
                <a16:creationId xmlns:a16="http://schemas.microsoft.com/office/drawing/2014/main" xmlns="" id="{7FF83371-3CAA-4B5E-850F-9216C6D7BE4C}"/>
              </a:ext>
            </a:extLst>
          </p:cNvPr>
          <p:cNvSpPr>
            <a:spLocks noGrp="1"/>
          </p:cNvSpPr>
          <p:nvPr>
            <p:ph type="body" idx="1"/>
          </p:nvPr>
        </p:nvSpPr>
        <p:spPr>
          <a:xfrm>
            <a:off x="735230" y="1434573"/>
            <a:ext cx="10582344" cy="5191079"/>
          </a:xfrm>
        </p:spPr>
        <p:txBody>
          <a:bodyPr>
            <a:normAutofit/>
          </a:bodyPr>
          <a:lstStyle/>
          <a:p>
            <a:r>
              <a:rPr lang="en-GB" sz="4400" dirty="0">
                <a:solidFill>
                  <a:schemeClr val="tx1"/>
                </a:solidFill>
              </a:rPr>
              <a:t>Three Types of Miracles:</a:t>
            </a:r>
          </a:p>
          <a:p>
            <a:r>
              <a:rPr lang="en-GB" sz="3200" cap="none" dirty="0">
                <a:solidFill>
                  <a:schemeClr val="tx1"/>
                </a:solidFill>
              </a:rPr>
              <a:t>Theologians have identified three categories of divine interaction under the general heading Miracles</a:t>
            </a:r>
          </a:p>
          <a:p>
            <a:r>
              <a:rPr lang="en-GB" sz="3200" cap="none" dirty="0">
                <a:solidFill>
                  <a:schemeClr val="tx1"/>
                </a:solidFill>
              </a:rPr>
              <a:t>(1) Physical (healing a man born blind from birth)</a:t>
            </a:r>
          </a:p>
          <a:p>
            <a:r>
              <a:rPr lang="en-GB" sz="3200" cap="none" dirty="0">
                <a:solidFill>
                  <a:schemeClr val="tx1"/>
                </a:solidFill>
              </a:rPr>
              <a:t>(2) Moral (the creation of the church) </a:t>
            </a:r>
          </a:p>
          <a:p>
            <a:r>
              <a:rPr lang="en-GB" sz="3200" cap="none" dirty="0">
                <a:solidFill>
                  <a:schemeClr val="tx1"/>
                </a:solidFill>
              </a:rPr>
              <a:t>(3) Intellectual (prophecy; given as a gift to the     	 	  prophet’s intellect before being heard by others)</a:t>
            </a:r>
          </a:p>
        </p:txBody>
      </p:sp>
    </p:spTree>
    <p:extLst>
      <p:ext uri="{BB962C8B-B14F-4D97-AF65-F5344CB8AC3E}">
        <p14:creationId xmlns:p14="http://schemas.microsoft.com/office/powerpoint/2010/main" xmlns="" val="1655092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328396"/>
            <a:ext cx="8825657" cy="825848"/>
          </a:xfrm>
        </p:spPr>
        <p:txBody>
          <a:bodyPr/>
          <a:lstStyle/>
          <a:p>
            <a:r>
              <a:rPr lang="en-US" sz="4800" b="1" dirty="0"/>
              <a:t>THE GIFT OF MIRACLES</a:t>
            </a:r>
            <a:endParaRPr lang="en-US" sz="4800" dirty="0"/>
          </a:p>
        </p:txBody>
      </p:sp>
      <p:sp>
        <p:nvSpPr>
          <p:cNvPr id="3" name="Text Placeholder 2"/>
          <p:cNvSpPr>
            <a:spLocks noGrp="1"/>
          </p:cNvSpPr>
          <p:nvPr>
            <p:ph type="body" idx="1"/>
          </p:nvPr>
        </p:nvSpPr>
        <p:spPr>
          <a:xfrm>
            <a:off x="389744" y="1753848"/>
            <a:ext cx="11122701" cy="4796853"/>
          </a:xfrm>
        </p:spPr>
        <p:txBody>
          <a:bodyPr/>
          <a:lstStyle/>
          <a:p>
            <a:r>
              <a:rPr lang="en-GB" sz="4400" dirty="0">
                <a:solidFill>
                  <a:schemeClr val="tx1"/>
                </a:solidFill>
              </a:rPr>
              <a:t>What the Catholic Church says: </a:t>
            </a:r>
          </a:p>
          <a:p>
            <a:r>
              <a:rPr lang="en-GB" sz="3200" i="1" cap="none" dirty="0">
                <a:solidFill>
                  <a:schemeClr val="tx1"/>
                </a:solidFill>
              </a:rPr>
              <a:t>The Catechism of the Catholic Church teaches</a:t>
            </a:r>
          </a:p>
          <a:p>
            <a:r>
              <a:rPr lang="en-GB" sz="3200" i="1" cap="none" dirty="0">
                <a:solidFill>
                  <a:schemeClr val="tx1"/>
                </a:solidFill>
              </a:rPr>
              <a:t>“what moves us to believe is not the fact that revealed truths appear as true and intelligible in the light of natural reason: we believe because of the authority of God himself who reveals them, who can neither deceive, nor be deceived. (#156)</a:t>
            </a:r>
            <a:endParaRPr lang="en-GB" sz="3200" cap="none" dirty="0">
              <a:solidFill>
                <a:schemeClr val="tx1"/>
              </a:solidFill>
            </a:endParaRPr>
          </a:p>
          <a:p>
            <a:endParaRPr lang="en-US" dirty="0"/>
          </a:p>
        </p:txBody>
      </p:sp>
    </p:spTree>
    <p:extLst>
      <p:ext uri="{BB962C8B-B14F-4D97-AF65-F5344CB8AC3E}">
        <p14:creationId xmlns:p14="http://schemas.microsoft.com/office/powerpoint/2010/main" xmlns="" val="17036691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Red">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AE901BC-D190-49E6-8B33-2F32A0F2BF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Course Overview (widescreen)</Template>
  <TotalTime>0</TotalTime>
  <Words>1049</Words>
  <Application>Microsoft Office PowerPoint</Application>
  <PresentationFormat>Custom</PresentationFormat>
  <Paragraphs>105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Ion</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lpstr>THE GIFT OF MIRACLES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2017-08-18T18:49:21Z</dcterms:created>
  <dcterms:modified xsi:type="dcterms:W3CDTF">2017-08-23T14:16:13Z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TC030395169991</vt:lpwstr>
  </property>
</Properties>
</file>