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teacherspayteachers.com/Store/Health101"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p:nvPr/>
        </p:nvPicPr>
        <p:blipFill>
          <a:blip r:embed="rId2">
            <a:alphaModFix amt="71000"/>
            <a:extLst/>
          </a:blip>
          <a:stretch>
            <a:fillRect/>
          </a:stretch>
        </p:blipFill>
        <p:spPr>
          <a:xfrm>
            <a:off x="1717890" y="1131282"/>
            <a:ext cx="10297137" cy="6855143"/>
          </a:xfrm>
          <a:prstGeom prst="rect">
            <a:avLst/>
          </a:prstGeom>
        </p:spPr>
      </p:pic>
      <p:grpSp>
        <p:nvGrpSpPr>
          <p:cNvPr id="36" name="Group 36"/>
          <p:cNvGrpSpPr/>
          <p:nvPr/>
        </p:nvGrpSpPr>
        <p:grpSpPr>
          <a:xfrm rot="21021747">
            <a:off x="1598187" y="723900"/>
            <a:ext cx="6739336" cy="1828801"/>
            <a:chOff x="-215900" y="-139700"/>
            <a:chExt cx="6739334" cy="1828800"/>
          </a:xfrm>
        </p:grpSpPr>
        <p:sp>
          <p:nvSpPr>
            <p:cNvPr id="35" name="Shape 35"/>
            <p:cNvSpPr/>
            <p:nvPr/>
          </p:nvSpPr>
          <p:spPr>
            <a:xfrm>
              <a:off x="-1" y="-1"/>
              <a:ext cx="6307536" cy="1270002"/>
            </a:xfrm>
            <a:prstGeom prst="rect">
              <a:avLst/>
            </a:prstGeom>
            <a:blipFill rotWithShape="1">
              <a:blip r:embed="rId3"/>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34" name="Picture 33"/>
            <p:cNvPicPr/>
            <p:nvPr/>
          </p:nvPicPr>
          <p:blipFill>
            <a:blip r:embed="rId4">
              <a:extLst/>
            </a:blip>
            <a:stretch>
              <a:fillRect/>
            </a:stretch>
          </p:blipFill>
          <p:spPr>
            <a:xfrm>
              <a:off x="-215901" y="-139701"/>
              <a:ext cx="6739336" cy="1828801"/>
            </a:xfrm>
            <a:prstGeom prst="rect">
              <a:avLst/>
            </a:prstGeom>
            <a:effectLst/>
          </p:spPr>
        </p:pic>
      </p:grpSp>
      <p:pic>
        <p:nvPicPr>
          <p:cNvPr id="37" name="Picture 36"/>
          <p:cNvPicPr/>
          <p:nvPr/>
        </p:nvPicPr>
        <p:blipFill>
          <a:blip r:embed="rId5">
            <a:extLst/>
          </a:blip>
          <a:stretch>
            <a:fillRect/>
          </a:stretch>
        </p:blipFill>
        <p:spPr>
          <a:xfrm rot="14890">
            <a:off x="5316820" y="2382642"/>
            <a:ext cx="3327877" cy="4988316"/>
          </a:xfrm>
          <a:prstGeom prst="rect">
            <a:avLst/>
          </a:prstGeom>
          <a:effectLst>
            <a:outerShdw blurRad="355600" rotWithShape="0">
              <a:srgbClr val="000000">
                <a:alpha val="75000"/>
              </a:srgbClr>
            </a:outerShdw>
          </a:effectLst>
        </p:spPr>
      </p:pic>
      <p:sp>
        <p:nvSpPr>
          <p:cNvPr id="38" name="Shape 38"/>
          <p:cNvSpPr/>
          <p:nvPr/>
        </p:nvSpPr>
        <p:spPr>
          <a:xfrm rot="21000000">
            <a:off x="2537156" y="1066800"/>
            <a:ext cx="5089997" cy="762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300" b="1"/>
            </a:lvl1pPr>
          </a:lstStyle>
          <a:p>
            <a:pPr lvl="0">
              <a:defRPr sz="1800" b="0">
                <a:solidFill>
                  <a:srgbClr val="000000"/>
                </a:solidFill>
              </a:defRPr>
            </a:pPr>
            <a:r>
              <a:rPr sz="4300" b="1">
                <a:solidFill>
                  <a:srgbClr val="FFFFFF"/>
                </a:solidFill>
              </a:rPr>
              <a:t>ASK THE TRAINER</a:t>
            </a:r>
          </a:p>
        </p:txBody>
      </p:sp>
      <p:pic>
        <p:nvPicPr>
          <p:cNvPr id="39" name="Picture 38"/>
          <p:cNvPicPr/>
          <p:nvPr/>
        </p:nvPicPr>
        <p:blipFill>
          <a:blip r:embed="rId6">
            <a:alphaModFix amt="71000"/>
            <a:extLst/>
          </a:blip>
          <a:stretch>
            <a:fillRect/>
          </a:stretch>
        </p:blipFill>
        <p:spPr>
          <a:xfrm>
            <a:off x="1359324" y="8076460"/>
            <a:ext cx="10880518" cy="1040845"/>
          </a:xfrm>
          <a:prstGeom prst="rect">
            <a:avLst/>
          </a:prstGeom>
        </p:spPr>
      </p:pic>
      <p:sp>
        <p:nvSpPr>
          <p:cNvPr id="41" name="Shape 41"/>
          <p:cNvSpPr/>
          <p:nvPr/>
        </p:nvSpPr>
        <p:spPr>
          <a:xfrm>
            <a:off x="1598638" y="8368282"/>
            <a:ext cx="10401890" cy="457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300">
                <a:solidFill>
                  <a:srgbClr val="7BDB45"/>
                </a:solidFill>
              </a:defRPr>
            </a:lvl1pPr>
          </a:lstStyle>
          <a:p>
            <a:pPr lvl="0">
              <a:defRPr sz="1800">
                <a:solidFill>
                  <a:srgbClr val="000000"/>
                </a:solidFill>
              </a:defRPr>
            </a:pPr>
            <a:r>
              <a:rPr sz="2300">
                <a:solidFill>
                  <a:srgbClr val="7BDB45"/>
                </a:solidFill>
              </a:rPr>
              <a:t>…Everything you want to know about diet and exercise</a:t>
            </a:r>
          </a:p>
        </p:txBody>
      </p:sp>
      <p:sp>
        <p:nvSpPr>
          <p:cNvPr id="42" name="Shape 42"/>
          <p:cNvSpPr/>
          <p:nvPr/>
        </p:nvSpPr>
        <p:spPr>
          <a:xfrm>
            <a:off x="1084983" y="9176282"/>
            <a:ext cx="11562950" cy="393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defTabSz="457200">
              <a:spcBef>
                <a:spcPts val="1200"/>
              </a:spcBef>
              <a:defRPr sz="1800">
                <a:solidFill>
                  <a:srgbClr val="000000"/>
                </a:solidFill>
              </a:defRPr>
            </a:pPr>
            <a:r>
              <a:rPr sz="1700">
                <a:solidFill>
                  <a:srgbClr val="FFFFFF"/>
                </a:solidFill>
                <a:latin typeface="Avenir Book"/>
                <a:ea typeface="Avenir Book"/>
                <a:cs typeface="Avenir Book"/>
                <a:sym typeface="Avenir Book"/>
              </a:rPr>
              <a:t>Copyright © 2015 Emily Kiszka </a:t>
            </a:r>
            <a:r>
              <a:rPr sz="1700">
                <a:solidFill>
                  <a:srgbClr val="FFFFFF"/>
                </a:solidFill>
                <a:latin typeface="Lucida Grande"/>
                <a:ea typeface="Lucida Grande"/>
                <a:cs typeface="Lucida Grande"/>
                <a:sym typeface="Lucida Grande"/>
              </a:rPr>
              <a:t>● </a:t>
            </a:r>
            <a:r>
              <a:rPr sz="1700">
                <a:solidFill>
                  <a:srgbClr val="FFFFFF"/>
                </a:solidFill>
                <a:latin typeface="Avenir Book"/>
                <a:ea typeface="Avenir Book"/>
                <a:cs typeface="Avenir Book"/>
                <a:sym typeface="Avenir Book"/>
              </a:rPr>
              <a:t>Health101 </a:t>
            </a:r>
            <a:r>
              <a:rPr sz="1700">
                <a:solidFill>
                  <a:srgbClr val="FFFFFF"/>
                </a:solidFill>
                <a:latin typeface="Lucida Grande"/>
                <a:ea typeface="Lucida Grande"/>
                <a:cs typeface="Lucida Grande"/>
                <a:sym typeface="Lucida Grande"/>
              </a:rPr>
              <a:t>● </a:t>
            </a:r>
            <a:r>
              <a:rPr sz="1700">
                <a:solidFill>
                  <a:srgbClr val="FFFFFF"/>
                </a:solidFill>
                <a:latin typeface="Avenir Book"/>
                <a:ea typeface="Avenir Book"/>
                <a:cs typeface="Avenir Book"/>
                <a:sym typeface="Avenir Book"/>
              </a:rPr>
              <a:t>https:/</a:t>
            </a:r>
            <a:r>
              <a:rPr sz="1700" u="sng">
                <a:solidFill>
                  <a:srgbClr val="FFFFFF"/>
                </a:solidFill>
                <a:latin typeface="Avenir Book"/>
                <a:ea typeface="Avenir Book"/>
                <a:cs typeface="Avenir Book"/>
                <a:sym typeface="Avenir Book"/>
                <a:hlinkClick r:id="rId7"/>
              </a:rPr>
              <a:t>www.teacherspayteachers.com/Store/Health101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18"/>
          <p:cNvGrpSpPr/>
          <p:nvPr/>
        </p:nvGrpSpPr>
        <p:grpSpPr>
          <a:xfrm rot="21021747">
            <a:off x="426770" y="663422"/>
            <a:ext cx="9226600" cy="1888358"/>
            <a:chOff x="-215900" y="-139700"/>
            <a:chExt cx="9226598" cy="1888357"/>
          </a:xfrm>
        </p:grpSpPr>
        <p:sp>
          <p:nvSpPr>
            <p:cNvPr id="117" name="Shape 117"/>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116" name="Picture 115"/>
            <p:cNvPicPr/>
            <p:nvPr/>
          </p:nvPicPr>
          <p:blipFill>
            <a:blip r:embed="rId3">
              <a:extLst/>
            </a:blip>
            <a:stretch>
              <a:fillRect/>
            </a:stretch>
          </p:blipFill>
          <p:spPr>
            <a:xfrm>
              <a:off x="-215901" y="-139701"/>
              <a:ext cx="9226600" cy="1888359"/>
            </a:xfrm>
            <a:prstGeom prst="rect">
              <a:avLst/>
            </a:prstGeom>
            <a:effectLst/>
          </p:spPr>
        </p:pic>
      </p:grpSp>
      <p:pic>
        <p:nvPicPr>
          <p:cNvPr id="119" name="Picture 118"/>
          <p:cNvPicPr/>
          <p:nvPr/>
        </p:nvPicPr>
        <p:blipFill>
          <a:blip r:embed="rId4">
            <a:extLst/>
          </a:blip>
          <a:stretch>
            <a:fillRect/>
          </a:stretch>
        </p:blipFill>
        <p:spPr>
          <a:xfrm rot="21198199">
            <a:off x="1530716" y="2807576"/>
            <a:ext cx="3747400" cy="5810112"/>
          </a:xfrm>
          <a:prstGeom prst="rect">
            <a:avLst/>
          </a:prstGeom>
        </p:spPr>
      </p:pic>
      <p:sp>
        <p:nvSpPr>
          <p:cNvPr id="120" name="Shape 120"/>
          <p:cNvSpPr/>
          <p:nvPr/>
        </p:nvSpPr>
        <p:spPr>
          <a:xfrm rot="21000000">
            <a:off x="2239719" y="1250949"/>
            <a:ext cx="5600701"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PT Mono"/>
                <a:ea typeface="PT Mono"/>
                <a:cs typeface="PT Mono"/>
                <a:sym typeface="PT Mono"/>
              </a:defRPr>
            </a:lvl1pPr>
          </a:lstStyle>
          <a:p>
            <a:pPr lvl="0">
              <a:defRPr sz="1800" b="0">
                <a:solidFill>
                  <a:srgbClr val="000000"/>
                </a:solidFill>
              </a:defRPr>
            </a:pPr>
            <a:r>
              <a:rPr sz="2000" b="1">
                <a:solidFill>
                  <a:srgbClr val="FFFFFF"/>
                </a:solidFill>
              </a:rPr>
              <a:t>How much water should I drink a day?</a:t>
            </a:r>
          </a:p>
        </p:txBody>
      </p:sp>
      <p:pic>
        <p:nvPicPr>
          <p:cNvPr id="121" name="Picture 120"/>
          <p:cNvPicPr/>
          <p:nvPr/>
        </p:nvPicPr>
        <p:blipFill>
          <a:blip r:embed="rId5">
            <a:alphaModFix amt="71000"/>
            <a:extLst/>
          </a:blip>
          <a:stretch>
            <a:fillRect/>
          </a:stretch>
        </p:blipFill>
        <p:spPr>
          <a:xfrm>
            <a:off x="5062383" y="1935261"/>
            <a:ext cx="7195003" cy="3897761"/>
          </a:xfrm>
          <a:prstGeom prst="rect">
            <a:avLst/>
          </a:prstGeom>
        </p:spPr>
      </p:pic>
      <p:sp>
        <p:nvSpPr>
          <p:cNvPr id="123" name="Shape 123"/>
          <p:cNvSpPr/>
          <p:nvPr/>
        </p:nvSpPr>
        <p:spPr>
          <a:xfrm>
            <a:off x="5839295" y="2884246"/>
            <a:ext cx="5641180" cy="19997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a:solidFill>
                  <a:srgbClr val="FFFFFF"/>
                </a:solidFill>
                <a:latin typeface="Futura"/>
                <a:ea typeface="Futura"/>
                <a:cs typeface="Futura"/>
                <a:sym typeface="Futura"/>
              </a:rPr>
              <a:t>General rule of thumb is that you should </a:t>
            </a:r>
            <a:r>
              <a:rPr>
                <a:solidFill>
                  <a:srgbClr val="7BDB45"/>
                </a:solidFill>
                <a:latin typeface="Futura"/>
                <a:ea typeface="Futura"/>
                <a:cs typeface="Futura"/>
                <a:sym typeface="Futura"/>
              </a:rPr>
              <a:t>drink 64 fl oz. a day</a:t>
            </a:r>
            <a:r>
              <a:rPr>
                <a:solidFill>
                  <a:srgbClr val="FFFFFF"/>
                </a:solidFill>
                <a:latin typeface="Futura"/>
                <a:ea typeface="Futura"/>
                <a:cs typeface="Futura"/>
                <a:sym typeface="Futura"/>
              </a:rPr>
              <a:t>.  You need more if: you work out, you take medications, it’s hot outside, you eat a lot of salty food.  And FYI, you should pee light yellow all day.  When it’s yellow or dark yellow/gold, you’re dehydrated!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7"/>
          <p:cNvGrpSpPr/>
          <p:nvPr/>
        </p:nvGrpSpPr>
        <p:grpSpPr>
          <a:xfrm rot="21021747">
            <a:off x="426770" y="663422"/>
            <a:ext cx="9226600" cy="1888358"/>
            <a:chOff x="-215900" y="-139700"/>
            <a:chExt cx="9226598" cy="1888357"/>
          </a:xfrm>
        </p:grpSpPr>
        <p:sp>
          <p:nvSpPr>
            <p:cNvPr id="126" name="Shape 126"/>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125" name="Picture 124"/>
            <p:cNvPicPr/>
            <p:nvPr/>
          </p:nvPicPr>
          <p:blipFill>
            <a:blip r:embed="rId3">
              <a:extLst/>
            </a:blip>
            <a:stretch>
              <a:fillRect/>
            </a:stretch>
          </p:blipFill>
          <p:spPr>
            <a:xfrm>
              <a:off x="-215901" y="-139701"/>
              <a:ext cx="9226600" cy="1888359"/>
            </a:xfrm>
            <a:prstGeom prst="rect">
              <a:avLst/>
            </a:prstGeom>
            <a:effectLst/>
          </p:spPr>
        </p:pic>
      </p:grpSp>
      <p:pic>
        <p:nvPicPr>
          <p:cNvPr id="128" name="Picture 127"/>
          <p:cNvPicPr/>
          <p:nvPr/>
        </p:nvPicPr>
        <p:blipFill>
          <a:blip r:embed="rId4">
            <a:extLst/>
          </a:blip>
          <a:stretch>
            <a:fillRect/>
          </a:stretch>
        </p:blipFill>
        <p:spPr>
          <a:xfrm rot="21198199">
            <a:off x="1530716" y="2807576"/>
            <a:ext cx="3747400" cy="5810112"/>
          </a:xfrm>
          <a:prstGeom prst="rect">
            <a:avLst/>
          </a:prstGeom>
        </p:spPr>
      </p:pic>
      <p:sp>
        <p:nvSpPr>
          <p:cNvPr id="129" name="Shape 129"/>
          <p:cNvSpPr/>
          <p:nvPr/>
        </p:nvSpPr>
        <p:spPr>
          <a:xfrm rot="21000000">
            <a:off x="1172919" y="1250950"/>
            <a:ext cx="7734301"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PT Mono"/>
                <a:ea typeface="PT Mono"/>
                <a:cs typeface="PT Mono"/>
                <a:sym typeface="PT Mono"/>
              </a:defRPr>
            </a:lvl1pPr>
          </a:lstStyle>
          <a:p>
            <a:pPr lvl="0">
              <a:defRPr sz="1800" b="0">
                <a:solidFill>
                  <a:srgbClr val="000000"/>
                </a:solidFill>
              </a:defRPr>
            </a:pPr>
            <a:r>
              <a:rPr sz="2000" b="1">
                <a:solidFill>
                  <a:srgbClr val="FFFFFF"/>
                </a:solidFill>
              </a:rPr>
              <a:t>What will help my lack of energy or sleep trouble?</a:t>
            </a:r>
          </a:p>
        </p:txBody>
      </p:sp>
      <p:pic>
        <p:nvPicPr>
          <p:cNvPr id="130" name="Picture 129"/>
          <p:cNvPicPr/>
          <p:nvPr/>
        </p:nvPicPr>
        <p:blipFill>
          <a:blip r:embed="rId5">
            <a:alphaModFix amt="71000"/>
            <a:extLst/>
          </a:blip>
          <a:stretch>
            <a:fillRect/>
          </a:stretch>
        </p:blipFill>
        <p:spPr>
          <a:xfrm>
            <a:off x="5061787" y="1935261"/>
            <a:ext cx="7770274" cy="4823788"/>
          </a:xfrm>
          <a:prstGeom prst="rect">
            <a:avLst/>
          </a:prstGeom>
        </p:spPr>
      </p:pic>
      <p:sp>
        <p:nvSpPr>
          <p:cNvPr id="132" name="Shape 132"/>
          <p:cNvSpPr/>
          <p:nvPr/>
        </p:nvSpPr>
        <p:spPr>
          <a:xfrm>
            <a:off x="6126334" y="2434518"/>
            <a:ext cx="5641180" cy="36003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1700">
                <a:solidFill>
                  <a:srgbClr val="7BDB45"/>
                </a:solidFill>
                <a:latin typeface="Futura"/>
                <a:ea typeface="Futura"/>
                <a:cs typeface="Futura"/>
                <a:sym typeface="Futura"/>
              </a:rPr>
              <a:t>Lack of energy?</a:t>
            </a:r>
            <a:r>
              <a:rPr sz="1700">
                <a:solidFill>
                  <a:srgbClr val="FFFFFF"/>
                </a:solidFill>
                <a:latin typeface="Futura"/>
                <a:ea typeface="Futura"/>
                <a:cs typeface="Futura"/>
                <a:sym typeface="Futura"/>
              </a:rPr>
              <a:t>  Eating healthy and exercise will provide you energy if you can just get the ball rolling.  Lots of water and good sleep.  Sugar and fast food does the opposite.  Initially, it gives you a quick boost, but within 15 min and after you feel sluggish and unmotivated, like you have heavy feet.</a:t>
            </a:r>
          </a:p>
          <a:p>
            <a:pPr lvl="0">
              <a:defRPr sz="1800">
                <a:solidFill>
                  <a:srgbClr val="000000"/>
                </a:solidFill>
              </a:defRPr>
            </a:pPr>
            <a:endParaRPr sz="1700">
              <a:solidFill>
                <a:srgbClr val="FFFFFF"/>
              </a:solidFill>
              <a:latin typeface="Futura"/>
              <a:ea typeface="Futura"/>
              <a:cs typeface="Futura"/>
              <a:sym typeface="Futura"/>
            </a:endParaRPr>
          </a:p>
          <a:p>
            <a:pPr lvl="0">
              <a:defRPr sz="1800">
                <a:solidFill>
                  <a:srgbClr val="000000"/>
                </a:solidFill>
              </a:defRPr>
            </a:pPr>
            <a:r>
              <a:rPr sz="1700">
                <a:solidFill>
                  <a:srgbClr val="7BDB45"/>
                </a:solidFill>
                <a:latin typeface="Futura"/>
                <a:ea typeface="Futura"/>
                <a:cs typeface="Futura"/>
                <a:sym typeface="Futura"/>
              </a:rPr>
              <a:t>Trouble sleeping?</a:t>
            </a:r>
            <a:r>
              <a:rPr sz="1700">
                <a:solidFill>
                  <a:srgbClr val="FFFFFF"/>
                </a:solidFill>
                <a:latin typeface="Futura"/>
                <a:ea typeface="Futura"/>
                <a:cs typeface="Futura"/>
                <a:sym typeface="Futura"/>
              </a:rPr>
              <a:t>  This may not be a food or exercise problem.  Although both of those things can only help, it is more likely from too much caffeine, too much screen time before bed, light in your room, medications you are on, or anxiety that’s not addressed properly.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6"/>
          <p:cNvGrpSpPr/>
          <p:nvPr/>
        </p:nvGrpSpPr>
        <p:grpSpPr>
          <a:xfrm rot="21021747">
            <a:off x="426770" y="663422"/>
            <a:ext cx="9226600" cy="1888358"/>
            <a:chOff x="-215900" y="-139700"/>
            <a:chExt cx="9226598" cy="1888357"/>
          </a:xfrm>
        </p:grpSpPr>
        <p:sp>
          <p:nvSpPr>
            <p:cNvPr id="135" name="Shape 135"/>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134" name="Picture 133"/>
            <p:cNvPicPr/>
            <p:nvPr/>
          </p:nvPicPr>
          <p:blipFill>
            <a:blip r:embed="rId3">
              <a:extLst/>
            </a:blip>
            <a:stretch>
              <a:fillRect/>
            </a:stretch>
          </p:blipFill>
          <p:spPr>
            <a:xfrm>
              <a:off x="-215901" y="-139701"/>
              <a:ext cx="9226600" cy="1888359"/>
            </a:xfrm>
            <a:prstGeom prst="rect">
              <a:avLst/>
            </a:prstGeom>
            <a:effectLst/>
          </p:spPr>
        </p:pic>
      </p:grpSp>
      <p:pic>
        <p:nvPicPr>
          <p:cNvPr id="137" name="Picture 136"/>
          <p:cNvPicPr/>
          <p:nvPr/>
        </p:nvPicPr>
        <p:blipFill>
          <a:blip r:embed="rId4">
            <a:extLst/>
          </a:blip>
          <a:stretch>
            <a:fillRect/>
          </a:stretch>
        </p:blipFill>
        <p:spPr>
          <a:xfrm rot="21198199">
            <a:off x="1530716" y="2807576"/>
            <a:ext cx="3747400" cy="5810112"/>
          </a:xfrm>
          <a:prstGeom prst="rect">
            <a:avLst/>
          </a:prstGeom>
        </p:spPr>
      </p:pic>
      <p:sp>
        <p:nvSpPr>
          <p:cNvPr id="138" name="Shape 138"/>
          <p:cNvSpPr/>
          <p:nvPr/>
        </p:nvSpPr>
        <p:spPr>
          <a:xfrm rot="21000000">
            <a:off x="1172919" y="1250950"/>
            <a:ext cx="7734301"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PT Mono"/>
                <a:ea typeface="PT Mono"/>
                <a:cs typeface="PT Mono"/>
                <a:sym typeface="PT Mono"/>
              </a:defRPr>
            </a:lvl1pPr>
          </a:lstStyle>
          <a:p>
            <a:pPr lvl="0">
              <a:defRPr sz="1800" b="0">
                <a:solidFill>
                  <a:srgbClr val="000000"/>
                </a:solidFill>
              </a:defRPr>
            </a:pPr>
            <a:r>
              <a:rPr sz="2000" b="1">
                <a:solidFill>
                  <a:srgbClr val="FFFFFF"/>
                </a:solidFill>
              </a:rPr>
              <a:t>What can help a naturally thin person gain weight?</a:t>
            </a:r>
          </a:p>
        </p:txBody>
      </p:sp>
      <p:pic>
        <p:nvPicPr>
          <p:cNvPr id="139" name="Picture 138"/>
          <p:cNvPicPr/>
          <p:nvPr/>
        </p:nvPicPr>
        <p:blipFill>
          <a:blip r:embed="rId5">
            <a:alphaModFix amt="71000"/>
            <a:extLst/>
          </a:blip>
          <a:stretch>
            <a:fillRect/>
          </a:stretch>
        </p:blipFill>
        <p:spPr>
          <a:xfrm>
            <a:off x="5062383" y="1935261"/>
            <a:ext cx="7195003" cy="3897761"/>
          </a:xfrm>
          <a:prstGeom prst="rect">
            <a:avLst/>
          </a:prstGeom>
        </p:spPr>
      </p:pic>
      <p:sp>
        <p:nvSpPr>
          <p:cNvPr id="141" name="Shape 141"/>
          <p:cNvSpPr/>
          <p:nvPr/>
        </p:nvSpPr>
        <p:spPr>
          <a:xfrm>
            <a:off x="6052680" y="2808550"/>
            <a:ext cx="5641180" cy="21511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457200">
              <a:defRPr sz="1800">
                <a:solidFill>
                  <a:srgbClr val="000000"/>
                </a:solidFill>
              </a:defRPr>
            </a:pPr>
            <a:r>
              <a:rPr sz="2066">
                <a:solidFill>
                  <a:srgbClr val="FFFFFF"/>
                </a:solidFill>
                <a:latin typeface="Futura"/>
                <a:ea typeface="Futura"/>
                <a:cs typeface="Futura"/>
                <a:sym typeface="Futura"/>
              </a:rPr>
              <a:t>Well, some ideas include: weight lifting a lot, drinking lots of milk/protein shakes, milkshakes, and eating 6x per day while not letting yourself get hungry. It is </a:t>
            </a:r>
            <a:r>
              <a:rPr sz="2066">
                <a:solidFill>
                  <a:srgbClr val="7BDB45"/>
                </a:solidFill>
                <a:latin typeface="Futura"/>
                <a:ea typeface="Futura"/>
                <a:cs typeface="Futura"/>
                <a:sym typeface="Futura"/>
              </a:rPr>
              <a:t>very difficult </a:t>
            </a:r>
            <a:r>
              <a:rPr sz="2066">
                <a:solidFill>
                  <a:srgbClr val="FFFFFF"/>
                </a:solidFill>
                <a:latin typeface="Futura"/>
                <a:ea typeface="Futura"/>
                <a:cs typeface="Futura"/>
                <a:sym typeface="Futura"/>
              </a:rPr>
              <a:t>to gain weight during your high school years because your body is still developing.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5"/>
          <p:cNvGrpSpPr/>
          <p:nvPr/>
        </p:nvGrpSpPr>
        <p:grpSpPr>
          <a:xfrm rot="21021747">
            <a:off x="426770" y="663422"/>
            <a:ext cx="9226600" cy="1888358"/>
            <a:chOff x="-215900" y="-139700"/>
            <a:chExt cx="9226598" cy="1888357"/>
          </a:xfrm>
        </p:grpSpPr>
        <p:sp>
          <p:nvSpPr>
            <p:cNvPr id="144" name="Shape 144"/>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143" name="Picture 142"/>
            <p:cNvPicPr/>
            <p:nvPr/>
          </p:nvPicPr>
          <p:blipFill>
            <a:blip r:embed="rId3">
              <a:extLst/>
            </a:blip>
            <a:stretch>
              <a:fillRect/>
            </a:stretch>
          </p:blipFill>
          <p:spPr>
            <a:xfrm>
              <a:off x="-215901" y="-139701"/>
              <a:ext cx="9226600" cy="1888359"/>
            </a:xfrm>
            <a:prstGeom prst="rect">
              <a:avLst/>
            </a:prstGeom>
            <a:effectLst/>
          </p:spPr>
        </p:pic>
      </p:grpSp>
      <p:pic>
        <p:nvPicPr>
          <p:cNvPr id="146" name="Picture 145"/>
          <p:cNvPicPr/>
          <p:nvPr/>
        </p:nvPicPr>
        <p:blipFill>
          <a:blip r:embed="rId4">
            <a:extLst/>
          </a:blip>
          <a:stretch>
            <a:fillRect/>
          </a:stretch>
        </p:blipFill>
        <p:spPr>
          <a:xfrm rot="21198199">
            <a:off x="1530716" y="2807576"/>
            <a:ext cx="3747400" cy="5810112"/>
          </a:xfrm>
          <a:prstGeom prst="rect">
            <a:avLst/>
          </a:prstGeom>
        </p:spPr>
      </p:pic>
      <p:sp>
        <p:nvSpPr>
          <p:cNvPr id="147" name="Shape 147"/>
          <p:cNvSpPr/>
          <p:nvPr/>
        </p:nvSpPr>
        <p:spPr>
          <a:xfrm rot="21000000">
            <a:off x="1249120" y="1250949"/>
            <a:ext cx="7581901"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PT Mono"/>
                <a:ea typeface="PT Mono"/>
                <a:cs typeface="PT Mono"/>
                <a:sym typeface="PT Mono"/>
              </a:defRPr>
            </a:lvl1pPr>
          </a:lstStyle>
          <a:p>
            <a:pPr lvl="0">
              <a:defRPr sz="1800" b="0">
                <a:solidFill>
                  <a:srgbClr val="000000"/>
                </a:solidFill>
              </a:defRPr>
            </a:pPr>
            <a:r>
              <a:rPr sz="2000" b="1">
                <a:solidFill>
                  <a:srgbClr val="FFFFFF"/>
                </a:solidFill>
              </a:rPr>
              <a:t>What can help you lose fat (besides the obvious)?</a:t>
            </a:r>
          </a:p>
        </p:txBody>
      </p:sp>
      <p:pic>
        <p:nvPicPr>
          <p:cNvPr id="148" name="Picture 147"/>
          <p:cNvPicPr/>
          <p:nvPr/>
        </p:nvPicPr>
        <p:blipFill>
          <a:blip r:embed="rId5">
            <a:alphaModFix amt="71000"/>
            <a:extLst/>
          </a:blip>
          <a:stretch>
            <a:fillRect/>
          </a:stretch>
        </p:blipFill>
        <p:spPr>
          <a:xfrm>
            <a:off x="5062383" y="1935261"/>
            <a:ext cx="7195003" cy="3897761"/>
          </a:xfrm>
          <a:prstGeom prst="rect">
            <a:avLst/>
          </a:prstGeom>
        </p:spPr>
      </p:pic>
      <p:sp>
        <p:nvSpPr>
          <p:cNvPr id="150" name="Shape 150"/>
          <p:cNvSpPr/>
          <p:nvPr/>
        </p:nvSpPr>
        <p:spPr>
          <a:xfrm>
            <a:off x="5839294" y="2605748"/>
            <a:ext cx="5641180" cy="295307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a:solidFill>
                  <a:srgbClr val="FFFFFF"/>
                </a:solidFill>
                <a:latin typeface="Futura"/>
                <a:ea typeface="Futura"/>
                <a:cs typeface="Futura"/>
                <a:sym typeface="Futura"/>
              </a:rPr>
              <a:t>2 things.  </a:t>
            </a:r>
            <a:r>
              <a:rPr>
                <a:solidFill>
                  <a:srgbClr val="7BDB45"/>
                </a:solidFill>
                <a:latin typeface="Futura"/>
                <a:ea typeface="Futura"/>
                <a:cs typeface="Futura"/>
                <a:sym typeface="Futura"/>
              </a:rPr>
              <a:t>1. Speed up your metabolism</a:t>
            </a:r>
            <a:r>
              <a:rPr>
                <a:solidFill>
                  <a:srgbClr val="FFFFFF"/>
                </a:solidFill>
                <a:latin typeface="Futura"/>
                <a:ea typeface="Futura"/>
                <a:cs typeface="Futura"/>
                <a:sym typeface="Futura"/>
              </a:rPr>
              <a:t>.  You can do this by eating small snacks and meals frequently.  Eat breakfast (something healthy) and a lot of water within an hour of waking up.  </a:t>
            </a:r>
            <a:r>
              <a:rPr>
                <a:solidFill>
                  <a:srgbClr val="7BDB45"/>
                </a:solidFill>
                <a:latin typeface="Futura"/>
                <a:ea typeface="Futura"/>
                <a:cs typeface="Futura"/>
                <a:sym typeface="Futura"/>
              </a:rPr>
              <a:t>2. Gain muscle</a:t>
            </a:r>
            <a:r>
              <a:rPr>
                <a:solidFill>
                  <a:srgbClr val="FFFFFF"/>
                </a:solidFill>
                <a:latin typeface="Futura"/>
                <a:ea typeface="Futura"/>
                <a:cs typeface="Futura"/>
                <a:sym typeface="Futura"/>
              </a:rPr>
              <a:t>.  Even a little muscle under layers of fat will make it harder for fat to stay there and for additional fat to be put on.  Muscle burns calories for you even when you are at rest.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rot="21021747">
            <a:off x="575055" y="673602"/>
            <a:ext cx="8930029" cy="1837998"/>
            <a:chOff x="-215900" y="-139700"/>
            <a:chExt cx="8930028" cy="1837996"/>
          </a:xfrm>
        </p:grpSpPr>
        <p:sp>
          <p:nvSpPr>
            <p:cNvPr id="45" name="Shape 45"/>
            <p:cNvSpPr/>
            <p:nvPr/>
          </p:nvSpPr>
          <p:spPr>
            <a:xfrm>
              <a:off x="0" y="0"/>
              <a:ext cx="8498229" cy="1279197"/>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44" name="Picture 43"/>
            <p:cNvPicPr/>
            <p:nvPr/>
          </p:nvPicPr>
          <p:blipFill>
            <a:blip r:embed="rId3">
              <a:extLst/>
            </a:blip>
            <a:stretch>
              <a:fillRect/>
            </a:stretch>
          </p:blipFill>
          <p:spPr>
            <a:xfrm>
              <a:off x="-215901" y="-139701"/>
              <a:ext cx="8930030" cy="1837998"/>
            </a:xfrm>
            <a:prstGeom prst="rect">
              <a:avLst/>
            </a:prstGeom>
            <a:effectLst/>
          </p:spPr>
        </p:pic>
      </p:grpSp>
      <p:pic>
        <p:nvPicPr>
          <p:cNvPr id="47" name="Picture 46"/>
          <p:cNvPicPr/>
          <p:nvPr/>
        </p:nvPicPr>
        <p:blipFill>
          <a:blip r:embed="rId4">
            <a:extLst/>
          </a:blip>
          <a:stretch>
            <a:fillRect/>
          </a:stretch>
        </p:blipFill>
        <p:spPr>
          <a:xfrm rot="21198199">
            <a:off x="1530716" y="2807576"/>
            <a:ext cx="3747400" cy="5810112"/>
          </a:xfrm>
          <a:prstGeom prst="rect">
            <a:avLst/>
          </a:prstGeom>
        </p:spPr>
      </p:pic>
      <p:sp>
        <p:nvSpPr>
          <p:cNvPr id="48" name="Shape 48"/>
          <p:cNvSpPr/>
          <p:nvPr/>
        </p:nvSpPr>
        <p:spPr>
          <a:xfrm rot="21000000">
            <a:off x="2182569" y="1047750"/>
            <a:ext cx="5715001" cy="800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900" b="1">
                <a:latin typeface="PT Mono"/>
                <a:ea typeface="PT Mono"/>
                <a:cs typeface="PT Mono"/>
                <a:sym typeface="PT Mono"/>
              </a:defRPr>
            </a:lvl1pPr>
          </a:lstStyle>
          <a:p>
            <a:pPr lvl="0">
              <a:defRPr sz="1800" b="0">
                <a:solidFill>
                  <a:srgbClr val="000000"/>
                </a:solidFill>
              </a:defRPr>
            </a:pPr>
            <a:r>
              <a:rPr sz="4900" b="1">
                <a:solidFill>
                  <a:srgbClr val="FFFFFF"/>
                </a:solidFill>
              </a:rPr>
              <a:t>Tim the Trainer</a:t>
            </a:r>
          </a:p>
        </p:txBody>
      </p:sp>
      <p:pic>
        <p:nvPicPr>
          <p:cNvPr id="49" name="Picture 48"/>
          <p:cNvPicPr/>
          <p:nvPr/>
        </p:nvPicPr>
        <p:blipFill>
          <a:blip r:embed="rId5">
            <a:alphaModFix amt="71000"/>
            <a:extLst/>
          </a:blip>
          <a:stretch>
            <a:fillRect/>
          </a:stretch>
        </p:blipFill>
        <p:spPr>
          <a:xfrm>
            <a:off x="5062383" y="1935261"/>
            <a:ext cx="7195003" cy="3897761"/>
          </a:xfrm>
          <a:prstGeom prst="rect">
            <a:avLst/>
          </a:prstGeom>
        </p:spPr>
      </p:pic>
      <p:sp>
        <p:nvSpPr>
          <p:cNvPr id="51" name="Shape 51"/>
          <p:cNvSpPr/>
          <p:nvPr/>
        </p:nvSpPr>
        <p:spPr>
          <a:xfrm>
            <a:off x="5839294" y="3399324"/>
            <a:ext cx="5641180" cy="15096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700">
                <a:solidFill>
                  <a:srgbClr val="FFFFFF"/>
                </a:solidFill>
                <a:latin typeface="Futura"/>
                <a:ea typeface="Futura"/>
                <a:cs typeface="Futura"/>
                <a:sym typeface="Futura"/>
              </a:rPr>
              <a:t>Hey</a:t>
            </a:r>
            <a:r>
              <a:rPr sz="3800">
                <a:solidFill>
                  <a:srgbClr val="FFFFFF"/>
                </a:solidFill>
                <a:latin typeface="Futura"/>
                <a:ea typeface="Futura"/>
                <a:cs typeface="Futura"/>
                <a:sym typeface="Futura"/>
              </a:rPr>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5"/>
          <p:cNvGrpSpPr/>
          <p:nvPr/>
        </p:nvGrpSpPr>
        <p:grpSpPr>
          <a:xfrm rot="21021747">
            <a:off x="575055" y="673602"/>
            <a:ext cx="8930030" cy="1837998"/>
            <a:chOff x="-215899" y="-139700"/>
            <a:chExt cx="8930028" cy="1837996"/>
          </a:xfrm>
        </p:grpSpPr>
        <p:sp>
          <p:nvSpPr>
            <p:cNvPr id="54" name="Shape 54"/>
            <p:cNvSpPr/>
            <p:nvPr/>
          </p:nvSpPr>
          <p:spPr>
            <a:xfrm>
              <a:off x="0" y="0"/>
              <a:ext cx="8498229" cy="1279197"/>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53" name="Picture 52"/>
            <p:cNvPicPr/>
            <p:nvPr/>
          </p:nvPicPr>
          <p:blipFill>
            <a:blip r:embed="rId3">
              <a:extLst/>
            </a:blip>
            <a:stretch>
              <a:fillRect/>
            </a:stretch>
          </p:blipFill>
          <p:spPr>
            <a:xfrm>
              <a:off x="-215901" y="-139700"/>
              <a:ext cx="8930030" cy="1837997"/>
            </a:xfrm>
            <a:prstGeom prst="rect">
              <a:avLst/>
            </a:prstGeom>
            <a:effectLst/>
          </p:spPr>
        </p:pic>
      </p:grpSp>
      <p:pic>
        <p:nvPicPr>
          <p:cNvPr id="56" name="Picture 55"/>
          <p:cNvPicPr/>
          <p:nvPr/>
        </p:nvPicPr>
        <p:blipFill>
          <a:blip r:embed="rId4">
            <a:extLst/>
          </a:blip>
          <a:stretch>
            <a:fillRect/>
          </a:stretch>
        </p:blipFill>
        <p:spPr>
          <a:xfrm rot="21198199">
            <a:off x="1530716" y="2807576"/>
            <a:ext cx="3747400" cy="5810112"/>
          </a:xfrm>
          <a:prstGeom prst="rect">
            <a:avLst/>
          </a:prstGeom>
        </p:spPr>
      </p:pic>
      <p:sp>
        <p:nvSpPr>
          <p:cNvPr id="57" name="Shape 57"/>
          <p:cNvSpPr/>
          <p:nvPr/>
        </p:nvSpPr>
        <p:spPr>
          <a:xfrm rot="21000000">
            <a:off x="902410" y="1244599"/>
            <a:ext cx="8275321"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100" b="1">
                <a:latin typeface="PT Mono"/>
                <a:ea typeface="PT Mono"/>
                <a:cs typeface="PT Mono"/>
                <a:sym typeface="PT Mono"/>
              </a:defRPr>
            </a:lvl1pPr>
          </a:lstStyle>
          <a:p>
            <a:pPr lvl="0">
              <a:defRPr sz="1800" b="0">
                <a:solidFill>
                  <a:srgbClr val="000000"/>
                </a:solidFill>
              </a:defRPr>
            </a:pPr>
            <a:r>
              <a:rPr sz="2100" b="1">
                <a:solidFill>
                  <a:srgbClr val="FFFFFF"/>
                </a:solidFill>
              </a:rPr>
              <a:t>What is the first step in starting a healthy diet? </a:t>
            </a:r>
          </a:p>
        </p:txBody>
      </p:sp>
      <p:pic>
        <p:nvPicPr>
          <p:cNvPr id="58" name="Picture 57"/>
          <p:cNvPicPr/>
          <p:nvPr/>
        </p:nvPicPr>
        <p:blipFill>
          <a:blip r:embed="rId5">
            <a:alphaModFix amt="71000"/>
            <a:extLst/>
          </a:blip>
          <a:stretch>
            <a:fillRect/>
          </a:stretch>
        </p:blipFill>
        <p:spPr>
          <a:xfrm>
            <a:off x="5062383" y="1935261"/>
            <a:ext cx="7195003" cy="3897761"/>
          </a:xfrm>
          <a:prstGeom prst="rect">
            <a:avLst/>
          </a:prstGeom>
        </p:spPr>
      </p:pic>
      <p:sp>
        <p:nvSpPr>
          <p:cNvPr id="60" name="Shape 60"/>
          <p:cNvSpPr/>
          <p:nvPr/>
        </p:nvSpPr>
        <p:spPr>
          <a:xfrm>
            <a:off x="5839295" y="2375318"/>
            <a:ext cx="5641180" cy="30176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1700">
                <a:solidFill>
                  <a:srgbClr val="FFFFFF"/>
                </a:solidFill>
                <a:latin typeface="Futura"/>
                <a:ea typeface="Futura"/>
                <a:cs typeface="Futura"/>
                <a:sym typeface="Futura"/>
              </a:rPr>
              <a:t>Planning is the first step.</a:t>
            </a:r>
          </a:p>
          <a:p>
            <a:pPr lvl="0">
              <a:defRPr sz="1800">
                <a:solidFill>
                  <a:srgbClr val="000000"/>
                </a:solidFill>
              </a:defRPr>
            </a:pPr>
            <a:r>
              <a:rPr sz="1700">
                <a:solidFill>
                  <a:srgbClr val="FFFFFF"/>
                </a:solidFill>
                <a:latin typeface="Futura"/>
                <a:ea typeface="Futura"/>
                <a:cs typeface="Futura"/>
                <a:sym typeface="Futura"/>
              </a:rPr>
              <a:t>Each weekend, shop for lots of healthy, filling snacks </a:t>
            </a:r>
            <a:r>
              <a:rPr sz="1700">
                <a:solidFill>
                  <a:srgbClr val="7BDB45"/>
                </a:solidFill>
                <a:latin typeface="Futura"/>
                <a:ea typeface="Futura"/>
                <a:cs typeface="Futura"/>
                <a:sym typeface="Futura"/>
              </a:rPr>
              <a:t>(ie. baby carrots and hummus, popcorn, green snap peas, banana, almonds).</a:t>
            </a:r>
            <a:r>
              <a:rPr sz="1700">
                <a:solidFill>
                  <a:srgbClr val="FFFFFF"/>
                </a:solidFill>
                <a:latin typeface="Futura"/>
                <a:ea typeface="Futura"/>
                <a:cs typeface="Futura"/>
                <a:sym typeface="Futura"/>
              </a:rPr>
              <a:t>  Portion it out in baggies or containers for each day of the week.  EAT </a:t>
            </a:r>
            <a:r>
              <a:rPr sz="1700">
                <a:solidFill>
                  <a:srgbClr val="7BDB45"/>
                </a:solidFill>
                <a:latin typeface="Futura"/>
                <a:ea typeface="Futura"/>
                <a:cs typeface="Futura"/>
                <a:sym typeface="Futura"/>
              </a:rPr>
              <a:t>CONSTANTLY</a:t>
            </a:r>
            <a:r>
              <a:rPr sz="1700">
                <a:solidFill>
                  <a:srgbClr val="FFFFFF"/>
                </a:solidFill>
                <a:latin typeface="Futura"/>
                <a:ea typeface="Futura"/>
                <a:cs typeface="Futura"/>
                <a:sym typeface="Futura"/>
              </a:rPr>
              <a:t>.  If you aren’t ever very hungry, it’s easier to eat healthy.  As soon as you are hungry, you’ll reach for the carbs and fatty, sugar filled foods.  Also, start your day out with something full of fiber and low in sugar.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4"/>
          <p:cNvGrpSpPr/>
          <p:nvPr/>
        </p:nvGrpSpPr>
        <p:grpSpPr>
          <a:xfrm rot="21021747">
            <a:off x="575055" y="673602"/>
            <a:ext cx="8930030" cy="1837998"/>
            <a:chOff x="-215899" y="-139700"/>
            <a:chExt cx="8930028" cy="1837996"/>
          </a:xfrm>
        </p:grpSpPr>
        <p:sp>
          <p:nvSpPr>
            <p:cNvPr id="63" name="Shape 63"/>
            <p:cNvSpPr/>
            <p:nvPr/>
          </p:nvSpPr>
          <p:spPr>
            <a:xfrm>
              <a:off x="0" y="0"/>
              <a:ext cx="8498229" cy="1279197"/>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62" name="Picture 61"/>
            <p:cNvPicPr/>
            <p:nvPr/>
          </p:nvPicPr>
          <p:blipFill>
            <a:blip r:embed="rId3">
              <a:extLst/>
            </a:blip>
            <a:stretch>
              <a:fillRect/>
            </a:stretch>
          </p:blipFill>
          <p:spPr>
            <a:xfrm>
              <a:off x="-215901" y="-139700"/>
              <a:ext cx="8930030" cy="1837997"/>
            </a:xfrm>
            <a:prstGeom prst="rect">
              <a:avLst/>
            </a:prstGeom>
            <a:effectLst/>
          </p:spPr>
        </p:pic>
      </p:grpSp>
      <p:pic>
        <p:nvPicPr>
          <p:cNvPr id="65" name="Picture 64"/>
          <p:cNvPicPr/>
          <p:nvPr/>
        </p:nvPicPr>
        <p:blipFill>
          <a:blip r:embed="rId4">
            <a:extLst/>
          </a:blip>
          <a:stretch>
            <a:fillRect/>
          </a:stretch>
        </p:blipFill>
        <p:spPr>
          <a:xfrm rot="21198199">
            <a:off x="1530716" y="2807576"/>
            <a:ext cx="3747400" cy="5810112"/>
          </a:xfrm>
          <a:prstGeom prst="rect">
            <a:avLst/>
          </a:prstGeom>
        </p:spPr>
      </p:pic>
      <p:sp>
        <p:nvSpPr>
          <p:cNvPr id="66" name="Shape 66"/>
          <p:cNvSpPr/>
          <p:nvPr/>
        </p:nvSpPr>
        <p:spPr>
          <a:xfrm rot="21000000">
            <a:off x="856689" y="1263649"/>
            <a:ext cx="8366761"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900" b="1">
                <a:latin typeface="PT Mono"/>
                <a:ea typeface="PT Mono"/>
                <a:cs typeface="PT Mono"/>
                <a:sym typeface="PT Mono"/>
              </a:defRPr>
            </a:lvl1pPr>
          </a:lstStyle>
          <a:p>
            <a:pPr lvl="0">
              <a:defRPr sz="1800" b="0">
                <a:solidFill>
                  <a:srgbClr val="000000"/>
                </a:solidFill>
              </a:defRPr>
            </a:pPr>
            <a:r>
              <a:rPr sz="1900" b="1">
                <a:solidFill>
                  <a:srgbClr val="FFFFFF"/>
                </a:solidFill>
              </a:rPr>
              <a:t>What are your thoughts about protein shakes and creatine?</a:t>
            </a:r>
          </a:p>
        </p:txBody>
      </p:sp>
      <p:pic>
        <p:nvPicPr>
          <p:cNvPr id="67" name="Picture 66"/>
          <p:cNvPicPr/>
          <p:nvPr/>
        </p:nvPicPr>
        <p:blipFill>
          <a:blip r:embed="rId5">
            <a:alphaModFix amt="71000"/>
            <a:extLst/>
          </a:blip>
          <a:stretch>
            <a:fillRect/>
          </a:stretch>
        </p:blipFill>
        <p:spPr>
          <a:xfrm>
            <a:off x="5060365" y="1935261"/>
            <a:ext cx="7637949" cy="4086246"/>
          </a:xfrm>
          <a:prstGeom prst="rect">
            <a:avLst/>
          </a:prstGeom>
        </p:spPr>
      </p:pic>
      <p:sp>
        <p:nvSpPr>
          <p:cNvPr id="69" name="Shape 69"/>
          <p:cNvSpPr/>
          <p:nvPr/>
        </p:nvSpPr>
        <p:spPr>
          <a:xfrm>
            <a:off x="6189856" y="2533925"/>
            <a:ext cx="5641180" cy="28889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a:solidFill>
                  <a:srgbClr val="FFFFFF"/>
                </a:solidFill>
                <a:latin typeface="Futura"/>
                <a:ea typeface="Futura"/>
                <a:cs typeface="Futura"/>
                <a:sym typeface="Futura"/>
              </a:rPr>
              <a:t>Protein shakes are good but you </a:t>
            </a:r>
            <a:r>
              <a:rPr>
                <a:solidFill>
                  <a:srgbClr val="7BDB45"/>
                </a:solidFill>
                <a:latin typeface="Futura"/>
                <a:ea typeface="Futura"/>
                <a:cs typeface="Futura"/>
                <a:sym typeface="Futura"/>
              </a:rPr>
              <a:t>don’t need it</a:t>
            </a:r>
            <a:r>
              <a:rPr>
                <a:solidFill>
                  <a:srgbClr val="FFFFFF"/>
                </a:solidFill>
                <a:latin typeface="Futura"/>
                <a:ea typeface="Futura"/>
                <a:cs typeface="Futura"/>
                <a:sym typeface="Futura"/>
              </a:rPr>
              <a:t> unless you are working out every day AND not getting enough food to eat.  </a:t>
            </a:r>
          </a:p>
          <a:p>
            <a:pPr lvl="0">
              <a:defRPr sz="1800">
                <a:solidFill>
                  <a:srgbClr val="000000"/>
                </a:solidFill>
              </a:defRPr>
            </a:pPr>
            <a:endParaRPr>
              <a:solidFill>
                <a:srgbClr val="FFFFFF"/>
              </a:solidFill>
              <a:latin typeface="Futura"/>
              <a:ea typeface="Futura"/>
              <a:cs typeface="Futura"/>
              <a:sym typeface="Futura"/>
            </a:endParaRPr>
          </a:p>
          <a:p>
            <a:pPr lvl="0" algn="l" defTabSz="457200">
              <a:defRPr sz="1800">
                <a:solidFill>
                  <a:srgbClr val="000000"/>
                </a:solidFill>
              </a:defRPr>
            </a:pPr>
            <a:r>
              <a:rPr sz="1766">
                <a:solidFill>
                  <a:srgbClr val="7BDB45"/>
                </a:solidFill>
                <a:latin typeface="Futura"/>
                <a:ea typeface="Futura"/>
                <a:cs typeface="Futura"/>
                <a:sym typeface="Futura"/>
              </a:rPr>
              <a:t>Creatine is risky</a:t>
            </a:r>
            <a:r>
              <a:rPr sz="1766">
                <a:solidFill>
                  <a:srgbClr val="FFFFFF"/>
                </a:solidFill>
                <a:latin typeface="Futura"/>
                <a:ea typeface="Futura"/>
                <a:cs typeface="Futura"/>
                <a:sym typeface="Futura"/>
              </a:rPr>
              <a:t>. I have a personal dehydration story and I was drinking water a lot.  I had extreme stomach pains and diarrhea.  Don’t do it.  You don’t need to at this age unless you are training for the Olympics.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3"/>
          <p:cNvGrpSpPr/>
          <p:nvPr/>
        </p:nvGrpSpPr>
        <p:grpSpPr>
          <a:xfrm rot="21021747">
            <a:off x="426770" y="663422"/>
            <a:ext cx="9226600" cy="1888358"/>
            <a:chOff x="-215900" y="-139700"/>
            <a:chExt cx="9226598" cy="1888357"/>
          </a:xfrm>
        </p:grpSpPr>
        <p:sp>
          <p:nvSpPr>
            <p:cNvPr id="72" name="Shape 72"/>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71" name="Picture 70"/>
            <p:cNvPicPr/>
            <p:nvPr/>
          </p:nvPicPr>
          <p:blipFill>
            <a:blip r:embed="rId3">
              <a:extLst/>
            </a:blip>
            <a:stretch>
              <a:fillRect/>
            </a:stretch>
          </p:blipFill>
          <p:spPr>
            <a:xfrm>
              <a:off x="-215901" y="-139701"/>
              <a:ext cx="9226600" cy="1888359"/>
            </a:xfrm>
            <a:prstGeom prst="rect">
              <a:avLst/>
            </a:prstGeom>
            <a:effectLst/>
          </p:spPr>
        </p:pic>
      </p:grpSp>
      <p:pic>
        <p:nvPicPr>
          <p:cNvPr id="74" name="Picture 73"/>
          <p:cNvPicPr/>
          <p:nvPr/>
        </p:nvPicPr>
        <p:blipFill>
          <a:blip r:embed="rId4">
            <a:extLst/>
          </a:blip>
          <a:stretch>
            <a:fillRect/>
          </a:stretch>
        </p:blipFill>
        <p:spPr>
          <a:xfrm rot="21198199">
            <a:off x="1530716" y="2807576"/>
            <a:ext cx="3747400" cy="5810112"/>
          </a:xfrm>
          <a:prstGeom prst="rect">
            <a:avLst/>
          </a:prstGeom>
        </p:spPr>
      </p:pic>
      <p:sp>
        <p:nvSpPr>
          <p:cNvPr id="75" name="Shape 75"/>
          <p:cNvSpPr/>
          <p:nvPr/>
        </p:nvSpPr>
        <p:spPr>
          <a:xfrm rot="21000000">
            <a:off x="662379" y="1244600"/>
            <a:ext cx="8755381"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100" b="1">
                <a:latin typeface="PT Mono"/>
                <a:ea typeface="PT Mono"/>
                <a:cs typeface="PT Mono"/>
                <a:sym typeface="PT Mono"/>
              </a:defRPr>
            </a:lvl1pPr>
          </a:lstStyle>
          <a:p>
            <a:pPr lvl="0">
              <a:defRPr sz="1800" b="0">
                <a:solidFill>
                  <a:srgbClr val="000000"/>
                </a:solidFill>
              </a:defRPr>
            </a:pPr>
            <a:r>
              <a:rPr sz="2100" b="1">
                <a:solidFill>
                  <a:srgbClr val="FFFFFF"/>
                </a:solidFill>
              </a:rPr>
              <a:t>How much do genetics play a role in how my body looks?</a:t>
            </a:r>
          </a:p>
        </p:txBody>
      </p:sp>
      <p:pic>
        <p:nvPicPr>
          <p:cNvPr id="76" name="Picture 75"/>
          <p:cNvPicPr/>
          <p:nvPr/>
        </p:nvPicPr>
        <p:blipFill>
          <a:blip r:embed="rId5">
            <a:alphaModFix amt="71000"/>
            <a:extLst/>
          </a:blip>
          <a:stretch>
            <a:fillRect/>
          </a:stretch>
        </p:blipFill>
        <p:spPr>
          <a:xfrm>
            <a:off x="5062383" y="1935261"/>
            <a:ext cx="7195003" cy="3897761"/>
          </a:xfrm>
          <a:prstGeom prst="rect">
            <a:avLst/>
          </a:prstGeom>
        </p:spPr>
      </p:pic>
      <p:sp>
        <p:nvSpPr>
          <p:cNvPr id="78" name="Shape 78"/>
          <p:cNvSpPr/>
          <p:nvPr/>
        </p:nvSpPr>
        <p:spPr>
          <a:xfrm>
            <a:off x="5839294" y="2703922"/>
            <a:ext cx="5641180" cy="26347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a:solidFill>
                  <a:srgbClr val="FFFFFF"/>
                </a:solidFill>
                <a:latin typeface="Futura"/>
                <a:ea typeface="Futura"/>
                <a:cs typeface="Futura"/>
                <a:sym typeface="Futura"/>
              </a:rPr>
              <a:t>Genetics plays a </a:t>
            </a:r>
            <a:r>
              <a:rPr>
                <a:solidFill>
                  <a:srgbClr val="7BDB45"/>
                </a:solidFill>
                <a:latin typeface="Futura"/>
                <a:ea typeface="Futura"/>
                <a:cs typeface="Futura"/>
                <a:sym typeface="Futura"/>
              </a:rPr>
              <a:t>smaller role</a:t>
            </a:r>
            <a:r>
              <a:rPr>
                <a:solidFill>
                  <a:srgbClr val="FFFFFF"/>
                </a:solidFill>
                <a:latin typeface="Futura"/>
                <a:ea typeface="Futura"/>
                <a:cs typeface="Futura"/>
                <a:sym typeface="Futura"/>
              </a:rPr>
              <a:t> in how you look than the choices you make (working out, how you eat).</a:t>
            </a:r>
          </a:p>
          <a:p>
            <a:pPr lvl="0">
              <a:defRPr sz="1800">
                <a:solidFill>
                  <a:srgbClr val="000000"/>
                </a:solidFill>
              </a:defRPr>
            </a:pPr>
            <a:r>
              <a:rPr>
                <a:solidFill>
                  <a:srgbClr val="FFFFFF"/>
                </a:solidFill>
                <a:latin typeface="Futura"/>
                <a:ea typeface="Futura"/>
                <a:cs typeface="Futura"/>
                <a:sym typeface="Futura"/>
              </a:rPr>
              <a:t>Other things that make it harder for some people to lose weight or keep weight off is: 1. People who were </a:t>
            </a:r>
            <a:r>
              <a:rPr>
                <a:solidFill>
                  <a:srgbClr val="7BDB45"/>
                </a:solidFill>
                <a:latin typeface="Futura"/>
                <a:ea typeface="Futura"/>
                <a:cs typeface="Futura"/>
                <a:sym typeface="Futura"/>
              </a:rPr>
              <a:t>heavier as a child</a:t>
            </a:r>
            <a:r>
              <a:rPr>
                <a:solidFill>
                  <a:srgbClr val="FFFFFF"/>
                </a:solidFill>
                <a:latin typeface="Futura"/>
                <a:ea typeface="Futura"/>
                <a:cs typeface="Futura"/>
                <a:sym typeface="Futura"/>
              </a:rPr>
              <a:t> (you lay your fat cells down in childhood) 2. </a:t>
            </a:r>
            <a:r>
              <a:rPr>
                <a:solidFill>
                  <a:srgbClr val="7BDB45"/>
                </a:solidFill>
                <a:latin typeface="Futura"/>
                <a:ea typeface="Futura"/>
                <a:cs typeface="Futura"/>
                <a:sym typeface="Futura"/>
              </a:rPr>
              <a:t>Emotional stuff</a:t>
            </a:r>
            <a:r>
              <a:rPr>
                <a:solidFill>
                  <a:srgbClr val="FFFFFF"/>
                </a:solidFill>
                <a:latin typeface="Futura"/>
                <a:ea typeface="Futura"/>
                <a:cs typeface="Futura"/>
                <a:sym typeface="Futura"/>
              </a:rPr>
              <a:t> (the brain and emotions play a huge role in what we eat and how active we are).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2"/>
          <p:cNvGrpSpPr/>
          <p:nvPr/>
        </p:nvGrpSpPr>
        <p:grpSpPr>
          <a:xfrm rot="21021747">
            <a:off x="426770" y="663422"/>
            <a:ext cx="9226600" cy="1888358"/>
            <a:chOff x="-215900" y="-139700"/>
            <a:chExt cx="9226598" cy="1888357"/>
          </a:xfrm>
        </p:grpSpPr>
        <p:sp>
          <p:nvSpPr>
            <p:cNvPr id="81" name="Shape 81"/>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80" name="Picture 79"/>
            <p:cNvPicPr/>
            <p:nvPr/>
          </p:nvPicPr>
          <p:blipFill>
            <a:blip r:embed="rId3">
              <a:extLst/>
            </a:blip>
            <a:stretch>
              <a:fillRect/>
            </a:stretch>
          </p:blipFill>
          <p:spPr>
            <a:xfrm>
              <a:off x="-215901" y="-139701"/>
              <a:ext cx="9226600" cy="1888359"/>
            </a:xfrm>
            <a:prstGeom prst="rect">
              <a:avLst/>
            </a:prstGeom>
            <a:effectLst/>
          </p:spPr>
        </p:pic>
      </p:grpSp>
      <p:pic>
        <p:nvPicPr>
          <p:cNvPr id="83" name="Picture 82"/>
          <p:cNvPicPr/>
          <p:nvPr/>
        </p:nvPicPr>
        <p:blipFill>
          <a:blip r:embed="rId4">
            <a:extLst/>
          </a:blip>
          <a:stretch>
            <a:fillRect/>
          </a:stretch>
        </p:blipFill>
        <p:spPr>
          <a:xfrm rot="21198199">
            <a:off x="1530716" y="2807576"/>
            <a:ext cx="3747400" cy="5810112"/>
          </a:xfrm>
          <a:prstGeom prst="rect">
            <a:avLst/>
          </a:prstGeom>
        </p:spPr>
      </p:pic>
      <p:sp>
        <p:nvSpPr>
          <p:cNvPr id="84" name="Shape 84"/>
          <p:cNvSpPr/>
          <p:nvPr/>
        </p:nvSpPr>
        <p:spPr>
          <a:xfrm rot="21000000">
            <a:off x="742389" y="1244600"/>
            <a:ext cx="8595361" cy="406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100" b="1">
                <a:latin typeface="PT Mono"/>
                <a:ea typeface="PT Mono"/>
                <a:cs typeface="PT Mono"/>
                <a:sym typeface="PT Mono"/>
              </a:defRPr>
            </a:lvl1pPr>
          </a:lstStyle>
          <a:p>
            <a:pPr lvl="0">
              <a:defRPr sz="1800" b="0">
                <a:solidFill>
                  <a:srgbClr val="000000"/>
                </a:solidFill>
              </a:defRPr>
            </a:pPr>
            <a:r>
              <a:rPr sz="2100" b="1">
                <a:solidFill>
                  <a:srgbClr val="FFFFFF"/>
                </a:solidFill>
              </a:rPr>
              <a:t>How long will it take for me to start seeing results?</a:t>
            </a:r>
          </a:p>
        </p:txBody>
      </p:sp>
      <p:pic>
        <p:nvPicPr>
          <p:cNvPr id="85" name="Picture 84"/>
          <p:cNvPicPr/>
          <p:nvPr/>
        </p:nvPicPr>
        <p:blipFill>
          <a:blip r:embed="rId5">
            <a:alphaModFix amt="71000"/>
            <a:extLst/>
          </a:blip>
          <a:stretch>
            <a:fillRect/>
          </a:stretch>
        </p:blipFill>
        <p:spPr>
          <a:xfrm>
            <a:off x="5062383" y="1935261"/>
            <a:ext cx="7195003" cy="3897761"/>
          </a:xfrm>
          <a:prstGeom prst="rect">
            <a:avLst/>
          </a:prstGeom>
        </p:spPr>
      </p:pic>
      <p:sp>
        <p:nvSpPr>
          <p:cNvPr id="87" name="Shape 87"/>
          <p:cNvSpPr/>
          <p:nvPr/>
        </p:nvSpPr>
        <p:spPr>
          <a:xfrm>
            <a:off x="5839294" y="2673047"/>
            <a:ext cx="5641180" cy="263557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a:solidFill>
                  <a:srgbClr val="FFFFFF"/>
                </a:solidFill>
                <a:latin typeface="Futura"/>
                <a:ea typeface="Futura"/>
                <a:cs typeface="Futura"/>
                <a:sym typeface="Futura"/>
              </a:rPr>
              <a:t>It’s important to look for the </a:t>
            </a:r>
            <a:r>
              <a:rPr>
                <a:solidFill>
                  <a:srgbClr val="7BDB45"/>
                </a:solidFill>
                <a:latin typeface="Futura"/>
                <a:ea typeface="Futura"/>
                <a:cs typeface="Futura"/>
                <a:sym typeface="Futura"/>
              </a:rPr>
              <a:t>right results</a:t>
            </a:r>
            <a:r>
              <a:rPr>
                <a:solidFill>
                  <a:srgbClr val="FFFFFF"/>
                </a:solidFill>
                <a:latin typeface="Futura"/>
                <a:ea typeface="Futura"/>
                <a:cs typeface="Futura"/>
                <a:sym typeface="Futura"/>
              </a:rPr>
              <a:t>.  You can’t just go by your weight.  Important ways to measure your progress are: body fat %, how you feel/how your clothes fit, and measurements.</a:t>
            </a:r>
          </a:p>
          <a:p>
            <a:pPr lvl="0">
              <a:defRPr sz="1800">
                <a:solidFill>
                  <a:srgbClr val="000000"/>
                </a:solidFill>
              </a:defRPr>
            </a:pPr>
            <a:endParaRPr>
              <a:solidFill>
                <a:srgbClr val="FFFFFF"/>
              </a:solidFill>
              <a:latin typeface="Futura"/>
              <a:ea typeface="Futura"/>
              <a:cs typeface="Futura"/>
              <a:sym typeface="Futura"/>
            </a:endParaRPr>
          </a:p>
          <a:p>
            <a:pPr lvl="0">
              <a:defRPr sz="1800">
                <a:solidFill>
                  <a:srgbClr val="000000"/>
                </a:solidFill>
              </a:defRPr>
            </a:pPr>
            <a:r>
              <a:rPr>
                <a:solidFill>
                  <a:srgbClr val="FFFFFF"/>
                </a:solidFill>
                <a:latin typeface="Futura"/>
                <a:ea typeface="Futura"/>
                <a:cs typeface="Futura"/>
                <a:sym typeface="Futura"/>
              </a:rPr>
              <a:t>Typically, when someone works with a personal trainer, they are measured and weighed after </a:t>
            </a:r>
            <a:r>
              <a:rPr>
                <a:solidFill>
                  <a:srgbClr val="7BDB45"/>
                </a:solidFill>
                <a:latin typeface="Futura"/>
                <a:ea typeface="Futura"/>
                <a:cs typeface="Futura"/>
                <a:sym typeface="Futura"/>
              </a:rPr>
              <a:t>6 weeks</a:t>
            </a:r>
            <a:r>
              <a:rPr>
                <a:solidFill>
                  <a:srgbClr val="FFFFFF"/>
                </a:solidFill>
                <a:latin typeface="Futura"/>
                <a:ea typeface="Futura"/>
                <a:cs typeface="Futura"/>
                <a:sym typeface="Futura"/>
              </a:rPr>
              <a:t> of an exercise program.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1"/>
          <p:cNvGrpSpPr/>
          <p:nvPr/>
        </p:nvGrpSpPr>
        <p:grpSpPr>
          <a:xfrm rot="21021747">
            <a:off x="426770" y="663422"/>
            <a:ext cx="9226600" cy="1888358"/>
            <a:chOff x="-215900" y="-139700"/>
            <a:chExt cx="9226598" cy="1888357"/>
          </a:xfrm>
        </p:grpSpPr>
        <p:sp>
          <p:nvSpPr>
            <p:cNvPr id="90" name="Shape 90"/>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89" name="Picture 88"/>
            <p:cNvPicPr/>
            <p:nvPr/>
          </p:nvPicPr>
          <p:blipFill>
            <a:blip r:embed="rId3">
              <a:extLst/>
            </a:blip>
            <a:stretch>
              <a:fillRect/>
            </a:stretch>
          </p:blipFill>
          <p:spPr>
            <a:xfrm>
              <a:off x="-215901" y="-139701"/>
              <a:ext cx="9226600" cy="1888359"/>
            </a:xfrm>
            <a:prstGeom prst="rect">
              <a:avLst/>
            </a:prstGeom>
            <a:effectLst/>
          </p:spPr>
        </p:pic>
      </p:grpSp>
      <p:pic>
        <p:nvPicPr>
          <p:cNvPr id="92" name="Picture 91"/>
          <p:cNvPicPr/>
          <p:nvPr/>
        </p:nvPicPr>
        <p:blipFill>
          <a:blip r:embed="rId4">
            <a:extLst/>
          </a:blip>
          <a:stretch>
            <a:fillRect/>
          </a:stretch>
        </p:blipFill>
        <p:spPr>
          <a:xfrm rot="21198199">
            <a:off x="1530716" y="2807576"/>
            <a:ext cx="3747400" cy="5810112"/>
          </a:xfrm>
          <a:prstGeom prst="rect">
            <a:avLst/>
          </a:prstGeom>
        </p:spPr>
      </p:pic>
      <p:sp>
        <p:nvSpPr>
          <p:cNvPr id="93" name="Shape 93"/>
          <p:cNvSpPr/>
          <p:nvPr/>
        </p:nvSpPr>
        <p:spPr>
          <a:xfrm rot="21000000">
            <a:off x="715719" y="1250949"/>
            <a:ext cx="8648701"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PT Mono"/>
                <a:ea typeface="PT Mono"/>
                <a:cs typeface="PT Mono"/>
                <a:sym typeface="PT Mono"/>
              </a:defRPr>
            </a:lvl1pPr>
          </a:lstStyle>
          <a:p>
            <a:pPr lvl="0">
              <a:defRPr sz="1800" b="0">
                <a:solidFill>
                  <a:srgbClr val="000000"/>
                </a:solidFill>
              </a:defRPr>
            </a:pPr>
            <a:r>
              <a:rPr sz="2000" b="1">
                <a:solidFill>
                  <a:srgbClr val="FFFFFF"/>
                </a:solidFill>
              </a:rPr>
              <a:t>What happens if I work out too much (too much too soon)?</a:t>
            </a:r>
          </a:p>
        </p:txBody>
      </p:sp>
      <p:pic>
        <p:nvPicPr>
          <p:cNvPr id="94" name="Picture 93"/>
          <p:cNvPicPr/>
          <p:nvPr/>
        </p:nvPicPr>
        <p:blipFill>
          <a:blip r:embed="rId5">
            <a:alphaModFix amt="71000"/>
            <a:extLst/>
          </a:blip>
          <a:stretch>
            <a:fillRect/>
          </a:stretch>
        </p:blipFill>
        <p:spPr>
          <a:xfrm>
            <a:off x="5061606" y="1934236"/>
            <a:ext cx="7284283" cy="3898932"/>
          </a:xfrm>
          <a:prstGeom prst="rect">
            <a:avLst/>
          </a:prstGeom>
        </p:spPr>
      </p:pic>
      <p:sp>
        <p:nvSpPr>
          <p:cNvPr id="96" name="Shape 96"/>
          <p:cNvSpPr/>
          <p:nvPr/>
        </p:nvSpPr>
        <p:spPr>
          <a:xfrm>
            <a:off x="5943010" y="2725622"/>
            <a:ext cx="5863556" cy="23170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457200">
              <a:defRPr sz="1800">
                <a:solidFill>
                  <a:srgbClr val="000000"/>
                </a:solidFill>
              </a:defRPr>
            </a:pPr>
            <a:r>
              <a:rPr sz="1866">
                <a:solidFill>
                  <a:srgbClr val="FFFFFF"/>
                </a:solidFill>
                <a:latin typeface="Futura"/>
                <a:ea typeface="Futura"/>
                <a:cs typeface="Futura"/>
                <a:sym typeface="Futura"/>
              </a:rPr>
              <a:t>Working out too much?  Injuries are the #1 thing that could happen.  Muscle fatigue, overuse injuries, sore joints, shoulder pain and torn muscles are common.  You need to let your muscles heal before you work them out again.  </a:t>
            </a:r>
            <a:r>
              <a:rPr sz="1866">
                <a:solidFill>
                  <a:srgbClr val="7BDB45"/>
                </a:solidFill>
                <a:latin typeface="Futura"/>
                <a:ea typeface="Futura"/>
                <a:cs typeface="Futura"/>
                <a:sym typeface="Futura"/>
              </a:rPr>
              <a:t>Growth happens</a:t>
            </a:r>
            <a:r>
              <a:rPr sz="1866">
                <a:solidFill>
                  <a:srgbClr val="FFFFFF"/>
                </a:solidFill>
                <a:latin typeface="Futura"/>
                <a:ea typeface="Futura"/>
                <a:cs typeface="Futura"/>
                <a:sym typeface="Futura"/>
              </a:rPr>
              <a:t> from tiny muscle tears caused during a workout.  Those tears heal stronger when they mend.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100"/>
          <p:cNvGrpSpPr/>
          <p:nvPr/>
        </p:nvGrpSpPr>
        <p:grpSpPr>
          <a:xfrm rot="21021747">
            <a:off x="426770" y="663422"/>
            <a:ext cx="9226600" cy="1888358"/>
            <a:chOff x="-215900" y="-139700"/>
            <a:chExt cx="9226598" cy="1888357"/>
          </a:xfrm>
        </p:grpSpPr>
        <p:sp>
          <p:nvSpPr>
            <p:cNvPr id="99" name="Shape 99"/>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98" name="Picture 97"/>
            <p:cNvPicPr/>
            <p:nvPr/>
          </p:nvPicPr>
          <p:blipFill>
            <a:blip r:embed="rId3">
              <a:extLst/>
            </a:blip>
            <a:stretch>
              <a:fillRect/>
            </a:stretch>
          </p:blipFill>
          <p:spPr>
            <a:xfrm>
              <a:off x="-215901" y="-139701"/>
              <a:ext cx="9226600" cy="1888359"/>
            </a:xfrm>
            <a:prstGeom prst="rect">
              <a:avLst/>
            </a:prstGeom>
            <a:effectLst/>
          </p:spPr>
        </p:pic>
      </p:grpSp>
      <p:pic>
        <p:nvPicPr>
          <p:cNvPr id="101" name="Picture 100"/>
          <p:cNvPicPr/>
          <p:nvPr/>
        </p:nvPicPr>
        <p:blipFill>
          <a:blip r:embed="rId4">
            <a:extLst/>
          </a:blip>
          <a:stretch>
            <a:fillRect/>
          </a:stretch>
        </p:blipFill>
        <p:spPr>
          <a:xfrm rot="21198199">
            <a:off x="1530716" y="2807576"/>
            <a:ext cx="3747400" cy="5810112"/>
          </a:xfrm>
          <a:prstGeom prst="rect">
            <a:avLst/>
          </a:prstGeom>
        </p:spPr>
      </p:pic>
      <p:sp>
        <p:nvSpPr>
          <p:cNvPr id="102" name="Shape 102"/>
          <p:cNvSpPr/>
          <p:nvPr/>
        </p:nvSpPr>
        <p:spPr>
          <a:xfrm rot="21000000">
            <a:off x="868119" y="1250950"/>
            <a:ext cx="8343901"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PT Mono"/>
                <a:ea typeface="PT Mono"/>
                <a:cs typeface="PT Mono"/>
                <a:sym typeface="PT Mono"/>
              </a:defRPr>
            </a:lvl1pPr>
          </a:lstStyle>
          <a:p>
            <a:pPr lvl="0">
              <a:defRPr sz="1800" b="0">
                <a:solidFill>
                  <a:srgbClr val="000000"/>
                </a:solidFill>
              </a:defRPr>
            </a:pPr>
            <a:r>
              <a:rPr sz="2000" b="1">
                <a:solidFill>
                  <a:srgbClr val="FFFFFF"/>
                </a:solidFill>
              </a:rPr>
              <a:t>Regarding weight, what matters more, diet or exercise?</a:t>
            </a:r>
          </a:p>
        </p:txBody>
      </p:sp>
      <p:pic>
        <p:nvPicPr>
          <p:cNvPr id="103" name="Picture 102"/>
          <p:cNvPicPr/>
          <p:nvPr/>
        </p:nvPicPr>
        <p:blipFill>
          <a:blip r:embed="rId5">
            <a:alphaModFix amt="71000"/>
            <a:extLst/>
          </a:blip>
          <a:stretch>
            <a:fillRect/>
          </a:stretch>
        </p:blipFill>
        <p:spPr>
          <a:xfrm>
            <a:off x="5062383" y="1935261"/>
            <a:ext cx="7195003" cy="3897761"/>
          </a:xfrm>
          <a:prstGeom prst="rect">
            <a:avLst/>
          </a:prstGeom>
        </p:spPr>
      </p:pic>
      <p:sp>
        <p:nvSpPr>
          <p:cNvPr id="105" name="Shape 105"/>
          <p:cNvSpPr/>
          <p:nvPr/>
        </p:nvSpPr>
        <p:spPr>
          <a:xfrm>
            <a:off x="5969981" y="2668553"/>
            <a:ext cx="5693395" cy="27360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1900">
                <a:solidFill>
                  <a:srgbClr val="FFFFFF"/>
                </a:solidFill>
                <a:latin typeface="Futura"/>
                <a:ea typeface="Futura"/>
                <a:cs typeface="Futura"/>
                <a:sym typeface="Futura"/>
              </a:rPr>
              <a:t>If you’re looking for results related to image over health/performance/conditioning, then </a:t>
            </a:r>
            <a:r>
              <a:rPr sz="1900">
                <a:solidFill>
                  <a:srgbClr val="7BDB45"/>
                </a:solidFill>
                <a:latin typeface="Futura"/>
                <a:ea typeface="Futura"/>
                <a:cs typeface="Futura"/>
                <a:sym typeface="Futura"/>
              </a:rPr>
              <a:t>diet</a:t>
            </a:r>
            <a:r>
              <a:rPr sz="1900">
                <a:solidFill>
                  <a:srgbClr val="FFFFFF"/>
                </a:solidFill>
                <a:latin typeface="Futura"/>
                <a:ea typeface="Futura"/>
                <a:cs typeface="Futura"/>
                <a:sym typeface="Futura"/>
              </a:rPr>
              <a:t> is more important.  So many people work out hard and throw it all away by what they eat.  On the flip side, many people lose weight just from diet alone.  Working out will speed up that process for several reasons. </a:t>
            </a:r>
            <a:r>
              <a:rPr sz="1900">
                <a:solidFill>
                  <a:srgbClr val="D45954"/>
                </a:solidFill>
                <a:latin typeface="Futura"/>
                <a:ea typeface="Futura"/>
                <a:cs typeface="Futura"/>
                <a:sym typeface="Futura"/>
              </a:rP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9"/>
          <p:cNvGrpSpPr/>
          <p:nvPr/>
        </p:nvGrpSpPr>
        <p:grpSpPr>
          <a:xfrm rot="21021747">
            <a:off x="426770" y="663422"/>
            <a:ext cx="9226600" cy="1888358"/>
            <a:chOff x="-215900" y="-139700"/>
            <a:chExt cx="9226598" cy="1888357"/>
          </a:xfrm>
        </p:grpSpPr>
        <p:sp>
          <p:nvSpPr>
            <p:cNvPr id="108" name="Shape 108"/>
            <p:cNvSpPr/>
            <p:nvPr/>
          </p:nvSpPr>
          <p:spPr>
            <a:xfrm>
              <a:off x="0" y="0"/>
              <a:ext cx="8794799" cy="1329558"/>
            </a:xfrm>
            <a:prstGeom prst="rect">
              <a:avLst/>
            </a:prstGeom>
            <a:blipFill rotWithShape="1">
              <a:blip r:embed="rId2"/>
              <a:srcRect/>
              <a:tile tx="0" ty="0" sx="100000" sy="100000" flip="none" algn="tl"/>
            </a:blipFill>
            <a:ln>
              <a:noFill/>
            </a:ln>
            <a:effectLst/>
          </p:spPr>
          <p:txBody>
            <a:bodyPr wrap="square" lIns="0" tIns="0" rIns="0" bIns="0" numCol="1" anchor="ctr">
              <a:noAutofit/>
            </a:bodyPr>
            <a:lstStyle/>
            <a:p>
              <a:pPr lvl="0">
                <a:defRPr sz="2600"/>
              </a:pPr>
              <a:endParaRPr/>
            </a:p>
          </p:txBody>
        </p:sp>
        <p:pic>
          <p:nvPicPr>
            <p:cNvPr id="107" name="Picture 106"/>
            <p:cNvPicPr/>
            <p:nvPr/>
          </p:nvPicPr>
          <p:blipFill>
            <a:blip r:embed="rId3">
              <a:extLst/>
            </a:blip>
            <a:stretch>
              <a:fillRect/>
            </a:stretch>
          </p:blipFill>
          <p:spPr>
            <a:xfrm>
              <a:off x="-215901" y="-139701"/>
              <a:ext cx="9226600" cy="1888359"/>
            </a:xfrm>
            <a:prstGeom prst="rect">
              <a:avLst/>
            </a:prstGeom>
            <a:effectLst/>
          </p:spPr>
        </p:pic>
      </p:grpSp>
      <p:pic>
        <p:nvPicPr>
          <p:cNvPr id="110" name="Picture 109"/>
          <p:cNvPicPr/>
          <p:nvPr/>
        </p:nvPicPr>
        <p:blipFill>
          <a:blip r:embed="rId4">
            <a:extLst/>
          </a:blip>
          <a:stretch>
            <a:fillRect/>
          </a:stretch>
        </p:blipFill>
        <p:spPr>
          <a:xfrm rot="21198199">
            <a:off x="1530716" y="2807576"/>
            <a:ext cx="3747400" cy="5810112"/>
          </a:xfrm>
          <a:prstGeom prst="rect">
            <a:avLst/>
          </a:prstGeom>
        </p:spPr>
      </p:pic>
      <p:sp>
        <p:nvSpPr>
          <p:cNvPr id="111" name="Shape 111"/>
          <p:cNvSpPr/>
          <p:nvPr/>
        </p:nvSpPr>
        <p:spPr>
          <a:xfrm rot="21000000">
            <a:off x="944319" y="1250949"/>
            <a:ext cx="8191501"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b="1">
                <a:latin typeface="PT Mono"/>
                <a:ea typeface="PT Mono"/>
                <a:cs typeface="PT Mono"/>
                <a:sym typeface="PT Mono"/>
              </a:defRPr>
            </a:lvl1pPr>
          </a:lstStyle>
          <a:p>
            <a:pPr lvl="0">
              <a:defRPr sz="1800" b="0">
                <a:solidFill>
                  <a:srgbClr val="000000"/>
                </a:solidFill>
              </a:defRPr>
            </a:pPr>
            <a:r>
              <a:rPr sz="2000" b="1">
                <a:solidFill>
                  <a:srgbClr val="FFFFFF"/>
                </a:solidFill>
              </a:rPr>
              <a:t>How do I tone my muscles and not increase their size?</a:t>
            </a:r>
          </a:p>
        </p:txBody>
      </p:sp>
      <p:pic>
        <p:nvPicPr>
          <p:cNvPr id="112" name="Picture 111"/>
          <p:cNvPicPr/>
          <p:nvPr/>
        </p:nvPicPr>
        <p:blipFill>
          <a:blip r:embed="rId5">
            <a:alphaModFix amt="71000"/>
            <a:extLst/>
          </a:blip>
          <a:stretch>
            <a:fillRect/>
          </a:stretch>
        </p:blipFill>
        <p:spPr>
          <a:xfrm>
            <a:off x="5062383" y="1935261"/>
            <a:ext cx="7195003" cy="3897761"/>
          </a:xfrm>
          <a:prstGeom prst="rect">
            <a:avLst/>
          </a:prstGeom>
        </p:spPr>
      </p:pic>
      <p:sp>
        <p:nvSpPr>
          <p:cNvPr id="114" name="Shape 114"/>
          <p:cNvSpPr/>
          <p:nvPr/>
        </p:nvSpPr>
        <p:spPr>
          <a:xfrm>
            <a:off x="5576492" y="2655593"/>
            <a:ext cx="6304616" cy="245709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2300">
                <a:solidFill>
                  <a:srgbClr val="FFFFFF"/>
                </a:solidFill>
                <a:latin typeface="Futura"/>
                <a:ea typeface="Futura"/>
                <a:cs typeface="Futura"/>
                <a:sym typeface="Futura"/>
              </a:rPr>
              <a:t>You will need to lift weights.  </a:t>
            </a:r>
            <a:r>
              <a:rPr sz="2300">
                <a:solidFill>
                  <a:srgbClr val="7BDB45"/>
                </a:solidFill>
                <a:latin typeface="Futura"/>
                <a:ea typeface="Futura"/>
                <a:cs typeface="Futura"/>
                <a:sym typeface="Futura"/>
              </a:rPr>
              <a:t>Light weight, many repetitions</a:t>
            </a:r>
            <a:r>
              <a:rPr sz="2300">
                <a:solidFill>
                  <a:srgbClr val="FFFFFF"/>
                </a:solidFill>
                <a:latin typeface="Futura"/>
                <a:ea typeface="Futura"/>
                <a:cs typeface="Futura"/>
                <a:sym typeface="Futura"/>
              </a:rPr>
              <a:t>.  You will want it to be heavy enough that it’s a little bit of a challenge, but muscle endurance (amount of times) is the aim, not higher weight.  Higher weights build the muscle.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Custom</PresentationFormat>
  <Paragraphs>35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Avenir Book</vt:lpstr>
      <vt:lpstr>Avenir Roman</vt:lpstr>
      <vt:lpstr>Futura</vt:lpstr>
      <vt:lpstr>Helvetica Light</vt:lpstr>
      <vt:lpstr>Lucida Grande</vt:lpstr>
      <vt:lpstr>PT Mono</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Aguailar</dc:creator>
  <cp:lastModifiedBy>Andrew Aguailar</cp:lastModifiedBy>
  <cp:revision>1</cp:revision>
  <dcterms:modified xsi:type="dcterms:W3CDTF">2019-07-15T19:34:27Z</dcterms:modified>
</cp:coreProperties>
</file>