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95" r:id="rId7"/>
    <p:sldId id="264" r:id="rId8"/>
    <p:sldId id="263" r:id="rId9"/>
    <p:sldId id="262" r:id="rId10"/>
    <p:sldId id="265" r:id="rId11"/>
    <p:sldId id="266" r:id="rId12"/>
    <p:sldId id="280" r:id="rId13"/>
    <p:sldId id="281" r:id="rId14"/>
    <p:sldId id="267" r:id="rId15"/>
    <p:sldId id="268" r:id="rId16"/>
    <p:sldId id="272" r:id="rId17"/>
    <p:sldId id="269" r:id="rId18"/>
    <p:sldId id="270" r:id="rId19"/>
    <p:sldId id="273" r:id="rId20"/>
    <p:sldId id="274" r:id="rId21"/>
    <p:sldId id="275" r:id="rId22"/>
    <p:sldId id="276" r:id="rId23"/>
    <p:sldId id="277" r:id="rId24"/>
    <p:sldId id="279" r:id="rId25"/>
    <p:sldId id="278" r:id="rId26"/>
    <p:sldId id="284" r:id="rId27"/>
    <p:sldId id="283" r:id="rId28"/>
    <p:sldId id="282"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745D"/>
    <a:srgbClr val="916F5A"/>
    <a:srgbClr val="DEBA6C"/>
    <a:srgbClr val="005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97" autoAdjust="0"/>
  </p:normalViewPr>
  <p:slideViewPr>
    <p:cSldViewPr snapToGrid="0">
      <p:cViewPr varScale="1">
        <p:scale>
          <a:sx n="69" d="100"/>
          <a:sy n="69" d="100"/>
        </p:scale>
        <p:origin x="1234"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0648A-0D22-4204-958B-BBF4AB5DC4EA}"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A07B1-E0E7-4FDA-B1E6-D758BB721249}" type="slidenum">
              <a:rPr lang="en-US" smtClean="0"/>
              <a:t>‹#›</a:t>
            </a:fld>
            <a:endParaRPr lang="en-US"/>
          </a:p>
        </p:txBody>
      </p:sp>
    </p:spTree>
    <p:extLst>
      <p:ext uri="{BB962C8B-B14F-4D97-AF65-F5344CB8AC3E}">
        <p14:creationId xmlns:p14="http://schemas.microsoft.com/office/powerpoint/2010/main" val="136438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Sometimes small businesses get a little scared off by talking</a:t>
            </a:r>
            <a:r>
              <a:rPr lang="en-US" baseline="0" dirty="0" smtClean="0"/>
              <a:t> so directly about money. </a:t>
            </a:r>
          </a:p>
          <a:p>
            <a:pPr marL="171450" indent="-171450">
              <a:buFont typeface="Arial" panose="020B0604020202020204" pitchFamily="34" charset="0"/>
              <a:buChar char="•"/>
            </a:pPr>
            <a:r>
              <a:rPr lang="en-US" baseline="0" dirty="0" smtClean="0"/>
              <a:t>For a lot of people, the emotion they attach to their family business can get in the way of making objective business decisions. </a:t>
            </a:r>
          </a:p>
          <a:p>
            <a:pPr marL="171450" indent="-171450">
              <a:buFont typeface="Arial" panose="020B0604020202020204" pitchFamily="34" charset="0"/>
              <a:buChar char="•"/>
            </a:pPr>
            <a:r>
              <a:rPr lang="en-US" baseline="0" dirty="0" smtClean="0"/>
              <a:t>Too often, small businesses have logos that reflect their personal tastes, such as their daughter’s favorite color or their dog, rather than what would be most effective for increasing sales.</a:t>
            </a:r>
          </a:p>
          <a:p>
            <a:pPr marL="171450" indent="-171450">
              <a:buFont typeface="Arial" panose="020B0604020202020204" pitchFamily="34" charset="0"/>
              <a:buChar char="•"/>
            </a:pPr>
            <a:r>
              <a:rPr lang="en-US" baseline="0" dirty="0" smtClean="0"/>
              <a:t>In an act of do as I say and not as I do, my own logo features a honeybee in part because my name means honeybee. But more important, bees are hard workers and they create something delicious. The many curves and angles in my design, rather than straight lines, connote artistry and creative thinking, as well as movement and action. The gold catches your attention.  </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a:t>
            </a:fld>
            <a:endParaRPr lang="en-US"/>
          </a:p>
        </p:txBody>
      </p:sp>
    </p:spTree>
    <p:extLst>
      <p:ext uri="{BB962C8B-B14F-4D97-AF65-F5344CB8AC3E}">
        <p14:creationId xmlns:p14="http://schemas.microsoft.com/office/powerpoint/2010/main" val="396709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done more logos for early childhood programs than any other industry, so those</a:t>
            </a:r>
            <a:r>
              <a:rPr lang="en-US" baseline="0" dirty="0" smtClean="0"/>
              <a:t> will be well represented today!)</a:t>
            </a:r>
          </a:p>
          <a:p>
            <a:pPr marL="228600" indent="-228600">
              <a:buFont typeface="+mj-lt"/>
              <a:buAutoNum type="arabicPeriod"/>
            </a:pPr>
            <a:r>
              <a:rPr lang="en-US" baseline="0" dirty="0" smtClean="0"/>
              <a:t>Targeted = appeals to your intended audience. Something aimed at teens should not look same as aimed at retirees. Something for bikers different feel than a dance studio. </a:t>
            </a:r>
          </a:p>
          <a:p>
            <a:pPr marL="228600" indent="-228600">
              <a:buFont typeface="+mj-lt"/>
              <a:buAutoNum type="arabicPeriod"/>
            </a:pPr>
            <a:r>
              <a:rPr lang="en-US" baseline="0" dirty="0" smtClean="0"/>
              <a:t>Attractive = we all like to look at pretty things!</a:t>
            </a:r>
          </a:p>
          <a:p>
            <a:pPr marL="228600" indent="-228600">
              <a:buFont typeface="+mj-lt"/>
              <a:buAutoNum type="arabicPeriod"/>
            </a:pPr>
            <a:r>
              <a:rPr lang="en-US" baseline="0" dirty="0" smtClean="0"/>
              <a:t>Simple = K.I.S.S. Too many details are hard to digest at a glance</a:t>
            </a:r>
          </a:p>
          <a:p>
            <a:pPr marL="228600" indent="-228600">
              <a:buFont typeface="+mj-lt"/>
              <a:buAutoNum type="arabicPeriod"/>
            </a:pPr>
            <a:r>
              <a:rPr lang="en-US" baseline="0" dirty="0" smtClean="0"/>
              <a:t>Memorable = making a brand impression and increasing chance they will do business with you</a:t>
            </a:r>
          </a:p>
          <a:p>
            <a:pPr marL="228600" indent="-228600">
              <a:buFont typeface="+mj-lt"/>
              <a:buAutoNum type="arabicPeriod"/>
            </a:pPr>
            <a:r>
              <a:rPr lang="en-US" baseline="0" dirty="0" smtClean="0"/>
              <a:t>Distinct = don’t look the same as your competitors. Don’t want customers to go to them by mistake.</a:t>
            </a:r>
          </a:p>
          <a:p>
            <a:pPr marL="228600" indent="-228600">
              <a:buFont typeface="+mj-lt"/>
              <a:buAutoNum type="arabicPeriod"/>
            </a:pPr>
            <a:r>
              <a:rPr lang="en-US" baseline="0" dirty="0" smtClean="0"/>
              <a:t>Understandable – More on that in a </a:t>
            </a:r>
            <a:r>
              <a:rPr lang="en-US" baseline="0" dirty="0" smtClean="0"/>
              <a:t>moment</a:t>
            </a:r>
            <a:endParaRPr lang="en-US" baseline="0" dirty="0" smtClean="0"/>
          </a:p>
          <a:p>
            <a:pPr marL="228600" indent="-228600">
              <a:buFont typeface="+mj-lt"/>
              <a:buAutoNum type="arabicPeriod"/>
            </a:pPr>
            <a:r>
              <a:rPr lang="en-US" baseline="0" dirty="0" smtClean="0"/>
              <a:t>Versatile – More on that in a moment</a:t>
            </a:r>
          </a:p>
          <a:p>
            <a:pPr marL="228600" indent="-228600">
              <a:buFont typeface="+mj-lt"/>
              <a:buAutoNum type="arabicPeriod"/>
            </a:pPr>
            <a:r>
              <a:rPr lang="en-US" baseline="0" dirty="0" smtClean="0"/>
              <a:t>Up to date – More on that in a moment.</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11</a:t>
            </a:fld>
            <a:endParaRPr lang="en-US"/>
          </a:p>
        </p:txBody>
      </p:sp>
    </p:spTree>
    <p:extLst>
      <p:ext uri="{BB962C8B-B14F-4D97-AF65-F5344CB8AC3E}">
        <p14:creationId xmlns:p14="http://schemas.microsoft.com/office/powerpoint/2010/main" val="322537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rgbClr val="94745D"/>
                </a:solidFill>
                <a:latin typeface="Arial" panose="020B0604020202020204" pitchFamily="34" charset="0"/>
                <a:cs typeface="Arial" panose="020B0604020202020204" pitchFamily="34" charset="0"/>
              </a:rPr>
              <a:t>Big,</a:t>
            </a:r>
            <a:r>
              <a:rPr lang="en-US" sz="1200" baseline="0" dirty="0" smtClean="0">
                <a:solidFill>
                  <a:srgbClr val="94745D"/>
                </a:solidFill>
                <a:latin typeface="Arial" panose="020B0604020202020204" pitchFamily="34" charset="0"/>
                <a:cs typeface="Arial" panose="020B0604020202020204" pitchFamily="34" charset="0"/>
              </a:rPr>
              <a:t> recognized national companies can get away with just a name and abstract graphic. </a:t>
            </a:r>
          </a:p>
          <a:p>
            <a:pPr marL="171450" indent="-171450">
              <a:buFont typeface="Arial" panose="020B0604020202020204" pitchFamily="34" charset="0"/>
              <a:buChar char="•"/>
            </a:pPr>
            <a:r>
              <a:rPr lang="en-US" sz="1200" baseline="0" dirty="0" smtClean="0">
                <a:solidFill>
                  <a:srgbClr val="94745D"/>
                </a:solidFill>
                <a:latin typeface="Arial" panose="020B0604020202020204" pitchFamily="34" charset="0"/>
                <a:cs typeface="Arial" panose="020B0604020202020204" pitchFamily="34" charset="0"/>
              </a:rPr>
              <a:t>But small and local businesses need to be crystal clear. </a:t>
            </a:r>
          </a:p>
          <a:p>
            <a:pPr marL="171450" indent="-171450">
              <a:buFont typeface="Arial" panose="020B0604020202020204" pitchFamily="34" charset="0"/>
              <a:buChar char="•"/>
            </a:pPr>
            <a:r>
              <a:rPr lang="en-US" sz="1200" baseline="0" dirty="0" smtClean="0">
                <a:solidFill>
                  <a:srgbClr val="94745D"/>
                </a:solidFill>
                <a:latin typeface="Arial" panose="020B0604020202020204" pitchFamily="34" charset="0"/>
                <a:cs typeface="Arial" panose="020B0604020202020204" pitchFamily="34" charset="0"/>
              </a:rPr>
              <a:t>You can be creative AND clear! </a:t>
            </a:r>
          </a:p>
          <a:p>
            <a:pPr marL="171450" indent="-171450">
              <a:buFont typeface="Arial" panose="020B0604020202020204" pitchFamily="34" charset="0"/>
              <a:buChar char="•"/>
            </a:pPr>
            <a:r>
              <a:rPr lang="en-US" sz="1200" baseline="0" dirty="0" smtClean="0">
                <a:solidFill>
                  <a:srgbClr val="94745D"/>
                </a:solidFill>
                <a:latin typeface="Arial" panose="020B0604020202020204" pitchFamily="34" charset="0"/>
                <a:cs typeface="Arial" panose="020B0604020202020204" pitchFamily="34" charset="0"/>
              </a:rPr>
              <a:t>And you can always use an abbreviated version of your logo if needed. </a:t>
            </a:r>
          </a:p>
          <a:p>
            <a:pPr marL="171450" indent="-171450">
              <a:buFont typeface="Arial" panose="020B0604020202020204" pitchFamily="34" charset="0"/>
              <a:buChar char="•"/>
            </a:pPr>
            <a:r>
              <a:rPr lang="en-US" sz="1200" baseline="0" dirty="0" smtClean="0">
                <a:solidFill>
                  <a:srgbClr val="94745D"/>
                </a:solidFill>
                <a:latin typeface="Arial" panose="020B0604020202020204" pitchFamily="34" charset="0"/>
                <a:cs typeface="Arial" panose="020B0604020202020204" pitchFamily="34" charset="0"/>
              </a:rPr>
              <a:t>CLARITY before creativity (this logo is actually for a branding company, ha!) If this was on a T-shirt or sponsor banner, you would have no idea what they do.</a:t>
            </a:r>
          </a:p>
          <a:p>
            <a:pPr marL="171450" indent="-171450">
              <a:buFont typeface="Arial" panose="020B0604020202020204" pitchFamily="34" charset="0"/>
              <a:buChar char="•"/>
            </a:pPr>
            <a:r>
              <a:rPr lang="en-US" sz="1200" baseline="0" dirty="0" smtClean="0">
                <a:solidFill>
                  <a:srgbClr val="94745D"/>
                </a:solidFill>
                <a:latin typeface="Arial" panose="020B0604020202020204" pitchFamily="34" charset="0"/>
                <a:cs typeface="Arial" panose="020B0604020202020204" pitchFamily="34" charset="0"/>
              </a:rPr>
              <a:t>Logo can serve as a self-standing advertisement</a:t>
            </a:r>
            <a:endParaRPr lang="en-US" sz="1200" dirty="0" smtClean="0">
              <a:solidFill>
                <a:srgbClr val="94745D"/>
              </a:solidFill>
              <a:latin typeface="Arial" panose="020B0604020202020204" pitchFamily="34" charset="0"/>
              <a:cs typeface="Arial" panose="020B0604020202020204" pitchFamily="34" charset="0"/>
            </a:endParaRPr>
          </a:p>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12</a:t>
            </a:fld>
            <a:endParaRPr lang="en-US"/>
          </a:p>
        </p:txBody>
      </p:sp>
    </p:spTree>
    <p:extLst>
      <p:ext uri="{BB962C8B-B14F-4D97-AF65-F5344CB8AC3E}">
        <p14:creationId xmlns:p14="http://schemas.microsoft.com/office/powerpoint/2010/main" val="377218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13</a:t>
            </a:fld>
            <a:endParaRPr lang="en-US"/>
          </a:p>
        </p:txBody>
      </p:sp>
    </p:spTree>
    <p:extLst>
      <p:ext uri="{BB962C8B-B14F-4D97-AF65-F5344CB8AC3E}">
        <p14:creationId xmlns:p14="http://schemas.microsoft.com/office/powerpoint/2010/main" val="169685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4745D"/>
                </a:solidFill>
                <a:latin typeface="Arial" panose="020B0604020202020204" pitchFamily="34" charset="0"/>
                <a:cs typeface="Arial" panose="020B0604020202020204" pitchFamily="34" charset="0"/>
              </a:rPr>
              <a:t>Sometimes logo will be shown at thumbnail size, or using thicker inks</a:t>
            </a:r>
            <a:r>
              <a:rPr lang="en-US" sz="1200" baseline="0" dirty="0" smtClean="0">
                <a:solidFill>
                  <a:srgbClr val="94745D"/>
                </a:solidFill>
                <a:latin typeface="Arial" panose="020B0604020202020204" pitchFamily="34" charset="0"/>
                <a:cs typeface="Arial" panose="020B0604020202020204" pitchFamily="34" charset="0"/>
              </a:rPr>
              <a:t>/fabrics</a:t>
            </a:r>
            <a:r>
              <a:rPr lang="en-US" sz="1200" dirty="0" smtClean="0">
                <a:solidFill>
                  <a:srgbClr val="94745D"/>
                </a:solidFill>
                <a:latin typeface="Arial" panose="020B0604020202020204" pitchFamily="34" charset="0"/>
                <a:cs typeface="Arial" panose="020B0604020202020204" pitchFamily="34" charset="0"/>
              </a:rPr>
              <a:t> and therefore blobby if highly detailed.:</a:t>
            </a:r>
          </a:p>
          <a:p>
            <a:r>
              <a:rPr lang="en-US" sz="1200" dirty="0" smtClean="0">
                <a:solidFill>
                  <a:srgbClr val="94745D"/>
                </a:solidFill>
                <a:latin typeface="Arial" panose="020B0604020202020204" pitchFamily="34" charset="0"/>
                <a:cs typeface="Arial" panose="020B0604020202020204" pitchFamily="34" charset="0"/>
              </a:rPr>
              <a:t>- Screen-printed shirts and bags</a:t>
            </a:r>
          </a:p>
          <a:p>
            <a:r>
              <a:rPr lang="en-US" sz="1200" dirty="0" smtClean="0">
                <a:solidFill>
                  <a:srgbClr val="94745D"/>
                </a:solidFill>
                <a:latin typeface="Arial" panose="020B0604020202020204" pitchFamily="34" charset="0"/>
                <a:cs typeface="Arial" panose="020B0604020202020204" pitchFamily="34" charset="0"/>
              </a:rPr>
              <a:t>- Embroidered shirts and bags, other fabric items</a:t>
            </a:r>
          </a:p>
          <a:p>
            <a:r>
              <a:rPr lang="en-US" sz="1200" dirty="0" smtClean="0">
                <a:solidFill>
                  <a:srgbClr val="94745D"/>
                </a:solidFill>
                <a:latin typeface="Arial" panose="020B0604020202020204" pitchFamily="34" charset="0"/>
                <a:cs typeface="Arial" panose="020B0604020202020204" pitchFamily="34" charset="0"/>
              </a:rPr>
              <a:t>- Many promotional items like mugs, water bottles, decals, don’t pick up tiny details, or overly dense or thin fonts</a:t>
            </a:r>
          </a:p>
          <a:p>
            <a:r>
              <a:rPr lang="en-US" sz="1200" dirty="0" smtClean="0">
                <a:solidFill>
                  <a:srgbClr val="94745D"/>
                </a:solidFill>
                <a:latin typeface="Arial" panose="020B0604020202020204" pitchFamily="34" charset="0"/>
                <a:cs typeface="Arial" panose="020B0604020202020204" pitchFamily="34" charset="0"/>
              </a:rPr>
              <a:t/>
            </a:r>
            <a:br>
              <a:rPr lang="en-US" sz="1200" dirty="0" smtClean="0">
                <a:solidFill>
                  <a:srgbClr val="94745D"/>
                </a:solidFill>
                <a:latin typeface="Arial" panose="020B0604020202020204" pitchFamily="34" charset="0"/>
                <a:cs typeface="Arial" panose="020B0604020202020204" pitchFamily="34" charset="0"/>
              </a:rPr>
            </a:br>
            <a:r>
              <a:rPr lang="en-US" sz="1200" dirty="0" smtClean="0">
                <a:solidFill>
                  <a:srgbClr val="94745D"/>
                </a:solidFill>
                <a:latin typeface="Arial" panose="020B0604020202020204" pitchFamily="34" charset="0"/>
                <a:cs typeface="Arial" panose="020B0604020202020204" pitchFamily="34" charset="0"/>
              </a:rPr>
              <a:t>Simple is still your best bet for ultimate versatility.</a:t>
            </a:r>
          </a:p>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14</a:t>
            </a:fld>
            <a:endParaRPr lang="en-US"/>
          </a:p>
        </p:txBody>
      </p:sp>
    </p:spTree>
    <p:extLst>
      <p:ext uri="{BB962C8B-B14F-4D97-AF65-F5344CB8AC3E}">
        <p14:creationId xmlns:p14="http://schemas.microsoft.com/office/powerpoint/2010/main" val="119365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4745D"/>
                </a:solidFill>
                <a:latin typeface="Arial" panose="020B0604020202020204" pitchFamily="34" charset="0"/>
                <a:cs typeface="Arial" panose="020B0604020202020204" pitchFamily="34" charset="0"/>
              </a:rPr>
              <a:t>Really good to have a graphic</a:t>
            </a:r>
            <a:r>
              <a:rPr lang="en-US" sz="1200" baseline="0" dirty="0" smtClean="0">
                <a:solidFill>
                  <a:srgbClr val="94745D"/>
                </a:solidFill>
                <a:latin typeface="Arial" panose="020B0604020202020204" pitchFamily="34" charset="0"/>
                <a:cs typeface="Arial" panose="020B0604020202020204" pitchFamily="34" charset="0"/>
              </a:rPr>
              <a:t> element that can be used alone</a:t>
            </a:r>
            <a:endParaRPr lang="en-US" sz="1200" dirty="0" smtClean="0">
              <a:solidFill>
                <a:srgbClr val="94745D"/>
              </a:solidFill>
              <a:latin typeface="Arial" panose="020B0604020202020204" pitchFamily="34" charset="0"/>
              <a:cs typeface="Arial" panose="020B0604020202020204" pitchFamily="34" charset="0"/>
            </a:endParaRPr>
          </a:p>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15</a:t>
            </a:fld>
            <a:endParaRPr lang="en-US"/>
          </a:p>
        </p:txBody>
      </p:sp>
    </p:spTree>
    <p:extLst>
      <p:ext uri="{BB962C8B-B14F-4D97-AF65-F5344CB8AC3E}">
        <p14:creationId xmlns:p14="http://schemas.microsoft.com/office/powerpoint/2010/main" val="324719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4745D"/>
                </a:solidFill>
                <a:latin typeface="Arial" panose="020B0604020202020204" pitchFamily="34" charset="0"/>
                <a:cs typeface="Arial" panose="020B0604020202020204" pitchFamily="34" charset="0"/>
              </a:rPr>
              <a:t>Really good to have a graphic</a:t>
            </a:r>
            <a:r>
              <a:rPr lang="en-US" sz="1200" baseline="0" dirty="0" smtClean="0">
                <a:solidFill>
                  <a:srgbClr val="94745D"/>
                </a:solidFill>
                <a:latin typeface="Arial" panose="020B0604020202020204" pitchFamily="34" charset="0"/>
                <a:cs typeface="Arial" panose="020B0604020202020204" pitchFamily="34" charset="0"/>
              </a:rPr>
              <a:t> element that can be used alone</a:t>
            </a:r>
            <a:endParaRPr lang="en-US" sz="1200" dirty="0" smtClean="0">
              <a:solidFill>
                <a:srgbClr val="94745D"/>
              </a:solidFill>
              <a:latin typeface="Arial" panose="020B0604020202020204" pitchFamily="34" charset="0"/>
              <a:cs typeface="Arial" panose="020B0604020202020204" pitchFamily="34" charset="0"/>
            </a:endParaRPr>
          </a:p>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16</a:t>
            </a:fld>
            <a:endParaRPr lang="en-US"/>
          </a:p>
        </p:txBody>
      </p:sp>
    </p:spTree>
    <p:extLst>
      <p:ext uri="{BB962C8B-B14F-4D97-AF65-F5344CB8AC3E}">
        <p14:creationId xmlns:p14="http://schemas.microsoft.com/office/powerpoint/2010/main" val="279011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17</a:t>
            </a:fld>
            <a:endParaRPr lang="en-US"/>
          </a:p>
        </p:txBody>
      </p:sp>
    </p:spTree>
    <p:extLst>
      <p:ext uri="{BB962C8B-B14F-4D97-AF65-F5344CB8AC3E}">
        <p14:creationId xmlns:p14="http://schemas.microsoft.com/office/powerpoint/2010/main" val="182219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18</a:t>
            </a:fld>
            <a:endParaRPr lang="en-US"/>
          </a:p>
        </p:txBody>
      </p:sp>
    </p:spTree>
    <p:extLst>
      <p:ext uri="{BB962C8B-B14F-4D97-AF65-F5344CB8AC3E}">
        <p14:creationId xmlns:p14="http://schemas.microsoft.com/office/powerpoint/2010/main" val="135572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19</a:t>
            </a:fld>
            <a:endParaRPr lang="en-US"/>
          </a:p>
        </p:txBody>
      </p:sp>
    </p:spTree>
    <p:extLst>
      <p:ext uri="{BB962C8B-B14F-4D97-AF65-F5344CB8AC3E}">
        <p14:creationId xmlns:p14="http://schemas.microsoft.com/office/powerpoint/2010/main" val="289036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94745D"/>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20</a:t>
            </a:fld>
            <a:endParaRPr lang="en-US"/>
          </a:p>
        </p:txBody>
      </p:sp>
    </p:spTree>
    <p:extLst>
      <p:ext uri="{BB962C8B-B14F-4D97-AF65-F5344CB8AC3E}">
        <p14:creationId xmlns:p14="http://schemas.microsoft.com/office/powerpoint/2010/main" val="38820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3</a:t>
            </a:fld>
            <a:endParaRPr lang="en-US"/>
          </a:p>
        </p:txBody>
      </p:sp>
    </p:spTree>
    <p:extLst>
      <p:ext uri="{BB962C8B-B14F-4D97-AF65-F5344CB8AC3E}">
        <p14:creationId xmlns:p14="http://schemas.microsoft.com/office/powerpoint/2010/main" val="109916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94745D"/>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People more likely to notice and remember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Tied to increased sales.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However, should be used sparingly. Harsh visually as text, and also can have cultural connotations.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Known to make people hungry (good for restaurants!) but bad for medical businesses (blood!)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21</a:t>
            </a:fld>
            <a:endParaRPr lang="en-US"/>
          </a:p>
        </p:txBody>
      </p:sp>
    </p:spTree>
    <p:extLst>
      <p:ext uri="{BB962C8B-B14F-4D97-AF65-F5344CB8AC3E}">
        <p14:creationId xmlns:p14="http://schemas.microsoft.com/office/powerpoint/2010/main" val="218167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22</a:t>
            </a:fld>
            <a:endParaRPr lang="en-US"/>
          </a:p>
        </p:txBody>
      </p:sp>
    </p:spTree>
    <p:extLst>
      <p:ext uri="{BB962C8B-B14F-4D97-AF65-F5344CB8AC3E}">
        <p14:creationId xmlns:p14="http://schemas.microsoft.com/office/powerpoint/2010/main" val="119380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23</a:t>
            </a:fld>
            <a:endParaRPr lang="en-US"/>
          </a:p>
        </p:txBody>
      </p:sp>
    </p:spTree>
    <p:extLst>
      <p:ext uri="{BB962C8B-B14F-4D97-AF65-F5344CB8AC3E}">
        <p14:creationId xmlns:p14="http://schemas.microsoft.com/office/powerpoint/2010/main" val="130695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24</a:t>
            </a:fld>
            <a:endParaRPr lang="en-US"/>
          </a:p>
        </p:txBody>
      </p:sp>
    </p:spTree>
    <p:extLst>
      <p:ext uri="{BB962C8B-B14F-4D97-AF65-F5344CB8AC3E}">
        <p14:creationId xmlns:p14="http://schemas.microsoft.com/office/powerpoint/2010/main" val="312290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Pre-made logos can't properly reflect your brand and you'll quickly notice thousands of other companies with nearly identical logos. It's a total waste of money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25</a:t>
            </a:fld>
            <a:endParaRPr lang="en-US"/>
          </a:p>
        </p:txBody>
      </p:sp>
    </p:spTree>
    <p:extLst>
      <p:ext uri="{BB962C8B-B14F-4D97-AF65-F5344CB8AC3E}">
        <p14:creationId xmlns:p14="http://schemas.microsoft.com/office/powerpoint/2010/main" val="311060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26</a:t>
            </a:fld>
            <a:endParaRPr lang="en-US"/>
          </a:p>
        </p:txBody>
      </p:sp>
    </p:spTree>
    <p:extLst>
      <p:ext uri="{BB962C8B-B14F-4D97-AF65-F5344CB8AC3E}">
        <p14:creationId xmlns:p14="http://schemas.microsoft.com/office/powerpoint/2010/main" val="2604014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Companies with long names (I once worked for Downtown Hampton Child Development Center” should break them up so that the most important ones stand out… the most memorable ones. If your name has what you are in it, make the unique name part stand out from what it is.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27</a:t>
            </a:fld>
            <a:endParaRPr lang="en-US"/>
          </a:p>
        </p:txBody>
      </p:sp>
    </p:spTree>
    <p:extLst>
      <p:ext uri="{BB962C8B-B14F-4D97-AF65-F5344CB8AC3E}">
        <p14:creationId xmlns:p14="http://schemas.microsoft.com/office/powerpoint/2010/main" val="241527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One person should ‘own’ this process and be able to make the final decision.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committee process leads to a litany of compromises over the final look and feel of a logo, often producing a brand identity that is bland and predictable. You want a design that is memorable.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Pick a group of 2 or 3 people whose opinions you trust, whether in-house or not. In fact, people outside your company can often be better at this than insiders. Get their input, weigh it against your own thoughts. Then make your decision.”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I’ve had clients spend hundreds of dollars in revisions because the first group agreed on a “final,” then showed it to another department, who tore it up, and so on and so on. It ends up where the “committee” ends up dictating every detail, so that the final design that basically THEY designed is not something that looks remotely professional or compelling.</a:t>
            </a:r>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28</a:t>
            </a:fld>
            <a:endParaRPr lang="en-US"/>
          </a:p>
        </p:txBody>
      </p:sp>
    </p:spTree>
    <p:extLst>
      <p:ext uri="{BB962C8B-B14F-4D97-AF65-F5344CB8AC3E}">
        <p14:creationId xmlns:p14="http://schemas.microsoft.com/office/powerpoint/2010/main" val="255666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 research them online (and in person if local), to get a feel for what their business looks like, their typical customers, their style, etc. Why do I do this when I already had them fill out a form? Sometimes we are our own worst judges. A business might tell me their customers are people who respond “traditional” and “old-school,” but I might see by their social media following that their average customer is an upper-middle-class soccer mom. That demographic will be more drawn to a look that’s modern or preppy. Your logo should not simply be what YOU like, but what your target customer will connect with. You are in business to make money! I run into this a lot though, also with website design.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29</a:t>
            </a:fld>
            <a:endParaRPr lang="en-US"/>
          </a:p>
        </p:txBody>
      </p:sp>
    </p:spTree>
    <p:extLst>
      <p:ext uri="{BB962C8B-B14F-4D97-AF65-F5344CB8AC3E}">
        <p14:creationId xmlns:p14="http://schemas.microsoft.com/office/powerpoint/2010/main" val="362128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30</a:t>
            </a:fld>
            <a:endParaRPr lang="en-US"/>
          </a:p>
        </p:txBody>
      </p:sp>
    </p:spTree>
    <p:extLst>
      <p:ext uri="{BB962C8B-B14F-4D97-AF65-F5344CB8AC3E}">
        <p14:creationId xmlns:p14="http://schemas.microsoft.com/office/powerpoint/2010/main" val="26906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4</a:t>
            </a:fld>
            <a:endParaRPr lang="en-US"/>
          </a:p>
        </p:txBody>
      </p:sp>
    </p:spTree>
    <p:extLst>
      <p:ext uri="{BB962C8B-B14F-4D97-AF65-F5344CB8AC3E}">
        <p14:creationId xmlns:p14="http://schemas.microsoft.com/office/powerpoint/2010/main" val="2875166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31</a:t>
            </a:fld>
            <a:endParaRPr lang="en-US"/>
          </a:p>
        </p:txBody>
      </p:sp>
    </p:spTree>
    <p:extLst>
      <p:ext uri="{BB962C8B-B14F-4D97-AF65-F5344CB8AC3E}">
        <p14:creationId xmlns:p14="http://schemas.microsoft.com/office/powerpoint/2010/main" val="205279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32</a:t>
            </a:fld>
            <a:endParaRPr lang="en-US"/>
          </a:p>
        </p:txBody>
      </p:sp>
    </p:spTree>
    <p:extLst>
      <p:ext uri="{BB962C8B-B14F-4D97-AF65-F5344CB8AC3E}">
        <p14:creationId xmlns:p14="http://schemas.microsoft.com/office/powerpoint/2010/main" val="252530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Designer can go back later and change various elements for you if</a:t>
            </a:r>
            <a:r>
              <a:rPr lang="en-US" sz="1200" kern="1200" baseline="0" dirty="0" smtClean="0">
                <a:solidFill>
                  <a:schemeClr val="tx1"/>
                </a:solidFill>
                <a:effectLst/>
                <a:latin typeface="+mn-lt"/>
                <a:ea typeface="+mn-ea"/>
                <a:cs typeface="+mn-cs"/>
              </a:rPr>
              <a:t> needed, because each piece is selectable. </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33</a:t>
            </a:fld>
            <a:endParaRPr lang="en-US"/>
          </a:p>
        </p:txBody>
      </p:sp>
    </p:spTree>
    <p:extLst>
      <p:ext uri="{BB962C8B-B14F-4D97-AF65-F5344CB8AC3E}">
        <p14:creationId xmlns:p14="http://schemas.microsoft.com/office/powerpoint/2010/main" val="2923120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34</a:t>
            </a:fld>
            <a:endParaRPr lang="en-US"/>
          </a:p>
        </p:txBody>
      </p:sp>
    </p:spTree>
    <p:extLst>
      <p:ext uri="{BB962C8B-B14F-4D97-AF65-F5344CB8AC3E}">
        <p14:creationId xmlns:p14="http://schemas.microsoft.com/office/powerpoint/2010/main" val="3439759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35</a:t>
            </a:fld>
            <a:endParaRPr lang="en-US"/>
          </a:p>
        </p:txBody>
      </p:sp>
    </p:spTree>
    <p:extLst>
      <p:ext uri="{BB962C8B-B14F-4D97-AF65-F5344CB8AC3E}">
        <p14:creationId xmlns:p14="http://schemas.microsoft.com/office/powerpoint/2010/main" val="1769709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36</a:t>
            </a:fld>
            <a:endParaRPr lang="en-US"/>
          </a:p>
        </p:txBody>
      </p:sp>
    </p:spTree>
    <p:extLst>
      <p:ext uri="{BB962C8B-B14F-4D97-AF65-F5344CB8AC3E}">
        <p14:creationId xmlns:p14="http://schemas.microsoft.com/office/powerpoint/2010/main" val="1331525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37</a:t>
            </a:fld>
            <a:endParaRPr lang="en-US"/>
          </a:p>
        </p:txBody>
      </p:sp>
    </p:spTree>
    <p:extLst>
      <p:ext uri="{BB962C8B-B14F-4D97-AF65-F5344CB8AC3E}">
        <p14:creationId xmlns:p14="http://schemas.microsoft.com/office/powerpoint/2010/main" val="63980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A07B1-E0E7-4FDA-B1E6-D758BB721249}" type="slidenum">
              <a:rPr lang="en-US" smtClean="0"/>
              <a:t>38</a:t>
            </a:fld>
            <a:endParaRPr lang="en-US"/>
          </a:p>
        </p:txBody>
      </p:sp>
    </p:spTree>
    <p:extLst>
      <p:ext uri="{BB962C8B-B14F-4D97-AF65-F5344CB8AC3E}">
        <p14:creationId xmlns:p14="http://schemas.microsoft.com/office/powerpoint/2010/main" val="155402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 is in the eye of the beholder!</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5</a:t>
            </a:fld>
            <a:endParaRPr lang="en-US"/>
          </a:p>
        </p:txBody>
      </p:sp>
    </p:spTree>
    <p:extLst>
      <p:ext uri="{BB962C8B-B14F-4D97-AF65-F5344CB8AC3E}">
        <p14:creationId xmlns:p14="http://schemas.microsoft.com/office/powerpoint/2010/main" val="193617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see this, I think of the</a:t>
            </a:r>
            <a:r>
              <a:rPr lang="en-US" baseline="0" dirty="0" smtClean="0"/>
              <a:t> UNC bell tower, and the scent of old classrooms, the prestige of education, the history of the nation’s oldest public university. </a:t>
            </a:r>
          </a:p>
          <a:p>
            <a:r>
              <a:rPr lang="en-US" baseline="0" dirty="0" smtClean="0"/>
              <a:t>When you see it, you might be thinking, </a:t>
            </a:r>
            <a:r>
              <a:rPr lang="en-US" baseline="0" dirty="0" smtClean="0"/>
              <a:t>“Ugh, the enemy of my Virginia college!”</a:t>
            </a:r>
            <a:r>
              <a:rPr lang="en-US" baseline="0" dirty="0" smtClean="0"/>
              <a:t/>
            </a:r>
            <a:br>
              <a:rPr lang="en-US" baseline="0" dirty="0" smtClean="0"/>
            </a:br>
            <a:r>
              <a:rPr lang="en-US" baseline="0" dirty="0" smtClean="0"/>
              <a:t>The LOGO does not change from person to person, but the brand perception does</a:t>
            </a:r>
            <a:r>
              <a:rPr lang="en-US" baseline="0" dirty="0" smtClean="0"/>
              <a:t>. </a:t>
            </a:r>
          </a:p>
          <a:p>
            <a:r>
              <a:rPr lang="en-US" baseline="0" dirty="0" smtClean="0"/>
              <a:t>If I think my brand connotes creativity and edginess, but everyone else on the Peninsula thinks of my work as amateurish and boring, then THAT is my brand. </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6</a:t>
            </a:fld>
            <a:endParaRPr lang="en-US"/>
          </a:p>
        </p:txBody>
      </p:sp>
    </p:spTree>
    <p:extLst>
      <p:ext uri="{BB962C8B-B14F-4D97-AF65-F5344CB8AC3E}">
        <p14:creationId xmlns:p14="http://schemas.microsoft.com/office/powerpoint/2010/main" val="23186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logos I show today are ones I created, unless I otherwise specified (the examples of bad logos are not mine, of course!)! That way, if you have questions about its purpose or how it was created, I can give you that information firsthand.</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7</a:t>
            </a:fld>
            <a:endParaRPr lang="en-US"/>
          </a:p>
        </p:txBody>
      </p:sp>
    </p:spTree>
    <p:extLst>
      <p:ext uri="{BB962C8B-B14F-4D97-AF65-F5344CB8AC3E}">
        <p14:creationId xmlns:p14="http://schemas.microsoft.com/office/powerpoint/2010/main" val="21261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Name is essential! </a:t>
            </a:r>
          </a:p>
          <a:p>
            <a:pPr marL="171450" indent="-171450">
              <a:buFont typeface="Arial" panose="020B0604020202020204" pitchFamily="34" charset="0"/>
              <a:buChar char="•"/>
            </a:pPr>
            <a:r>
              <a:rPr lang="en-US" dirty="0" smtClean="0"/>
              <a:t>Graphic strongly recommended; stylized</a:t>
            </a:r>
            <a:r>
              <a:rPr lang="en-US" baseline="0" dirty="0" smtClean="0"/>
              <a:t> word still done sometimes, but much more memorable and versatile with graphic</a:t>
            </a:r>
          </a:p>
          <a:p>
            <a:pPr marL="171450" indent="-171450">
              <a:buFont typeface="Arial" panose="020B0604020202020204" pitchFamily="34" charset="0"/>
              <a:buChar char="•"/>
            </a:pPr>
            <a:r>
              <a:rPr lang="en-US" baseline="0" dirty="0" smtClean="0"/>
              <a:t>Tagline (industry term; you might know it as a slogan) is optional. If nothing else, I recommend when name itself not clear what it does. </a:t>
            </a:r>
          </a:p>
          <a:p>
            <a:pPr marL="171450" indent="-171450">
              <a:buFont typeface="Arial" panose="020B0604020202020204" pitchFamily="34" charset="0"/>
              <a:buChar char="•"/>
            </a:pPr>
            <a:r>
              <a:rPr lang="en-US" baseline="0" dirty="0" smtClean="0"/>
              <a:t>Here, if you don’t know what “Community Management” is, you get to see it is for running HOAs</a:t>
            </a:r>
          </a:p>
          <a:p>
            <a:pPr marL="171450" indent="-171450">
              <a:buFont typeface="Arial" panose="020B0604020202020204" pitchFamily="34" charset="0"/>
              <a:buChar char="•"/>
            </a:pPr>
            <a:r>
              <a:rPr lang="en-US" baseline="0" dirty="0" smtClean="0"/>
              <a:t>I like to think of taglines as the “why”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Even if not a tagline, you can put in a definition (Business called “Bounce Time!” should say “Inflatables Rental” below, even if it’s not your official name. It makes sure wherever it’s shown, people can identify not only who you are, but what you are.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No more about taglines today for sake of time. </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8</a:t>
            </a:fld>
            <a:endParaRPr lang="en-US"/>
          </a:p>
        </p:txBody>
      </p:sp>
    </p:spTree>
    <p:extLst>
      <p:ext uri="{BB962C8B-B14F-4D97-AF65-F5344CB8AC3E}">
        <p14:creationId xmlns:p14="http://schemas.microsoft.com/office/powerpoint/2010/main" val="185260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business card is just basic</a:t>
            </a:r>
            <a:r>
              <a:rPr lang="en-US" baseline="0" dirty="0" smtClean="0"/>
              <a:t> centered text with a logo above it. But it’s attractive and compelling, simply because it has a good logo! </a:t>
            </a:r>
            <a:endParaRPr lang="en-US" dirty="0" smtClean="0"/>
          </a:p>
          <a:p>
            <a:pPr marL="171450" indent="-171450">
              <a:buFont typeface="Arial" panose="020B0604020202020204" pitchFamily="34" charset="0"/>
              <a:buChar char="•"/>
            </a:pPr>
            <a:r>
              <a:rPr lang="en-US" dirty="0" smtClean="0"/>
              <a:t>A study conducted by branding firm </a:t>
            </a:r>
            <a:r>
              <a:rPr lang="en-US" dirty="0" err="1" smtClean="0"/>
              <a:t>Siegel+Gale</a:t>
            </a:r>
            <a:r>
              <a:rPr lang="en-US" dirty="0" smtClean="0"/>
              <a:t> found that memorable logos are 13% more likely to get consumer attention and 7% more likely to make them want to learn more about the brand.</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9</a:t>
            </a:fld>
            <a:endParaRPr lang="en-US"/>
          </a:p>
        </p:txBody>
      </p:sp>
    </p:spTree>
    <p:extLst>
      <p:ext uri="{BB962C8B-B14F-4D97-AF65-F5344CB8AC3E}">
        <p14:creationId xmlns:p14="http://schemas.microsoft.com/office/powerpoint/2010/main" val="282783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Even without a graphic designer to make something fancier,</a:t>
            </a:r>
            <a:r>
              <a:rPr lang="en-US" baseline="0" dirty="0" smtClean="0"/>
              <a:t> just changing this out to an updated logo with basic text looks night-and-day different. </a:t>
            </a:r>
            <a:endParaRPr lang="en-US" dirty="0"/>
          </a:p>
        </p:txBody>
      </p:sp>
      <p:sp>
        <p:nvSpPr>
          <p:cNvPr id="4" name="Slide Number Placeholder 3"/>
          <p:cNvSpPr>
            <a:spLocks noGrp="1"/>
          </p:cNvSpPr>
          <p:nvPr>
            <p:ph type="sldNum" sz="quarter" idx="10"/>
          </p:nvPr>
        </p:nvSpPr>
        <p:spPr/>
        <p:txBody>
          <a:bodyPr/>
          <a:lstStyle/>
          <a:p>
            <a:fld id="{702A07B1-E0E7-4FDA-B1E6-D758BB721249}" type="slidenum">
              <a:rPr lang="en-US" smtClean="0"/>
              <a:t>10</a:t>
            </a:fld>
            <a:endParaRPr lang="en-US"/>
          </a:p>
        </p:txBody>
      </p:sp>
    </p:spTree>
    <p:extLst>
      <p:ext uri="{BB962C8B-B14F-4D97-AF65-F5344CB8AC3E}">
        <p14:creationId xmlns:p14="http://schemas.microsoft.com/office/powerpoint/2010/main" val="1418453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8"/>
          <a:stretch/>
        </p:blipFill>
        <p:spPr>
          <a:xfrm rot="5400000">
            <a:off x="2645434" y="-2688566"/>
            <a:ext cx="6901132" cy="12192000"/>
          </a:xfrm>
          <a:prstGeom prst="rect">
            <a:avLst/>
          </a:prstGeom>
        </p:spPr>
      </p:pic>
      <p:sp>
        <p:nvSpPr>
          <p:cNvPr id="2" name="Rectangle 1"/>
          <p:cNvSpPr/>
          <p:nvPr userDrawn="1"/>
        </p:nvSpPr>
        <p:spPr>
          <a:xfrm>
            <a:off x="698740" y="405443"/>
            <a:ext cx="10808898" cy="5969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1068" y="5395824"/>
            <a:ext cx="1350034" cy="1350034"/>
          </a:xfrm>
          <a:prstGeom prst="rect">
            <a:avLst/>
          </a:prstGeom>
        </p:spPr>
      </p:pic>
    </p:spTree>
    <p:extLst>
      <p:ext uri="{BB962C8B-B14F-4D97-AF65-F5344CB8AC3E}">
        <p14:creationId xmlns:p14="http://schemas.microsoft.com/office/powerpoint/2010/main" val="294283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280764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32548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414495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8"/>
          <a:stretch/>
        </p:blipFill>
        <p:spPr>
          <a:xfrm rot="5400000">
            <a:off x="2645434" y="-2688566"/>
            <a:ext cx="6901132" cy="12192000"/>
          </a:xfrm>
          <a:prstGeom prst="rect">
            <a:avLst/>
          </a:prstGeom>
        </p:spPr>
      </p:pic>
    </p:spTree>
    <p:extLst>
      <p:ext uri="{BB962C8B-B14F-4D97-AF65-F5344CB8AC3E}">
        <p14:creationId xmlns:p14="http://schemas.microsoft.com/office/powerpoint/2010/main" val="20434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333323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161251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418477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6551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224497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36705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6690BD1-6D6D-47B4-99C3-4C1275BB289F}" type="datetimeFigureOut">
              <a:rPr lang="en-US" smtClean="0"/>
              <a:t>9/12/2019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01974" y="6390856"/>
            <a:ext cx="2743200" cy="365125"/>
          </a:xfrm>
          <a:prstGeom prst="rect">
            <a:avLst/>
          </a:prstGeom>
        </p:spPr>
        <p:txBody>
          <a:bodyPr/>
          <a:lstStyle/>
          <a:p>
            <a:fld id="{D5DE3D29-BF67-4239-AD23-DB608D820408}" type="slidenum">
              <a:rPr lang="en-US" smtClean="0"/>
              <a:t>‹#›</a:t>
            </a:fld>
            <a:endParaRPr lang="en-US"/>
          </a:p>
        </p:txBody>
      </p:sp>
    </p:spTree>
    <p:extLst>
      <p:ext uri="{BB962C8B-B14F-4D97-AF65-F5344CB8AC3E}">
        <p14:creationId xmlns:p14="http://schemas.microsoft.com/office/powerpoint/2010/main" val="393575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70669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549" y="809438"/>
            <a:ext cx="5875343" cy="5184367"/>
          </a:xfrm>
          <a:prstGeom prst="rect">
            <a:avLst/>
          </a:prstGeom>
        </p:spPr>
      </p:pic>
      <p:sp>
        <p:nvSpPr>
          <p:cNvPr id="5" name="TextBox 4"/>
          <p:cNvSpPr txBox="1"/>
          <p:nvPr/>
        </p:nvSpPr>
        <p:spPr>
          <a:xfrm>
            <a:off x="7721145" y="1441200"/>
            <a:ext cx="3559831" cy="600164"/>
          </a:xfrm>
          <a:prstGeom prst="rect">
            <a:avLst/>
          </a:prstGeom>
          <a:noFill/>
        </p:spPr>
        <p:txBody>
          <a:bodyPr wrap="square" rtlCol="0">
            <a:spAutoFit/>
          </a:bodyPr>
          <a:lstStyle/>
          <a:p>
            <a:r>
              <a:rPr lang="en-US" sz="3300" dirty="0" smtClean="0">
                <a:solidFill>
                  <a:srgbClr val="94745D"/>
                </a:solidFill>
                <a:latin typeface="Times New Roman" panose="02020603050405020304" pitchFamily="18" charset="0"/>
                <a:cs typeface="Times New Roman" panose="02020603050405020304" pitchFamily="18" charset="0"/>
              </a:rPr>
              <a:t>By Melissa James</a:t>
            </a:r>
            <a:endParaRPr lang="en-US" sz="3300" dirty="0">
              <a:solidFill>
                <a:srgbClr val="94745D"/>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892" y="2041364"/>
            <a:ext cx="3040891" cy="1561808"/>
          </a:xfrm>
          <a:prstGeom prst="rect">
            <a:avLst/>
          </a:prstGeom>
        </p:spPr>
      </p:pic>
    </p:spTree>
    <p:extLst>
      <p:ext uri="{BB962C8B-B14F-4D97-AF65-F5344CB8AC3E}">
        <p14:creationId xmlns:p14="http://schemas.microsoft.com/office/powerpoint/2010/main" val="14828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See the Difference?</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3"/>
          <a:srcRect b="7069"/>
          <a:stretch/>
        </p:blipFill>
        <p:spPr>
          <a:xfrm rot="322383">
            <a:off x="2820060" y="1435842"/>
            <a:ext cx="2330711" cy="4922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rot="281066">
            <a:off x="7075805" y="1447895"/>
            <a:ext cx="2296886" cy="5029201"/>
            <a:chOff x="6345378" y="1251857"/>
            <a:chExt cx="2296886" cy="5029201"/>
          </a:xfrm>
        </p:grpSpPr>
        <p:sp>
          <p:nvSpPr>
            <p:cNvPr id="6" name="Rectangle 5"/>
            <p:cNvSpPr/>
            <p:nvPr/>
          </p:nvSpPr>
          <p:spPr>
            <a:xfrm>
              <a:off x="6345378" y="1251857"/>
              <a:ext cx="2296886" cy="5029201"/>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gape logo vertical with t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381" y="2001502"/>
              <a:ext cx="2170879" cy="24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08381" y="4605760"/>
              <a:ext cx="2198915" cy="1292662"/>
            </a:xfrm>
            <a:prstGeom prst="rect">
              <a:avLst/>
            </a:prstGeom>
            <a:noFill/>
          </p:spPr>
          <p:txBody>
            <a:bodyPr wrap="square" rtlCol="0">
              <a:spAutoFit/>
            </a:bodyPr>
            <a:lstStyle/>
            <a:p>
              <a:pPr algn="ctr"/>
              <a:r>
                <a:rPr lang="en-US" sz="1300" dirty="0" smtClean="0">
                  <a:solidFill>
                    <a:schemeClr val="tx1">
                      <a:lumMod val="65000"/>
                      <a:lumOff val="35000"/>
                    </a:schemeClr>
                  </a:solidFill>
                  <a:latin typeface="Arial" panose="020B0604020202020204" pitchFamily="34" charset="0"/>
                  <a:cs typeface="Arial" panose="020B0604020202020204" pitchFamily="34" charset="0"/>
                </a:rPr>
                <a:t>4 Duncan Drive</a:t>
              </a:r>
              <a:br>
                <a:rPr lang="en-US" sz="1300" dirty="0" smtClean="0">
                  <a:solidFill>
                    <a:schemeClr val="tx1">
                      <a:lumMod val="65000"/>
                      <a:lumOff val="35000"/>
                    </a:schemeClr>
                  </a:solidFill>
                  <a:latin typeface="Arial" panose="020B0604020202020204" pitchFamily="34" charset="0"/>
                  <a:cs typeface="Arial" panose="020B0604020202020204" pitchFamily="34" charset="0"/>
                </a:rPr>
              </a:br>
              <a:r>
                <a:rPr lang="en-US" sz="1300" dirty="0" smtClean="0">
                  <a:solidFill>
                    <a:schemeClr val="tx1">
                      <a:lumMod val="65000"/>
                      <a:lumOff val="35000"/>
                    </a:schemeClr>
                  </a:solidFill>
                  <a:latin typeface="Arial" panose="020B0604020202020204" pitchFamily="34" charset="0"/>
                  <a:cs typeface="Arial" panose="020B0604020202020204" pitchFamily="34" charset="0"/>
                </a:rPr>
                <a:t>Hampton, VA 23663</a:t>
              </a:r>
            </a:p>
            <a:p>
              <a:pPr algn="ctr"/>
              <a:r>
                <a:rPr lang="en-US" sz="1300" dirty="0" smtClean="0">
                  <a:solidFill>
                    <a:schemeClr val="tx1">
                      <a:lumMod val="65000"/>
                      <a:lumOff val="35000"/>
                    </a:schemeClr>
                  </a:solidFill>
                  <a:latin typeface="Arial" panose="020B0604020202020204" pitchFamily="34" charset="0"/>
                  <a:cs typeface="Arial" panose="020B0604020202020204" pitchFamily="34" charset="0"/>
                </a:rPr>
                <a:t>757.723.5530</a:t>
              </a:r>
              <a:br>
                <a:rPr lang="en-US" sz="1300" dirty="0" smtClean="0">
                  <a:solidFill>
                    <a:schemeClr val="tx1">
                      <a:lumMod val="65000"/>
                      <a:lumOff val="35000"/>
                    </a:schemeClr>
                  </a:solidFill>
                  <a:latin typeface="Arial" panose="020B0604020202020204" pitchFamily="34" charset="0"/>
                  <a:cs typeface="Arial" panose="020B0604020202020204" pitchFamily="34" charset="0"/>
                </a:rPr>
              </a:br>
              <a:r>
                <a:rPr lang="en-US" sz="1300" dirty="0" smtClean="0">
                  <a:solidFill>
                    <a:schemeClr val="tx1">
                      <a:lumMod val="65000"/>
                      <a:lumOff val="35000"/>
                    </a:schemeClr>
                  </a:solidFill>
                  <a:latin typeface="Arial" panose="020B0604020202020204" pitchFamily="34" charset="0"/>
                  <a:cs typeface="Arial" panose="020B0604020202020204" pitchFamily="34" charset="0"/>
                </a:rPr>
                <a:t/>
              </a:r>
              <a:br>
                <a:rPr lang="en-US" sz="1300" dirty="0" smtClean="0">
                  <a:solidFill>
                    <a:schemeClr val="tx1">
                      <a:lumMod val="65000"/>
                      <a:lumOff val="35000"/>
                    </a:schemeClr>
                  </a:solidFill>
                  <a:latin typeface="Arial" panose="020B0604020202020204" pitchFamily="34" charset="0"/>
                  <a:cs typeface="Arial" panose="020B0604020202020204" pitchFamily="34" charset="0"/>
                </a:rPr>
              </a:br>
              <a:r>
                <a:rPr lang="en-US" sz="1300" dirty="0" smtClean="0">
                  <a:solidFill>
                    <a:schemeClr val="tx1">
                      <a:lumMod val="65000"/>
                      <a:lumOff val="35000"/>
                    </a:schemeClr>
                  </a:solidFill>
                  <a:latin typeface="Arial" panose="020B0604020202020204" pitchFamily="34" charset="0"/>
                  <a:cs typeface="Arial" panose="020B0604020202020204" pitchFamily="34" charset="0"/>
                </a:rPr>
                <a:t>Annette H. Johnson,</a:t>
              </a:r>
              <a:br>
                <a:rPr lang="en-US" sz="1300" dirty="0" smtClean="0">
                  <a:solidFill>
                    <a:schemeClr val="tx1">
                      <a:lumMod val="65000"/>
                      <a:lumOff val="35000"/>
                    </a:schemeClr>
                  </a:solidFill>
                  <a:latin typeface="Arial" panose="020B0604020202020204" pitchFamily="34" charset="0"/>
                  <a:cs typeface="Arial" panose="020B0604020202020204" pitchFamily="34" charset="0"/>
                </a:rPr>
              </a:br>
              <a:r>
                <a:rPr lang="en-US" sz="1300" dirty="0" smtClean="0">
                  <a:solidFill>
                    <a:schemeClr val="tx1">
                      <a:lumMod val="65000"/>
                      <a:lumOff val="35000"/>
                    </a:schemeClr>
                  </a:solidFill>
                  <a:latin typeface="Arial" panose="020B0604020202020204" pitchFamily="34" charset="0"/>
                  <a:cs typeface="Arial" panose="020B0604020202020204" pitchFamily="34" charset="0"/>
                </a:rPr>
                <a:t>Director</a:t>
              </a:r>
              <a:endParaRPr lang="en-US" sz="13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9" name="Right Arrow 8"/>
          <p:cNvSpPr/>
          <p:nvPr/>
        </p:nvSpPr>
        <p:spPr>
          <a:xfrm>
            <a:off x="5638779" y="3135085"/>
            <a:ext cx="968829" cy="39188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82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29" y="1864296"/>
            <a:ext cx="8501742" cy="3785652"/>
          </a:xfrm>
          <a:prstGeom prst="rect">
            <a:avLst/>
          </a:prstGeom>
          <a:noFill/>
        </p:spPr>
        <p:txBody>
          <a:bodyPr wrap="square" rtlCol="0">
            <a:spAutoFit/>
          </a:bodyPr>
          <a:lstStyle/>
          <a:p>
            <a:r>
              <a:rPr lang="en-US" sz="3000" dirty="0">
                <a:solidFill>
                  <a:srgbClr val="94745D"/>
                </a:solidFill>
                <a:latin typeface="Arial" panose="020B0604020202020204" pitchFamily="34" charset="0"/>
                <a:cs typeface="Arial" panose="020B0604020202020204" pitchFamily="34" charset="0"/>
              </a:rPr>
              <a:t>1.	Targeted</a:t>
            </a:r>
          </a:p>
          <a:p>
            <a:r>
              <a:rPr lang="en-US" sz="3000" dirty="0">
                <a:solidFill>
                  <a:srgbClr val="94745D"/>
                </a:solidFill>
                <a:latin typeface="Arial" panose="020B0604020202020204" pitchFamily="34" charset="0"/>
                <a:cs typeface="Arial" panose="020B0604020202020204" pitchFamily="34" charset="0"/>
              </a:rPr>
              <a:t>2.	Attractive</a:t>
            </a:r>
          </a:p>
          <a:p>
            <a:r>
              <a:rPr lang="en-US" sz="3000" dirty="0">
                <a:solidFill>
                  <a:srgbClr val="94745D"/>
                </a:solidFill>
                <a:latin typeface="Arial" panose="020B0604020202020204" pitchFamily="34" charset="0"/>
                <a:cs typeface="Arial" panose="020B0604020202020204" pitchFamily="34" charset="0"/>
              </a:rPr>
              <a:t>3.	Simple</a:t>
            </a:r>
          </a:p>
          <a:p>
            <a:r>
              <a:rPr lang="en-US" sz="3000" dirty="0">
                <a:solidFill>
                  <a:srgbClr val="94745D"/>
                </a:solidFill>
                <a:latin typeface="Arial" panose="020B0604020202020204" pitchFamily="34" charset="0"/>
                <a:cs typeface="Arial" panose="020B0604020202020204" pitchFamily="34" charset="0"/>
              </a:rPr>
              <a:t>4.	Memorable</a:t>
            </a:r>
          </a:p>
          <a:p>
            <a:r>
              <a:rPr lang="en-US" sz="3000" dirty="0" smtClean="0">
                <a:solidFill>
                  <a:srgbClr val="94745D"/>
                </a:solidFill>
                <a:latin typeface="Arial" panose="020B0604020202020204" pitchFamily="34" charset="0"/>
                <a:cs typeface="Arial" panose="020B0604020202020204" pitchFamily="34" charset="0"/>
              </a:rPr>
              <a:t>5.	Distinct</a:t>
            </a:r>
          </a:p>
          <a:p>
            <a:r>
              <a:rPr lang="en-US" sz="3000" dirty="0" smtClean="0">
                <a:solidFill>
                  <a:srgbClr val="94745D"/>
                </a:solidFill>
                <a:latin typeface="Arial" panose="020B0604020202020204" pitchFamily="34" charset="0"/>
                <a:cs typeface="Arial" panose="020B0604020202020204" pitchFamily="34" charset="0"/>
              </a:rPr>
              <a:t>6.     </a:t>
            </a:r>
            <a:r>
              <a:rPr lang="en-US" sz="3000" dirty="0" smtClean="0">
                <a:solidFill>
                  <a:srgbClr val="94745D"/>
                </a:solidFill>
                <a:latin typeface="Arial" panose="020B0604020202020204" pitchFamily="34" charset="0"/>
                <a:cs typeface="Arial" panose="020B0604020202020204" pitchFamily="34" charset="0"/>
              </a:rPr>
              <a:t> Understandable</a:t>
            </a:r>
            <a:endParaRPr lang="en-US" sz="3000" dirty="0">
              <a:solidFill>
                <a:srgbClr val="94745D"/>
              </a:solidFill>
              <a:latin typeface="Arial" panose="020B0604020202020204" pitchFamily="34" charset="0"/>
              <a:cs typeface="Arial" panose="020B0604020202020204" pitchFamily="34" charset="0"/>
            </a:endParaRPr>
          </a:p>
          <a:p>
            <a:r>
              <a:rPr lang="en-US" sz="3000" dirty="0">
                <a:solidFill>
                  <a:srgbClr val="94745D"/>
                </a:solidFill>
                <a:latin typeface="Arial" panose="020B0604020202020204" pitchFamily="34" charset="0"/>
                <a:cs typeface="Arial" panose="020B0604020202020204" pitchFamily="34" charset="0"/>
              </a:rPr>
              <a:t>7</a:t>
            </a:r>
            <a:r>
              <a:rPr lang="en-US" sz="3000" dirty="0" smtClean="0">
                <a:solidFill>
                  <a:srgbClr val="94745D"/>
                </a:solidFill>
                <a:latin typeface="Arial" panose="020B0604020202020204" pitchFamily="34" charset="0"/>
                <a:cs typeface="Arial" panose="020B0604020202020204" pitchFamily="34" charset="0"/>
              </a:rPr>
              <a:t>.</a:t>
            </a:r>
            <a:r>
              <a:rPr lang="en-US" sz="3000" dirty="0">
                <a:solidFill>
                  <a:srgbClr val="94745D"/>
                </a:solidFill>
                <a:latin typeface="Arial" panose="020B0604020202020204" pitchFamily="34" charset="0"/>
                <a:cs typeface="Arial" panose="020B0604020202020204" pitchFamily="34" charset="0"/>
              </a:rPr>
              <a:t>	Versatile</a:t>
            </a:r>
          </a:p>
          <a:p>
            <a:r>
              <a:rPr lang="en-US" sz="3000" dirty="0">
                <a:solidFill>
                  <a:srgbClr val="94745D"/>
                </a:solidFill>
                <a:latin typeface="Arial" panose="020B0604020202020204" pitchFamily="34" charset="0"/>
                <a:cs typeface="Arial" panose="020B0604020202020204" pitchFamily="34" charset="0"/>
              </a:rPr>
              <a:t>8</a:t>
            </a:r>
            <a:r>
              <a:rPr lang="en-US" sz="3000" dirty="0" smtClean="0">
                <a:solidFill>
                  <a:srgbClr val="94745D"/>
                </a:solidFill>
                <a:latin typeface="Arial" panose="020B0604020202020204" pitchFamily="34" charset="0"/>
                <a:cs typeface="Arial" panose="020B0604020202020204" pitchFamily="34" charset="0"/>
              </a:rPr>
              <a:t>.</a:t>
            </a:r>
            <a:r>
              <a:rPr lang="en-US" sz="3000" dirty="0">
                <a:solidFill>
                  <a:srgbClr val="94745D"/>
                </a:solidFill>
                <a:latin typeface="Arial" panose="020B0604020202020204" pitchFamily="34" charset="0"/>
                <a:cs typeface="Arial" panose="020B0604020202020204" pitchFamily="34" charset="0"/>
              </a:rPr>
              <a:t>	Up to date</a:t>
            </a: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8 Qualities of a Good Logo</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332" y="1531792"/>
            <a:ext cx="4109727" cy="3988993"/>
          </a:xfrm>
          <a:prstGeom prst="rect">
            <a:avLst/>
          </a:prstGeom>
        </p:spPr>
      </p:pic>
    </p:spTree>
    <p:extLst>
      <p:ext uri="{BB962C8B-B14F-4D97-AF65-F5344CB8AC3E}">
        <p14:creationId xmlns:p14="http://schemas.microsoft.com/office/powerpoint/2010/main" val="111000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112" y="3035174"/>
            <a:ext cx="5931450" cy="2862322"/>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Should be communicated through at LEAST one of these:</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Name</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Descriptor or Tagline</a:t>
            </a:r>
            <a:endParaRPr lang="en-US" sz="3000" dirty="0">
              <a:solidFill>
                <a:srgbClr val="94745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Graphic</a:t>
            </a:r>
          </a:p>
          <a:p>
            <a:pPr marL="457200" indent="-457200">
              <a:buFont typeface="Arial" panose="020B0604020202020204" pitchFamily="34" charset="0"/>
              <a:buChar char="•"/>
            </a:pPr>
            <a:endParaRPr lang="en-US" sz="3000" dirty="0" smtClean="0">
              <a:solidFill>
                <a:srgbClr val="94745D"/>
              </a:solidFill>
              <a:latin typeface="Arial" panose="020B0604020202020204" pitchFamily="34" charset="0"/>
              <a:cs typeface="Arial" panose="020B0604020202020204" pitchFamily="34" charset="0"/>
            </a:endParaRP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Understandable Logos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22620" y="1576263"/>
            <a:ext cx="6433254" cy="1015663"/>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No context needed to “get” what your company does!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897" y="4029308"/>
            <a:ext cx="4015601" cy="1284992"/>
          </a:xfrm>
          <a:prstGeom prst="rect">
            <a:avLst/>
          </a:prstGeom>
        </p:spPr>
      </p:pic>
      <p:sp>
        <p:nvSpPr>
          <p:cNvPr id="8" name="TextBox 7"/>
          <p:cNvSpPr txBox="1"/>
          <p:nvPr/>
        </p:nvSpPr>
        <p:spPr>
          <a:xfrm>
            <a:off x="5274138" y="5620497"/>
            <a:ext cx="1474678" cy="553998"/>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a:t>
            </a:r>
          </a:p>
        </p:txBody>
      </p:sp>
      <p:cxnSp>
        <p:nvCxnSpPr>
          <p:cNvPr id="11" name="Straight Arrow Connector 10"/>
          <p:cNvCxnSpPr/>
          <p:nvPr/>
        </p:nvCxnSpPr>
        <p:spPr>
          <a:xfrm flipV="1">
            <a:off x="6341215" y="5314300"/>
            <a:ext cx="537173" cy="419448"/>
          </a:xfrm>
          <a:prstGeom prst="straightConnector1">
            <a:avLst/>
          </a:prstGeom>
          <a:ln w="28575">
            <a:solidFill>
              <a:srgbClr val="9474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9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157253">
            <a:off x="4484528" y="2587981"/>
            <a:ext cx="1459811" cy="400110"/>
          </a:xfrm>
          <a:prstGeom prst="rect">
            <a:avLst/>
          </a:prstGeom>
          <a:noFill/>
        </p:spPr>
        <p:txBody>
          <a:bodyPr wrap="square" rtlCol="0">
            <a:spAutoFit/>
          </a:bodyPr>
          <a:lstStyle/>
          <a:p>
            <a:r>
              <a:rPr lang="en-US" sz="2000" b="1" dirty="0" smtClean="0">
                <a:solidFill>
                  <a:srgbClr val="94745D"/>
                </a:solidFill>
                <a:latin typeface="Arial" panose="020B0604020202020204" pitchFamily="34" charset="0"/>
                <a:cs typeface="Arial" panose="020B0604020202020204" pitchFamily="34" charset="0"/>
              </a:rPr>
              <a:t>NAME</a:t>
            </a: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Understandable Logos</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56" y="1390480"/>
            <a:ext cx="3298062" cy="1749845"/>
          </a:xfrm>
          <a:prstGeom prst="rect">
            <a:avLst/>
          </a:prstGeom>
        </p:spPr>
      </p:pic>
      <p:sp>
        <p:nvSpPr>
          <p:cNvPr id="6" name="TextBox 5"/>
          <p:cNvSpPr txBox="1"/>
          <p:nvPr/>
        </p:nvSpPr>
        <p:spPr>
          <a:xfrm rot="20343564">
            <a:off x="3614949" y="3402306"/>
            <a:ext cx="1454844" cy="400110"/>
          </a:xfrm>
          <a:prstGeom prst="rect">
            <a:avLst/>
          </a:prstGeom>
          <a:noFill/>
        </p:spPr>
        <p:txBody>
          <a:bodyPr wrap="square" rtlCol="0">
            <a:spAutoFit/>
          </a:bodyPr>
          <a:lstStyle/>
          <a:p>
            <a:r>
              <a:rPr lang="en-US" sz="2000" b="1" dirty="0" smtClean="0">
                <a:solidFill>
                  <a:srgbClr val="94745D"/>
                </a:solidFill>
                <a:latin typeface="Arial" panose="020B0604020202020204" pitchFamily="34" charset="0"/>
                <a:cs typeface="Arial" panose="020B0604020202020204" pitchFamily="34" charset="0"/>
              </a:rPr>
              <a:t>GRAPHIC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856" y="4049185"/>
            <a:ext cx="3232022" cy="2269442"/>
          </a:xfrm>
          <a:prstGeom prst="rect">
            <a:avLst/>
          </a:prstGeom>
        </p:spPr>
      </p:pic>
      <p:sp>
        <p:nvSpPr>
          <p:cNvPr id="8" name="TextBox 7"/>
          <p:cNvSpPr txBox="1"/>
          <p:nvPr/>
        </p:nvSpPr>
        <p:spPr>
          <a:xfrm rot="1208131">
            <a:off x="7102903" y="3659158"/>
            <a:ext cx="2875940" cy="400110"/>
          </a:xfrm>
          <a:prstGeom prst="rect">
            <a:avLst/>
          </a:prstGeom>
          <a:noFill/>
        </p:spPr>
        <p:txBody>
          <a:bodyPr wrap="square" rtlCol="0">
            <a:spAutoFit/>
          </a:bodyPr>
          <a:lstStyle/>
          <a:p>
            <a:r>
              <a:rPr lang="en-US" sz="2000" b="1" dirty="0" smtClean="0">
                <a:solidFill>
                  <a:srgbClr val="94745D"/>
                </a:solidFill>
                <a:latin typeface="Arial" panose="020B0604020202020204" pitchFamily="34" charset="0"/>
                <a:cs typeface="Arial" panose="020B0604020202020204" pitchFamily="34" charset="0"/>
              </a:rPr>
              <a:t>DESCRIPTOR</a:t>
            </a:r>
          </a:p>
        </p:txBody>
      </p:sp>
      <p:pic>
        <p:nvPicPr>
          <p:cNvPr id="9" name="Picture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7761" y="3912917"/>
            <a:ext cx="3168322" cy="2136919"/>
          </a:xfrm>
          <a:prstGeom prst="rect">
            <a:avLst/>
          </a:prstGeom>
        </p:spPr>
      </p:pic>
      <p:sp>
        <p:nvSpPr>
          <p:cNvPr id="10" name="TextBox 9"/>
          <p:cNvSpPr txBox="1"/>
          <p:nvPr/>
        </p:nvSpPr>
        <p:spPr>
          <a:xfrm rot="20068105">
            <a:off x="6126825" y="2520032"/>
            <a:ext cx="2475352" cy="400110"/>
          </a:xfrm>
          <a:prstGeom prst="rect">
            <a:avLst/>
          </a:prstGeom>
          <a:noFill/>
        </p:spPr>
        <p:txBody>
          <a:bodyPr wrap="square" rtlCol="0">
            <a:spAutoFit/>
          </a:bodyPr>
          <a:lstStyle/>
          <a:p>
            <a:pPr algn="ctr"/>
            <a:r>
              <a:rPr lang="en-US" sz="2000" b="1" dirty="0" smtClean="0">
                <a:solidFill>
                  <a:srgbClr val="94745D"/>
                </a:solidFill>
                <a:latin typeface="Arial" panose="020B0604020202020204" pitchFamily="34" charset="0"/>
                <a:cs typeface="Arial" panose="020B0604020202020204" pitchFamily="34" charset="0"/>
              </a:rPr>
              <a:t>TAGLINE</a:t>
            </a:r>
          </a:p>
        </p:txBody>
      </p:sp>
      <p:pic>
        <p:nvPicPr>
          <p:cNvPr id="12" name="Picture 11"/>
          <p:cNvPicPr>
            <a:picLocks noChangeAspect="1"/>
          </p:cNvPicPr>
          <p:nvPr/>
        </p:nvPicPr>
        <p:blipFill>
          <a:blip r:embed="rId6">
            <a:clrChange>
              <a:clrFrom>
                <a:srgbClr val="FFFFFF"/>
              </a:clrFrom>
              <a:clrTo>
                <a:srgbClr val="FFFFFF">
                  <a:alpha val="0"/>
                </a:srgbClr>
              </a:clrTo>
            </a:clrChange>
          </a:blip>
          <a:stretch>
            <a:fillRect/>
          </a:stretch>
        </p:blipFill>
        <p:spPr>
          <a:xfrm>
            <a:off x="8202047" y="698618"/>
            <a:ext cx="3277682" cy="2762323"/>
          </a:xfrm>
          <a:prstGeom prst="rect">
            <a:avLst/>
          </a:prstGeom>
        </p:spPr>
      </p:pic>
      <p:grpSp>
        <p:nvGrpSpPr>
          <p:cNvPr id="16" name="Group 15"/>
          <p:cNvGrpSpPr/>
          <p:nvPr/>
        </p:nvGrpSpPr>
        <p:grpSpPr>
          <a:xfrm>
            <a:off x="4544910" y="2892587"/>
            <a:ext cx="2919662" cy="2225925"/>
            <a:chOff x="4544910" y="2892587"/>
            <a:chExt cx="2919662" cy="2225925"/>
          </a:xfrm>
        </p:grpSpPr>
        <p:sp>
          <p:nvSpPr>
            <p:cNvPr id="15" name="Oval 14"/>
            <p:cNvSpPr/>
            <p:nvPr/>
          </p:nvSpPr>
          <p:spPr>
            <a:xfrm>
              <a:off x="4841054" y="2892587"/>
              <a:ext cx="2414562" cy="2225925"/>
            </a:xfrm>
            <a:prstGeom prst="ellipse">
              <a:avLst/>
            </a:prstGeom>
            <a:solidFill>
              <a:srgbClr val="91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44910" y="3460941"/>
              <a:ext cx="2919662" cy="1107996"/>
            </a:xfrm>
            <a:prstGeom prst="rect">
              <a:avLst/>
            </a:prstGeom>
            <a:noFill/>
          </p:spPr>
          <p:txBody>
            <a:bodyPr wrap="square" rtlCol="0">
              <a:spAutoFit/>
            </a:bodyPr>
            <a:lstStyle/>
            <a:p>
              <a:pPr algn="ctr"/>
              <a:r>
                <a:rPr lang="en-US" sz="2200" b="1" dirty="0" smtClean="0">
                  <a:solidFill>
                    <a:schemeClr val="bg1"/>
                  </a:solidFill>
                  <a:latin typeface="Arial" panose="020B0604020202020204" pitchFamily="34" charset="0"/>
                  <a:cs typeface="Arial" panose="020B0604020202020204" pitchFamily="34" charset="0"/>
                </a:rPr>
                <a:t>Every logo</a:t>
              </a:r>
              <a:br>
                <a:rPr lang="en-US" sz="2200" b="1" dirty="0" smtClean="0">
                  <a:solidFill>
                    <a:schemeClr val="bg1"/>
                  </a:solidFill>
                  <a:latin typeface="Arial" panose="020B0604020202020204" pitchFamily="34" charset="0"/>
                  <a:cs typeface="Arial" panose="020B0604020202020204" pitchFamily="34" charset="0"/>
                </a:rPr>
              </a:br>
              <a:r>
                <a:rPr lang="en-US" sz="2200" b="1" dirty="0" smtClean="0">
                  <a:solidFill>
                    <a:schemeClr val="bg1"/>
                  </a:solidFill>
                  <a:latin typeface="Arial" panose="020B0604020202020204" pitchFamily="34" charset="0"/>
                  <a:cs typeface="Arial" panose="020B0604020202020204" pitchFamily="34" charset="0"/>
                </a:rPr>
                <a:t>should answer </a:t>
              </a:r>
              <a:br>
                <a:rPr lang="en-US" sz="2200" b="1" dirty="0" smtClean="0">
                  <a:solidFill>
                    <a:schemeClr val="bg1"/>
                  </a:solidFill>
                  <a:latin typeface="Arial" panose="020B0604020202020204" pitchFamily="34" charset="0"/>
                  <a:cs typeface="Arial" panose="020B0604020202020204" pitchFamily="34" charset="0"/>
                </a:rPr>
              </a:br>
              <a:r>
                <a:rPr lang="en-US" sz="2200" b="1" dirty="0" smtClean="0">
                  <a:solidFill>
                    <a:schemeClr val="bg1"/>
                  </a:solidFill>
                  <a:latin typeface="Arial" panose="020B0604020202020204" pitchFamily="34" charset="0"/>
                  <a:cs typeface="Arial" panose="020B0604020202020204" pitchFamily="34" charset="0"/>
                </a:rPr>
                <a:t>“what is it?”</a:t>
              </a:r>
              <a:endParaRPr lang="en-US" sz="2200" b="1" dirty="0">
                <a:solidFill>
                  <a:schemeClr val="bg1"/>
                </a:solidFill>
                <a:latin typeface="Arial" panose="020B0604020202020204" pitchFamily="34" charset="0"/>
                <a:cs typeface="Arial" panose="020B0604020202020204" pitchFamily="34" charset="0"/>
              </a:endParaRPr>
            </a:p>
          </p:txBody>
        </p:sp>
      </p:grpSp>
      <p:cxnSp>
        <p:nvCxnSpPr>
          <p:cNvPr id="18" name="Straight Connector 17"/>
          <p:cNvCxnSpPr>
            <a:stCxn id="6" idx="1"/>
          </p:cNvCxnSpPr>
          <p:nvPr/>
        </p:nvCxnSpPr>
        <p:spPr>
          <a:xfrm flipH="1">
            <a:off x="3208651" y="3862342"/>
            <a:ext cx="454343" cy="201323"/>
          </a:xfrm>
          <a:prstGeom prst="line">
            <a:avLst/>
          </a:prstGeom>
          <a:ln w="28575">
            <a:solidFill>
              <a:srgbClr val="916F5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083723" y="2366900"/>
            <a:ext cx="461187" cy="163213"/>
          </a:xfrm>
          <a:prstGeom prst="line">
            <a:avLst/>
          </a:prstGeom>
          <a:ln w="28575">
            <a:solidFill>
              <a:srgbClr val="916F5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904122" y="2246455"/>
            <a:ext cx="413338" cy="181144"/>
          </a:xfrm>
          <a:prstGeom prst="line">
            <a:avLst/>
          </a:prstGeom>
          <a:ln w="28575">
            <a:solidFill>
              <a:srgbClr val="916F5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862283" y="3933333"/>
            <a:ext cx="422007" cy="130332"/>
          </a:xfrm>
          <a:prstGeom prst="line">
            <a:avLst/>
          </a:prstGeom>
          <a:ln w="28575">
            <a:solidFill>
              <a:srgbClr val="916F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94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112" y="3035174"/>
            <a:ext cx="4782874" cy="2400657"/>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No small or thin text</a:t>
            </a:r>
            <a:endParaRPr lang="en-US" sz="3000" dirty="0">
              <a:solidFill>
                <a:srgbClr val="94745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Only 1-2 fonts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Graphic should not be overly complex</a:t>
            </a:r>
          </a:p>
          <a:p>
            <a:pPr marL="457200" indent="-457200">
              <a:buFont typeface="Arial" panose="020B0604020202020204" pitchFamily="34" charset="0"/>
              <a:buChar char="•"/>
            </a:pPr>
            <a:endParaRPr lang="en-US" sz="3000" dirty="0" smtClean="0">
              <a:solidFill>
                <a:srgbClr val="94745D"/>
              </a:solidFill>
              <a:latin typeface="Arial" panose="020B0604020202020204" pitchFamily="34" charset="0"/>
              <a:cs typeface="Arial" panose="020B0604020202020204" pitchFamily="34" charset="0"/>
            </a:endParaRP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Versatility</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84112" y="1837778"/>
            <a:ext cx="9133646" cy="553998"/>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Logo should be clear at any size, on any surface</a:t>
            </a:r>
          </a:p>
        </p:txBody>
      </p:sp>
      <p:pic>
        <p:nvPicPr>
          <p:cNvPr id="5" name="Picture 4"/>
          <p:cNvPicPr>
            <a:picLocks noChangeAspect="1"/>
          </p:cNvPicPr>
          <p:nvPr/>
        </p:nvPicPr>
        <p:blipFill rotWithShape="1">
          <a:blip r:embed="rId3"/>
          <a:srcRect l="28818" t="12290" r="1077" b="3139"/>
          <a:stretch/>
        </p:blipFill>
        <p:spPr>
          <a:xfrm>
            <a:off x="6266986" y="2489947"/>
            <a:ext cx="4527395" cy="2988527"/>
          </a:xfrm>
          <a:prstGeom prst="rect">
            <a:avLst/>
          </a:prstGeom>
        </p:spPr>
      </p:pic>
      <p:cxnSp>
        <p:nvCxnSpPr>
          <p:cNvPr id="7" name="Straight Arrow Connector 6"/>
          <p:cNvCxnSpPr/>
          <p:nvPr/>
        </p:nvCxnSpPr>
        <p:spPr>
          <a:xfrm>
            <a:off x="8430322" y="3389971"/>
            <a:ext cx="1410566" cy="113742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02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Versatility</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65779" y="1681662"/>
            <a:ext cx="7001966" cy="1015663"/>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Ideal logo can be configured both vertically and horizontally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628" y="3691053"/>
            <a:ext cx="5030531" cy="16874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462" y="3020900"/>
            <a:ext cx="3927099" cy="2764599"/>
          </a:xfrm>
          <a:prstGeom prst="rect">
            <a:avLst/>
          </a:prstGeom>
        </p:spPr>
      </p:pic>
    </p:spTree>
    <p:extLst>
      <p:ext uri="{BB962C8B-B14F-4D97-AF65-F5344CB8AC3E}">
        <p14:creationId xmlns:p14="http://schemas.microsoft.com/office/powerpoint/2010/main" val="66383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Versatility</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36394" y="1504002"/>
            <a:ext cx="7704494" cy="553998"/>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Graphic element that can be used alone</a:t>
            </a:r>
          </a:p>
        </p:txBody>
      </p:sp>
      <p:pic>
        <p:nvPicPr>
          <p:cNvPr id="2" name="Picture 1"/>
          <p:cNvPicPr>
            <a:picLocks noChangeAspect="1"/>
          </p:cNvPicPr>
          <p:nvPr/>
        </p:nvPicPr>
        <p:blipFill>
          <a:blip r:embed="rId3"/>
          <a:stretch>
            <a:fillRect/>
          </a:stretch>
        </p:blipFill>
        <p:spPr>
          <a:xfrm>
            <a:off x="1589983" y="2389116"/>
            <a:ext cx="5546797" cy="348746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801905" y="3218404"/>
            <a:ext cx="1576156" cy="13636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p:cNvSpPr/>
          <p:nvPr/>
        </p:nvSpPr>
        <p:spPr>
          <a:xfrm>
            <a:off x="1405054" y="2274849"/>
            <a:ext cx="479502" cy="39029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7" idx="4"/>
          </p:cNvCxnSpPr>
          <p:nvPr/>
        </p:nvCxnSpPr>
        <p:spPr>
          <a:xfrm flipV="1">
            <a:off x="1438507" y="2665141"/>
            <a:ext cx="206298" cy="55326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a:srcRect l="4220" r="13482"/>
          <a:stretch/>
        </p:blipFill>
        <p:spPr>
          <a:xfrm>
            <a:off x="7321709" y="2442058"/>
            <a:ext cx="3838236" cy="3434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09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Getting Up to Date</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65779" y="1581301"/>
            <a:ext cx="7001966" cy="1015663"/>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Even keeping the “same” logo can involve refreshing it!</a:t>
            </a:r>
          </a:p>
        </p:txBody>
      </p:sp>
      <p:pic>
        <p:nvPicPr>
          <p:cNvPr id="7" name="Picture 6" descr="Image result for dated logo"/>
          <p:cNvPicPr/>
          <p:nvPr/>
        </p:nvPicPr>
        <p:blipFill>
          <a:blip r:embed="rId3">
            <a:extLst>
              <a:ext uri="{28A0092B-C50C-407E-A947-70E740481C1C}">
                <a14:useLocalDpi xmlns:a14="http://schemas.microsoft.com/office/drawing/2010/main" val="0"/>
              </a:ext>
            </a:extLst>
          </a:blip>
          <a:srcRect/>
          <a:stretch>
            <a:fillRect/>
          </a:stretch>
        </p:blipFill>
        <p:spPr bwMode="auto">
          <a:xfrm>
            <a:off x="871480" y="3434576"/>
            <a:ext cx="5195282" cy="1827881"/>
          </a:xfrm>
          <a:prstGeom prst="rect">
            <a:avLst/>
          </a:prstGeom>
          <a:noFill/>
          <a:ln>
            <a:noFill/>
          </a:ln>
        </p:spPr>
      </p:pic>
      <p:pic>
        <p:nvPicPr>
          <p:cNvPr id="9" name="Picture 8" descr="Image result for dated logo"/>
          <p:cNvPicPr/>
          <p:nvPr/>
        </p:nvPicPr>
        <p:blipFill>
          <a:blip r:embed="rId4">
            <a:extLst>
              <a:ext uri="{28A0092B-C50C-407E-A947-70E740481C1C}">
                <a14:useLocalDpi xmlns:a14="http://schemas.microsoft.com/office/drawing/2010/main" val="0"/>
              </a:ext>
            </a:extLst>
          </a:blip>
          <a:srcRect/>
          <a:stretch>
            <a:fillRect/>
          </a:stretch>
        </p:blipFill>
        <p:spPr bwMode="auto">
          <a:xfrm>
            <a:off x="6267483" y="2635859"/>
            <a:ext cx="4906538" cy="2626598"/>
          </a:xfrm>
          <a:prstGeom prst="rect">
            <a:avLst/>
          </a:prstGeom>
          <a:noFill/>
          <a:ln>
            <a:noFill/>
          </a:ln>
        </p:spPr>
      </p:pic>
      <p:cxnSp>
        <p:nvCxnSpPr>
          <p:cNvPr id="5" name="Straight Connector 4"/>
          <p:cNvCxnSpPr/>
          <p:nvPr/>
        </p:nvCxnSpPr>
        <p:spPr>
          <a:xfrm>
            <a:off x="6167122" y="2865863"/>
            <a:ext cx="0" cy="273204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92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Getting Up to Date</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8" name="Picture 7" descr="c:\Users\mommy\Downloads\COVA-LogoLARGE.png"/>
          <p:cNvPicPr/>
          <p:nvPr/>
        </p:nvPicPr>
        <p:blipFill>
          <a:blip r:embed="rId3" cstate="print"/>
          <a:srcRect/>
          <a:stretch>
            <a:fillRect/>
          </a:stretch>
        </p:blipFill>
        <p:spPr bwMode="auto">
          <a:xfrm>
            <a:off x="2741947" y="1331532"/>
            <a:ext cx="2682231" cy="2754637"/>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380" y="1358086"/>
            <a:ext cx="2993331" cy="2701528"/>
          </a:xfrm>
          <a:prstGeom prst="rect">
            <a:avLst/>
          </a:prstGeom>
        </p:spPr>
      </p:pic>
      <p:pic>
        <p:nvPicPr>
          <p:cNvPr id="6" name="Picture 5"/>
          <p:cNvPicPr>
            <a:picLocks noChangeAspect="1"/>
          </p:cNvPicPr>
          <p:nvPr/>
        </p:nvPicPr>
        <p:blipFill>
          <a:blip r:embed="rId5">
            <a:clrChange>
              <a:clrFrom>
                <a:srgbClr val="ECF0EF"/>
              </a:clrFrom>
              <a:clrTo>
                <a:srgbClr val="ECF0EF">
                  <a:alpha val="0"/>
                </a:srgbClr>
              </a:clrTo>
            </a:clrChange>
            <a:extLst>
              <a:ext uri="{28A0092B-C50C-407E-A947-70E740481C1C}">
                <a14:useLocalDpi xmlns:a14="http://schemas.microsoft.com/office/drawing/2010/main" val="0"/>
              </a:ext>
            </a:extLst>
          </a:blip>
          <a:stretch>
            <a:fillRect/>
          </a:stretch>
        </p:blipFill>
        <p:spPr>
          <a:xfrm>
            <a:off x="1602584" y="4433075"/>
            <a:ext cx="3816517" cy="161600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084" t="6158" r="2380" b="17640"/>
          <a:stretch/>
        </p:blipFill>
        <p:spPr>
          <a:xfrm>
            <a:off x="6896968" y="4160895"/>
            <a:ext cx="3256154" cy="1947894"/>
          </a:xfrm>
          <a:prstGeom prst="rect">
            <a:avLst/>
          </a:prstGeom>
        </p:spPr>
      </p:pic>
      <p:cxnSp>
        <p:nvCxnSpPr>
          <p:cNvPr id="12" name="Straight Arrow Connector 11"/>
          <p:cNvCxnSpPr/>
          <p:nvPr/>
        </p:nvCxnSpPr>
        <p:spPr>
          <a:xfrm>
            <a:off x="5419102" y="2746466"/>
            <a:ext cx="1145131" cy="1011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19101" y="5305067"/>
            <a:ext cx="1145131" cy="1011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94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Color Counts!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93818" y="2515625"/>
            <a:ext cx="6109869" cy="4247317"/>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Match/complement your business space</a:t>
            </a:r>
            <a:br>
              <a:rPr lang="en-US" sz="3000" dirty="0" smtClean="0">
                <a:solidFill>
                  <a:srgbClr val="94745D"/>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(brand consistency)</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Reflect what attracts customers, NOT your personal taste</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Be different than colors your competitors use</a:t>
            </a:r>
          </a:p>
          <a:p>
            <a:pPr marL="457200" indent="-457200">
              <a:buFont typeface="Arial" panose="020B0604020202020204" pitchFamily="34" charset="0"/>
              <a:buChar char="•"/>
            </a:pPr>
            <a:endParaRPr lang="en-US" sz="3000" dirty="0" smtClean="0">
              <a:solidFill>
                <a:srgbClr val="94745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000" dirty="0" smtClean="0">
              <a:solidFill>
                <a:srgbClr val="94745D"/>
              </a:solidFill>
              <a:latin typeface="Arial" panose="020B0604020202020204" pitchFamily="34" charset="0"/>
              <a:cs typeface="Arial" panose="020B0604020202020204" pitchFamily="34" charset="0"/>
            </a:endParaRPr>
          </a:p>
        </p:txBody>
      </p:sp>
      <p:sp>
        <p:nvSpPr>
          <p:cNvPr id="10" name="TextBox 9"/>
          <p:cNvSpPr txBox="1"/>
          <p:nvPr/>
        </p:nvSpPr>
        <p:spPr>
          <a:xfrm>
            <a:off x="1190464" y="1659857"/>
            <a:ext cx="8775010" cy="553998"/>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Your logo color(s) should: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807" y="1827125"/>
            <a:ext cx="3737333" cy="3737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374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743" y="960782"/>
            <a:ext cx="7606624" cy="4616648"/>
          </a:xfrm>
          <a:prstGeom prst="rect">
            <a:avLst/>
          </a:prstGeom>
          <a:noFill/>
        </p:spPr>
        <p:txBody>
          <a:bodyPr wrap="square" rtlCol="0">
            <a:spAutoFit/>
          </a:bodyPr>
          <a:lstStyle/>
          <a:p>
            <a:pPr algn="ctr"/>
            <a:r>
              <a:rPr lang="en-US" sz="3000" b="1" dirty="0" smtClean="0">
                <a:solidFill>
                  <a:schemeClr val="accent4">
                    <a:lumMod val="75000"/>
                  </a:schemeClr>
                </a:solidFill>
                <a:latin typeface="Arial" panose="020B0604020202020204" pitchFamily="34" charset="0"/>
                <a:cs typeface="Arial" panose="020B0604020202020204" pitchFamily="34" charset="0"/>
              </a:rPr>
              <a:t>“</a:t>
            </a:r>
            <a:r>
              <a:rPr lang="en-US" sz="3000" dirty="0" smtClean="0">
                <a:solidFill>
                  <a:srgbClr val="94745D"/>
                </a:solidFill>
                <a:latin typeface="Arial" panose="020B0604020202020204" pitchFamily="34" charset="0"/>
                <a:cs typeface="Arial" panose="020B0604020202020204" pitchFamily="34" charset="0"/>
              </a:rPr>
              <a:t>You’ve </a:t>
            </a:r>
            <a:r>
              <a:rPr lang="en-US" sz="3000" dirty="0">
                <a:solidFill>
                  <a:srgbClr val="94745D"/>
                </a:solidFill>
                <a:latin typeface="Arial" panose="020B0604020202020204" pitchFamily="34" charset="0"/>
                <a:cs typeface="Arial" panose="020B0604020202020204" pitchFamily="34" charset="0"/>
              </a:rPr>
              <a:t>heard the saying about how we get only one chance to make a good first impression. For a small business, branding is that opportunity. And more often than not, it’s a missed opportunity...</a:t>
            </a:r>
          </a:p>
          <a:p>
            <a:pPr algn="ctr"/>
            <a:endParaRPr lang="en-US" sz="3000" dirty="0">
              <a:solidFill>
                <a:srgbClr val="94745D"/>
              </a:solidFill>
              <a:latin typeface="Arial" panose="020B0604020202020204" pitchFamily="34" charset="0"/>
              <a:cs typeface="Arial" panose="020B0604020202020204" pitchFamily="34" charset="0"/>
            </a:endParaRPr>
          </a:p>
          <a:p>
            <a:pPr algn="ctr"/>
            <a:r>
              <a:rPr lang="en-US" sz="3000" dirty="0">
                <a:solidFill>
                  <a:srgbClr val="94745D"/>
                </a:solidFill>
                <a:latin typeface="Arial" panose="020B0604020202020204" pitchFamily="34" charset="0"/>
                <a:cs typeface="Arial" panose="020B0604020202020204" pitchFamily="34" charset="0"/>
              </a:rPr>
              <a:t>In my opinion, roughly 95 percent of small businesses have a poor logo</a:t>
            </a:r>
            <a:r>
              <a:rPr lang="en-US" sz="3000" dirty="0" smtClean="0">
                <a:solidFill>
                  <a:srgbClr val="94745D"/>
                </a:solidFill>
                <a:latin typeface="Arial" panose="020B0604020202020204" pitchFamily="34" charset="0"/>
                <a:cs typeface="Arial" panose="020B0604020202020204" pitchFamily="34" charset="0"/>
              </a:rPr>
              <a:t>.</a:t>
            </a:r>
            <a:r>
              <a:rPr lang="en-US" sz="3000" b="1" dirty="0" smtClean="0">
                <a:solidFill>
                  <a:schemeClr val="accent4">
                    <a:lumMod val="75000"/>
                  </a:schemeClr>
                </a:solidFill>
                <a:latin typeface="Arial" panose="020B0604020202020204" pitchFamily="34" charset="0"/>
                <a:cs typeface="Arial" panose="020B0604020202020204" pitchFamily="34" charset="0"/>
              </a:rPr>
              <a:t>”</a:t>
            </a:r>
            <a:endParaRPr lang="en-US" sz="3000" b="1" dirty="0">
              <a:solidFill>
                <a:schemeClr val="accent4">
                  <a:lumMod val="75000"/>
                </a:schemeClr>
              </a:solidFill>
              <a:latin typeface="Arial" panose="020B0604020202020204" pitchFamily="34" charset="0"/>
              <a:cs typeface="Arial" panose="020B0604020202020204" pitchFamily="34" charset="0"/>
            </a:endParaRPr>
          </a:p>
          <a:p>
            <a:pPr algn="ctr"/>
            <a:endParaRPr lang="en-US" dirty="0">
              <a:solidFill>
                <a:srgbClr val="94745D"/>
              </a:solidFill>
              <a:latin typeface="Arial" panose="020B0604020202020204" pitchFamily="34" charset="0"/>
              <a:cs typeface="Arial" panose="020B0604020202020204" pitchFamily="34" charset="0"/>
            </a:endParaRPr>
          </a:p>
          <a:p>
            <a:pPr algn="ctr"/>
            <a:r>
              <a:rPr lang="en-US" dirty="0" smtClean="0">
                <a:solidFill>
                  <a:srgbClr val="94745D"/>
                </a:solidFill>
                <a:latin typeface="Arial" panose="020B0604020202020204" pitchFamily="34" charset="0"/>
                <a:cs typeface="Arial" panose="020B0604020202020204" pitchFamily="34" charset="0"/>
              </a:rPr>
              <a:t>– Dan </a:t>
            </a:r>
            <a:r>
              <a:rPr lang="en-US" dirty="0" err="1">
                <a:solidFill>
                  <a:srgbClr val="94745D"/>
                </a:solidFill>
                <a:latin typeface="Arial" panose="020B0604020202020204" pitchFamily="34" charset="0"/>
                <a:cs typeface="Arial" panose="020B0604020202020204" pitchFamily="34" charset="0"/>
              </a:rPr>
              <a:t>Antonelli</a:t>
            </a:r>
            <a:endParaRPr lang="en-US" dirty="0">
              <a:solidFill>
                <a:srgbClr val="94745D"/>
              </a:solidFill>
              <a:latin typeface="Arial" panose="020B0604020202020204" pitchFamily="34" charset="0"/>
              <a:cs typeface="Arial" panose="020B0604020202020204" pitchFamily="34" charset="0"/>
            </a:endParaRPr>
          </a:p>
          <a:p>
            <a:pPr algn="ctr"/>
            <a:r>
              <a:rPr lang="en-US" i="1" dirty="0">
                <a:solidFill>
                  <a:srgbClr val="94745D"/>
                </a:solidFill>
                <a:latin typeface="Arial" panose="020B0604020202020204" pitchFamily="34" charset="0"/>
                <a:cs typeface="Arial" panose="020B0604020202020204" pitchFamily="34" charset="0"/>
              </a:rPr>
              <a:t>Entrepreneur</a:t>
            </a:r>
            <a:r>
              <a:rPr lang="en-US" dirty="0">
                <a:solidFill>
                  <a:srgbClr val="94745D"/>
                </a:solidFill>
                <a:latin typeface="Arial" panose="020B0604020202020204" pitchFamily="34" charset="0"/>
                <a:cs typeface="Arial" panose="020B0604020202020204" pitchFamily="34" charset="0"/>
              </a:rPr>
              <a:t>, </a:t>
            </a:r>
            <a:r>
              <a:rPr lang="en-US" dirty="0" smtClean="0">
                <a:solidFill>
                  <a:srgbClr val="94745D"/>
                </a:solidFill>
                <a:latin typeface="Arial" panose="020B0604020202020204" pitchFamily="34" charset="0"/>
                <a:cs typeface="Arial" panose="020B0604020202020204" pitchFamily="34" charset="0"/>
              </a:rPr>
              <a:t>January 2016</a:t>
            </a:r>
            <a:endParaRPr lang="en-US" dirty="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39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Color Counts!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602670" y="2455838"/>
            <a:ext cx="3526891" cy="2492990"/>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95</a:t>
            </a:r>
            <a:r>
              <a:rPr lang="en-US" sz="5500" dirty="0" smtClean="0">
                <a:latin typeface="Arial" panose="020B0604020202020204" pitchFamily="34" charset="0"/>
                <a:cs typeface="Arial" panose="020B0604020202020204" pitchFamily="34" charset="0"/>
              </a:rPr>
              <a:t>%</a:t>
            </a:r>
            <a:r>
              <a:rPr lang="en-US" sz="6600" dirty="0" smtClean="0">
                <a:solidFill>
                  <a:srgbClr val="FFC000"/>
                </a:solidFill>
                <a:latin typeface="Arial" panose="020B0604020202020204" pitchFamily="34" charset="0"/>
                <a:cs typeface="Arial" panose="020B0604020202020204" pitchFamily="34" charset="0"/>
              </a:rPr>
              <a:t/>
            </a:r>
            <a:br>
              <a:rPr lang="en-US" sz="6600" dirty="0" smtClean="0">
                <a:solidFill>
                  <a:srgbClr val="FFC000"/>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of </a:t>
            </a:r>
            <a:r>
              <a:rPr lang="en-US" sz="3000" dirty="0">
                <a:solidFill>
                  <a:srgbClr val="94745D"/>
                </a:solidFill>
                <a:latin typeface="Arial" panose="020B0604020202020204" pitchFamily="34" charset="0"/>
                <a:cs typeface="Arial" panose="020B0604020202020204" pitchFamily="34" charset="0"/>
              </a:rPr>
              <a:t>the </a:t>
            </a:r>
            <a:r>
              <a:rPr lang="en-US" sz="3000" dirty="0" smtClean="0">
                <a:solidFill>
                  <a:srgbClr val="94745D"/>
                </a:solidFill>
                <a:latin typeface="Arial" panose="020B0604020202020204" pitchFamily="34" charset="0"/>
                <a:cs typeface="Arial" panose="020B0604020202020204" pitchFamily="34" charset="0"/>
              </a:rPr>
              <a:t>top brands use only one or two colors in their logo</a:t>
            </a:r>
          </a:p>
        </p:txBody>
      </p:sp>
      <p:sp>
        <p:nvSpPr>
          <p:cNvPr id="6" name="TextBox 5"/>
          <p:cNvSpPr txBox="1"/>
          <p:nvPr/>
        </p:nvSpPr>
        <p:spPr>
          <a:xfrm>
            <a:off x="6517252" y="972338"/>
            <a:ext cx="3927946" cy="1569660"/>
          </a:xfrm>
          <a:prstGeom prst="rect">
            <a:avLst/>
          </a:prstGeom>
          <a:noFill/>
        </p:spPr>
        <p:txBody>
          <a:bodyPr wrap="square" rtlCol="0">
            <a:spAutoFit/>
          </a:bodyPr>
          <a:lstStyle/>
          <a:p>
            <a:pPr algn="ctr"/>
            <a:r>
              <a:rPr lang="en-US" sz="6600" dirty="0" smtClean="0">
                <a:solidFill>
                  <a:schemeClr val="accent1"/>
                </a:solidFill>
                <a:latin typeface="Arial" panose="020B0604020202020204" pitchFamily="34" charset="0"/>
                <a:cs typeface="Arial" panose="020B0604020202020204" pitchFamily="34" charset="0"/>
              </a:rPr>
              <a:t>33</a:t>
            </a:r>
            <a:r>
              <a:rPr lang="en-US" sz="5500" dirty="0" smtClean="0">
                <a:solidFill>
                  <a:schemeClr val="accent1"/>
                </a:solidFill>
                <a:latin typeface="Arial" panose="020B0604020202020204" pitchFamily="34" charset="0"/>
                <a:cs typeface="Arial" panose="020B0604020202020204" pitchFamily="34" charset="0"/>
              </a:rPr>
              <a:t>%</a:t>
            </a:r>
            <a:r>
              <a:rPr lang="en-US" sz="6600" dirty="0" smtClean="0">
                <a:solidFill>
                  <a:srgbClr val="FFC000"/>
                </a:solidFill>
                <a:latin typeface="Arial" panose="020B0604020202020204" pitchFamily="34" charset="0"/>
                <a:cs typeface="Arial" panose="020B0604020202020204" pitchFamily="34" charset="0"/>
              </a:rPr>
              <a:t/>
            </a:r>
            <a:br>
              <a:rPr lang="en-US" sz="6600" dirty="0" smtClean="0">
                <a:solidFill>
                  <a:srgbClr val="FFC000"/>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use blue</a:t>
            </a:r>
          </a:p>
        </p:txBody>
      </p:sp>
      <p:sp>
        <p:nvSpPr>
          <p:cNvPr id="8" name="TextBox 7"/>
          <p:cNvSpPr txBox="1"/>
          <p:nvPr/>
        </p:nvSpPr>
        <p:spPr>
          <a:xfrm>
            <a:off x="6517252" y="2787212"/>
            <a:ext cx="3927946" cy="1569660"/>
          </a:xfrm>
          <a:prstGeom prst="rect">
            <a:avLst/>
          </a:prstGeom>
          <a:noFill/>
        </p:spPr>
        <p:txBody>
          <a:bodyPr wrap="square" rtlCol="0">
            <a:spAutoFit/>
          </a:bodyPr>
          <a:lstStyle/>
          <a:p>
            <a:pPr algn="ctr"/>
            <a:r>
              <a:rPr lang="en-US" sz="6600" dirty="0" smtClean="0">
                <a:solidFill>
                  <a:srgbClr val="C00000"/>
                </a:solidFill>
                <a:latin typeface="Arial" panose="020B0604020202020204" pitchFamily="34" charset="0"/>
                <a:cs typeface="Arial" panose="020B0604020202020204" pitchFamily="34" charset="0"/>
              </a:rPr>
              <a:t>29</a:t>
            </a:r>
            <a:r>
              <a:rPr lang="en-US" sz="5500" dirty="0" smtClean="0">
                <a:solidFill>
                  <a:srgbClr val="C00000"/>
                </a:solidFill>
                <a:latin typeface="Arial" panose="020B0604020202020204" pitchFamily="34" charset="0"/>
                <a:cs typeface="Arial" panose="020B0604020202020204" pitchFamily="34" charset="0"/>
              </a:rPr>
              <a:t>%</a:t>
            </a:r>
            <a:r>
              <a:rPr lang="en-US" sz="6600" dirty="0" smtClean="0">
                <a:solidFill>
                  <a:srgbClr val="FFC000"/>
                </a:solidFill>
                <a:latin typeface="Arial" panose="020B0604020202020204" pitchFamily="34" charset="0"/>
                <a:cs typeface="Arial" panose="020B0604020202020204" pitchFamily="34" charset="0"/>
              </a:rPr>
              <a:t/>
            </a:r>
            <a:br>
              <a:rPr lang="en-US" sz="6600" dirty="0" smtClean="0">
                <a:solidFill>
                  <a:srgbClr val="FFC000"/>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use red</a:t>
            </a:r>
          </a:p>
        </p:txBody>
      </p:sp>
      <p:sp>
        <p:nvSpPr>
          <p:cNvPr id="11" name="TextBox 10"/>
          <p:cNvSpPr txBox="1"/>
          <p:nvPr/>
        </p:nvSpPr>
        <p:spPr>
          <a:xfrm>
            <a:off x="6517252" y="4501726"/>
            <a:ext cx="3927946" cy="1569660"/>
          </a:xfrm>
          <a:prstGeom prst="rect">
            <a:avLst/>
          </a:prstGeom>
          <a:noFill/>
        </p:spPr>
        <p:txBody>
          <a:bodyPr wrap="square" rtlCol="0">
            <a:spAutoFit/>
          </a:bodyPr>
          <a:lstStyle/>
          <a:p>
            <a:pPr algn="ctr"/>
            <a:r>
              <a:rPr lang="en-US" sz="6600" dirty="0" smtClean="0">
                <a:solidFill>
                  <a:srgbClr val="FFC000"/>
                </a:solidFill>
                <a:latin typeface="Arial" panose="020B0604020202020204" pitchFamily="34" charset="0"/>
                <a:cs typeface="Arial" panose="020B0604020202020204" pitchFamily="34" charset="0"/>
              </a:rPr>
              <a:t>13</a:t>
            </a:r>
            <a:r>
              <a:rPr lang="en-US" sz="5500" dirty="0" smtClean="0">
                <a:solidFill>
                  <a:srgbClr val="FFC000"/>
                </a:solidFill>
                <a:latin typeface="Arial" panose="020B0604020202020204" pitchFamily="34" charset="0"/>
                <a:cs typeface="Arial" panose="020B0604020202020204" pitchFamily="34" charset="0"/>
              </a:rPr>
              <a:t>%</a:t>
            </a:r>
            <a:r>
              <a:rPr lang="en-US" sz="6600" dirty="0" smtClean="0">
                <a:solidFill>
                  <a:srgbClr val="FFC000"/>
                </a:solidFill>
                <a:latin typeface="Arial" panose="020B0604020202020204" pitchFamily="34" charset="0"/>
                <a:cs typeface="Arial" panose="020B0604020202020204" pitchFamily="34" charset="0"/>
              </a:rPr>
              <a:t/>
            </a:r>
            <a:br>
              <a:rPr lang="en-US" sz="6600" dirty="0" smtClean="0">
                <a:solidFill>
                  <a:srgbClr val="FFC000"/>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use yellow/gold</a:t>
            </a:r>
          </a:p>
        </p:txBody>
      </p:sp>
      <p:cxnSp>
        <p:nvCxnSpPr>
          <p:cNvPr id="5" name="Straight Connector 4"/>
          <p:cNvCxnSpPr/>
          <p:nvPr/>
        </p:nvCxnSpPr>
        <p:spPr>
          <a:xfrm flipV="1">
            <a:off x="4906537" y="1757168"/>
            <a:ext cx="2598234" cy="1577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06537" y="3334215"/>
            <a:ext cx="2598234" cy="1614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06537" y="3322952"/>
            <a:ext cx="2616930" cy="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4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Color Counts!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04268" y="2438981"/>
            <a:ext cx="2732050" cy="2492990"/>
          </a:xfrm>
          <a:prstGeom prst="rect">
            <a:avLst/>
          </a:prstGeom>
          <a:noFill/>
        </p:spPr>
        <p:txBody>
          <a:bodyPr wrap="square" rtlCol="0">
            <a:spAutoFit/>
          </a:bodyPr>
          <a:lstStyle/>
          <a:p>
            <a:pPr algn="ctr"/>
            <a:r>
              <a:rPr lang="en-US" sz="6600" dirty="0" smtClean="0">
                <a:solidFill>
                  <a:srgbClr val="C00000"/>
                </a:solidFill>
                <a:latin typeface="Arial" panose="020B0604020202020204" pitchFamily="34" charset="0"/>
                <a:cs typeface="Arial" panose="020B0604020202020204" pitchFamily="34" charset="0"/>
              </a:rPr>
              <a:t>RED</a:t>
            </a:r>
            <a:r>
              <a:rPr lang="en-US" sz="6600" dirty="0" smtClean="0">
                <a:solidFill>
                  <a:srgbClr val="FFC000"/>
                </a:solidFill>
                <a:latin typeface="Arial" panose="020B0604020202020204" pitchFamily="34" charset="0"/>
                <a:cs typeface="Arial" panose="020B0604020202020204" pitchFamily="34" charset="0"/>
              </a:rPr>
              <a:t/>
            </a:r>
            <a:br>
              <a:rPr lang="en-US" sz="6600" dirty="0" smtClean="0">
                <a:solidFill>
                  <a:srgbClr val="FFC000"/>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is statistically most powerful color for a logo</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4138" y="1128014"/>
            <a:ext cx="5705475" cy="5114925"/>
          </a:xfrm>
          <a:prstGeom prst="rect">
            <a:avLst/>
          </a:prstGeom>
        </p:spPr>
      </p:pic>
      <p:cxnSp>
        <p:nvCxnSpPr>
          <p:cNvPr id="7" name="Straight Connector 6"/>
          <p:cNvCxnSpPr/>
          <p:nvPr/>
        </p:nvCxnSpPr>
        <p:spPr>
          <a:xfrm>
            <a:off x="4672361" y="1667105"/>
            <a:ext cx="0" cy="4036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18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6239821"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the Font?</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470813" y="4280947"/>
            <a:ext cx="9602348" cy="1938992"/>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Serif </a:t>
            </a:r>
            <a:r>
              <a:rPr lang="en-US" sz="3000" b="1" dirty="0">
                <a:solidFill>
                  <a:srgbClr val="94745D"/>
                </a:solidFill>
                <a:latin typeface="Arial" panose="020B0604020202020204" pitchFamily="34" charset="0"/>
                <a:cs typeface="Arial" panose="020B0604020202020204" pitchFamily="34" charset="0"/>
              </a:rPr>
              <a:t>fonts </a:t>
            </a:r>
            <a:r>
              <a:rPr lang="en-US" sz="3000" dirty="0" smtClean="0">
                <a:solidFill>
                  <a:srgbClr val="94745D"/>
                </a:solidFill>
                <a:latin typeface="Arial" panose="020B0604020202020204" pitchFamily="34" charset="0"/>
                <a:cs typeface="Arial" panose="020B0604020202020204" pitchFamily="34" charset="0"/>
              </a:rPr>
              <a:t>(with feet): more </a:t>
            </a:r>
            <a:r>
              <a:rPr lang="en-US" sz="3000" dirty="0">
                <a:solidFill>
                  <a:srgbClr val="94745D"/>
                </a:solidFill>
                <a:latin typeface="Arial" panose="020B0604020202020204" pitchFamily="34" charset="0"/>
                <a:cs typeface="Arial" panose="020B0604020202020204" pitchFamily="34" charset="0"/>
              </a:rPr>
              <a:t>traditional </a:t>
            </a:r>
            <a:r>
              <a:rPr lang="en-US" sz="3000" dirty="0" smtClean="0">
                <a:solidFill>
                  <a:srgbClr val="94745D"/>
                </a:solidFill>
                <a:latin typeface="Arial" panose="020B0604020202020204" pitchFamily="34" charset="0"/>
                <a:cs typeface="Arial" panose="020B0604020202020204" pitchFamily="34" charset="0"/>
              </a:rPr>
              <a:t>&amp; </a:t>
            </a:r>
            <a:r>
              <a:rPr lang="en-US" sz="3000" dirty="0">
                <a:solidFill>
                  <a:srgbClr val="94745D"/>
                </a:solidFill>
                <a:latin typeface="Arial" panose="020B0604020202020204" pitchFamily="34" charset="0"/>
                <a:cs typeface="Arial" panose="020B0604020202020204" pitchFamily="34" charset="0"/>
              </a:rPr>
              <a:t>formal</a:t>
            </a:r>
          </a:p>
          <a:p>
            <a:r>
              <a:rPr lang="en-US" sz="3000" b="1" dirty="0">
                <a:solidFill>
                  <a:srgbClr val="94745D"/>
                </a:solidFill>
                <a:latin typeface="Arial" panose="020B0604020202020204" pitchFamily="34" charset="0"/>
                <a:cs typeface="Arial" panose="020B0604020202020204" pitchFamily="34" charset="0"/>
              </a:rPr>
              <a:t>Sans serif fonts </a:t>
            </a:r>
            <a:r>
              <a:rPr lang="en-US" sz="3000" dirty="0">
                <a:solidFill>
                  <a:srgbClr val="94745D"/>
                </a:solidFill>
                <a:latin typeface="Arial" panose="020B0604020202020204" pitchFamily="34" charset="0"/>
                <a:cs typeface="Arial" panose="020B0604020202020204" pitchFamily="34" charset="0"/>
              </a:rPr>
              <a:t>(no feet</a:t>
            </a:r>
            <a:r>
              <a:rPr lang="en-US" sz="3000" dirty="0" smtClean="0">
                <a:solidFill>
                  <a:srgbClr val="94745D"/>
                </a:solidFill>
                <a:latin typeface="Arial" panose="020B0604020202020204" pitchFamily="34" charset="0"/>
                <a:cs typeface="Arial" panose="020B0604020202020204" pitchFamily="34" charset="0"/>
              </a:rPr>
              <a:t>): more </a:t>
            </a:r>
            <a:r>
              <a:rPr lang="en-US" sz="3000" dirty="0">
                <a:solidFill>
                  <a:srgbClr val="94745D"/>
                </a:solidFill>
                <a:latin typeface="Arial" panose="020B0604020202020204" pitchFamily="34" charset="0"/>
                <a:cs typeface="Arial" panose="020B0604020202020204" pitchFamily="34" charset="0"/>
              </a:rPr>
              <a:t>modern </a:t>
            </a:r>
            <a:r>
              <a:rPr lang="en-US" sz="3000" dirty="0" smtClean="0">
                <a:solidFill>
                  <a:srgbClr val="94745D"/>
                </a:solidFill>
                <a:latin typeface="Arial" panose="020B0604020202020204" pitchFamily="34" charset="0"/>
                <a:cs typeface="Arial" panose="020B0604020202020204" pitchFamily="34" charset="0"/>
              </a:rPr>
              <a:t>&amp; simple</a:t>
            </a:r>
          </a:p>
          <a:p>
            <a:pPr algn="ctr"/>
            <a:endParaRPr lang="en-US" sz="3000" b="1" dirty="0" smtClean="0">
              <a:latin typeface="Arial" panose="020B0604020202020204" pitchFamily="34" charset="0"/>
              <a:cs typeface="Arial" panose="020B0604020202020204" pitchFamily="34" charset="0"/>
            </a:endParaRPr>
          </a:p>
          <a:p>
            <a:pPr algn="ctr"/>
            <a:r>
              <a:rPr lang="en-US" sz="3000" b="1" dirty="0" smtClean="0">
                <a:latin typeface="Arial" panose="020B0604020202020204" pitchFamily="34" charset="0"/>
                <a:cs typeface="Arial" panose="020B0604020202020204" pitchFamily="34" charset="0"/>
              </a:rPr>
              <a:t>Current design </a:t>
            </a:r>
            <a:r>
              <a:rPr lang="en-US" sz="3000" b="1" dirty="0">
                <a:latin typeface="Arial" panose="020B0604020202020204" pitchFamily="34" charset="0"/>
                <a:cs typeface="Arial" panose="020B0604020202020204" pitchFamily="34" charset="0"/>
              </a:rPr>
              <a:t>favors sans </a:t>
            </a:r>
            <a:r>
              <a:rPr lang="en-US" sz="3000" b="1" dirty="0" smtClean="0">
                <a:latin typeface="Arial" panose="020B0604020202020204" pitchFamily="34" charset="0"/>
                <a:cs typeface="Arial" panose="020B0604020202020204" pitchFamily="34" charset="0"/>
              </a:rPr>
              <a:t>serif</a:t>
            </a:r>
            <a:endParaRPr lang="en-US" sz="3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329" y="1237437"/>
            <a:ext cx="6565900" cy="2628900"/>
          </a:xfrm>
          <a:prstGeom prst="rect">
            <a:avLst/>
          </a:prstGeom>
        </p:spPr>
      </p:pic>
    </p:spTree>
    <p:extLst>
      <p:ext uri="{BB962C8B-B14F-4D97-AF65-F5344CB8AC3E}">
        <p14:creationId xmlns:p14="http://schemas.microsoft.com/office/powerpoint/2010/main" val="64125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6239821"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the Font?</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49659" y="5295710"/>
            <a:ext cx="8374566" cy="553998"/>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Script: </a:t>
            </a:r>
            <a:r>
              <a:rPr lang="en-US" sz="3000" dirty="0" smtClean="0">
                <a:solidFill>
                  <a:srgbClr val="94745D"/>
                </a:solidFill>
                <a:latin typeface="Arial" panose="020B0604020202020204" pitchFamily="34" charset="0"/>
                <a:cs typeface="Arial" panose="020B0604020202020204" pitchFamily="34" charset="0"/>
              </a:rPr>
              <a:t>can work well if used sparingly</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3044" y="1358087"/>
            <a:ext cx="8991600" cy="3614928"/>
          </a:xfrm>
          <a:prstGeom prst="rect">
            <a:avLst/>
          </a:prstGeom>
        </p:spPr>
      </p:pic>
    </p:spTree>
    <p:extLst>
      <p:ext uri="{BB962C8B-B14F-4D97-AF65-F5344CB8AC3E}">
        <p14:creationId xmlns:p14="http://schemas.microsoft.com/office/powerpoint/2010/main" val="391072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6239821"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the Font?</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39229" y="2857694"/>
            <a:ext cx="2787806" cy="1938992"/>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Comic Sans: </a:t>
            </a:r>
            <a:r>
              <a:rPr lang="en-US" sz="3000" dirty="0" smtClean="0">
                <a:solidFill>
                  <a:srgbClr val="94745D"/>
                </a:solidFill>
                <a:latin typeface="Arial" panose="020B0604020202020204" pitchFamily="34" charset="0"/>
                <a:cs typeface="Arial" panose="020B0604020202020204" pitchFamily="34" charset="0"/>
              </a:rPr>
              <a:t>the ultimate sign of clueless design!</a:t>
            </a: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5011659" y="419368"/>
            <a:ext cx="5781675" cy="5876925"/>
          </a:xfrm>
          <a:prstGeom prst="rect">
            <a:avLst/>
          </a:prstGeom>
        </p:spPr>
      </p:pic>
    </p:spTree>
    <p:extLst>
      <p:ext uri="{BB962C8B-B14F-4D97-AF65-F5344CB8AC3E}">
        <p14:creationId xmlns:p14="http://schemas.microsoft.com/office/powerpoint/2010/main" val="202771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942026" cy="963383"/>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Before Starting a New Logo</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3" y="1497245"/>
            <a:ext cx="9199758" cy="4708981"/>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1. Make a file of likes and dislikes</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Write down colors to include, avoid</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Take pictures/screenshots of logos with the look you’re going for</a:t>
            </a:r>
          </a:p>
          <a:p>
            <a:endParaRPr lang="en-US" sz="3000" dirty="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2. Establish what you’re willing to pay</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$250 minimum for custom logo</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Online stock logos $100+ but not unique, targeted</a:t>
            </a:r>
          </a:p>
          <a:p>
            <a:pPr marL="457200" indent="-457200">
              <a:buFont typeface="Arial" panose="020B0604020202020204" pitchFamily="34" charset="0"/>
              <a:buChar char="•"/>
            </a:pPr>
            <a:r>
              <a:rPr lang="en-US" sz="3000" dirty="0" err="1" smtClean="0">
                <a:solidFill>
                  <a:srgbClr val="94745D"/>
                </a:solidFill>
                <a:latin typeface="Arial" panose="020B0604020202020204" pitchFamily="34" charset="0"/>
                <a:cs typeface="Arial" panose="020B0604020202020204" pitchFamily="34" charset="0"/>
              </a:rPr>
              <a:t>Fivrr</a:t>
            </a:r>
            <a:r>
              <a:rPr lang="en-US" sz="3000" dirty="0" smtClean="0">
                <a:solidFill>
                  <a:srgbClr val="94745D"/>
                </a:solidFill>
                <a:latin typeface="Arial" panose="020B0604020202020204" pitchFamily="34" charset="0"/>
                <a:cs typeface="Arial" panose="020B0604020202020204" pitchFamily="34" charset="0"/>
              </a:rPr>
              <a:t> custom logos $15+ but likely language barriers, culture discrepancies </a:t>
            </a:r>
          </a:p>
        </p:txBody>
      </p:sp>
    </p:spTree>
    <p:extLst>
      <p:ext uri="{BB962C8B-B14F-4D97-AF65-F5344CB8AC3E}">
        <p14:creationId xmlns:p14="http://schemas.microsoft.com/office/powerpoint/2010/main" val="61412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942026" cy="963383"/>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Before Starting a New Logo</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3" y="1497245"/>
            <a:ext cx="9199758" cy="5170646"/>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3. Define the message of your logo</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What do you want your customers to do?</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What is the vibe you want to give off?</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What problems are you trying to overcome?</a:t>
            </a:r>
          </a:p>
          <a:p>
            <a:pPr marL="514350" indent="-514350">
              <a:buFont typeface="Arial" panose="020B0604020202020204" pitchFamily="34" charset="0"/>
              <a:buChar char="•"/>
            </a:pPr>
            <a:endParaRPr lang="en-US" sz="3000" dirty="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4. Decide which words are most important</a:t>
            </a:r>
          </a:p>
          <a:p>
            <a:r>
              <a:rPr lang="en-US" sz="3000" dirty="0" smtClean="0">
                <a:solidFill>
                  <a:srgbClr val="94745D"/>
                </a:solidFill>
                <a:latin typeface="Arial" panose="020B0604020202020204" pitchFamily="34" charset="0"/>
                <a:cs typeface="Arial" panose="020B0604020202020204" pitchFamily="34" charset="0"/>
              </a:rPr>
              <a:t>Are you the:</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DELICIOUS Treats Bakery</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DELICIOUS TREATS Bakery</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Delicious Treats BAKERY</a:t>
            </a:r>
            <a:br>
              <a:rPr lang="en-US" sz="3000" dirty="0" smtClean="0">
                <a:solidFill>
                  <a:srgbClr val="94745D"/>
                </a:solidFill>
                <a:latin typeface="Arial" panose="020B0604020202020204" pitchFamily="34" charset="0"/>
                <a:cs typeface="Arial" panose="020B0604020202020204" pitchFamily="34" charset="0"/>
              </a:rPr>
            </a:br>
            <a:endParaRPr lang="en-US" sz="3000" dirty="0" smtClean="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71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942026" cy="963383"/>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Before Starting a New Logo</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96694" y="1393902"/>
            <a:ext cx="9152721" cy="1477328"/>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Long names especially need to be broken up into digestible “bites”</a:t>
            </a:r>
            <a:r>
              <a:rPr lang="en-US" sz="3000" dirty="0" smtClean="0">
                <a:solidFill>
                  <a:srgbClr val="94745D"/>
                </a:solidFill>
                <a:latin typeface="Arial" panose="020B0604020202020204" pitchFamily="34" charset="0"/>
                <a:cs typeface="Arial" panose="020B0604020202020204" pitchFamily="34" charset="0"/>
              </a:rPr>
              <a:t/>
            </a:r>
            <a:br>
              <a:rPr lang="en-US" sz="3000" dirty="0" smtClean="0">
                <a:solidFill>
                  <a:srgbClr val="94745D"/>
                </a:solidFill>
                <a:latin typeface="Arial" panose="020B0604020202020204" pitchFamily="34" charset="0"/>
                <a:cs typeface="Arial" panose="020B0604020202020204" pitchFamily="34" charset="0"/>
              </a:rPr>
            </a:br>
            <a:endParaRPr lang="en-US" sz="3000" dirty="0" smtClean="0">
              <a:solidFill>
                <a:srgbClr val="94745D"/>
              </a:solidFill>
              <a:latin typeface="Arial" panose="020B0604020202020204" pitchFamily="34" charset="0"/>
              <a:cs typeface="Arial" panose="020B0604020202020204" pitchFamily="34" charset="0"/>
            </a:endParaRPr>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9512" y="1968777"/>
            <a:ext cx="3836020" cy="4254773"/>
          </a:xfrm>
          <a:prstGeom prst="rect">
            <a:avLst/>
          </a:prstGeom>
        </p:spPr>
      </p:pic>
      <p:pic>
        <p:nvPicPr>
          <p:cNvPr id="1026" name="Picture 2" descr="Learn with Me 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9488" y="2752016"/>
            <a:ext cx="5037921" cy="255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968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942026" cy="963383"/>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Before Starting a New Logo</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3" y="1497245"/>
            <a:ext cx="9199758" cy="4247317"/>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5. Select a project leader</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This lets you avoid decision-by-committee</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Choose 2-3 people who will be consulted during the logo process (including 1 customer)</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Remind them to look for big issues, not nitpicking based on personal preference</a:t>
            </a:r>
          </a:p>
          <a:p>
            <a:pPr marL="514350" indent="-51435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Consider their input, but leader makes final decision</a:t>
            </a:r>
            <a:br>
              <a:rPr lang="en-US" sz="3000" dirty="0" smtClean="0">
                <a:solidFill>
                  <a:srgbClr val="94745D"/>
                </a:solidFill>
                <a:latin typeface="Arial" panose="020B0604020202020204" pitchFamily="34" charset="0"/>
                <a:cs typeface="Arial" panose="020B0604020202020204" pitchFamily="34" charset="0"/>
              </a:rPr>
            </a:br>
            <a:endParaRPr lang="en-US" sz="3000" dirty="0" smtClean="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03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10454982"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to Expect in Design Process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3" y="1497245"/>
            <a:ext cx="6478861" cy="5170646"/>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1. Phone call or meeting</a:t>
            </a:r>
          </a:p>
          <a:p>
            <a:r>
              <a:rPr lang="en-US" sz="3000" dirty="0" smtClean="0">
                <a:solidFill>
                  <a:srgbClr val="94745D"/>
                </a:solidFill>
                <a:latin typeface="Arial" panose="020B0604020202020204" pitchFamily="34" charset="0"/>
                <a:cs typeface="Arial" panose="020B0604020202020204" pitchFamily="34" charset="0"/>
              </a:rPr>
              <a:t>Discussion of your business, needs &amp; preferences</a:t>
            </a:r>
          </a:p>
          <a:p>
            <a:endParaRPr lang="en-US" sz="3000" dirty="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2. Receive &amp; complete logo form</a:t>
            </a:r>
          </a:p>
          <a:p>
            <a:endParaRPr lang="en-US" sz="3000" dirty="0" smtClean="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3. Designer starts research</a:t>
            </a:r>
            <a:r>
              <a:rPr lang="en-US" sz="3000" dirty="0" smtClean="0">
                <a:solidFill>
                  <a:srgbClr val="94745D"/>
                </a:solidFill>
                <a:latin typeface="Arial" panose="020B0604020202020204" pitchFamily="34" charset="0"/>
                <a:cs typeface="Arial" panose="020B0604020202020204" pitchFamily="34" charset="0"/>
              </a:rPr>
              <a:t/>
            </a:r>
            <a:br>
              <a:rPr lang="en-US" sz="3000" dirty="0" smtClean="0">
                <a:solidFill>
                  <a:srgbClr val="94745D"/>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Getting handle on your industry, competitors, brand presence &amp; reputation online</a:t>
            </a:r>
            <a:br>
              <a:rPr lang="en-US" sz="3000" dirty="0" smtClean="0">
                <a:solidFill>
                  <a:srgbClr val="94745D"/>
                </a:solidFill>
                <a:latin typeface="Arial" panose="020B0604020202020204" pitchFamily="34" charset="0"/>
                <a:cs typeface="Arial" panose="020B0604020202020204" pitchFamily="34" charset="0"/>
              </a:rPr>
            </a:br>
            <a:endParaRPr lang="en-US" sz="3000" dirty="0" smtClean="0">
              <a:solidFill>
                <a:srgbClr val="94745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4496" r="6044" b="2560"/>
          <a:stretch/>
        </p:blipFill>
        <p:spPr>
          <a:xfrm rot="740436">
            <a:off x="7861623" y="1996072"/>
            <a:ext cx="3176334" cy="3490332"/>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flipV="1">
            <a:off x="7382107" y="2587083"/>
            <a:ext cx="869795" cy="947854"/>
          </a:xfrm>
          <a:prstGeom prst="straightConnector1">
            <a:avLst/>
          </a:prstGeom>
          <a:ln w="28575">
            <a:solidFill>
              <a:srgbClr val="9474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53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285" y="1864296"/>
            <a:ext cx="9437914" cy="3323987"/>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To </a:t>
            </a:r>
            <a:r>
              <a:rPr lang="en-US" sz="3000" b="1" dirty="0">
                <a:solidFill>
                  <a:srgbClr val="94745D"/>
                </a:solidFill>
                <a:latin typeface="Arial" panose="020B0604020202020204" pitchFamily="34" charset="0"/>
                <a:cs typeface="Arial" panose="020B0604020202020204" pitchFamily="34" charset="0"/>
              </a:rPr>
              <a:t>understand:</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Why </a:t>
            </a:r>
            <a:r>
              <a:rPr lang="en-US" sz="3000" dirty="0">
                <a:solidFill>
                  <a:srgbClr val="94745D"/>
                </a:solidFill>
                <a:latin typeface="Arial" panose="020B0604020202020204" pitchFamily="34" charset="0"/>
                <a:cs typeface="Arial" panose="020B0604020202020204" pitchFamily="34" charset="0"/>
              </a:rPr>
              <a:t>a strong logo is critical to business success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Qualities </a:t>
            </a:r>
            <a:r>
              <a:rPr lang="en-US" sz="3000" dirty="0">
                <a:solidFill>
                  <a:srgbClr val="94745D"/>
                </a:solidFill>
                <a:latin typeface="Arial" panose="020B0604020202020204" pitchFamily="34" charset="0"/>
                <a:cs typeface="Arial" panose="020B0604020202020204" pitchFamily="34" charset="0"/>
              </a:rPr>
              <a:t>of a good logo</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What </a:t>
            </a:r>
            <a:r>
              <a:rPr lang="en-US" sz="3000" dirty="0">
                <a:solidFill>
                  <a:srgbClr val="94745D"/>
                </a:solidFill>
                <a:latin typeface="Arial" panose="020B0604020202020204" pitchFamily="34" charset="0"/>
                <a:cs typeface="Arial" panose="020B0604020202020204" pitchFamily="34" charset="0"/>
              </a:rPr>
              <a:t>might be lacking in your current logo</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How </a:t>
            </a:r>
            <a:r>
              <a:rPr lang="en-US" sz="3000" dirty="0">
                <a:solidFill>
                  <a:srgbClr val="94745D"/>
                </a:solidFill>
                <a:latin typeface="Arial" panose="020B0604020202020204" pitchFamily="34" charset="0"/>
                <a:cs typeface="Arial" panose="020B0604020202020204" pitchFamily="34" charset="0"/>
              </a:rPr>
              <a:t>to prepare for a new logo</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What </a:t>
            </a:r>
            <a:r>
              <a:rPr lang="en-US" sz="3000" dirty="0">
                <a:solidFill>
                  <a:srgbClr val="94745D"/>
                </a:solidFill>
                <a:latin typeface="Arial" panose="020B0604020202020204" pitchFamily="34" charset="0"/>
                <a:cs typeface="Arial" panose="020B0604020202020204" pitchFamily="34" charset="0"/>
              </a:rPr>
              <a:t>to expect from the logo design process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How </a:t>
            </a:r>
            <a:r>
              <a:rPr lang="en-US" sz="3000" dirty="0">
                <a:solidFill>
                  <a:srgbClr val="94745D"/>
                </a:solidFill>
                <a:latin typeface="Arial" panose="020B0604020202020204" pitchFamily="34" charset="0"/>
                <a:cs typeface="Arial" panose="020B0604020202020204" pitchFamily="34" charset="0"/>
              </a:rPr>
              <a:t>to use your logo </a:t>
            </a:r>
            <a:r>
              <a:rPr lang="en-US" sz="3000" dirty="0" smtClean="0">
                <a:solidFill>
                  <a:srgbClr val="94745D"/>
                </a:solidFill>
                <a:latin typeface="Arial" panose="020B0604020202020204" pitchFamily="34" charset="0"/>
                <a:cs typeface="Arial" panose="020B0604020202020204" pitchFamily="34" charset="0"/>
              </a:rPr>
              <a:t>effectively</a:t>
            </a:r>
            <a:endParaRPr lang="en-US" sz="3000" dirty="0">
              <a:solidFill>
                <a:srgbClr val="94745D"/>
              </a:solidFill>
              <a:latin typeface="Arial" panose="020B0604020202020204" pitchFamily="34" charset="0"/>
              <a:cs typeface="Arial" panose="020B0604020202020204" pitchFamily="34" charset="0"/>
            </a:endParaRP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Key Takeaways Today</a:t>
            </a:r>
            <a:endParaRPr lang="en-US" sz="5500" dirty="0">
              <a:solidFill>
                <a:srgbClr val="94745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507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10454982" cy="938719"/>
          </a:xfrm>
          <a:prstGeom prst="rect">
            <a:avLst/>
          </a:prstGeom>
          <a:noFill/>
        </p:spPr>
        <p:txBody>
          <a:bodyPr wrap="square" rtlCol="0">
            <a:spAutoFit/>
          </a:bodyPr>
          <a:lstStyle/>
          <a:p>
            <a:r>
              <a:rPr lang="en-US" sz="5500" smtClean="0">
                <a:solidFill>
                  <a:srgbClr val="94745D"/>
                </a:solidFill>
                <a:latin typeface="Times New Roman" panose="02020603050405020304" pitchFamily="18" charset="0"/>
                <a:cs typeface="Times New Roman" panose="02020603050405020304" pitchFamily="18" charset="0"/>
              </a:rPr>
              <a:t>   </a:t>
            </a:r>
            <a:r>
              <a:rPr lang="en-US" sz="5500">
                <a:solidFill>
                  <a:srgbClr val="94745D"/>
                </a:solidFill>
                <a:latin typeface="Times New Roman" panose="02020603050405020304" pitchFamily="18" charset="0"/>
                <a:cs typeface="Times New Roman" panose="02020603050405020304" pitchFamily="18" charset="0"/>
              </a:rPr>
              <a:t>What to Expect: Design Process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3" y="1497245"/>
            <a:ext cx="4282070" cy="4708981"/>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4. Receive comp sheet</a:t>
            </a:r>
          </a:p>
          <a:p>
            <a:r>
              <a:rPr lang="en-US" sz="3000" dirty="0" smtClean="0">
                <a:solidFill>
                  <a:srgbClr val="94745D"/>
                </a:solidFill>
                <a:latin typeface="Arial" panose="020B0604020202020204" pitchFamily="34" charset="0"/>
                <a:cs typeface="Arial" panose="020B0604020202020204" pitchFamily="34" charset="0"/>
              </a:rPr>
              <a:t>A comparison of </a:t>
            </a:r>
            <a:br>
              <a:rPr lang="en-US" sz="3000" dirty="0" smtClean="0">
                <a:solidFill>
                  <a:srgbClr val="94745D"/>
                </a:solidFill>
                <a:latin typeface="Arial" panose="020B0604020202020204" pitchFamily="34" charset="0"/>
                <a:cs typeface="Arial" panose="020B0604020202020204" pitchFamily="34" charset="0"/>
              </a:rPr>
            </a:br>
            <a:r>
              <a:rPr lang="en-US" sz="3000" dirty="0" smtClean="0">
                <a:solidFill>
                  <a:srgbClr val="94745D"/>
                </a:solidFill>
                <a:latin typeface="Arial" panose="020B0604020202020204" pitchFamily="34" charset="0"/>
                <a:cs typeface="Arial" panose="020B0604020202020204" pitchFamily="34" charset="0"/>
              </a:rPr>
              <a:t>4-6 logo ideas</a:t>
            </a:r>
          </a:p>
          <a:p>
            <a:endParaRPr lang="en-US" sz="3000" dirty="0" smtClean="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5. Client indicates favorite options</a:t>
            </a:r>
          </a:p>
          <a:p>
            <a:r>
              <a:rPr lang="en-US" sz="3000" dirty="0" smtClean="0">
                <a:solidFill>
                  <a:srgbClr val="94745D"/>
                </a:solidFill>
                <a:latin typeface="Arial" panose="020B0604020202020204" pitchFamily="34" charset="0"/>
                <a:cs typeface="Arial" panose="020B0604020202020204" pitchFamily="34" charset="0"/>
              </a:rPr>
              <a:t>Fonts, colors and graphics can be mixed &amp; matched between options</a:t>
            </a:r>
            <a:endParaRPr lang="en-US" sz="3000" dirty="0">
              <a:solidFill>
                <a:srgbClr val="94745D"/>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rot="263745">
            <a:off x="5601356" y="2184627"/>
            <a:ext cx="5540406" cy="3334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5410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10454982" cy="938719"/>
          </a:xfrm>
          <a:prstGeom prst="rect">
            <a:avLst/>
          </a:prstGeom>
          <a:noFill/>
        </p:spPr>
        <p:txBody>
          <a:bodyPr wrap="square" rtlCol="0">
            <a:spAutoFit/>
          </a:bodyPr>
          <a:lstStyle/>
          <a:p>
            <a:r>
              <a:rPr lang="en-US" sz="5500">
                <a:solidFill>
                  <a:srgbClr val="94745D"/>
                </a:solidFill>
                <a:latin typeface="Times New Roman" panose="02020603050405020304" pitchFamily="18" charset="0"/>
                <a:cs typeface="Times New Roman" panose="02020603050405020304" pitchFamily="18" charset="0"/>
              </a:rPr>
              <a:t> </a:t>
            </a:r>
            <a:r>
              <a:rPr lang="en-US" sz="5500" smtClean="0">
                <a:solidFill>
                  <a:srgbClr val="94745D"/>
                </a:solidFill>
                <a:latin typeface="Times New Roman" panose="02020603050405020304" pitchFamily="18" charset="0"/>
                <a:cs typeface="Times New Roman" panose="02020603050405020304" pitchFamily="18" charset="0"/>
              </a:rPr>
              <a:t>  What </a:t>
            </a:r>
            <a:r>
              <a:rPr lang="en-US" sz="5500">
                <a:solidFill>
                  <a:srgbClr val="94745D"/>
                </a:solidFill>
                <a:latin typeface="Times New Roman" panose="02020603050405020304" pitchFamily="18" charset="0"/>
                <a:cs typeface="Times New Roman" panose="02020603050405020304" pitchFamily="18" charset="0"/>
              </a:rPr>
              <a:t>to Expect: Design Process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2" y="1855771"/>
            <a:ext cx="4889519" cy="3785652"/>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6. Designer provides revised set of options</a:t>
            </a:r>
          </a:p>
          <a:p>
            <a:endParaRPr lang="en-US" sz="3000" dirty="0" smtClean="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7. Client makes final editing requests</a:t>
            </a:r>
          </a:p>
          <a:p>
            <a:endParaRPr lang="en-US" sz="3000" b="1" dirty="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8. Final proof sent for client approval</a:t>
            </a:r>
            <a:endParaRPr lang="en-US" sz="3000" dirty="0" smtClean="0">
              <a:solidFill>
                <a:srgbClr val="94745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r="6293" b="7865"/>
          <a:stretch/>
        </p:blipFill>
        <p:spPr>
          <a:xfrm rot="450007">
            <a:off x="6690728" y="1709044"/>
            <a:ext cx="3512635" cy="4079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561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10454982"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a:t>
            </a:r>
            <a:r>
              <a:rPr lang="en-US" sz="5500" smtClean="0">
                <a:solidFill>
                  <a:srgbClr val="94745D"/>
                </a:solidFill>
                <a:latin typeface="Times New Roman" panose="02020603050405020304" pitchFamily="18" charset="0"/>
                <a:cs typeface="Times New Roman" panose="02020603050405020304" pitchFamily="18" charset="0"/>
              </a:rPr>
              <a:t>to Expect: Design </a:t>
            </a:r>
            <a:r>
              <a:rPr lang="en-US" sz="5500" dirty="0" smtClean="0">
                <a:solidFill>
                  <a:srgbClr val="94745D"/>
                </a:solidFill>
                <a:latin typeface="Times New Roman" panose="02020603050405020304" pitchFamily="18" charset="0"/>
                <a:cs typeface="Times New Roman" panose="02020603050405020304" pitchFamily="18" charset="0"/>
              </a:rPr>
              <a:t>Process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26992" y="1713781"/>
            <a:ext cx="5675974" cy="1938992"/>
          </a:xfrm>
          <a:prstGeom prst="rect">
            <a:avLst/>
          </a:prstGeom>
          <a:noFill/>
        </p:spPr>
        <p:txBody>
          <a:bodyPr wrap="square" rtlCol="0">
            <a:spAutoFit/>
          </a:bodyPr>
          <a:lstStyle/>
          <a:p>
            <a:r>
              <a:rPr lang="en-US" sz="3000" b="1" dirty="0" smtClean="0">
                <a:solidFill>
                  <a:srgbClr val="94745D"/>
                </a:solidFill>
                <a:latin typeface="Arial" panose="020B0604020202020204" pitchFamily="34" charset="0"/>
                <a:cs typeface="Arial" panose="020B0604020202020204" pitchFamily="34" charset="0"/>
              </a:rPr>
              <a:t>9. Client approves design</a:t>
            </a:r>
          </a:p>
          <a:p>
            <a:endParaRPr lang="en-US" sz="3000" b="1" dirty="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10. Designer submits package of logo files &amp; style sheet</a:t>
            </a:r>
            <a:endParaRPr lang="en-US" sz="3000" dirty="0" smtClean="0">
              <a:solidFill>
                <a:srgbClr val="94745D"/>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164979" y="3971461"/>
            <a:ext cx="2867605" cy="2231384"/>
          </a:xfrm>
          <a:prstGeom prst="rect">
            <a:avLst/>
          </a:prstGeom>
        </p:spPr>
      </p:pic>
      <p:pic>
        <p:nvPicPr>
          <p:cNvPr id="5" name="Picture 4"/>
          <p:cNvPicPr>
            <a:picLocks noChangeAspect="1"/>
          </p:cNvPicPr>
          <p:nvPr/>
        </p:nvPicPr>
        <p:blipFill>
          <a:blip r:embed="rId4"/>
          <a:stretch>
            <a:fillRect/>
          </a:stretch>
        </p:blipFill>
        <p:spPr>
          <a:xfrm rot="197193">
            <a:off x="7383141" y="1592769"/>
            <a:ext cx="3014292" cy="4527395"/>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flipV="1">
            <a:off x="6356195" y="3856466"/>
            <a:ext cx="1248937" cy="148496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3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10454982"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Ensuring You Get the Right Files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96332" y="1358087"/>
            <a:ext cx="9077096" cy="1015663"/>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The designer should provide you with </a:t>
            </a:r>
            <a:br>
              <a:rPr lang="en-US" sz="3000" b="1" dirty="0" smtClean="0">
                <a:solidFill>
                  <a:srgbClr val="94745D"/>
                </a:solidFill>
                <a:latin typeface="Arial" panose="020B0604020202020204" pitchFamily="34" charset="0"/>
                <a:cs typeface="Arial" panose="020B0604020202020204" pitchFamily="34" charset="0"/>
              </a:rPr>
            </a:br>
            <a:r>
              <a:rPr lang="en-US" sz="3000" b="1" dirty="0" smtClean="0">
                <a:solidFill>
                  <a:srgbClr val="94745D"/>
                </a:solidFill>
                <a:latin typeface="Arial" panose="020B0604020202020204" pitchFamily="34" charset="0"/>
                <a:cs typeface="Arial" panose="020B0604020202020204" pitchFamily="34" charset="0"/>
              </a:rPr>
              <a:t>“vector art” of your logo</a:t>
            </a:r>
            <a:endParaRPr lang="en-US" sz="3000" dirty="0" smtClean="0">
              <a:solidFill>
                <a:srgbClr val="94745D"/>
              </a:solidFill>
              <a:latin typeface="Arial" panose="020B0604020202020204" pitchFamily="34" charset="0"/>
              <a:cs typeface="Arial" panose="020B0604020202020204" pitchFamily="34" charset="0"/>
            </a:endParaRPr>
          </a:p>
        </p:txBody>
      </p:sp>
      <p:sp>
        <p:nvSpPr>
          <p:cNvPr id="7" name="TextBox 6"/>
          <p:cNvSpPr txBox="1"/>
          <p:nvPr/>
        </p:nvSpPr>
        <p:spPr>
          <a:xfrm>
            <a:off x="991171" y="2756575"/>
            <a:ext cx="5108546" cy="2862322"/>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Can be </a:t>
            </a:r>
            <a:r>
              <a:rPr lang="en-US" sz="3000" dirty="0">
                <a:solidFill>
                  <a:srgbClr val="94745D"/>
                </a:solidFill>
                <a:latin typeface="Arial" panose="020B0604020202020204" pitchFamily="34" charset="0"/>
                <a:cs typeface="Arial" panose="020B0604020202020204" pitchFamily="34" charset="0"/>
              </a:rPr>
              <a:t>resized without </a:t>
            </a:r>
            <a:r>
              <a:rPr lang="en-US" sz="3000" dirty="0" smtClean="0">
                <a:solidFill>
                  <a:srgbClr val="94745D"/>
                </a:solidFill>
                <a:latin typeface="Arial" panose="020B0604020202020204" pitchFamily="34" charset="0"/>
                <a:cs typeface="Arial" panose="020B0604020202020204" pitchFamily="34" charset="0"/>
              </a:rPr>
              <a:t>becoming blurry</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Ends in .</a:t>
            </a:r>
            <a:r>
              <a:rPr lang="en-US" sz="3000" dirty="0" err="1" smtClean="0">
                <a:solidFill>
                  <a:srgbClr val="94745D"/>
                </a:solidFill>
                <a:latin typeface="Arial" panose="020B0604020202020204" pitchFamily="34" charset="0"/>
                <a:cs typeface="Arial" panose="020B0604020202020204" pitchFamily="34" charset="0"/>
              </a:rPr>
              <a:t>ai</a:t>
            </a:r>
            <a:r>
              <a:rPr lang="en-US" sz="3000" dirty="0" smtClean="0">
                <a:solidFill>
                  <a:srgbClr val="94745D"/>
                </a:solidFill>
                <a:latin typeface="Arial" panose="020B0604020202020204" pitchFamily="34" charset="0"/>
                <a:cs typeface="Arial" panose="020B0604020202020204" pitchFamily="34" charset="0"/>
              </a:rPr>
              <a:t>, .eps, or .</a:t>
            </a:r>
            <a:r>
              <a:rPr lang="en-US" sz="3000" dirty="0" err="1" smtClean="0">
                <a:solidFill>
                  <a:srgbClr val="94745D"/>
                </a:solidFill>
                <a:latin typeface="Arial" panose="020B0604020202020204" pitchFamily="34" charset="0"/>
                <a:cs typeface="Arial" panose="020B0604020202020204" pitchFamily="34" charset="0"/>
              </a:rPr>
              <a:t>svg</a:t>
            </a:r>
            <a:endParaRPr lang="en-US" sz="3000" dirty="0" smtClean="0">
              <a:solidFill>
                <a:srgbClr val="94745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i="1" dirty="0" smtClean="0">
                <a:solidFill>
                  <a:srgbClr val="94745D"/>
                </a:solidFill>
                <a:latin typeface="Arial" panose="020B0604020202020204" pitchFamily="34" charset="0"/>
                <a:cs typeface="Arial" panose="020B0604020202020204" pitchFamily="34" charset="0"/>
              </a:rPr>
              <a:t>If you can’t open the logo file on your computer, it’s probably the file you want! </a:t>
            </a:r>
          </a:p>
        </p:txBody>
      </p:sp>
      <p:pic>
        <p:nvPicPr>
          <p:cNvPr id="9" name="Picture 8"/>
          <p:cNvPicPr>
            <a:picLocks noChangeAspect="1"/>
          </p:cNvPicPr>
          <p:nvPr/>
        </p:nvPicPr>
        <p:blipFill rotWithShape="1">
          <a:blip r:embed="rId3"/>
          <a:srcRect r="4295"/>
          <a:stretch/>
        </p:blipFill>
        <p:spPr>
          <a:xfrm>
            <a:off x="6099717" y="2580780"/>
            <a:ext cx="4873083" cy="3213912"/>
          </a:xfrm>
          <a:prstGeom prst="rect">
            <a:avLst/>
          </a:prstGeom>
        </p:spPr>
      </p:pic>
    </p:spTree>
    <p:extLst>
      <p:ext uri="{BB962C8B-B14F-4D97-AF65-F5344CB8AC3E}">
        <p14:creationId xmlns:p14="http://schemas.microsoft.com/office/powerpoint/2010/main" val="238685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7243431"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Professional Printing</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213" y="1214195"/>
            <a:ext cx="4927446" cy="4871690"/>
          </a:xfrm>
          <a:prstGeom prst="rect">
            <a:avLst/>
          </a:prstGeom>
        </p:spPr>
      </p:pic>
      <p:sp>
        <p:nvSpPr>
          <p:cNvPr id="8" name="TextBox 7"/>
          <p:cNvSpPr txBox="1"/>
          <p:nvPr/>
        </p:nvSpPr>
        <p:spPr>
          <a:xfrm>
            <a:off x="1180742" y="1838568"/>
            <a:ext cx="5108546" cy="4247317"/>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Send vector for any commercia</a:t>
            </a:r>
            <a:r>
              <a:rPr lang="en-US" sz="3000" dirty="0">
                <a:solidFill>
                  <a:srgbClr val="94745D"/>
                </a:solidFill>
                <a:latin typeface="Arial" panose="020B0604020202020204" pitchFamily="34" charset="0"/>
                <a:cs typeface="Arial" panose="020B0604020202020204" pitchFamily="34" charset="0"/>
              </a:rPr>
              <a:t>l</a:t>
            </a:r>
            <a:r>
              <a:rPr lang="en-US" sz="3000" dirty="0" smtClean="0">
                <a:solidFill>
                  <a:srgbClr val="94745D"/>
                </a:solidFill>
                <a:latin typeface="Arial" panose="020B0604020202020204" pitchFamily="34" charset="0"/>
                <a:cs typeface="Arial" panose="020B0604020202020204" pitchFamily="34" charset="0"/>
              </a:rPr>
              <a:t> print job:</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Signs &amp; banners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Brochures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Sponsorships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T-shirts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Promo mugs</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Decals</a:t>
            </a:r>
          </a:p>
          <a:p>
            <a:pPr marL="457200" indent="-457200">
              <a:buFont typeface="Arial" panose="020B0604020202020204" pitchFamily="34" charset="0"/>
              <a:buChar char="•"/>
            </a:pPr>
            <a:endParaRPr lang="en-US" sz="3000" dirty="0" smtClean="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496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83743"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Using </a:t>
            </a:r>
            <a:r>
              <a:rPr lang="en-US" sz="5500" smtClean="0">
                <a:solidFill>
                  <a:srgbClr val="94745D"/>
                </a:solidFill>
                <a:latin typeface="Times New Roman" panose="02020603050405020304" pitchFamily="18" charset="0"/>
                <a:cs typeface="Times New Roman" panose="02020603050405020304" pitchFamily="18" charset="0"/>
              </a:rPr>
              <a:t>Your Logo</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28235" y="1626694"/>
            <a:ext cx="8219736" cy="4708981"/>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Designer should also provide you with:</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JPEG (photo of your logo)</a:t>
            </a:r>
          </a:p>
          <a:p>
            <a:pPr marL="457200" indent="-457200">
              <a:buFont typeface="Arial" panose="020B0604020202020204" pitchFamily="34" charset="0"/>
              <a:buChar char="•"/>
            </a:pPr>
            <a:r>
              <a:rPr lang="en-US" sz="3000" dirty="0" smtClean="0">
                <a:solidFill>
                  <a:srgbClr val="94745D"/>
                </a:solidFill>
                <a:latin typeface="Arial" panose="020B0604020202020204" pitchFamily="34" charset="0"/>
                <a:cs typeface="Arial" panose="020B0604020202020204" pitchFamily="34" charset="0"/>
              </a:rPr>
              <a:t>PNG (transparent logo)</a:t>
            </a:r>
          </a:p>
          <a:p>
            <a:pPr marL="457200" indent="-457200">
              <a:buFont typeface="Arial" panose="020B0604020202020204" pitchFamily="34" charset="0"/>
              <a:buChar char="•"/>
            </a:pPr>
            <a:endParaRPr lang="en-US" sz="3000" dirty="0">
              <a:solidFill>
                <a:srgbClr val="94745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000" b="1" dirty="0" smtClean="0">
              <a:solidFill>
                <a:srgbClr val="94745D"/>
              </a:solidFill>
              <a:latin typeface="Arial" panose="020B0604020202020204" pitchFamily="34" charset="0"/>
              <a:cs typeface="Arial" panose="020B0604020202020204" pitchFamily="34" charset="0"/>
            </a:endParaRPr>
          </a:p>
          <a:p>
            <a:r>
              <a:rPr lang="en-US" sz="3000" b="1" dirty="0" smtClean="0">
                <a:solidFill>
                  <a:srgbClr val="94745D"/>
                </a:solidFill>
                <a:latin typeface="Arial" panose="020B0604020202020204" pitchFamily="34" charset="0"/>
                <a:cs typeface="Arial" panose="020B0604020202020204" pitchFamily="34" charset="0"/>
              </a:rPr>
              <a:t>Your logo should go on EVERYTHING!</a:t>
            </a:r>
          </a:p>
          <a:p>
            <a:r>
              <a:rPr lang="en-US" sz="3000" dirty="0" smtClean="0">
                <a:solidFill>
                  <a:srgbClr val="94745D"/>
                </a:solidFill>
                <a:latin typeface="Arial" panose="020B0604020202020204" pitchFamily="34" charset="0"/>
                <a:cs typeface="Arial" panose="020B0604020202020204" pitchFamily="34" charset="0"/>
              </a:rPr>
              <a:t>Stick to color palette from your logo (and/or complementary colors) for your print materials &amp; website</a:t>
            </a:r>
            <a:r>
              <a:rPr lang="en-US" sz="3000" b="1" dirty="0" smtClean="0">
                <a:solidFill>
                  <a:srgbClr val="94745D"/>
                </a:solidFill>
                <a:latin typeface="Arial" panose="020B0604020202020204" pitchFamily="34" charset="0"/>
                <a:cs typeface="Arial" panose="020B0604020202020204" pitchFamily="34" charset="0"/>
              </a:rPr>
              <a:t/>
            </a:r>
            <a:br>
              <a:rPr lang="en-US" sz="3000" b="1" dirty="0" smtClean="0">
                <a:solidFill>
                  <a:srgbClr val="94745D"/>
                </a:solidFill>
                <a:latin typeface="Arial" panose="020B0604020202020204" pitchFamily="34" charset="0"/>
                <a:cs typeface="Arial" panose="020B0604020202020204" pitchFamily="34" charset="0"/>
              </a:rPr>
            </a:br>
            <a:endParaRPr lang="en-US" sz="3000" b="1" dirty="0" smtClean="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35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83743"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Using </a:t>
            </a:r>
            <a:r>
              <a:rPr lang="en-US" sz="5500" smtClean="0">
                <a:solidFill>
                  <a:srgbClr val="94745D"/>
                </a:solidFill>
                <a:latin typeface="Times New Roman" panose="02020603050405020304" pitchFamily="18" charset="0"/>
                <a:cs typeface="Times New Roman" panose="02020603050405020304" pitchFamily="18" charset="0"/>
              </a:rPr>
              <a:t>Your Logo</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69952" y="1648996"/>
            <a:ext cx="8754994" cy="1015663"/>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Be careful resizing in Word, Publisher, </a:t>
            </a:r>
            <a:r>
              <a:rPr lang="en-US" sz="3000" dirty="0" err="1" smtClean="0">
                <a:solidFill>
                  <a:srgbClr val="94745D"/>
                </a:solidFill>
                <a:latin typeface="Arial" panose="020B0604020202020204" pitchFamily="34" charset="0"/>
                <a:cs typeface="Arial" panose="020B0604020202020204" pitchFamily="34" charset="0"/>
              </a:rPr>
              <a:t>Powerpoint</a:t>
            </a:r>
            <a:r>
              <a:rPr lang="en-US" sz="3000" dirty="0" smtClean="0">
                <a:solidFill>
                  <a:srgbClr val="94745D"/>
                </a:solidFill>
                <a:latin typeface="Arial" panose="020B0604020202020204" pitchFamily="34" charset="0"/>
                <a:cs typeface="Arial" panose="020B0604020202020204" pitchFamily="34" charset="0"/>
              </a:rPr>
              <a:t>, etc., so you don’t stretch or distort your logo</a:t>
            </a:r>
            <a:endParaRPr lang="en-US" sz="3000" b="1" dirty="0" smtClean="0">
              <a:solidFill>
                <a:srgbClr val="94745D"/>
              </a:solidFill>
              <a:latin typeface="Arial" panose="020B0604020202020204" pitchFamily="34" charset="0"/>
              <a:cs typeface="Arial" panose="020B0604020202020204" pitchFamily="34" charset="0"/>
            </a:endParaRPr>
          </a:p>
        </p:txBody>
      </p:sp>
      <p:pic>
        <p:nvPicPr>
          <p:cNvPr id="7" name="Picture 6" descr="Image result for dated logo"/>
          <p:cNvPicPr/>
          <p:nvPr/>
        </p:nvPicPr>
        <p:blipFill rotWithShape="1">
          <a:blip r:embed="rId3">
            <a:extLst>
              <a:ext uri="{28A0092B-C50C-407E-A947-70E740481C1C}">
                <a14:useLocalDpi xmlns:a14="http://schemas.microsoft.com/office/drawing/2010/main" val="0"/>
              </a:ext>
            </a:extLst>
          </a:blip>
          <a:srcRect l="52555" t="18912" r="214" b="18861"/>
          <a:stretch/>
        </p:blipFill>
        <p:spPr bwMode="auto">
          <a:xfrm>
            <a:off x="1349297" y="3523785"/>
            <a:ext cx="2219094" cy="1616927"/>
          </a:xfrm>
          <a:prstGeom prst="rect">
            <a:avLst/>
          </a:prstGeom>
          <a:noFill/>
          <a:ln>
            <a:noFill/>
          </a:ln>
        </p:spPr>
      </p:pic>
      <p:pic>
        <p:nvPicPr>
          <p:cNvPr id="9" name="Picture 8" descr="Image result for dated logo"/>
          <p:cNvPicPr/>
          <p:nvPr/>
        </p:nvPicPr>
        <p:blipFill rotWithShape="1">
          <a:blip r:embed="rId3">
            <a:extLst>
              <a:ext uri="{28A0092B-C50C-407E-A947-70E740481C1C}">
                <a14:useLocalDpi xmlns:a14="http://schemas.microsoft.com/office/drawing/2010/main" val="0"/>
              </a:ext>
            </a:extLst>
          </a:blip>
          <a:srcRect l="52555" t="18912" r="214" b="18861"/>
          <a:stretch/>
        </p:blipFill>
        <p:spPr bwMode="auto">
          <a:xfrm>
            <a:off x="4207726" y="3746809"/>
            <a:ext cx="3233855" cy="1014759"/>
          </a:xfrm>
          <a:prstGeom prst="rect">
            <a:avLst/>
          </a:prstGeom>
          <a:noFill/>
          <a:ln>
            <a:noFill/>
          </a:ln>
        </p:spPr>
      </p:pic>
      <p:pic>
        <p:nvPicPr>
          <p:cNvPr id="10" name="Picture 9" descr="Image result for dated logo"/>
          <p:cNvPicPr/>
          <p:nvPr/>
        </p:nvPicPr>
        <p:blipFill rotWithShape="1">
          <a:blip r:embed="rId3">
            <a:extLst>
              <a:ext uri="{28A0092B-C50C-407E-A947-70E740481C1C}">
                <a14:useLocalDpi xmlns:a14="http://schemas.microsoft.com/office/drawing/2010/main" val="0"/>
              </a:ext>
            </a:extLst>
          </a:blip>
          <a:srcRect l="52555" t="18912" r="214" b="18861"/>
          <a:stretch/>
        </p:blipFill>
        <p:spPr bwMode="auto">
          <a:xfrm>
            <a:off x="7735228" y="3445724"/>
            <a:ext cx="3233855" cy="1616927"/>
          </a:xfrm>
          <a:prstGeom prst="rect">
            <a:avLst/>
          </a:prstGeom>
          <a:noFill/>
          <a:ln>
            <a:noFill/>
          </a:ln>
        </p:spPr>
      </p:pic>
      <p:sp>
        <p:nvSpPr>
          <p:cNvPr id="11" name="Multiply 10"/>
          <p:cNvSpPr/>
          <p:nvPr/>
        </p:nvSpPr>
        <p:spPr>
          <a:xfrm>
            <a:off x="5216912" y="5027155"/>
            <a:ext cx="1025912" cy="10259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1769327" y="5027155"/>
            <a:ext cx="1025912" cy="10259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8664497" y="5027155"/>
            <a:ext cx="914401" cy="87328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273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83743"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Using </a:t>
            </a:r>
            <a:r>
              <a:rPr lang="en-US" sz="5500" smtClean="0">
                <a:solidFill>
                  <a:srgbClr val="94745D"/>
                </a:solidFill>
                <a:latin typeface="Times New Roman" panose="02020603050405020304" pitchFamily="18" charset="0"/>
                <a:cs typeface="Times New Roman" panose="02020603050405020304" pitchFamily="18" charset="0"/>
              </a:rPr>
              <a:t>Your Logo</a:t>
            </a:r>
            <a:endParaRPr lang="en-US" sz="5500" dirty="0">
              <a:solidFill>
                <a:srgbClr val="94745D"/>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6256769" y="2495065"/>
            <a:ext cx="4394868" cy="3131827"/>
            <a:chOff x="1269952" y="2365724"/>
            <a:chExt cx="4394868" cy="3131827"/>
          </a:xfrm>
        </p:grpSpPr>
        <p:pic>
          <p:nvPicPr>
            <p:cNvPr id="4" name="Picture 3"/>
            <p:cNvPicPr>
              <a:picLocks noChangeAspect="1"/>
            </p:cNvPicPr>
            <p:nvPr/>
          </p:nvPicPr>
          <p:blipFill>
            <a:blip r:embed="rId3"/>
            <a:stretch>
              <a:fillRect/>
            </a:stretch>
          </p:blipFill>
          <p:spPr>
            <a:xfrm>
              <a:off x="1269952" y="2365724"/>
              <a:ext cx="4394868" cy="3131827"/>
            </a:xfrm>
            <a:prstGeom prst="rect">
              <a:avLst/>
            </a:prstGeom>
          </p:spPr>
        </p:pic>
        <p:cxnSp>
          <p:nvCxnSpPr>
            <p:cNvPr id="6" name="Straight Arrow Connector 5"/>
            <p:cNvCxnSpPr/>
            <p:nvPr/>
          </p:nvCxnSpPr>
          <p:spPr>
            <a:xfrm flipH="1">
              <a:off x="5096107" y="2803762"/>
              <a:ext cx="359270" cy="3791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457385" y="2468504"/>
            <a:ext cx="4394868" cy="3131827"/>
            <a:chOff x="5827084" y="2365724"/>
            <a:chExt cx="4394868" cy="3131827"/>
          </a:xfrm>
        </p:grpSpPr>
        <p:pic>
          <p:nvPicPr>
            <p:cNvPr id="16" name="Picture 15"/>
            <p:cNvPicPr>
              <a:picLocks noChangeAspect="1"/>
            </p:cNvPicPr>
            <p:nvPr/>
          </p:nvPicPr>
          <p:blipFill>
            <a:blip r:embed="rId3"/>
            <a:stretch>
              <a:fillRect/>
            </a:stretch>
          </p:blipFill>
          <p:spPr>
            <a:xfrm>
              <a:off x="5827084" y="2365724"/>
              <a:ext cx="4394868" cy="3131827"/>
            </a:xfrm>
            <a:prstGeom prst="rect">
              <a:avLst/>
            </a:prstGeom>
          </p:spPr>
        </p:pic>
        <p:cxnSp>
          <p:nvCxnSpPr>
            <p:cNvPr id="17" name="Straight Arrow Connector 16"/>
            <p:cNvCxnSpPr/>
            <p:nvPr/>
          </p:nvCxnSpPr>
          <p:spPr>
            <a:xfrm flipH="1">
              <a:off x="9588470" y="3924746"/>
              <a:ext cx="492232" cy="92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938089" y="4674509"/>
              <a:ext cx="12732" cy="4414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2" name="Multiply 21"/>
          <p:cNvSpPr/>
          <p:nvPr/>
        </p:nvSpPr>
        <p:spPr>
          <a:xfrm>
            <a:off x="2954429" y="5131709"/>
            <a:ext cx="1235193" cy="123519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7922266" y="5312660"/>
            <a:ext cx="914401" cy="87328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69952" y="1648996"/>
            <a:ext cx="8754994" cy="1015663"/>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Be careful resizing in Word, Publisher, </a:t>
            </a:r>
            <a:r>
              <a:rPr lang="en-US" sz="3000" dirty="0" err="1" smtClean="0">
                <a:solidFill>
                  <a:srgbClr val="94745D"/>
                </a:solidFill>
                <a:latin typeface="Arial" panose="020B0604020202020204" pitchFamily="34" charset="0"/>
                <a:cs typeface="Arial" panose="020B0604020202020204" pitchFamily="34" charset="0"/>
              </a:rPr>
              <a:t>Powerpoint</a:t>
            </a:r>
            <a:r>
              <a:rPr lang="en-US" sz="3000" dirty="0" smtClean="0">
                <a:solidFill>
                  <a:srgbClr val="94745D"/>
                </a:solidFill>
                <a:latin typeface="Arial" panose="020B0604020202020204" pitchFamily="34" charset="0"/>
                <a:cs typeface="Arial" panose="020B0604020202020204" pitchFamily="34" charset="0"/>
              </a:rPr>
              <a:t>, etc., so you don’t stretch or distort your logo</a:t>
            </a:r>
            <a:endParaRPr lang="en-US" sz="3000" b="1" dirty="0" smtClean="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033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842" y="430519"/>
            <a:ext cx="9183743"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Questions?</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93696" y="4568768"/>
            <a:ext cx="8754994" cy="553998"/>
          </a:xfrm>
          <a:prstGeom prst="rect">
            <a:avLst/>
          </a:prstGeom>
          <a:noFill/>
        </p:spPr>
        <p:txBody>
          <a:bodyPr wrap="square" rtlCol="0">
            <a:spAutoFit/>
          </a:bodyPr>
          <a:lstStyle/>
          <a:p>
            <a:pPr algn="ctr"/>
            <a:r>
              <a:rPr lang="en-US" sz="3000" dirty="0" smtClean="0">
                <a:solidFill>
                  <a:srgbClr val="94745D"/>
                </a:solidFill>
                <a:latin typeface="Arial" panose="020B0604020202020204" pitchFamily="34" charset="0"/>
                <a:cs typeface="Arial" panose="020B0604020202020204" pitchFamily="34" charset="0"/>
              </a:rPr>
              <a:t>(757) </a:t>
            </a:r>
            <a:r>
              <a:rPr lang="en-US" sz="3000" dirty="0" smtClean="0">
                <a:solidFill>
                  <a:srgbClr val="94745D"/>
                </a:solidFill>
                <a:latin typeface="Arial" panose="020B0604020202020204" pitchFamily="34" charset="0"/>
                <a:cs typeface="Arial" panose="020B0604020202020204" pitchFamily="34" charset="0"/>
              </a:rPr>
              <a:t>660-3889  |  cr8vcopy@gmail.com</a:t>
            </a:r>
            <a:endParaRPr lang="en-US" sz="3000" dirty="0" smtClean="0">
              <a:solidFill>
                <a:srgbClr val="94745D"/>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682" y="1508844"/>
            <a:ext cx="5957772" cy="3059924"/>
          </a:xfrm>
          <a:prstGeom prst="rect">
            <a:avLst/>
          </a:prstGeom>
        </p:spPr>
      </p:pic>
    </p:spTree>
    <p:extLst>
      <p:ext uri="{BB962C8B-B14F-4D97-AF65-F5344CB8AC3E}">
        <p14:creationId xmlns:p14="http://schemas.microsoft.com/office/powerpoint/2010/main" val="54871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57373"/>
            <a:ext cx="12271022" cy="1015663"/>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Logo and Brand</a:t>
            </a:r>
            <a:br>
              <a:rPr lang="en-US" sz="3000" b="1" dirty="0" smtClean="0">
                <a:solidFill>
                  <a:srgbClr val="94745D"/>
                </a:solidFill>
                <a:latin typeface="Arial" panose="020B0604020202020204" pitchFamily="34" charset="0"/>
                <a:cs typeface="Arial" panose="020B0604020202020204" pitchFamily="34" charset="0"/>
              </a:rPr>
            </a:br>
            <a:r>
              <a:rPr lang="en-US" sz="3000" b="1" dirty="0" smtClean="0">
                <a:solidFill>
                  <a:srgbClr val="94745D"/>
                </a:solidFill>
                <a:latin typeface="Arial" panose="020B0604020202020204" pitchFamily="34" charset="0"/>
                <a:cs typeface="Arial" panose="020B0604020202020204" pitchFamily="34" charset="0"/>
              </a:rPr>
              <a:t>are the Same Thing</a:t>
            </a:r>
            <a:endParaRPr lang="en-US" sz="3000" b="1" dirty="0">
              <a:solidFill>
                <a:srgbClr val="94745D"/>
              </a:solidFill>
              <a:latin typeface="Arial" panose="020B0604020202020204" pitchFamily="34" charset="0"/>
              <a:cs typeface="Arial" panose="020B0604020202020204" pitchFamily="34" charset="0"/>
            </a:endParaRP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True or False</a:t>
            </a:r>
            <a:endParaRPr lang="en-US" sz="5500" dirty="0">
              <a:solidFill>
                <a:srgbClr val="94745D"/>
              </a:solidFill>
              <a:latin typeface="Times New Roman" panose="02020603050405020304" pitchFamily="18" charset="0"/>
              <a:cs typeface="Times New Roman" panose="02020603050405020304" pitchFamily="18" charset="0"/>
            </a:endParaRPr>
          </a:p>
        </p:txBody>
      </p:sp>
      <p:sp>
        <p:nvSpPr>
          <p:cNvPr id="5" name="TextBox 4"/>
          <p:cNvSpPr txBox="1"/>
          <p:nvPr/>
        </p:nvSpPr>
        <p:spPr>
          <a:xfrm rot="348270">
            <a:off x="5445936" y="490716"/>
            <a:ext cx="1587296" cy="3477875"/>
          </a:xfrm>
          <a:prstGeom prst="rect">
            <a:avLst/>
          </a:prstGeom>
          <a:noFill/>
        </p:spPr>
        <p:txBody>
          <a:bodyPr wrap="square" rtlCol="0">
            <a:spAutoFit/>
          </a:bodyPr>
          <a:lstStyle/>
          <a:p>
            <a:r>
              <a:rPr lang="en-US" sz="22000"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220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12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134" y="1775086"/>
            <a:ext cx="8795658" cy="553998"/>
          </a:xfrm>
          <a:prstGeom prst="rect">
            <a:avLst/>
          </a:prstGeom>
          <a:noFill/>
        </p:spPr>
        <p:txBody>
          <a:bodyPr wrap="square" rtlCol="0">
            <a:spAutoFit/>
          </a:bodyPr>
          <a:lstStyle/>
          <a:p>
            <a:pPr algn="ctr"/>
            <a:r>
              <a:rPr lang="en-US" sz="3000" b="1" dirty="0">
                <a:solidFill>
                  <a:srgbClr val="94745D"/>
                </a:solidFill>
                <a:latin typeface="Arial" panose="020B0604020202020204" pitchFamily="34" charset="0"/>
                <a:cs typeface="Arial" panose="020B0604020202020204" pitchFamily="34" charset="0"/>
              </a:rPr>
              <a:t>Brand = </a:t>
            </a:r>
            <a:r>
              <a:rPr lang="en-US" sz="3000" b="1" dirty="0" smtClean="0">
                <a:solidFill>
                  <a:srgbClr val="94745D"/>
                </a:solidFill>
                <a:latin typeface="Arial" panose="020B0604020202020204" pitchFamily="34" charset="0"/>
                <a:cs typeface="Arial" panose="020B0604020202020204" pitchFamily="34" charset="0"/>
              </a:rPr>
              <a:t>others</a:t>
            </a:r>
            <a:r>
              <a:rPr lang="en-US" sz="3000" b="1" dirty="0">
                <a:solidFill>
                  <a:srgbClr val="94745D"/>
                </a:solidFill>
                <a:latin typeface="Arial" panose="020B0604020202020204" pitchFamily="34" charset="0"/>
                <a:cs typeface="Arial" panose="020B0604020202020204" pitchFamily="34" charset="0"/>
              </a:rPr>
              <a:t>’ perception of your </a:t>
            </a:r>
            <a:r>
              <a:rPr lang="en-US" sz="3000" b="1" dirty="0" smtClean="0">
                <a:solidFill>
                  <a:srgbClr val="94745D"/>
                </a:solidFill>
                <a:latin typeface="Arial" panose="020B0604020202020204" pitchFamily="34" charset="0"/>
                <a:cs typeface="Arial" panose="020B0604020202020204" pitchFamily="34" charset="0"/>
              </a:rPr>
              <a:t>business</a:t>
            </a:r>
            <a:endParaRPr lang="en-US" sz="3000" b="1" dirty="0">
              <a:solidFill>
                <a:srgbClr val="94745D"/>
              </a:solidFill>
              <a:latin typeface="Arial" panose="020B0604020202020204" pitchFamily="34" charset="0"/>
              <a:cs typeface="Arial" panose="020B0604020202020204" pitchFamily="34" charset="0"/>
            </a:endParaRP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is a Brand?</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02771" y="2511066"/>
            <a:ext cx="3659961" cy="3659961"/>
          </a:xfrm>
          <a:prstGeom prst="rect">
            <a:avLst/>
          </a:prstGeom>
        </p:spPr>
      </p:pic>
      <p:sp>
        <p:nvSpPr>
          <p:cNvPr id="5" name="TextBox 4"/>
          <p:cNvSpPr txBox="1"/>
          <p:nvPr/>
        </p:nvSpPr>
        <p:spPr>
          <a:xfrm>
            <a:off x="1168251" y="2407143"/>
            <a:ext cx="6635242" cy="3323987"/>
          </a:xfrm>
          <a:prstGeom prst="rect">
            <a:avLst/>
          </a:prstGeom>
          <a:noFill/>
        </p:spPr>
        <p:txBody>
          <a:bodyPr wrap="square" rtlCol="0">
            <a:spAutoFit/>
          </a:bodyPr>
          <a:lstStyle/>
          <a:p>
            <a:endParaRPr lang="en-US" sz="3000" dirty="0" smtClean="0">
              <a:solidFill>
                <a:srgbClr val="94745D"/>
              </a:solidFill>
              <a:latin typeface="Arial" panose="020B0604020202020204" pitchFamily="34" charset="0"/>
              <a:cs typeface="Arial" panose="020B0604020202020204" pitchFamily="34" charset="0"/>
            </a:endParaRPr>
          </a:p>
          <a:p>
            <a:r>
              <a:rPr lang="en-US" sz="3000" dirty="0" smtClean="0">
                <a:solidFill>
                  <a:srgbClr val="94745D"/>
                </a:solidFill>
                <a:latin typeface="Arial" panose="020B0604020202020204" pitchFamily="34" charset="0"/>
                <a:cs typeface="Arial" panose="020B0604020202020204" pitchFamily="34" charset="0"/>
              </a:rPr>
              <a:t>A </a:t>
            </a:r>
            <a:r>
              <a:rPr lang="en-US" sz="3000" dirty="0">
                <a:solidFill>
                  <a:srgbClr val="94745D"/>
                </a:solidFill>
                <a:latin typeface="Arial" panose="020B0604020202020204" pitchFamily="34" charset="0"/>
                <a:cs typeface="Arial" panose="020B0604020202020204" pitchFamily="34" charset="0"/>
              </a:rPr>
              <a:t>brand is </a:t>
            </a:r>
            <a:r>
              <a:rPr lang="en-US" sz="3000" dirty="0" smtClean="0">
                <a:solidFill>
                  <a:srgbClr val="94745D"/>
                </a:solidFill>
                <a:latin typeface="Arial" panose="020B0604020202020204" pitchFamily="34" charset="0"/>
                <a:cs typeface="Arial" panose="020B0604020202020204" pitchFamily="34" charset="0"/>
              </a:rPr>
              <a:t>everything—tangible </a:t>
            </a:r>
            <a:r>
              <a:rPr lang="en-US" sz="3000" dirty="0">
                <a:solidFill>
                  <a:srgbClr val="94745D"/>
                </a:solidFill>
                <a:latin typeface="Arial" panose="020B0604020202020204" pitchFamily="34" charset="0"/>
                <a:cs typeface="Arial" panose="020B0604020202020204" pitchFamily="34" charset="0"/>
              </a:rPr>
              <a:t>and </a:t>
            </a:r>
            <a:r>
              <a:rPr lang="en-US" sz="3000" dirty="0" smtClean="0">
                <a:solidFill>
                  <a:srgbClr val="94745D"/>
                </a:solidFill>
                <a:latin typeface="Arial" panose="020B0604020202020204" pitchFamily="34" charset="0"/>
                <a:cs typeface="Arial" panose="020B0604020202020204" pitchFamily="34" charset="0"/>
              </a:rPr>
              <a:t>intangible—that </a:t>
            </a:r>
            <a:r>
              <a:rPr lang="en-US" sz="3000" dirty="0">
                <a:solidFill>
                  <a:srgbClr val="94745D"/>
                </a:solidFill>
                <a:latin typeface="Arial" panose="020B0604020202020204" pitchFamily="34" charset="0"/>
                <a:cs typeface="Arial" panose="020B0604020202020204" pitchFamily="34" charset="0"/>
              </a:rPr>
              <a:t>represents a business and gives its logo meaning. Your brand identity is the culmination of people’s interactions, experiences &amp; opinions relating to your business. </a:t>
            </a:r>
          </a:p>
        </p:txBody>
      </p:sp>
    </p:spTree>
    <p:extLst>
      <p:ext uri="{BB962C8B-B14F-4D97-AF65-F5344CB8AC3E}">
        <p14:creationId xmlns:p14="http://schemas.microsoft.com/office/powerpoint/2010/main" val="285418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9736" y="2589125"/>
            <a:ext cx="2654787" cy="1477328"/>
          </a:xfrm>
          <a:prstGeom prst="rect">
            <a:avLst/>
          </a:prstGeom>
          <a:noFill/>
        </p:spPr>
        <p:txBody>
          <a:bodyPr wrap="square" rtlCol="0">
            <a:spAutoFit/>
          </a:bodyPr>
          <a:lstStyle/>
          <a:p>
            <a:pPr algn="ctr"/>
            <a:r>
              <a:rPr lang="en-US" sz="3000" b="1" dirty="0">
                <a:solidFill>
                  <a:srgbClr val="94745D"/>
                </a:solidFill>
                <a:latin typeface="Arial" panose="020B0604020202020204" pitchFamily="34" charset="0"/>
                <a:cs typeface="Arial" panose="020B0604020202020204" pitchFamily="34" charset="0"/>
              </a:rPr>
              <a:t>Brand is in the eye of the beholder!</a:t>
            </a: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is a Brand?</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626" b="14259"/>
          <a:stretch/>
        </p:blipFill>
        <p:spPr>
          <a:xfrm>
            <a:off x="2053683" y="1682386"/>
            <a:ext cx="4915829" cy="3692501"/>
          </a:xfrm>
          <a:prstGeom prst="rect">
            <a:avLst/>
          </a:prstGeom>
        </p:spPr>
      </p:pic>
    </p:spTree>
    <p:extLst>
      <p:ext uri="{BB962C8B-B14F-4D97-AF65-F5344CB8AC3E}">
        <p14:creationId xmlns:p14="http://schemas.microsoft.com/office/powerpoint/2010/main" val="144710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What is a Logo?</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6207526" y="2748674"/>
            <a:ext cx="4525736" cy="3522148"/>
          </a:xfrm>
          <a:prstGeom prst="rect">
            <a:avLst/>
          </a:prstGeom>
        </p:spPr>
      </p:pic>
      <p:sp>
        <p:nvSpPr>
          <p:cNvPr id="2" name="TextBox 1"/>
          <p:cNvSpPr txBox="1"/>
          <p:nvPr/>
        </p:nvSpPr>
        <p:spPr>
          <a:xfrm>
            <a:off x="1719942" y="1640678"/>
            <a:ext cx="8697686" cy="1477328"/>
          </a:xfrm>
          <a:prstGeom prst="rect">
            <a:avLst/>
          </a:prstGeom>
          <a:noFill/>
        </p:spPr>
        <p:txBody>
          <a:bodyPr wrap="square" rtlCol="0">
            <a:spAutoFit/>
          </a:bodyPr>
          <a:lstStyle/>
          <a:p>
            <a:pPr algn="ctr"/>
            <a:r>
              <a:rPr lang="en-US" sz="3000" b="1" dirty="0" smtClean="0">
                <a:solidFill>
                  <a:srgbClr val="94745D"/>
                </a:solidFill>
                <a:latin typeface="Arial" panose="020B0604020202020204" pitchFamily="34" charset="0"/>
                <a:cs typeface="Arial" panose="020B0604020202020204" pitchFamily="34" charset="0"/>
              </a:rPr>
              <a:t>Logo = a quick</a:t>
            </a:r>
            <a:r>
              <a:rPr lang="en-US" sz="3000" b="1" dirty="0">
                <a:solidFill>
                  <a:srgbClr val="94745D"/>
                </a:solidFill>
                <a:latin typeface="Arial" panose="020B0604020202020204" pitchFamily="34" charset="0"/>
                <a:cs typeface="Arial" panose="020B0604020202020204" pitchFamily="34" charset="0"/>
              </a:rPr>
              <a:t>, visual </a:t>
            </a:r>
            <a:r>
              <a:rPr lang="en-US" sz="3000" b="1" dirty="0" smtClean="0">
                <a:solidFill>
                  <a:srgbClr val="94745D"/>
                </a:solidFill>
                <a:latin typeface="Arial" panose="020B0604020202020204" pitchFamily="34" charset="0"/>
                <a:cs typeface="Arial" panose="020B0604020202020204" pitchFamily="34" charset="0"/>
              </a:rPr>
              <a:t>representation</a:t>
            </a:r>
            <a:br>
              <a:rPr lang="en-US" sz="3000" b="1" dirty="0" smtClean="0">
                <a:solidFill>
                  <a:srgbClr val="94745D"/>
                </a:solidFill>
                <a:latin typeface="Arial" panose="020B0604020202020204" pitchFamily="34" charset="0"/>
                <a:cs typeface="Arial" panose="020B0604020202020204" pitchFamily="34" charset="0"/>
              </a:rPr>
            </a:br>
            <a:r>
              <a:rPr lang="en-US" sz="3000" b="1" dirty="0" smtClean="0">
                <a:solidFill>
                  <a:srgbClr val="94745D"/>
                </a:solidFill>
                <a:latin typeface="Arial" panose="020B0604020202020204" pitchFamily="34" charset="0"/>
                <a:cs typeface="Arial" panose="020B0604020202020204" pitchFamily="34" charset="0"/>
              </a:rPr>
              <a:t>     of your </a:t>
            </a:r>
            <a:r>
              <a:rPr lang="en-US" sz="3000" b="1" dirty="0">
                <a:solidFill>
                  <a:srgbClr val="94745D"/>
                </a:solidFill>
                <a:latin typeface="Arial" panose="020B0604020202020204" pitchFamily="34" charset="0"/>
                <a:cs typeface="Arial" panose="020B0604020202020204" pitchFamily="34" charset="0"/>
              </a:rPr>
              <a:t>brand’s </a:t>
            </a:r>
            <a:r>
              <a:rPr lang="en-US" sz="3000" b="1" dirty="0" smtClean="0">
                <a:solidFill>
                  <a:srgbClr val="94745D"/>
                </a:solidFill>
                <a:latin typeface="Arial" panose="020B0604020202020204" pitchFamily="34" charset="0"/>
                <a:cs typeface="Arial" panose="020B0604020202020204" pitchFamily="34" charset="0"/>
              </a:rPr>
              <a:t>message</a:t>
            </a:r>
            <a:br>
              <a:rPr lang="en-US" sz="3000" b="1" dirty="0" smtClean="0">
                <a:solidFill>
                  <a:srgbClr val="94745D"/>
                </a:solidFill>
                <a:latin typeface="Arial" panose="020B0604020202020204" pitchFamily="34" charset="0"/>
                <a:cs typeface="Arial" panose="020B0604020202020204" pitchFamily="34" charset="0"/>
              </a:rPr>
            </a:br>
            <a:endParaRPr lang="en-US" sz="3000" dirty="0">
              <a:solidFill>
                <a:srgbClr val="94745D"/>
              </a:solidFill>
              <a:latin typeface="Arial" panose="020B0604020202020204" pitchFamily="34" charset="0"/>
              <a:cs typeface="Arial" panose="020B0604020202020204" pitchFamily="34" charset="0"/>
            </a:endParaRPr>
          </a:p>
        </p:txBody>
      </p:sp>
      <p:sp>
        <p:nvSpPr>
          <p:cNvPr id="6" name="TextBox 5"/>
          <p:cNvSpPr txBox="1"/>
          <p:nvPr/>
        </p:nvSpPr>
        <p:spPr>
          <a:xfrm>
            <a:off x="1404308" y="2900668"/>
            <a:ext cx="5497387" cy="3000821"/>
          </a:xfrm>
          <a:prstGeom prst="rect">
            <a:avLst/>
          </a:prstGeom>
          <a:noFill/>
        </p:spPr>
        <p:txBody>
          <a:bodyPr wrap="square" rtlCol="0">
            <a:spAutoFit/>
          </a:bodyPr>
          <a:lstStyle/>
          <a:p>
            <a:pPr marL="457200" indent="-457200">
              <a:buFont typeface="Arial" panose="020B0604020202020204" pitchFamily="34" charset="0"/>
              <a:buChar char="•"/>
            </a:pPr>
            <a:r>
              <a:rPr lang="en-US" sz="2700" dirty="0" smtClean="0">
                <a:solidFill>
                  <a:srgbClr val="94745D"/>
                </a:solidFill>
                <a:latin typeface="Arial" panose="020B0604020202020204" pitchFamily="34" charset="0"/>
                <a:cs typeface="Arial" panose="020B0604020202020204" pitchFamily="34" charset="0"/>
              </a:rPr>
              <a:t>A </a:t>
            </a:r>
            <a:r>
              <a:rPr lang="en-US" sz="2700" dirty="0">
                <a:solidFill>
                  <a:srgbClr val="94745D"/>
                </a:solidFill>
                <a:latin typeface="Arial" panose="020B0604020202020204" pitchFamily="34" charset="0"/>
                <a:cs typeface="Arial" panose="020B0604020202020204" pitchFamily="34" charset="0"/>
              </a:rPr>
              <a:t>symbol or other design adopted by an organization to identify its product/service</a:t>
            </a:r>
          </a:p>
          <a:p>
            <a:pPr marL="457200" indent="-457200">
              <a:buFont typeface="Arial" panose="020B0604020202020204" pitchFamily="34" charset="0"/>
              <a:buChar char="•"/>
            </a:pPr>
            <a:r>
              <a:rPr lang="en-US" sz="2700" dirty="0" smtClean="0">
                <a:solidFill>
                  <a:srgbClr val="94745D"/>
                </a:solidFill>
                <a:latin typeface="Arial" panose="020B0604020202020204" pitchFamily="34" charset="0"/>
                <a:cs typeface="Arial" panose="020B0604020202020204" pitchFamily="34" charset="0"/>
              </a:rPr>
              <a:t>Easily </a:t>
            </a:r>
            <a:r>
              <a:rPr lang="en-US" sz="2700" dirty="0">
                <a:solidFill>
                  <a:srgbClr val="94745D"/>
                </a:solidFill>
                <a:latin typeface="Arial" panose="020B0604020202020204" pitchFamily="34" charset="0"/>
                <a:cs typeface="Arial" panose="020B0604020202020204" pitchFamily="34" charset="0"/>
              </a:rPr>
              <a:t>recognizable &amp; reproducible </a:t>
            </a:r>
          </a:p>
          <a:p>
            <a:pPr marL="457200" indent="-457200">
              <a:buFont typeface="Arial" panose="020B0604020202020204" pitchFamily="34" charset="0"/>
              <a:buChar char="•"/>
            </a:pPr>
            <a:r>
              <a:rPr lang="en-US" sz="2700" dirty="0" smtClean="0">
                <a:solidFill>
                  <a:srgbClr val="94745D"/>
                </a:solidFill>
                <a:latin typeface="Arial" panose="020B0604020202020204" pitchFamily="34" charset="0"/>
                <a:cs typeface="Arial" panose="020B0604020202020204" pitchFamily="34" charset="0"/>
              </a:rPr>
              <a:t>Usually </a:t>
            </a:r>
            <a:r>
              <a:rPr lang="en-US" sz="2700" dirty="0">
                <a:solidFill>
                  <a:srgbClr val="94745D"/>
                </a:solidFill>
                <a:latin typeface="Arial" panose="020B0604020202020204" pitchFamily="34" charset="0"/>
                <a:cs typeface="Arial" panose="020B0604020202020204" pitchFamily="34" charset="0"/>
              </a:rPr>
              <a:t>has both text and graphic </a:t>
            </a:r>
            <a:r>
              <a:rPr lang="en-US" sz="2700" dirty="0" smtClean="0">
                <a:solidFill>
                  <a:srgbClr val="94745D"/>
                </a:solidFill>
                <a:latin typeface="Arial" panose="020B0604020202020204" pitchFamily="34" charset="0"/>
                <a:cs typeface="Arial" panose="020B0604020202020204" pitchFamily="34" charset="0"/>
              </a:rPr>
              <a:t>component</a:t>
            </a:r>
            <a:endParaRPr lang="en-US" sz="2700" dirty="0">
              <a:solidFill>
                <a:srgbClr val="9474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9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Logo Elements</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b="23726"/>
          <a:stretch/>
        </p:blipFill>
        <p:spPr>
          <a:xfrm>
            <a:off x="926556" y="1624268"/>
            <a:ext cx="8593000" cy="3056590"/>
          </a:xfrm>
          <a:prstGeom prst="rect">
            <a:avLst/>
          </a:prstGeom>
        </p:spPr>
      </p:pic>
      <p:sp>
        <p:nvSpPr>
          <p:cNvPr id="7" name="TextBox 6"/>
          <p:cNvSpPr txBox="1"/>
          <p:nvPr/>
        </p:nvSpPr>
        <p:spPr>
          <a:xfrm>
            <a:off x="9614808" y="2936582"/>
            <a:ext cx="2536371" cy="553998"/>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Name</a:t>
            </a:r>
            <a:endParaRPr lang="en-US" sz="3000" dirty="0">
              <a:solidFill>
                <a:srgbClr val="94745D"/>
              </a:solidFill>
              <a:latin typeface="Arial" panose="020B0604020202020204" pitchFamily="34" charset="0"/>
              <a:cs typeface="Arial" panose="020B0604020202020204" pitchFamily="34" charset="0"/>
            </a:endParaRPr>
          </a:p>
        </p:txBody>
      </p:sp>
      <p:sp>
        <p:nvSpPr>
          <p:cNvPr id="8" name="TextBox 7"/>
          <p:cNvSpPr txBox="1"/>
          <p:nvPr/>
        </p:nvSpPr>
        <p:spPr>
          <a:xfrm>
            <a:off x="9519556" y="1624267"/>
            <a:ext cx="2536371" cy="553998"/>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Graphic</a:t>
            </a:r>
            <a:endParaRPr lang="en-US" sz="3000" dirty="0">
              <a:solidFill>
                <a:srgbClr val="94745D"/>
              </a:solidFill>
              <a:latin typeface="Arial" panose="020B0604020202020204" pitchFamily="34" charset="0"/>
              <a:cs typeface="Arial" panose="020B0604020202020204" pitchFamily="34" charset="0"/>
            </a:endParaRPr>
          </a:p>
        </p:txBody>
      </p:sp>
      <p:sp>
        <p:nvSpPr>
          <p:cNvPr id="9" name="TextBox 8"/>
          <p:cNvSpPr txBox="1"/>
          <p:nvPr/>
        </p:nvSpPr>
        <p:spPr>
          <a:xfrm>
            <a:off x="9614807" y="4400124"/>
            <a:ext cx="2536371" cy="553998"/>
          </a:xfrm>
          <a:prstGeom prst="rect">
            <a:avLst/>
          </a:prstGeom>
          <a:noFill/>
        </p:spPr>
        <p:txBody>
          <a:bodyPr wrap="square" rtlCol="0">
            <a:spAutoFit/>
          </a:bodyPr>
          <a:lstStyle/>
          <a:p>
            <a:r>
              <a:rPr lang="en-US" sz="3000" dirty="0" smtClean="0">
                <a:solidFill>
                  <a:srgbClr val="94745D"/>
                </a:solidFill>
                <a:latin typeface="Arial" panose="020B0604020202020204" pitchFamily="34" charset="0"/>
                <a:cs typeface="Arial" panose="020B0604020202020204" pitchFamily="34" charset="0"/>
              </a:rPr>
              <a:t>Tagline</a:t>
            </a:r>
            <a:endParaRPr lang="en-US" sz="3000" dirty="0">
              <a:solidFill>
                <a:srgbClr val="94745D"/>
              </a:solidFill>
              <a:latin typeface="Arial" panose="020B0604020202020204" pitchFamily="34" charset="0"/>
              <a:cs typeface="Arial" panose="020B0604020202020204" pitchFamily="34" charset="0"/>
            </a:endParaRPr>
          </a:p>
        </p:txBody>
      </p:sp>
      <p:cxnSp>
        <p:nvCxnSpPr>
          <p:cNvPr id="11" name="Straight Connector 10"/>
          <p:cNvCxnSpPr>
            <a:stCxn id="8" idx="1"/>
          </p:cNvCxnSpPr>
          <p:nvPr/>
        </p:nvCxnSpPr>
        <p:spPr>
          <a:xfrm flipH="1">
            <a:off x="7794171" y="1901266"/>
            <a:ext cx="1725385" cy="276999"/>
          </a:xfrm>
          <a:prstGeom prst="line">
            <a:avLst/>
          </a:prstGeom>
          <a:ln w="28575">
            <a:solidFill>
              <a:srgbClr val="94745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889422" y="3225589"/>
            <a:ext cx="1725385" cy="276999"/>
          </a:xfrm>
          <a:prstGeom prst="line">
            <a:avLst/>
          </a:prstGeom>
          <a:ln w="28575">
            <a:solidFill>
              <a:srgbClr val="94745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1"/>
          </p:cNvCxnSpPr>
          <p:nvPr/>
        </p:nvCxnSpPr>
        <p:spPr>
          <a:xfrm flipH="1">
            <a:off x="8447315" y="4677123"/>
            <a:ext cx="1167492" cy="228239"/>
          </a:xfrm>
          <a:prstGeom prst="line">
            <a:avLst/>
          </a:prstGeom>
          <a:ln w="28575">
            <a:solidFill>
              <a:srgbClr val="9474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17761" y="4692866"/>
            <a:ext cx="7397046" cy="553998"/>
          </a:xfrm>
          <a:prstGeom prst="rect">
            <a:avLst/>
          </a:prstGeom>
          <a:noFill/>
        </p:spPr>
        <p:txBody>
          <a:bodyPr wrap="square" rtlCol="0">
            <a:spAutoFit/>
          </a:bodyPr>
          <a:lstStyle/>
          <a:p>
            <a:r>
              <a:rPr lang="en-US" sz="3000" b="1" dirty="0" smtClean="0">
                <a:solidFill>
                  <a:srgbClr val="005847"/>
                </a:solidFill>
                <a:latin typeface="Book Antiqua" panose="02040602050305030304" pitchFamily="18" charset="0"/>
                <a:cs typeface="Times New Roman" panose="02020603050405020304" pitchFamily="18" charset="0"/>
              </a:rPr>
              <a:t>A Smarter Way to Run Your HOA</a:t>
            </a:r>
            <a:endParaRPr lang="en-US" sz="3000" b="1" dirty="0">
              <a:solidFill>
                <a:srgbClr val="005847"/>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43107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161" y="1858721"/>
            <a:ext cx="3733982" cy="3323987"/>
          </a:xfrm>
          <a:prstGeom prst="rect">
            <a:avLst/>
          </a:prstGeom>
          <a:noFill/>
        </p:spPr>
        <p:txBody>
          <a:bodyPr wrap="square" rtlCol="0">
            <a:spAutoFit/>
          </a:bodyPr>
          <a:lstStyle/>
          <a:p>
            <a:pPr algn="r"/>
            <a:r>
              <a:rPr lang="en-US" sz="3000" dirty="0" smtClean="0">
                <a:solidFill>
                  <a:srgbClr val="94745D"/>
                </a:solidFill>
                <a:latin typeface="Arial" panose="020B0604020202020204" pitchFamily="34" charset="0"/>
                <a:cs typeface="Arial" panose="020B0604020202020204" pitchFamily="34" charset="0"/>
              </a:rPr>
              <a:t>A </a:t>
            </a:r>
            <a:r>
              <a:rPr lang="en-US" sz="3000" dirty="0">
                <a:solidFill>
                  <a:srgbClr val="94745D"/>
                </a:solidFill>
                <a:latin typeface="Arial" panose="020B0604020202020204" pitchFamily="34" charset="0"/>
                <a:cs typeface="Arial" panose="020B0604020202020204" pitchFamily="34" charset="0"/>
              </a:rPr>
              <a:t>good logo can overshadow other weaknesses! </a:t>
            </a:r>
            <a:r>
              <a:rPr lang="en-US" sz="3000" dirty="0" smtClean="0">
                <a:solidFill>
                  <a:srgbClr val="94745D"/>
                </a:solidFill>
                <a:latin typeface="Arial" panose="020B0604020202020204" pitchFamily="34" charset="0"/>
                <a:cs typeface="Arial" panose="020B0604020202020204" pitchFamily="34" charset="0"/>
              </a:rPr>
              <a:t>Makes a huge </a:t>
            </a:r>
            <a:r>
              <a:rPr lang="en-US" sz="3000" dirty="0">
                <a:solidFill>
                  <a:srgbClr val="94745D"/>
                </a:solidFill>
                <a:latin typeface="Arial" panose="020B0604020202020204" pitchFamily="34" charset="0"/>
                <a:cs typeface="Arial" panose="020B0604020202020204" pitchFamily="34" charset="0"/>
              </a:rPr>
              <a:t>impact on </a:t>
            </a:r>
            <a:r>
              <a:rPr lang="en-US" sz="3000" dirty="0" smtClean="0">
                <a:solidFill>
                  <a:srgbClr val="94745D"/>
                </a:solidFill>
                <a:latin typeface="Arial" panose="020B0604020202020204" pitchFamily="34" charset="0"/>
                <a:cs typeface="Arial" panose="020B0604020202020204" pitchFamily="34" charset="0"/>
              </a:rPr>
              <a:t>any material you create, no </a:t>
            </a:r>
            <a:r>
              <a:rPr lang="en-US" sz="3000" dirty="0">
                <a:solidFill>
                  <a:srgbClr val="94745D"/>
                </a:solidFill>
                <a:latin typeface="Arial" panose="020B0604020202020204" pitchFamily="34" charset="0"/>
                <a:cs typeface="Arial" panose="020B0604020202020204" pitchFamily="34" charset="0"/>
              </a:rPr>
              <a:t>matter how </a:t>
            </a:r>
            <a:r>
              <a:rPr lang="en-US" sz="3000" dirty="0" smtClean="0">
                <a:solidFill>
                  <a:srgbClr val="94745D"/>
                </a:solidFill>
                <a:latin typeface="Arial" panose="020B0604020202020204" pitchFamily="34" charset="0"/>
                <a:cs typeface="Arial" panose="020B0604020202020204" pitchFamily="34" charset="0"/>
              </a:rPr>
              <a:t>basic.</a:t>
            </a:r>
            <a:endParaRPr lang="en-US" sz="3200" dirty="0">
              <a:solidFill>
                <a:srgbClr val="94745D"/>
              </a:solidFill>
              <a:latin typeface="Arial" panose="020B0604020202020204" pitchFamily="34" charset="0"/>
              <a:cs typeface="Arial" panose="020B0604020202020204" pitchFamily="34" charset="0"/>
            </a:endParaRPr>
          </a:p>
        </p:txBody>
      </p:sp>
      <p:sp>
        <p:nvSpPr>
          <p:cNvPr id="3" name="TextBox 2"/>
          <p:cNvSpPr txBox="1"/>
          <p:nvPr/>
        </p:nvSpPr>
        <p:spPr>
          <a:xfrm>
            <a:off x="707389" y="419368"/>
            <a:ext cx="9133499" cy="938719"/>
          </a:xfrm>
          <a:prstGeom prst="rect">
            <a:avLst/>
          </a:prstGeom>
          <a:noFill/>
        </p:spPr>
        <p:txBody>
          <a:bodyPr wrap="square" rtlCol="0">
            <a:spAutoFit/>
          </a:bodyPr>
          <a:lstStyle/>
          <a:p>
            <a:r>
              <a:rPr lang="en-US" sz="5500" dirty="0" smtClean="0">
                <a:solidFill>
                  <a:srgbClr val="94745D"/>
                </a:solidFill>
                <a:latin typeface="Times New Roman" panose="02020603050405020304" pitchFamily="18" charset="0"/>
                <a:cs typeface="Times New Roman" panose="02020603050405020304" pitchFamily="18" charset="0"/>
              </a:rPr>
              <a:t>   If Nothing Else, Get a Logo!</a:t>
            </a:r>
            <a:endParaRPr lang="en-US" sz="5500" dirty="0">
              <a:solidFill>
                <a:srgbClr val="94745D"/>
              </a:solidFill>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srcRect t="9960" r="14652" b="6763"/>
          <a:stretch/>
        </p:blipFill>
        <p:spPr>
          <a:xfrm>
            <a:off x="5108525" y="1619921"/>
            <a:ext cx="5613903" cy="3801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734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8508</TotalTime>
  <Words>2289</Words>
  <Application>Microsoft Office PowerPoint</Application>
  <PresentationFormat>Widescreen</PresentationFormat>
  <Paragraphs>264</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Book Antiqua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James</dc:creator>
  <cp:lastModifiedBy>Melissa James</cp:lastModifiedBy>
  <cp:revision>80</cp:revision>
  <dcterms:created xsi:type="dcterms:W3CDTF">2017-05-02T01:51:18Z</dcterms:created>
  <dcterms:modified xsi:type="dcterms:W3CDTF">2019-09-12T18:19:35Z</dcterms:modified>
</cp:coreProperties>
</file>