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8" r:id="rId3"/>
    <p:sldId id="318" r:id="rId4"/>
    <p:sldId id="319" r:id="rId5"/>
    <p:sldId id="320" r:id="rId6"/>
    <p:sldId id="259" r:id="rId7"/>
    <p:sldId id="321" r:id="rId8"/>
    <p:sldId id="322" r:id="rId9"/>
    <p:sldId id="265" r:id="rId10"/>
    <p:sldId id="267" r:id="rId11"/>
    <p:sldId id="268" r:id="rId12"/>
    <p:sldId id="269" r:id="rId13"/>
    <p:sldId id="323" r:id="rId14"/>
    <p:sldId id="270" r:id="rId15"/>
    <p:sldId id="272" r:id="rId16"/>
    <p:sldId id="271" r:id="rId17"/>
    <p:sldId id="273" r:id="rId18"/>
    <p:sldId id="274" r:id="rId19"/>
    <p:sldId id="32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445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9076" autoAdjust="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0FF39-C498-437D-BB8F-C05EA9CCF5CA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73B27-1DB6-44AD-A647-9899739E38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0270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Note: Relationships are bidirectional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73B27-1DB6-44AD-A647-9899739E38F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8069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As a general rule, to properly identify the relationship type,</a:t>
            </a:r>
            <a:r>
              <a:rPr lang="en-US" baseline="0" dirty="0" smtClean="0">
                <a:latin typeface="Baskerville Old Face" pitchFamily="18" charset="0"/>
              </a:rPr>
              <a:t> you should ask two questions: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>
                <a:latin typeface="Baskerville Old Face" pitchFamily="18" charset="0"/>
              </a:rPr>
              <a:t>How many instances of B are related to one instance of A?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>
                <a:latin typeface="Baskerville Old Face" pitchFamily="18" charset="0"/>
              </a:rPr>
              <a:t>How many instances of A are related to one instance of B?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73B27-1DB6-44AD-A647-9899739E38F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8069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E9FAA8A-A5E2-4DB5-A0F2-E528047DD9F1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E87FB71-5262-4300-A333-014D0771C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AA8A-A5E2-4DB5-A0F2-E528047DD9F1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FB71-5262-4300-A333-014D0771C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AA8A-A5E2-4DB5-A0F2-E528047DD9F1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FB71-5262-4300-A333-014D0771C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AA8A-A5E2-4DB5-A0F2-E528047DD9F1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FB71-5262-4300-A333-014D0771C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AA8A-A5E2-4DB5-A0F2-E528047DD9F1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FB71-5262-4300-A333-014D0771C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AA8A-A5E2-4DB5-A0F2-E528047DD9F1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FB71-5262-4300-A333-014D0771C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9FAA8A-A5E2-4DB5-A0F2-E528047DD9F1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87FB71-5262-4300-A333-014D0771CA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E9FAA8A-A5E2-4DB5-A0F2-E528047DD9F1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E87FB71-5262-4300-A333-014D0771C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AA8A-A5E2-4DB5-A0F2-E528047DD9F1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FB71-5262-4300-A333-014D0771C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AA8A-A5E2-4DB5-A0F2-E528047DD9F1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FB71-5262-4300-A333-014D0771C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AA8A-A5E2-4DB5-A0F2-E528047DD9F1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FB71-5262-4300-A333-014D0771C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E9FAA8A-A5E2-4DB5-A0F2-E528047DD9F1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E87FB71-5262-4300-A333-014D0771C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340769"/>
            <a:ext cx="8458200" cy="266429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askerville Old Face" pitchFamily="18" charset="0"/>
              </a:rPr>
              <a:t>LECTURE 2 </a:t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dirty="0" smtClean="0">
                <a:latin typeface="Baskerville Old Face" pitchFamily="18" charset="0"/>
              </a:rPr>
              <a:t/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dirty="0" smtClean="0">
                <a:latin typeface="Baskerville Old Face" pitchFamily="18" charset="0"/>
              </a:rPr>
              <a:t>DATABASE </a:t>
            </a:r>
            <a:r>
              <a:rPr lang="en-US" dirty="0">
                <a:latin typeface="Baskerville Old Face" pitchFamily="18" charset="0"/>
              </a:rPr>
              <a:t>SYSTEM CONCEPTS AND ARCHITECTURE</a:t>
            </a:r>
            <a:br>
              <a:rPr lang="en-US" dirty="0">
                <a:latin typeface="Baskerville Old Face" pitchFamily="18" charset="0"/>
              </a:rPr>
            </a:br>
            <a:endParaRPr lang="en-US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4705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Baskerville Old Face" pitchFamily="18" charset="0"/>
              </a:rPr>
              <a:t>The Hierarchical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Baskerville Old Face" pitchFamily="18" charset="0"/>
              </a:rPr>
              <a:t>Developed in the 1960s to manage large amounts of data for complex manufacturing projects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Baskerville Old Face" pitchFamily="18" charset="0"/>
              </a:rPr>
              <a:t>Basic logical structure is represented by an upside-down “tree”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4647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askerville Old Face" pitchFamily="18" charset="0"/>
              </a:rPr>
              <a:t>Hierarchical </a:t>
            </a:r>
            <a:r>
              <a:rPr lang="en-US" dirty="0" smtClean="0">
                <a:latin typeface="Baskerville Old Face" pitchFamily="18" charset="0"/>
              </a:rPr>
              <a:t>Structure</a:t>
            </a:r>
            <a:endParaRPr lang="en-US" dirty="0"/>
          </a:p>
        </p:txBody>
      </p:sp>
      <p:pic>
        <p:nvPicPr>
          <p:cNvPr id="4" name="Picture 14" descr="Fig02-01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240"/>
          <a:stretch/>
        </p:blipFill>
        <p:spPr>
          <a:xfrm>
            <a:off x="395536" y="1412776"/>
            <a:ext cx="8424936" cy="475252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04358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Bank Hierarchical Database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84785"/>
            <a:ext cx="7772400" cy="4750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2400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askerville Old Face" pitchFamily="18" charset="0"/>
              </a:rPr>
              <a:t>Hierarchical </a:t>
            </a:r>
            <a:r>
              <a:rPr lang="en-US" dirty="0" smtClean="0">
                <a:latin typeface="Baskerville Old Face" pitchFamily="18" charset="0"/>
              </a:rPr>
              <a:t>Structure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Baskerville Old Face" pitchFamily="18" charset="0"/>
              </a:rPr>
              <a:t>The hierarchical structure contains levels, or segments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Baskerville Old Face" pitchFamily="18" charset="0"/>
              </a:rPr>
              <a:t>Depicts a set of one-to-many (1</a:t>
            </a:r>
            <a:r>
              <a:rPr lang="en-US" dirty="0" smtClean="0">
                <a:latin typeface="Baskerville Old Face" pitchFamily="18" charset="0"/>
              </a:rPr>
              <a:t>:*) </a:t>
            </a:r>
            <a:r>
              <a:rPr lang="en-US" dirty="0">
                <a:latin typeface="Baskerville Old Face" pitchFamily="18" charset="0"/>
              </a:rPr>
              <a:t>relationships between a parent and its children segments 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Each parent can have many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children, but each </a:t>
            </a: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child has only one parent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5191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Advantages of the </a:t>
            </a:r>
            <a:r>
              <a:rPr lang="en-US" dirty="0">
                <a:latin typeface="Baskerville Old Face" pitchFamily="18" charset="0"/>
              </a:rPr>
              <a:t>Hierarchical </a:t>
            </a:r>
            <a:r>
              <a:rPr lang="en-US" dirty="0" smtClean="0">
                <a:latin typeface="Baskerville Old Face" pitchFamily="18" charset="0"/>
              </a:rPr>
              <a:t>Model (compared to the file system) 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Baskerville Old Face" pitchFamily="18" charset="0"/>
              </a:rPr>
              <a:t>It promotes data sharing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Baskerville Old Face" pitchFamily="18" charset="0"/>
              </a:rPr>
              <a:t>Parent/child relationship promotes conceptual simplicity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Baskerville Old Face" pitchFamily="18" charset="0"/>
              </a:rPr>
              <a:t>Database security is provided and enforced by DBMS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Baskerville Old Face" pitchFamily="18" charset="0"/>
              </a:rPr>
              <a:t>Parent/child relationship promotes </a:t>
            </a:r>
            <a:r>
              <a:rPr lang="en-US" dirty="0" smtClean="0">
                <a:latin typeface="Baskerville Old Face" pitchFamily="18" charset="0"/>
              </a:rPr>
              <a:t>data integrity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Baskerville Old Face" pitchFamily="18" charset="0"/>
              </a:rPr>
              <a:t>It is efficient with 1:* relationships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Baskerville Old Face" pitchFamily="18" charset="0"/>
              </a:rPr>
              <a:t>It exhibits data independence</a:t>
            </a:r>
            <a:endParaRPr lang="en-US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5952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Disadvantages of the </a:t>
            </a:r>
            <a:r>
              <a:rPr lang="en-US" dirty="0">
                <a:latin typeface="Baskerville Old Face" pitchFamily="18" charset="0"/>
              </a:rPr>
              <a:t>Hierarchical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Baskerville Old Face" pitchFamily="18" charset="0"/>
              </a:rPr>
              <a:t>Complex implementation requires knowledge of physical data storage characteristics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Baskerville Old Face" pitchFamily="18" charset="0"/>
              </a:rPr>
              <a:t>Difficult to manage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Baskerville Old Face" pitchFamily="18" charset="0"/>
              </a:rPr>
              <a:t>Lacks structural independence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Baskerville Old Face" pitchFamily="18" charset="0"/>
              </a:rPr>
              <a:t>Implementation limitations (no </a:t>
            </a:r>
            <a:r>
              <a:rPr lang="en-US" dirty="0" err="1" smtClean="0">
                <a:latin typeface="Baskerville Old Face" pitchFamily="18" charset="0"/>
              </a:rPr>
              <a:t>multiparent</a:t>
            </a:r>
            <a:r>
              <a:rPr lang="en-US" dirty="0" smtClean="0">
                <a:latin typeface="Baskerville Old Face" pitchFamily="18" charset="0"/>
              </a:rPr>
              <a:t> or *:* relationships)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Baskerville Old Face" pitchFamily="18" charset="0"/>
              </a:rPr>
              <a:t>No ad hoc query capability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Baskerville Old Face" pitchFamily="18" charset="0"/>
              </a:rPr>
              <a:t>Lack of standards</a:t>
            </a:r>
          </a:p>
        </p:txBody>
      </p:sp>
    </p:spTree>
    <p:extLst>
      <p:ext uri="{BB962C8B-B14F-4D97-AF65-F5344CB8AC3E}">
        <p14:creationId xmlns:p14="http://schemas.microsoft.com/office/powerpoint/2010/main" xmlns="" val="15648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/>
          <a:lstStyle/>
          <a:p>
            <a:pPr algn="ctr"/>
            <a:r>
              <a:rPr lang="en-US" dirty="0">
                <a:latin typeface="Baskerville Old Face" pitchFamily="18" charset="0"/>
              </a:rPr>
              <a:t>The Network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Baskerville Old Face" pitchFamily="18" charset="0"/>
              </a:rPr>
              <a:t>Created to 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Represent complex data relationships more effectively 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Improve database performance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Impose a database standard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Baskerville Old Face" pitchFamily="18" charset="0"/>
              </a:rPr>
              <a:t>Conference on Data Systems Languages (CODASYL) 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Database Task Group (DBTG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) – define standards and specifications for an environment that would facilitate database creation and data manipulation</a:t>
            </a:r>
            <a:endParaRPr lang="en-US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103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askerville Old Face" pitchFamily="18" charset="0"/>
              </a:rPr>
              <a:t>Network </a:t>
            </a:r>
            <a:r>
              <a:rPr lang="en-US" dirty="0" smtClean="0">
                <a:latin typeface="Baskerville Old Face" pitchFamily="18" charset="0"/>
              </a:rPr>
              <a:t>Model (cont’d)</a:t>
            </a:r>
            <a:r>
              <a:rPr lang="en-US" dirty="0">
                <a:latin typeface="Baskerville Old Face" pitchFamily="18" charset="0"/>
              </a:rPr>
              <a:t/>
            </a:r>
            <a:br>
              <a:rPr lang="en-US" dirty="0">
                <a:latin typeface="Baskerville Old Face" pitchFamily="18" charset="0"/>
              </a:rPr>
            </a:b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Baskerville Old Face" pitchFamily="18" charset="0"/>
              </a:rPr>
              <a:t>Network Schema</a:t>
            </a:r>
            <a:endParaRPr lang="en-US" sz="2400" dirty="0">
              <a:latin typeface="Baskerville Old Face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200" dirty="0">
                <a:solidFill>
                  <a:schemeClr val="tx1"/>
                </a:solidFill>
                <a:latin typeface="Baskerville Old Face" pitchFamily="18" charset="0"/>
              </a:rPr>
              <a:t>Conceptual organization of entire database as viewed by the database administrator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Baskerville Old Face" pitchFamily="18" charset="0"/>
              </a:rPr>
              <a:t>Network Subschema</a:t>
            </a:r>
            <a:endParaRPr lang="en-US" sz="2400" dirty="0">
              <a:latin typeface="Baskerville Old Face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200" dirty="0">
                <a:solidFill>
                  <a:schemeClr val="tx1"/>
                </a:solidFill>
                <a:latin typeface="Baskerville Old Face" pitchFamily="18" charset="0"/>
              </a:rPr>
              <a:t>Defines database portion “seen” by the application programs that actually produce the desired information from data contained within the database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Baskerville Old Face" pitchFamily="18" charset="0"/>
              </a:rPr>
              <a:t>Data Management Language (DML) </a:t>
            </a:r>
          </a:p>
          <a:p>
            <a:pPr lvl="1">
              <a:lnSpc>
                <a:spcPct val="150000"/>
              </a:lnSpc>
            </a:pPr>
            <a:r>
              <a:rPr lang="en-US" sz="2200" dirty="0">
                <a:solidFill>
                  <a:schemeClr val="tx1"/>
                </a:solidFill>
                <a:latin typeface="Baskerville Old Face" pitchFamily="18" charset="0"/>
              </a:rPr>
              <a:t>Defines the environment in which data can be </a:t>
            </a:r>
            <a:r>
              <a:rPr lang="en-US" sz="2200" dirty="0" smtClean="0">
                <a:solidFill>
                  <a:schemeClr val="tx1"/>
                </a:solidFill>
                <a:latin typeface="Baskerville Old Face" pitchFamily="18" charset="0"/>
              </a:rPr>
              <a:t>managed</a:t>
            </a:r>
            <a:endParaRPr lang="en-US" sz="2200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971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askerville Old Face" pitchFamily="18" charset="0"/>
              </a:rPr>
              <a:t>Network Model (cont’d)</a:t>
            </a:r>
            <a:br>
              <a:rPr lang="en-US" dirty="0">
                <a:latin typeface="Baskerville Old Face" pitchFamily="18" charset="0"/>
              </a:rPr>
            </a:b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Baskerville Old Face" pitchFamily="18" charset="0"/>
              </a:rPr>
              <a:t>Schema Data Definition Language (DDL)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Enables database administrator to define schema components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Baskerville Old Face" pitchFamily="18" charset="0"/>
              </a:rPr>
              <a:t>Subschema DDL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Allows application programs to define database components that will be used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Baskerville Old Face" pitchFamily="18" charset="0"/>
              </a:rPr>
              <a:t>DML 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Works with the data in the database</a:t>
            </a:r>
          </a:p>
          <a:p>
            <a:pPr>
              <a:lnSpc>
                <a:spcPct val="150000"/>
              </a:lnSpc>
            </a:pPr>
            <a:endParaRPr lang="en-US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852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askerville Old Face" pitchFamily="18" charset="0"/>
              </a:rPr>
              <a:t>Network Model (cont’d)</a:t>
            </a:r>
            <a:br>
              <a:rPr lang="en-US" dirty="0">
                <a:latin typeface="Baskerville Old Face" pitchFamily="18" charset="0"/>
              </a:rPr>
            </a:b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Baskerville Old Face" pitchFamily="18" charset="0"/>
              </a:rPr>
              <a:t>Resembles hierarchical </a:t>
            </a:r>
            <a:r>
              <a:rPr lang="en-US" sz="2400" dirty="0" smtClean="0">
                <a:latin typeface="Baskerville Old Face" pitchFamily="18" charset="0"/>
              </a:rPr>
              <a:t>model – user perceived the network database as a collection </a:t>
            </a:r>
            <a:r>
              <a:rPr lang="en-US" sz="2400" dirty="0">
                <a:latin typeface="Baskerville Old Face" pitchFamily="18" charset="0"/>
              </a:rPr>
              <a:t>of records in 1</a:t>
            </a:r>
            <a:r>
              <a:rPr lang="en-US" sz="2400" dirty="0" smtClean="0">
                <a:latin typeface="Baskerville Old Face" pitchFamily="18" charset="0"/>
              </a:rPr>
              <a:t>:* </a:t>
            </a:r>
            <a:r>
              <a:rPr lang="en-US" sz="2400" dirty="0">
                <a:latin typeface="Baskerville Old Face" pitchFamily="18" charset="0"/>
              </a:rPr>
              <a:t>relationships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Baskerville Old Face" pitchFamily="18" charset="0"/>
              </a:rPr>
              <a:t>Set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  <a:latin typeface="Baskerville Old Face" pitchFamily="18" charset="0"/>
              </a:rPr>
              <a:t>Composed </a:t>
            </a:r>
            <a:r>
              <a:rPr lang="en-US" sz="2400" dirty="0">
                <a:solidFill>
                  <a:schemeClr val="tx1"/>
                </a:solidFill>
                <a:latin typeface="Baskerville Old Face" pitchFamily="18" charset="0"/>
              </a:rPr>
              <a:t>of at least two record types</a:t>
            </a:r>
          </a:p>
          <a:p>
            <a:pPr lvl="2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Owner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- Equivalent </a:t>
            </a: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to the hierarchical model’s parent </a:t>
            </a:r>
          </a:p>
          <a:p>
            <a:pPr lvl="2" algn="just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Member - Equivalent </a:t>
            </a: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to the hierarchical model’s child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latin typeface="Baskerville Old Face" pitchFamily="18" charset="0"/>
              </a:rPr>
              <a:t>A set represents a 1</a:t>
            </a:r>
            <a:r>
              <a:rPr lang="en-US" sz="2400" dirty="0" smtClean="0">
                <a:solidFill>
                  <a:schemeClr val="tx1"/>
                </a:solidFill>
                <a:latin typeface="Baskerville Old Face" pitchFamily="18" charset="0"/>
              </a:rPr>
              <a:t>:* </a:t>
            </a:r>
            <a:r>
              <a:rPr lang="en-US" sz="2400" dirty="0">
                <a:solidFill>
                  <a:schemeClr val="tx1"/>
                </a:solidFill>
                <a:latin typeface="Baskerville Old Face" pitchFamily="18" charset="0"/>
              </a:rPr>
              <a:t>relationship between the owner and the member</a:t>
            </a:r>
          </a:p>
          <a:p>
            <a:pPr>
              <a:lnSpc>
                <a:spcPct val="150000"/>
              </a:lnSpc>
            </a:pPr>
            <a:endParaRPr lang="en-US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899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What is a Data Model?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Baskerville Old Face" pitchFamily="18" charset="0"/>
              </a:rPr>
              <a:t>A 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>
                <a:latin typeface="Baskerville Old Face" pitchFamily="18" charset="0"/>
              </a:rPr>
              <a:t>collection of concepts </a:t>
            </a:r>
            <a:r>
              <a:rPr lang="en-US" dirty="0" smtClean="0">
                <a:latin typeface="Baskerville Old Face" pitchFamily="18" charset="0"/>
              </a:rPr>
              <a:t>that can </a:t>
            </a:r>
            <a:r>
              <a:rPr lang="en-US" dirty="0">
                <a:latin typeface="Baskerville Old Face" pitchFamily="18" charset="0"/>
              </a:rPr>
              <a:t>be used to describe the structure of a </a:t>
            </a:r>
            <a:r>
              <a:rPr lang="en-US" dirty="0" smtClean="0">
                <a:latin typeface="Baskerville Old Face" pitchFamily="18" charset="0"/>
              </a:rPr>
              <a:t>database</a:t>
            </a:r>
          </a:p>
          <a:p>
            <a:pPr lvl="1" algn="just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Structure </a:t>
            </a: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of a database </a:t>
            </a:r>
            <a:r>
              <a:rPr lang="en-US" i="1" dirty="0" smtClean="0">
                <a:solidFill>
                  <a:schemeClr val="tx1"/>
                </a:solidFill>
                <a:latin typeface="Baskerville Old Face" pitchFamily="18" charset="0"/>
              </a:rPr>
              <a:t>-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data </a:t>
            </a: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types,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relationships, and </a:t>
            </a: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constraints that apply to the data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. </a:t>
            </a:r>
            <a:endParaRPr lang="en-US" dirty="0">
              <a:solidFill>
                <a:schemeClr val="tx1"/>
              </a:solidFill>
              <a:latin typeface="Baskerville Old Face" pitchFamily="18" charset="0"/>
            </a:endParaRPr>
          </a:p>
          <a:p>
            <a:pPr marL="365760" lvl="1" indent="-256032" algn="just">
              <a:lnSpc>
                <a:spcPct val="150000"/>
              </a:lnSpc>
              <a:buClr>
                <a:schemeClr val="accent3"/>
              </a:buClr>
              <a:buFont typeface="Georgia"/>
              <a:buChar char="•"/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Relatively simple representations, usually graphical, of complex real-world data structures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424456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56247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askerville Old Face" pitchFamily="18" charset="0"/>
              </a:rPr>
              <a:t>Network </a:t>
            </a:r>
            <a:r>
              <a:rPr lang="en-US" dirty="0" smtClean="0">
                <a:latin typeface="Baskerville Old Face" pitchFamily="18" charset="0"/>
              </a:rPr>
              <a:t>Model of a typical sales organization</a:t>
            </a:r>
            <a:endParaRPr lang="en-US" dirty="0">
              <a:latin typeface="Baskerville Old Face" pitchFamily="18" charset="0"/>
            </a:endParaRPr>
          </a:p>
        </p:txBody>
      </p:sp>
      <p:pic>
        <p:nvPicPr>
          <p:cNvPr id="4" name="Picture 13" descr="Fig02-0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727" b="-1"/>
          <a:stretch/>
        </p:blipFill>
        <p:spPr>
          <a:xfrm>
            <a:off x="395536" y="1628800"/>
            <a:ext cx="8568952" cy="4968551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3134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Baskerville Old Face" pitchFamily="18" charset="0"/>
              </a:rPr>
              <a:t>A</a:t>
            </a:r>
            <a:r>
              <a:rPr lang="en-US" dirty="0" smtClean="0">
                <a:latin typeface="Baskerville Old Face" pitchFamily="18" charset="0"/>
              </a:rPr>
              <a:t>dvantages </a:t>
            </a:r>
            <a:r>
              <a:rPr lang="en-US" dirty="0">
                <a:latin typeface="Baskerville Old Face" pitchFamily="18" charset="0"/>
              </a:rPr>
              <a:t>of the </a:t>
            </a:r>
            <a:r>
              <a:rPr lang="en-US" dirty="0" smtClean="0">
                <a:latin typeface="Baskerville Old Face" pitchFamily="18" charset="0"/>
              </a:rPr>
              <a:t>Network </a:t>
            </a:r>
            <a:r>
              <a:rPr lang="en-US" dirty="0">
                <a:latin typeface="Baskerville Old Face" pitchFamily="18" charset="0"/>
              </a:rPr>
              <a:t>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/>
          <a:lstStyle/>
          <a:p>
            <a:pPr marL="365760" lvl="2" indent="-256032" algn="just">
              <a:lnSpc>
                <a:spcPct val="150000"/>
              </a:lnSpc>
              <a:buClr>
                <a:schemeClr val="accent3"/>
              </a:buClr>
              <a:buFont typeface="Georgia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Baskerville Old Face" pitchFamily="18" charset="0"/>
              </a:rPr>
              <a:t>Conceptual </a:t>
            </a:r>
            <a:r>
              <a:rPr lang="en-US" sz="2800" dirty="0">
                <a:solidFill>
                  <a:schemeClr val="tx1"/>
                </a:solidFill>
                <a:latin typeface="Baskerville Old Face" pitchFamily="18" charset="0"/>
              </a:rPr>
              <a:t>simplicity</a:t>
            </a:r>
          </a:p>
          <a:p>
            <a:pPr marL="365760" lvl="2" indent="-256032" algn="just">
              <a:lnSpc>
                <a:spcPct val="150000"/>
              </a:lnSpc>
              <a:buClr>
                <a:schemeClr val="accent3"/>
              </a:buClr>
              <a:buFont typeface="Georgia"/>
              <a:buChar char="•"/>
            </a:pPr>
            <a:r>
              <a:rPr lang="en-US" sz="2800" dirty="0">
                <a:solidFill>
                  <a:schemeClr val="tx1"/>
                </a:solidFill>
                <a:latin typeface="Baskerville Old Face" pitchFamily="18" charset="0"/>
              </a:rPr>
              <a:t>Handles more relationship types</a:t>
            </a:r>
          </a:p>
          <a:p>
            <a:pPr marL="365760" lvl="2" indent="-256032" algn="just">
              <a:lnSpc>
                <a:spcPct val="150000"/>
              </a:lnSpc>
              <a:buClr>
                <a:schemeClr val="accent3"/>
              </a:buClr>
              <a:buFont typeface="Georgia"/>
              <a:buChar char="•"/>
            </a:pPr>
            <a:r>
              <a:rPr lang="en-US" sz="2800" dirty="0">
                <a:solidFill>
                  <a:schemeClr val="tx1"/>
                </a:solidFill>
                <a:latin typeface="Baskerville Old Face" pitchFamily="18" charset="0"/>
              </a:rPr>
              <a:t>Data access flexibility</a:t>
            </a:r>
          </a:p>
          <a:p>
            <a:pPr marL="365760" lvl="2" indent="-256032" algn="just">
              <a:lnSpc>
                <a:spcPct val="150000"/>
              </a:lnSpc>
              <a:buClr>
                <a:schemeClr val="accent3"/>
              </a:buClr>
              <a:buFont typeface="Georgia"/>
              <a:buChar char="•"/>
            </a:pPr>
            <a:r>
              <a:rPr lang="en-US" sz="2800" dirty="0">
                <a:solidFill>
                  <a:schemeClr val="tx1"/>
                </a:solidFill>
                <a:latin typeface="Baskerville Old Face" pitchFamily="18" charset="0"/>
              </a:rPr>
              <a:t>Promotes database integrity</a:t>
            </a:r>
          </a:p>
          <a:p>
            <a:pPr marL="365760" lvl="2" indent="-256032" algn="just">
              <a:lnSpc>
                <a:spcPct val="150000"/>
              </a:lnSpc>
              <a:buClr>
                <a:schemeClr val="accent3"/>
              </a:buClr>
              <a:buFont typeface="Georgia"/>
              <a:buChar char="•"/>
            </a:pPr>
            <a:r>
              <a:rPr lang="en-US" sz="2800" dirty="0">
                <a:solidFill>
                  <a:schemeClr val="tx1"/>
                </a:solidFill>
                <a:latin typeface="Baskerville Old Face" pitchFamily="18" charset="0"/>
              </a:rPr>
              <a:t>Data independence</a:t>
            </a:r>
          </a:p>
          <a:p>
            <a:pPr marL="365760" lvl="2" indent="-256032" algn="just">
              <a:lnSpc>
                <a:spcPct val="150000"/>
              </a:lnSpc>
              <a:buClr>
                <a:schemeClr val="accent3"/>
              </a:buClr>
              <a:buFont typeface="Georgia"/>
              <a:buChar char="•"/>
            </a:pPr>
            <a:r>
              <a:rPr lang="en-US" sz="2800" dirty="0">
                <a:solidFill>
                  <a:schemeClr val="tx1"/>
                </a:solidFill>
                <a:latin typeface="Baskerville Old Face" pitchFamily="18" charset="0"/>
              </a:rPr>
              <a:t>Conformance to standards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570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Disadvantages </a:t>
            </a:r>
            <a:r>
              <a:rPr lang="en-US" dirty="0">
                <a:latin typeface="Baskerville Old Face" pitchFamily="18" charset="0"/>
              </a:rPr>
              <a:t>of the Network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/>
          <a:lstStyle/>
          <a:p>
            <a:pPr marL="365760" lvl="1" indent="-256032" algn="just">
              <a:lnSpc>
                <a:spcPct val="150000"/>
              </a:lnSpc>
              <a:buClr>
                <a:schemeClr val="accent3"/>
              </a:buClr>
              <a:buFont typeface="Georgia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lack of ad hoc query capability put heavy pressure on programmers</a:t>
            </a:r>
          </a:p>
          <a:p>
            <a:pPr marL="365760" lvl="1" indent="-256032" algn="just">
              <a:lnSpc>
                <a:spcPct val="150000"/>
              </a:lnSpc>
              <a:buClr>
                <a:schemeClr val="accent3"/>
              </a:buClr>
              <a:buFont typeface="Georgia"/>
              <a:buChar char="•"/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Any structural change in the database could produce havoc in all application programs that drew data from the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database</a:t>
            </a:r>
          </a:p>
          <a:p>
            <a:pPr marL="365760" lvl="1" indent="-256032" algn="just">
              <a:lnSpc>
                <a:spcPct val="150000"/>
              </a:lnSpc>
              <a:buClr>
                <a:schemeClr val="accent3"/>
              </a:buClr>
              <a:buFont typeface="Georgia"/>
              <a:buChar char="•"/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Too cumbersome</a:t>
            </a: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137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The Importance of Data Models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Baskerville Old Face" pitchFamily="18" charset="0"/>
              </a:rPr>
              <a:t>Data </a:t>
            </a:r>
            <a:r>
              <a:rPr lang="en-US" dirty="0" smtClean="0">
                <a:latin typeface="Baskerville Old Face" pitchFamily="18" charset="0"/>
              </a:rPr>
              <a:t>models; </a:t>
            </a:r>
            <a:endParaRPr lang="en-US" dirty="0">
              <a:latin typeface="Baskerville Old Face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Facilitate </a:t>
            </a: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interaction among the designer, the applications programmer, and the end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user</a:t>
            </a:r>
          </a:p>
          <a:p>
            <a:pPr marL="411480" lvl="1" indent="0" algn="just">
              <a:lnSpc>
                <a:spcPct val="150000"/>
              </a:lnSpc>
              <a:buNone/>
            </a:pPr>
            <a:endParaRPr lang="en-US" dirty="0">
              <a:solidFill>
                <a:schemeClr val="tx1"/>
              </a:solidFill>
              <a:latin typeface="Baskerville Old Face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9655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Categories of Data Models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Baskerville Old Face" pitchFamily="18" charset="0"/>
              </a:rPr>
              <a:t>Data </a:t>
            </a:r>
            <a:r>
              <a:rPr lang="en-US" dirty="0" smtClean="0">
                <a:latin typeface="Baskerville Old Face" pitchFamily="18" charset="0"/>
              </a:rPr>
              <a:t>models can be categorized according </a:t>
            </a:r>
            <a:r>
              <a:rPr lang="en-US" dirty="0">
                <a:latin typeface="Baskerville Old Face" pitchFamily="18" charset="0"/>
              </a:rPr>
              <a:t>to </a:t>
            </a:r>
            <a:r>
              <a:rPr lang="en-US" dirty="0" smtClean="0">
                <a:latin typeface="Baskerville Old Face" pitchFamily="18" charset="0"/>
              </a:rPr>
              <a:t>the types </a:t>
            </a:r>
            <a:r>
              <a:rPr lang="en-US" dirty="0">
                <a:latin typeface="Baskerville Old Face" pitchFamily="18" charset="0"/>
              </a:rPr>
              <a:t>of concepts they use to describe the database structure. </a:t>
            </a:r>
            <a:endParaRPr lang="en-US" dirty="0" smtClean="0">
              <a:latin typeface="Baskerville Old Face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latin typeface="Baskerville Old Face" pitchFamily="18" charset="0"/>
              </a:rPr>
              <a:t>High-level </a:t>
            </a:r>
            <a:r>
              <a:rPr lang="en-US" dirty="0" smtClean="0">
                <a:latin typeface="Baskerville Old Face" pitchFamily="18" charset="0"/>
              </a:rPr>
              <a:t>or </a:t>
            </a:r>
            <a:r>
              <a:rPr lang="en-US" b="1" dirty="0" smtClean="0">
                <a:latin typeface="Baskerville Old Face" pitchFamily="18" charset="0"/>
              </a:rPr>
              <a:t>conceptual </a:t>
            </a:r>
            <a:r>
              <a:rPr lang="en-US" b="1" dirty="0">
                <a:latin typeface="Baskerville Old Face" pitchFamily="18" charset="0"/>
              </a:rPr>
              <a:t>data models </a:t>
            </a:r>
            <a:r>
              <a:rPr lang="en-US" dirty="0">
                <a:latin typeface="Baskerville Old Face" pitchFamily="18" charset="0"/>
              </a:rPr>
              <a:t>provide concepts that are close to the way many users </a:t>
            </a:r>
            <a:r>
              <a:rPr lang="en-US" dirty="0" smtClean="0">
                <a:latin typeface="Baskerville Old Face" pitchFamily="18" charset="0"/>
              </a:rPr>
              <a:t>perceive data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latin typeface="Baskerville Old Face" pitchFamily="18" charset="0"/>
              </a:rPr>
              <a:t>Entity-Relationship </a:t>
            </a:r>
            <a:r>
              <a:rPr lang="en-US" b="1" dirty="0" smtClean="0">
                <a:solidFill>
                  <a:schemeClr val="tx1"/>
                </a:solidFill>
                <a:latin typeface="Baskerville Old Face" pitchFamily="18" charset="0"/>
              </a:rPr>
              <a:t>model</a:t>
            </a: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is a </a:t>
            </a: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popular high-level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conceptual data </a:t>
            </a: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model.</a:t>
            </a:r>
            <a:endParaRPr lang="en-US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latin typeface="Baskerville Old Face" pitchFamily="18" charset="0"/>
              </a:rPr>
              <a:t>L</a:t>
            </a:r>
            <a:r>
              <a:rPr lang="en-US" b="1" dirty="0" smtClean="0">
                <a:latin typeface="Baskerville Old Face" pitchFamily="18" charset="0"/>
              </a:rPr>
              <a:t>ow-level </a:t>
            </a:r>
            <a:r>
              <a:rPr lang="en-US" dirty="0">
                <a:latin typeface="Baskerville Old Face" pitchFamily="18" charset="0"/>
              </a:rPr>
              <a:t>or </a:t>
            </a:r>
            <a:r>
              <a:rPr lang="en-US" b="1" dirty="0">
                <a:latin typeface="Baskerville Old Face" pitchFamily="18" charset="0"/>
              </a:rPr>
              <a:t>physical data models </a:t>
            </a:r>
            <a:r>
              <a:rPr lang="en-US" dirty="0">
                <a:latin typeface="Baskerville Old Face" pitchFamily="18" charset="0"/>
              </a:rPr>
              <a:t>provide concepts </a:t>
            </a:r>
            <a:r>
              <a:rPr lang="en-US" dirty="0" smtClean="0">
                <a:latin typeface="Baskerville Old Face" pitchFamily="18" charset="0"/>
              </a:rPr>
              <a:t>that describe </a:t>
            </a:r>
            <a:r>
              <a:rPr lang="en-US" dirty="0">
                <a:latin typeface="Baskerville Old Face" pitchFamily="18" charset="0"/>
              </a:rPr>
              <a:t>the details of how data is stored on the computer storage </a:t>
            </a:r>
            <a:r>
              <a:rPr lang="en-US" dirty="0" smtClean="0">
                <a:latin typeface="Baskerville Old Face" pitchFamily="18" charset="0"/>
              </a:rPr>
              <a:t>media. </a:t>
            </a:r>
            <a:endParaRPr lang="en-US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5829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Categories of Data Models (cont’d)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latin typeface="Baskerville Old Face" pitchFamily="18" charset="0"/>
              </a:rPr>
              <a:t>Representational </a:t>
            </a:r>
            <a:r>
              <a:rPr lang="en-US" dirty="0">
                <a:latin typeface="Baskerville Old Face" pitchFamily="18" charset="0"/>
              </a:rPr>
              <a:t>(or </a:t>
            </a:r>
            <a:r>
              <a:rPr lang="en-US" b="1" dirty="0">
                <a:latin typeface="Baskerville Old Face" pitchFamily="18" charset="0"/>
              </a:rPr>
              <a:t>implementation</a:t>
            </a:r>
            <a:r>
              <a:rPr lang="en-US" dirty="0">
                <a:latin typeface="Baskerville Old Face" pitchFamily="18" charset="0"/>
              </a:rPr>
              <a:t>) </a:t>
            </a:r>
            <a:r>
              <a:rPr lang="en-US" b="1" dirty="0">
                <a:latin typeface="Baskerville Old Face" pitchFamily="18" charset="0"/>
              </a:rPr>
              <a:t>data </a:t>
            </a:r>
            <a:r>
              <a:rPr lang="en-US" b="1" dirty="0" smtClean="0">
                <a:latin typeface="Baskerville Old Face" pitchFamily="18" charset="0"/>
              </a:rPr>
              <a:t>models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>
                <a:latin typeface="Baskerville Old Face" pitchFamily="18" charset="0"/>
              </a:rPr>
              <a:t>which provide concepts </a:t>
            </a:r>
            <a:r>
              <a:rPr lang="en-US" dirty="0" smtClean="0">
                <a:latin typeface="Baskerville Old Face" pitchFamily="18" charset="0"/>
              </a:rPr>
              <a:t>that may </a:t>
            </a:r>
            <a:r>
              <a:rPr lang="en-US" dirty="0">
                <a:latin typeface="Baskerville Old Face" pitchFamily="18" charset="0"/>
              </a:rPr>
              <a:t>be easily understood by end users but </a:t>
            </a:r>
            <a:r>
              <a:rPr lang="en-US" dirty="0" smtClean="0">
                <a:latin typeface="Baskerville Old Face" pitchFamily="18" charset="0"/>
              </a:rPr>
              <a:t>are </a:t>
            </a:r>
            <a:r>
              <a:rPr lang="en-US" dirty="0">
                <a:latin typeface="Baskerville Old Face" pitchFamily="18" charset="0"/>
              </a:rPr>
              <a:t>not too far removed from </a:t>
            </a:r>
            <a:r>
              <a:rPr lang="en-US" dirty="0" smtClean="0">
                <a:latin typeface="Baskerville Old Face" pitchFamily="18" charset="0"/>
              </a:rPr>
              <a:t>the way </a:t>
            </a:r>
            <a:r>
              <a:rPr lang="en-US" dirty="0">
                <a:latin typeface="Baskerville Old Face" pitchFamily="18" charset="0"/>
              </a:rPr>
              <a:t>data is organized in computer storage.</a:t>
            </a:r>
            <a:endParaRPr lang="en-US" dirty="0">
              <a:solidFill>
                <a:schemeClr val="tx1"/>
              </a:solidFill>
              <a:latin typeface="Baskerville Old Face" pitchFamily="18" charset="0"/>
            </a:endParaRPr>
          </a:p>
          <a:p>
            <a:pPr lvl="1" algn="just"/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Representational or implementation data models are the models used most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frequently in </a:t>
            </a: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traditional commercial DBMSs. These include the widely used </a:t>
            </a:r>
            <a:r>
              <a:rPr lang="en-US" b="1" dirty="0" smtClean="0">
                <a:solidFill>
                  <a:schemeClr val="tx1"/>
                </a:solidFill>
                <a:latin typeface="Baskerville Old Face" pitchFamily="18" charset="0"/>
              </a:rPr>
              <a:t>relational data </a:t>
            </a:r>
            <a:r>
              <a:rPr lang="en-US" b="1" dirty="0">
                <a:solidFill>
                  <a:schemeClr val="tx1"/>
                </a:solidFill>
                <a:latin typeface="Baskerville Old Face" pitchFamily="18" charset="0"/>
              </a:rPr>
              <a:t>model</a:t>
            </a: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, </a:t>
            </a:r>
            <a:r>
              <a:rPr lang="en-US" b="1" dirty="0" smtClean="0">
                <a:solidFill>
                  <a:schemeClr val="tx1"/>
                </a:solidFill>
                <a:latin typeface="Baskerville Old Face" pitchFamily="18" charset="0"/>
              </a:rPr>
              <a:t>network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and </a:t>
            </a:r>
            <a:r>
              <a:rPr lang="en-US" b="1" dirty="0" smtClean="0">
                <a:solidFill>
                  <a:schemeClr val="tx1"/>
                </a:solidFill>
                <a:latin typeface="Baskerville Old Face" pitchFamily="18" charset="0"/>
              </a:rPr>
              <a:t>hierarchical models</a:t>
            </a:r>
            <a:r>
              <a:rPr lang="en-US" dirty="0">
                <a:solidFill>
                  <a:srgbClr val="424456"/>
                </a:solidFill>
                <a:latin typeface="Baskerville Old Face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379913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Data Model Basic Building Blocks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Baskerville Old Face" pitchFamily="18" charset="0"/>
              </a:rPr>
              <a:t>Conceptual data models use concepts such as entities, attributes, and relationships.</a:t>
            </a:r>
            <a:endParaRPr lang="en-US" dirty="0" smtClean="0">
              <a:latin typeface="Baskerville Old Face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Entity </a:t>
            </a: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- anything about which data are to be collected and stored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Attribute - a characteristic of an entity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Relationship - describes an association among entities</a:t>
            </a:r>
          </a:p>
          <a:p>
            <a:pPr lvl="2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One-to-one (1:1) relationship</a:t>
            </a:r>
          </a:p>
          <a:p>
            <a:pPr lvl="2" algn="just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One-to-many </a:t>
            </a: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(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1:*) </a:t>
            </a: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relationship </a:t>
            </a:r>
          </a:p>
          <a:p>
            <a:pPr lvl="2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Many-to-many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(*:*) </a:t>
            </a: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relationship</a:t>
            </a:r>
          </a:p>
          <a:p>
            <a:pPr lvl="2" algn="just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Recursive or involute relationship</a:t>
            </a:r>
            <a:endParaRPr lang="en-US" dirty="0">
              <a:solidFill>
                <a:schemeClr val="tx1"/>
              </a:solidFill>
              <a:latin typeface="Baskerville Old Face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Constraint - a restriction placed on the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718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askerville Old Face" pitchFamily="18" charset="0"/>
              </a:rPr>
              <a:t>Data Model Basic Building </a:t>
            </a:r>
            <a:r>
              <a:rPr lang="en-US" dirty="0" smtClean="0">
                <a:latin typeface="Baskerville Old Face" pitchFamily="18" charset="0"/>
              </a:rPr>
              <a:t>Blocks (cont’d)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Baskerville Old Face" pitchFamily="18" charset="0"/>
              </a:rPr>
              <a:t>Cardinality of a </a:t>
            </a:r>
            <a:r>
              <a:rPr lang="en-US" dirty="0" smtClean="0">
                <a:latin typeface="Baskerville Old Face" pitchFamily="18" charset="0"/>
              </a:rPr>
              <a:t>Relationship 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One-to-one (1:1) relationship</a:t>
            </a:r>
          </a:p>
          <a:p>
            <a:pPr lvl="2" algn="just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An occurrence of the first entity type is related to a maximum of one occurrence of the second entity type, and each occurrence of the second type to a maximum of one of the first.</a:t>
            </a:r>
          </a:p>
          <a:p>
            <a:pPr lvl="2" algn="just">
              <a:lnSpc>
                <a:spcPct val="150000"/>
              </a:lnSpc>
            </a:pP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</a:rPr>
              <a:t>Eg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: </a:t>
            </a:r>
            <a:r>
              <a:rPr lang="en-US" b="1" i="1" dirty="0" smtClean="0">
                <a:solidFill>
                  <a:schemeClr val="tx1"/>
                </a:solidFill>
                <a:latin typeface="Baskerville Old Face" pitchFamily="18" charset="0"/>
              </a:rPr>
              <a:t>One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MP is elected to one Constituency; </a:t>
            </a:r>
            <a:r>
              <a:rPr lang="en-US" b="1" i="1" dirty="0" smtClean="0">
                <a:solidFill>
                  <a:schemeClr val="tx1"/>
                </a:solidFill>
                <a:latin typeface="Baskerville Old Face" pitchFamily="18" charset="0"/>
              </a:rPr>
              <a:t>one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Constituency has one MP elected to it. </a:t>
            </a:r>
          </a:p>
          <a:p>
            <a:pPr lvl="1" algn="just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One-to-many </a:t>
            </a: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(1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:*) </a:t>
            </a: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relationship </a:t>
            </a:r>
            <a:endParaRPr lang="en-US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lvl="2" algn="just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An occurrence of the first entity may be related to several occurrences of the second, but each occurrence of the second is related to a maximum of one occurrence of the first.</a:t>
            </a:r>
          </a:p>
          <a:p>
            <a:pPr lvl="2" algn="just">
              <a:lnSpc>
                <a:spcPct val="150000"/>
              </a:lnSpc>
            </a:pP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</a:rPr>
              <a:t>Eg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: </a:t>
            </a:r>
            <a:r>
              <a:rPr lang="en-US" b="1" i="1" dirty="0" smtClean="0">
                <a:solidFill>
                  <a:schemeClr val="tx1"/>
                </a:solidFill>
                <a:latin typeface="Baskerville Old Face" pitchFamily="18" charset="0"/>
              </a:rPr>
              <a:t>One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Teller serves several Customers; </a:t>
            </a:r>
            <a:r>
              <a:rPr lang="en-US" b="1" i="1" dirty="0" smtClean="0">
                <a:solidFill>
                  <a:schemeClr val="tx1"/>
                </a:solidFill>
                <a:latin typeface="Baskerville Old Face" pitchFamily="18" charset="0"/>
              </a:rPr>
              <a:t>one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Customer is served by one Teller </a:t>
            </a:r>
            <a:endParaRPr lang="en-US" dirty="0">
              <a:solidFill>
                <a:schemeClr val="tx1"/>
              </a:solidFill>
              <a:latin typeface="Baskerville Old Face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716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askerville Old Face" pitchFamily="18" charset="0"/>
              </a:rPr>
              <a:t>Data Model Basic Building </a:t>
            </a:r>
            <a:r>
              <a:rPr lang="en-US" dirty="0" smtClean="0">
                <a:latin typeface="Baskerville Old Face" pitchFamily="18" charset="0"/>
              </a:rPr>
              <a:t>Blocks (cont’d)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Many-to-many (*:*) relationship</a:t>
            </a:r>
          </a:p>
          <a:p>
            <a:pPr lvl="1" algn="just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An occurrence of the first entity type may be related to several occurrences of the second and vice versa</a:t>
            </a:r>
          </a:p>
          <a:p>
            <a:pPr lvl="1" algn="just">
              <a:lnSpc>
                <a:spcPct val="150000"/>
              </a:lnSpc>
            </a:pP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</a:rPr>
              <a:t>Eg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: </a:t>
            </a:r>
            <a:r>
              <a:rPr lang="en-US" b="1" i="1" dirty="0" smtClean="0">
                <a:solidFill>
                  <a:schemeClr val="tx1"/>
                </a:solidFill>
                <a:latin typeface="Baskerville Old Face" pitchFamily="18" charset="0"/>
              </a:rPr>
              <a:t>One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mtClean="0">
                <a:solidFill>
                  <a:schemeClr val="tx1"/>
                </a:solidFill>
                <a:latin typeface="Baskerville Old Face" pitchFamily="18" charset="0"/>
              </a:rPr>
              <a:t>Student takes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many Courses; </a:t>
            </a:r>
            <a:r>
              <a:rPr lang="en-US" b="1" i="1" dirty="0" smtClean="0">
                <a:solidFill>
                  <a:schemeClr val="tx1"/>
                </a:solidFill>
                <a:latin typeface="Baskerville Old Face" pitchFamily="18" charset="0"/>
              </a:rPr>
              <a:t>one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Course can be taken by several Students</a:t>
            </a:r>
          </a:p>
          <a:p>
            <a:pPr marL="411480" lvl="1" indent="0" algn="just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NB: All *:* relationships can be decomposed into two 1:* relationships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Recursive or involute relationship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Entity occurrences relate to other occurrences of the same entity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</a:rPr>
              <a:t>Eg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: </a:t>
            </a:r>
            <a:r>
              <a:rPr lang="en-US" b="1" i="1" dirty="0" smtClean="0">
                <a:solidFill>
                  <a:schemeClr val="tx1"/>
                </a:solidFill>
                <a:latin typeface="Baskerville Old Face" pitchFamily="18" charset="0"/>
              </a:rPr>
              <a:t>One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employee (a manager) manages one or more employees; </a:t>
            </a:r>
            <a:r>
              <a:rPr lang="en-US" b="1" i="1" dirty="0" smtClean="0">
                <a:solidFill>
                  <a:schemeClr val="tx1"/>
                </a:solidFill>
                <a:latin typeface="Baskerville Old Face" pitchFamily="18" charset="0"/>
              </a:rPr>
              <a:t>one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employee is managed by one employee (manager)</a:t>
            </a:r>
            <a:endParaRPr lang="en-US" dirty="0">
              <a:solidFill>
                <a:schemeClr val="tx1"/>
              </a:solidFill>
              <a:latin typeface="Baskerville Old Face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073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askerville Old Face" pitchFamily="18" charset="0"/>
              </a:rPr>
              <a:t>The Evolution of Data Models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  <a:t>File System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Baskerville Old Face" pitchFamily="18" charset="0"/>
              </a:rPr>
              <a:t>Hierarchical</a:t>
            </a:r>
            <a:endParaRPr lang="en-US" dirty="0">
              <a:latin typeface="Baskerville Old Face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Baskerville Old Face" pitchFamily="18" charset="0"/>
              </a:rPr>
              <a:t>Network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Baskerville Old Face" pitchFamily="18" charset="0"/>
              </a:rPr>
              <a:t>Relational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  <a:latin typeface="Baskerville Old Face" pitchFamily="18" charset="0"/>
              </a:rPr>
              <a:t>Entity relationship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  <a:latin typeface="Baskerville Old Face" pitchFamily="18" charset="0"/>
              </a:rPr>
              <a:t>Object oriented (OO)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  <a:t>XML</a:t>
            </a:r>
            <a:endParaRPr lang="en-US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236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1335</TotalTime>
  <Words>1011</Words>
  <Application>Microsoft Office PowerPoint</Application>
  <PresentationFormat>On-screen Show (4:3)</PresentationFormat>
  <Paragraphs>119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Urban</vt:lpstr>
      <vt:lpstr>LECTURE 2   DATABASE SYSTEM CONCEPTS AND ARCHITECTURE </vt:lpstr>
      <vt:lpstr>What is a Data Model?</vt:lpstr>
      <vt:lpstr>The Importance of Data Models</vt:lpstr>
      <vt:lpstr>Categories of Data Models</vt:lpstr>
      <vt:lpstr>Categories of Data Models (cont’d)</vt:lpstr>
      <vt:lpstr>Data Model Basic Building Blocks</vt:lpstr>
      <vt:lpstr>Data Model Basic Building Blocks (cont’d)</vt:lpstr>
      <vt:lpstr>Data Model Basic Building Blocks (cont’d)</vt:lpstr>
      <vt:lpstr>The Evolution of Data Models</vt:lpstr>
      <vt:lpstr>The Hierarchical Model</vt:lpstr>
      <vt:lpstr>Hierarchical Structure</vt:lpstr>
      <vt:lpstr>Bank Hierarchical Database</vt:lpstr>
      <vt:lpstr>Hierarchical Structure (cont’d)</vt:lpstr>
      <vt:lpstr>Advantages of the Hierarchical Model (compared to the file system) </vt:lpstr>
      <vt:lpstr>Disadvantages of the Hierarchical Model</vt:lpstr>
      <vt:lpstr>The Network Model</vt:lpstr>
      <vt:lpstr>Network Model (cont’d) </vt:lpstr>
      <vt:lpstr>Network Model (cont’d) </vt:lpstr>
      <vt:lpstr>Network Model (cont’d) </vt:lpstr>
      <vt:lpstr>Network Model of a typical sales organization</vt:lpstr>
      <vt:lpstr>Advantages of the Network Model</vt:lpstr>
      <vt:lpstr>Disadvantages of the Network Model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tgPAULA</dc:creator>
  <cp:lastModifiedBy>Norbert</cp:lastModifiedBy>
  <cp:revision>46</cp:revision>
  <dcterms:created xsi:type="dcterms:W3CDTF">2013-08-19T09:58:17Z</dcterms:created>
  <dcterms:modified xsi:type="dcterms:W3CDTF">2013-10-03T03:55:09Z</dcterms:modified>
</cp:coreProperties>
</file>