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3"/>
  </p:notesMasterIdLst>
  <p:sldIdLst>
    <p:sldId id="256" r:id="rId2"/>
    <p:sldId id="263" r:id="rId3"/>
    <p:sldId id="262" r:id="rId4"/>
    <p:sldId id="261" r:id="rId5"/>
    <p:sldId id="260" r:id="rId6"/>
    <p:sldId id="259" r:id="rId7"/>
    <p:sldId id="258" r:id="rId8"/>
    <p:sldId id="267" r:id="rId9"/>
    <p:sldId id="275" r:id="rId10"/>
    <p:sldId id="266" r:id="rId11"/>
    <p:sldId id="271" r:id="rId12"/>
    <p:sldId id="265" r:id="rId13"/>
    <p:sldId id="264" r:id="rId14"/>
    <p:sldId id="269" r:id="rId15"/>
    <p:sldId id="257" r:id="rId16"/>
    <p:sldId id="270" r:id="rId17"/>
    <p:sldId id="272" r:id="rId18"/>
    <p:sldId id="273" r:id="rId19"/>
    <p:sldId id="274" r:id="rId20"/>
    <p:sldId id="276" r:id="rId21"/>
    <p:sldId id="277" r:id="rId22"/>
    <p:sldId id="278" r:id="rId23"/>
    <p:sldId id="286" r:id="rId24"/>
    <p:sldId id="279" r:id="rId25"/>
    <p:sldId id="280" r:id="rId26"/>
    <p:sldId id="285" r:id="rId27"/>
    <p:sldId id="284" r:id="rId28"/>
    <p:sldId id="283" r:id="rId29"/>
    <p:sldId id="282" r:id="rId30"/>
    <p:sldId id="281" r:id="rId31"/>
    <p:sldId id="288" r:id="rId32"/>
    <p:sldId id="293" r:id="rId33"/>
    <p:sldId id="291" r:id="rId34"/>
    <p:sldId id="292" r:id="rId35"/>
    <p:sldId id="295" r:id="rId36"/>
    <p:sldId id="296" r:id="rId37"/>
    <p:sldId id="297" r:id="rId38"/>
    <p:sldId id="290" r:id="rId39"/>
    <p:sldId id="294" r:id="rId40"/>
    <p:sldId id="289" r:id="rId41"/>
    <p:sldId id="287" r:id="rId4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7261" autoAdjust="0"/>
    <p:restoredTop sz="94660"/>
  </p:normalViewPr>
  <p:slideViewPr>
    <p:cSldViewPr>
      <p:cViewPr>
        <p:scale>
          <a:sx n="75" d="100"/>
          <a:sy n="75" d="100"/>
        </p:scale>
        <p:origin x="-942" y="-36"/>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7D8DA4E-005D-497C-BEEA-84CCCAEAA7D5}" type="datetimeFigureOut">
              <a:rPr lang="en-US" smtClean="0"/>
              <a:pPr/>
              <a:t>11/21/2012</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1ACCBCE-9686-4397-A9F8-67511D9EED38}" type="slidenum">
              <a:rPr lang="en-US" smtClean="0"/>
              <a:pPr/>
              <a:t>‹#›</a:t>
            </a:fld>
            <a:endParaRPr lang="en-US" dirty="0"/>
          </a:p>
        </p:txBody>
      </p:sp>
    </p:spTree>
    <p:extLst>
      <p:ext uri="{BB962C8B-B14F-4D97-AF65-F5344CB8AC3E}">
        <p14:creationId xmlns:p14="http://schemas.microsoft.com/office/powerpoint/2010/main" xmlns="" val="30861293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4CA0F0D-0B31-407E-8C22-3A509B58AB12}" type="datetime1">
              <a:rPr lang="en-US" smtClean="0"/>
              <a:pPr/>
              <a:t>11/21/2012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7A3412B-362C-460C-9AF9-9BF0A94D01E3}" type="slidenum">
              <a:rPr lang="en-US" smtClean="0"/>
              <a:pPr/>
              <a:t>‹#›</a:t>
            </a:fld>
            <a:endParaRPr lang="en-US" dirty="0"/>
          </a:p>
        </p:txBody>
      </p:sp>
    </p:spTree>
    <p:extLst>
      <p:ext uri="{BB962C8B-B14F-4D97-AF65-F5344CB8AC3E}">
        <p14:creationId xmlns:p14="http://schemas.microsoft.com/office/powerpoint/2010/main" xmlns="" val="31061204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CE6C786-8D36-481E-835E-A04D63AEC933}" type="datetime1">
              <a:rPr lang="en-US" smtClean="0"/>
              <a:pPr/>
              <a:t>11/21/2012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7A3412B-362C-460C-9AF9-9BF0A94D01E3}" type="slidenum">
              <a:rPr lang="en-US" smtClean="0"/>
              <a:pPr/>
              <a:t>‹#›</a:t>
            </a:fld>
            <a:endParaRPr lang="en-US" dirty="0"/>
          </a:p>
        </p:txBody>
      </p:sp>
    </p:spTree>
    <p:extLst>
      <p:ext uri="{BB962C8B-B14F-4D97-AF65-F5344CB8AC3E}">
        <p14:creationId xmlns:p14="http://schemas.microsoft.com/office/powerpoint/2010/main" xmlns="" val="13217878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4FDE7BE-4977-43F1-85EC-DF2831C2BFE9}" type="datetime1">
              <a:rPr lang="en-US" smtClean="0"/>
              <a:pPr/>
              <a:t>11/21/2012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7A3412B-362C-460C-9AF9-9BF0A94D01E3}" type="slidenum">
              <a:rPr lang="en-US" smtClean="0"/>
              <a:pPr/>
              <a:t>‹#›</a:t>
            </a:fld>
            <a:endParaRPr lang="en-US" dirty="0"/>
          </a:p>
        </p:txBody>
      </p:sp>
    </p:spTree>
    <p:extLst>
      <p:ext uri="{BB962C8B-B14F-4D97-AF65-F5344CB8AC3E}">
        <p14:creationId xmlns:p14="http://schemas.microsoft.com/office/powerpoint/2010/main" xmlns="" val="14496649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F8BD4FA-BC84-4D0E-918E-3B11F38F1D41}" type="datetime1">
              <a:rPr lang="en-US" smtClean="0"/>
              <a:pPr/>
              <a:t>11/21/2012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7A3412B-362C-460C-9AF9-9BF0A94D01E3}" type="slidenum">
              <a:rPr lang="en-US" smtClean="0"/>
              <a:pPr/>
              <a:t>‹#›</a:t>
            </a:fld>
            <a:endParaRPr lang="en-US" dirty="0"/>
          </a:p>
        </p:txBody>
      </p:sp>
    </p:spTree>
    <p:extLst>
      <p:ext uri="{BB962C8B-B14F-4D97-AF65-F5344CB8AC3E}">
        <p14:creationId xmlns:p14="http://schemas.microsoft.com/office/powerpoint/2010/main" xmlns="" val="17498645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F2ABA93-AA87-4471-AD04-6EE5CB2EE459}" type="datetime1">
              <a:rPr lang="en-US" smtClean="0"/>
              <a:pPr/>
              <a:t>11/21/2012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7A3412B-362C-460C-9AF9-9BF0A94D01E3}" type="slidenum">
              <a:rPr lang="en-US" smtClean="0"/>
              <a:pPr/>
              <a:t>‹#›</a:t>
            </a:fld>
            <a:endParaRPr lang="en-US" dirty="0"/>
          </a:p>
        </p:txBody>
      </p:sp>
    </p:spTree>
    <p:extLst>
      <p:ext uri="{BB962C8B-B14F-4D97-AF65-F5344CB8AC3E}">
        <p14:creationId xmlns:p14="http://schemas.microsoft.com/office/powerpoint/2010/main" xmlns="" val="34133460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26F5202-DB42-4D0F-8130-2D57CF003334}" type="datetime1">
              <a:rPr lang="en-US" smtClean="0"/>
              <a:pPr/>
              <a:t>11/21/2012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7A3412B-362C-460C-9AF9-9BF0A94D01E3}" type="slidenum">
              <a:rPr lang="en-US" smtClean="0"/>
              <a:pPr/>
              <a:t>‹#›</a:t>
            </a:fld>
            <a:endParaRPr lang="en-US" dirty="0"/>
          </a:p>
        </p:txBody>
      </p:sp>
    </p:spTree>
    <p:extLst>
      <p:ext uri="{BB962C8B-B14F-4D97-AF65-F5344CB8AC3E}">
        <p14:creationId xmlns:p14="http://schemas.microsoft.com/office/powerpoint/2010/main" xmlns="" val="29079126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53928D5-5E5C-4625-832B-77C0EF3FAE5D}" type="datetime1">
              <a:rPr lang="en-US" smtClean="0"/>
              <a:pPr/>
              <a:t>11/21/2012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7A3412B-362C-460C-9AF9-9BF0A94D01E3}" type="slidenum">
              <a:rPr lang="en-US" smtClean="0"/>
              <a:pPr/>
              <a:t>‹#›</a:t>
            </a:fld>
            <a:endParaRPr lang="en-US" dirty="0"/>
          </a:p>
        </p:txBody>
      </p:sp>
    </p:spTree>
    <p:extLst>
      <p:ext uri="{BB962C8B-B14F-4D97-AF65-F5344CB8AC3E}">
        <p14:creationId xmlns:p14="http://schemas.microsoft.com/office/powerpoint/2010/main" xmlns="" val="17987953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724B540-2153-456E-9E43-5FF3A1C51A89}" type="datetime1">
              <a:rPr lang="en-US" smtClean="0"/>
              <a:pPr/>
              <a:t>11/21/2012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7A3412B-362C-460C-9AF9-9BF0A94D01E3}" type="slidenum">
              <a:rPr lang="en-US" smtClean="0"/>
              <a:pPr/>
              <a:t>‹#›</a:t>
            </a:fld>
            <a:endParaRPr lang="en-US" dirty="0"/>
          </a:p>
        </p:txBody>
      </p:sp>
    </p:spTree>
    <p:extLst>
      <p:ext uri="{BB962C8B-B14F-4D97-AF65-F5344CB8AC3E}">
        <p14:creationId xmlns:p14="http://schemas.microsoft.com/office/powerpoint/2010/main" xmlns="" val="40507458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F2F88B6-B823-464D-80DC-994F3D010054}" type="datetime1">
              <a:rPr lang="en-US" smtClean="0"/>
              <a:pPr/>
              <a:t>11/21/2012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7A3412B-362C-460C-9AF9-9BF0A94D01E3}" type="slidenum">
              <a:rPr lang="en-US" smtClean="0"/>
              <a:pPr/>
              <a:t>‹#›</a:t>
            </a:fld>
            <a:endParaRPr lang="en-US" dirty="0"/>
          </a:p>
        </p:txBody>
      </p:sp>
    </p:spTree>
    <p:extLst>
      <p:ext uri="{BB962C8B-B14F-4D97-AF65-F5344CB8AC3E}">
        <p14:creationId xmlns:p14="http://schemas.microsoft.com/office/powerpoint/2010/main" xmlns="" val="16924709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69EBAEF-8448-4B45-9E38-3172A58CC5BD}" type="datetime1">
              <a:rPr lang="en-US" smtClean="0"/>
              <a:pPr/>
              <a:t>11/21/2012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7A3412B-362C-460C-9AF9-9BF0A94D01E3}" type="slidenum">
              <a:rPr lang="en-US" smtClean="0"/>
              <a:pPr/>
              <a:t>‹#›</a:t>
            </a:fld>
            <a:endParaRPr lang="en-US" dirty="0"/>
          </a:p>
        </p:txBody>
      </p:sp>
    </p:spTree>
    <p:extLst>
      <p:ext uri="{BB962C8B-B14F-4D97-AF65-F5344CB8AC3E}">
        <p14:creationId xmlns:p14="http://schemas.microsoft.com/office/powerpoint/2010/main" xmlns="" val="12304869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380A94C-A963-4F74-A442-0BD381109BA7}" type="datetime1">
              <a:rPr lang="en-US" smtClean="0"/>
              <a:pPr/>
              <a:t>11/21/2012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7A3412B-362C-460C-9AF9-9BF0A94D01E3}" type="slidenum">
              <a:rPr lang="en-US" smtClean="0"/>
              <a:pPr/>
              <a:t>‹#›</a:t>
            </a:fld>
            <a:endParaRPr lang="en-US" dirty="0"/>
          </a:p>
        </p:txBody>
      </p:sp>
    </p:spTree>
    <p:extLst>
      <p:ext uri="{BB962C8B-B14F-4D97-AF65-F5344CB8AC3E}">
        <p14:creationId xmlns:p14="http://schemas.microsoft.com/office/powerpoint/2010/main" xmlns="" val="3763513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38A1075-ABB8-4DC4-83D8-197CF3026105}" type="datetime1">
              <a:rPr lang="en-US" smtClean="0"/>
              <a:pPr/>
              <a:t>11/21/2012</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7A3412B-362C-460C-9AF9-9BF0A94D01E3}" type="slidenum">
              <a:rPr lang="en-US" smtClean="0"/>
              <a:pPr/>
              <a:t>‹#›</a:t>
            </a:fld>
            <a:endParaRPr lang="en-US" dirty="0"/>
          </a:p>
        </p:txBody>
      </p:sp>
    </p:spTree>
    <p:extLst>
      <p:ext uri="{BB962C8B-B14F-4D97-AF65-F5344CB8AC3E}">
        <p14:creationId xmlns:p14="http://schemas.microsoft.com/office/powerpoint/2010/main" xmlns="" val="23428263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3200" dirty="0" smtClean="0"/>
              <a:t>Gen 101: Lecture 4</a:t>
            </a:r>
            <a:endParaRPr lang="en-US" sz="3200" dirty="0"/>
          </a:p>
        </p:txBody>
      </p:sp>
      <p:sp>
        <p:nvSpPr>
          <p:cNvPr id="3" name="Subtitle 2"/>
          <p:cNvSpPr>
            <a:spLocks noGrp="1"/>
          </p:cNvSpPr>
          <p:nvPr>
            <p:ph type="subTitle" idx="1"/>
          </p:nvPr>
        </p:nvSpPr>
        <p:spPr/>
        <p:txBody>
          <a:bodyPr/>
          <a:lstStyle/>
          <a:p>
            <a:endParaRPr lang="en-US" dirty="0"/>
          </a:p>
        </p:txBody>
      </p:sp>
      <p:sp>
        <p:nvSpPr>
          <p:cNvPr id="4" name="Slide Number Placeholder 3"/>
          <p:cNvSpPr>
            <a:spLocks noGrp="1"/>
          </p:cNvSpPr>
          <p:nvPr>
            <p:ph type="sldNum" sz="quarter" idx="12"/>
          </p:nvPr>
        </p:nvSpPr>
        <p:spPr/>
        <p:txBody>
          <a:bodyPr/>
          <a:lstStyle/>
          <a:p>
            <a:fld id="{87A3412B-362C-460C-9AF9-9BF0A94D01E3}" type="slidenum">
              <a:rPr lang="en-US" smtClean="0"/>
              <a:pPr/>
              <a:t>1</a:t>
            </a:fld>
            <a:endParaRPr lang="en-US" dirty="0"/>
          </a:p>
        </p:txBody>
      </p:sp>
    </p:spTree>
    <p:extLst>
      <p:ext uri="{BB962C8B-B14F-4D97-AF65-F5344CB8AC3E}">
        <p14:creationId xmlns:p14="http://schemas.microsoft.com/office/powerpoint/2010/main" xmlns="" val="185273837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smtClean="0"/>
              <a:t>If a conjunction links only a pair of words or phrases, no comma is needed:</a:t>
            </a:r>
          </a:p>
          <a:p>
            <a:r>
              <a:rPr lang="en-US" dirty="0" smtClean="0"/>
              <a:t>*It was </a:t>
            </a:r>
            <a:r>
              <a:rPr lang="en-US" b="1" dirty="0" smtClean="0"/>
              <a:t>expensiv</a:t>
            </a:r>
            <a:r>
              <a:rPr lang="en-US" dirty="0" smtClean="0"/>
              <a:t>e, but </a:t>
            </a:r>
            <a:r>
              <a:rPr lang="en-US" b="1" dirty="0" smtClean="0"/>
              <a:t>necessary</a:t>
            </a:r>
            <a:r>
              <a:rPr lang="en-US" dirty="0" smtClean="0"/>
              <a:t>.</a:t>
            </a:r>
          </a:p>
          <a:p>
            <a:pPr marL="0" indent="0">
              <a:buNone/>
            </a:pPr>
            <a:r>
              <a:rPr lang="en-US" b="1" dirty="0" smtClean="0"/>
              <a:t>Revised</a:t>
            </a:r>
            <a:r>
              <a:rPr lang="en-US" dirty="0" smtClean="0"/>
              <a:t>: It was expensive but necessary.</a:t>
            </a:r>
          </a:p>
          <a:p>
            <a:r>
              <a:rPr lang="en-US" dirty="0" smtClean="0"/>
              <a:t>* I phoned the store, and asked to speak with the manager.</a:t>
            </a:r>
          </a:p>
          <a:p>
            <a:pPr marL="0" indent="0">
              <a:buNone/>
            </a:pPr>
            <a:r>
              <a:rPr lang="en-US" b="1" dirty="0" smtClean="0"/>
              <a:t>Revised</a:t>
            </a:r>
            <a:r>
              <a:rPr lang="en-US" dirty="0" smtClean="0"/>
              <a:t>: I phoned the store and asked to speak with the manager.</a:t>
            </a:r>
          </a:p>
          <a:p>
            <a:pPr marL="0" indent="0">
              <a:buNone/>
            </a:pPr>
            <a:endParaRPr lang="en-US" dirty="0"/>
          </a:p>
        </p:txBody>
      </p:sp>
      <p:sp>
        <p:nvSpPr>
          <p:cNvPr id="4" name="Slide Number Placeholder 3"/>
          <p:cNvSpPr>
            <a:spLocks noGrp="1"/>
          </p:cNvSpPr>
          <p:nvPr>
            <p:ph type="sldNum" sz="quarter" idx="12"/>
          </p:nvPr>
        </p:nvSpPr>
        <p:spPr/>
        <p:txBody>
          <a:bodyPr/>
          <a:lstStyle/>
          <a:p>
            <a:fld id="{87A3412B-362C-460C-9AF9-9BF0A94D01E3}" type="slidenum">
              <a:rPr lang="en-US" smtClean="0"/>
              <a:pPr/>
              <a:t>10</a:t>
            </a:fld>
            <a:endParaRPr lang="en-US"/>
          </a:p>
        </p:txBody>
      </p:sp>
    </p:spTree>
    <p:extLst>
      <p:ext uri="{BB962C8B-B14F-4D97-AF65-F5344CB8AC3E}">
        <p14:creationId xmlns:p14="http://schemas.microsoft.com/office/powerpoint/2010/main" xmlns="" val="8320925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However, when two items suggest contrast or choice,  a comma is used to </a:t>
            </a:r>
            <a:r>
              <a:rPr lang="en-US" smtClean="0"/>
              <a:t>separate them:</a:t>
            </a:r>
            <a:endParaRPr lang="en-US" dirty="0" smtClean="0"/>
          </a:p>
          <a:p>
            <a:r>
              <a:rPr lang="en-US" dirty="0" smtClean="0"/>
              <a:t>I said up, not down.</a:t>
            </a:r>
          </a:p>
          <a:p>
            <a:r>
              <a:rPr lang="en-US" dirty="0" smtClean="0"/>
              <a:t>She is speaking French, not Spanish.</a:t>
            </a:r>
            <a:endParaRPr lang="en-US" dirty="0"/>
          </a:p>
        </p:txBody>
      </p:sp>
      <p:sp>
        <p:nvSpPr>
          <p:cNvPr id="4" name="Slide Number Placeholder 3"/>
          <p:cNvSpPr>
            <a:spLocks noGrp="1"/>
          </p:cNvSpPr>
          <p:nvPr>
            <p:ph type="sldNum" sz="quarter" idx="12"/>
          </p:nvPr>
        </p:nvSpPr>
        <p:spPr/>
        <p:txBody>
          <a:bodyPr/>
          <a:lstStyle/>
          <a:p>
            <a:fld id="{87A3412B-362C-460C-9AF9-9BF0A94D01E3}" type="slidenum">
              <a:rPr lang="en-US" smtClean="0"/>
              <a:pPr/>
              <a:t>11</a:t>
            </a:fld>
            <a:endParaRPr lang="en-US"/>
          </a:p>
        </p:txBody>
      </p:sp>
    </p:spTree>
    <p:extLst>
      <p:ext uri="{BB962C8B-B14F-4D97-AF65-F5344CB8AC3E}">
        <p14:creationId xmlns:p14="http://schemas.microsoft.com/office/powerpoint/2010/main" xmlns="" val="12728627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C. Use a comma after direct quotations, and to set off tags like “he said” and other attributions.</a:t>
            </a:r>
          </a:p>
          <a:p>
            <a:pPr marL="514350" indent="-514350">
              <a:buFont typeface="+mj-lt"/>
              <a:buAutoNum type="arabicPeriod"/>
            </a:pPr>
            <a:r>
              <a:rPr lang="en-US" dirty="0" smtClean="0"/>
              <a:t>“We are indeed lucky to have such a team leader,” remarked Abu.</a:t>
            </a:r>
          </a:p>
          <a:p>
            <a:pPr marL="514350" indent="-514350">
              <a:buFont typeface="+mj-lt"/>
              <a:buAutoNum type="arabicPeriod"/>
            </a:pPr>
            <a:r>
              <a:rPr lang="en-US" dirty="0" smtClean="0"/>
              <a:t>Abu said, “We are indeed lucky to have such a team leader.” OR</a:t>
            </a:r>
          </a:p>
          <a:p>
            <a:pPr marL="514350" indent="-514350">
              <a:buFont typeface="+mj-lt"/>
              <a:buAutoNum type="arabicPeriod"/>
            </a:pPr>
            <a:r>
              <a:rPr lang="en-US" dirty="0" smtClean="0"/>
              <a:t>Abu said: “We are indeed lucky to have such a team leader.”</a:t>
            </a:r>
          </a:p>
          <a:p>
            <a:pPr marL="514350" indent="-514350">
              <a:buFont typeface="+mj-lt"/>
              <a:buAutoNum type="arabicPeriod"/>
            </a:pPr>
            <a:r>
              <a:rPr lang="en-US" dirty="0" smtClean="0"/>
              <a:t>“I’m leaving tomorrow,” said Nancy. “We can clean up when I get back.”</a:t>
            </a:r>
          </a:p>
          <a:p>
            <a:pPr marL="514350" indent="-514350">
              <a:buFont typeface="+mj-lt"/>
              <a:buAutoNum type="arabicPeriod"/>
            </a:pPr>
            <a:endParaRPr lang="en-US" dirty="0"/>
          </a:p>
        </p:txBody>
      </p:sp>
      <p:sp>
        <p:nvSpPr>
          <p:cNvPr id="4" name="Slide Number Placeholder 3"/>
          <p:cNvSpPr>
            <a:spLocks noGrp="1"/>
          </p:cNvSpPr>
          <p:nvPr>
            <p:ph type="sldNum" sz="quarter" idx="12"/>
          </p:nvPr>
        </p:nvSpPr>
        <p:spPr/>
        <p:txBody>
          <a:bodyPr/>
          <a:lstStyle/>
          <a:p>
            <a:fld id="{87A3412B-362C-460C-9AF9-9BF0A94D01E3}" type="slidenum">
              <a:rPr lang="en-US" smtClean="0"/>
              <a:pPr/>
              <a:t>12</a:t>
            </a:fld>
            <a:endParaRPr lang="en-US"/>
          </a:p>
        </p:txBody>
      </p:sp>
    </p:spTree>
    <p:extLst>
      <p:ext uri="{BB962C8B-B14F-4D97-AF65-F5344CB8AC3E}">
        <p14:creationId xmlns:p14="http://schemas.microsoft.com/office/powerpoint/2010/main" xmlns="" val="20654644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Some writers use comma to introduce quoted </a:t>
            </a:r>
            <a:r>
              <a:rPr lang="en-US" b="1" dirty="0" smtClean="0"/>
              <a:t>speech</a:t>
            </a:r>
            <a:r>
              <a:rPr lang="en-US" dirty="0" smtClean="0"/>
              <a:t> and colon to introduce quoted </a:t>
            </a:r>
            <a:r>
              <a:rPr lang="en-US" b="1" dirty="0" smtClean="0"/>
              <a:t>writing:</a:t>
            </a:r>
          </a:p>
          <a:p>
            <a:pPr marL="514350" indent="-514350">
              <a:buFont typeface="+mj-lt"/>
              <a:buAutoNum type="arabicPeriod"/>
            </a:pPr>
            <a:r>
              <a:rPr lang="en-US" dirty="0" smtClean="0"/>
              <a:t>Abu said, “We are indeed lucky to have such a 	team leader.” </a:t>
            </a:r>
          </a:p>
          <a:p>
            <a:pPr marL="514350" indent="-514350">
              <a:buFont typeface="+mj-lt"/>
              <a:buAutoNum type="arabicPeriod"/>
            </a:pPr>
            <a:r>
              <a:rPr lang="en-US" dirty="0" smtClean="0"/>
              <a:t>Abu wrote: “We are indeed lucky to have such a team leader.”</a:t>
            </a:r>
          </a:p>
          <a:p>
            <a:endParaRPr lang="en-US" dirty="0"/>
          </a:p>
          <a:p>
            <a:endParaRPr lang="en-US" dirty="0"/>
          </a:p>
        </p:txBody>
      </p:sp>
      <p:sp>
        <p:nvSpPr>
          <p:cNvPr id="4" name="Slide Number Placeholder 3"/>
          <p:cNvSpPr>
            <a:spLocks noGrp="1"/>
          </p:cNvSpPr>
          <p:nvPr>
            <p:ph type="sldNum" sz="quarter" idx="12"/>
          </p:nvPr>
        </p:nvSpPr>
        <p:spPr/>
        <p:txBody>
          <a:bodyPr/>
          <a:lstStyle/>
          <a:p>
            <a:fld id="{87A3412B-362C-460C-9AF9-9BF0A94D01E3}" type="slidenum">
              <a:rPr lang="en-US" smtClean="0"/>
              <a:pPr/>
              <a:t>13</a:t>
            </a:fld>
            <a:endParaRPr lang="en-US"/>
          </a:p>
        </p:txBody>
      </p:sp>
    </p:spTree>
    <p:extLst>
      <p:ext uri="{BB962C8B-B14F-4D97-AF65-F5344CB8AC3E}">
        <p14:creationId xmlns:p14="http://schemas.microsoft.com/office/powerpoint/2010/main" xmlns="" val="13379756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If a quoted sentence ends with a question mark or an exclamation mark, do not use a comma: </a:t>
            </a:r>
          </a:p>
          <a:p>
            <a:pPr marL="514350" indent="-514350">
              <a:buFont typeface="+mj-lt"/>
              <a:buAutoNum type="arabicPeriod"/>
            </a:pPr>
            <a:r>
              <a:rPr lang="en-US" dirty="0" smtClean="0"/>
              <a:t>“What’s the evidence?” the scientist asks.</a:t>
            </a:r>
          </a:p>
          <a:p>
            <a:pPr marL="514350" indent="-514350">
              <a:buFont typeface="+mj-lt"/>
              <a:buAutoNum type="arabicPeriod"/>
            </a:pPr>
            <a:r>
              <a:rPr lang="en-US" dirty="0" smtClean="0"/>
              <a:t>“Get out!” he screamed.</a:t>
            </a:r>
          </a:p>
          <a:p>
            <a:endParaRPr lang="en-US" dirty="0"/>
          </a:p>
        </p:txBody>
      </p:sp>
      <p:sp>
        <p:nvSpPr>
          <p:cNvPr id="4" name="Slide Number Placeholder 3"/>
          <p:cNvSpPr>
            <a:spLocks noGrp="1"/>
          </p:cNvSpPr>
          <p:nvPr>
            <p:ph type="sldNum" sz="quarter" idx="12"/>
          </p:nvPr>
        </p:nvSpPr>
        <p:spPr/>
        <p:txBody>
          <a:bodyPr/>
          <a:lstStyle/>
          <a:p>
            <a:fld id="{87A3412B-362C-460C-9AF9-9BF0A94D01E3}" type="slidenum">
              <a:rPr lang="en-US" smtClean="0"/>
              <a:pPr/>
              <a:t>14</a:t>
            </a:fld>
            <a:endParaRPr lang="en-US"/>
          </a:p>
        </p:txBody>
      </p:sp>
    </p:spTree>
    <p:extLst>
      <p:ext uri="{BB962C8B-B14F-4D97-AF65-F5344CB8AC3E}">
        <p14:creationId xmlns:p14="http://schemas.microsoft.com/office/powerpoint/2010/main" xmlns="" val="41269222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If only a word or phrase is quoted, you do not need a comma or a colon to introduce it:</a:t>
            </a:r>
          </a:p>
          <a:p>
            <a:r>
              <a:rPr lang="en-US" dirty="0" smtClean="0"/>
              <a:t>The doctor described his condition as “stable.”</a:t>
            </a:r>
          </a:p>
          <a:p>
            <a:r>
              <a:rPr lang="en-US" dirty="0" smtClean="0"/>
              <a:t>The speaker described his opponent as “an incompetent slob.”</a:t>
            </a:r>
          </a:p>
          <a:p>
            <a:endParaRPr lang="en-US" dirty="0"/>
          </a:p>
        </p:txBody>
      </p:sp>
      <p:sp>
        <p:nvSpPr>
          <p:cNvPr id="4" name="Slide Number Placeholder 3"/>
          <p:cNvSpPr>
            <a:spLocks noGrp="1"/>
          </p:cNvSpPr>
          <p:nvPr>
            <p:ph type="sldNum" sz="quarter" idx="12"/>
          </p:nvPr>
        </p:nvSpPr>
        <p:spPr/>
        <p:txBody>
          <a:bodyPr/>
          <a:lstStyle/>
          <a:p>
            <a:fld id="{87A3412B-362C-460C-9AF9-9BF0A94D01E3}" type="slidenum">
              <a:rPr lang="en-US" smtClean="0"/>
              <a:pPr/>
              <a:t>15</a:t>
            </a:fld>
            <a:endParaRPr lang="en-US"/>
          </a:p>
        </p:txBody>
      </p:sp>
    </p:spTree>
    <p:extLst>
      <p:ext uri="{BB962C8B-B14F-4D97-AF65-F5344CB8AC3E}">
        <p14:creationId xmlns:p14="http://schemas.microsoft.com/office/powerpoint/2010/main" xmlns="" val="27994339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A pair of commas can be used to set off a tag that interrupts a quoted sentence:</a:t>
            </a:r>
          </a:p>
          <a:p>
            <a:r>
              <a:rPr lang="en-US" dirty="0" smtClean="0"/>
              <a:t>“I have noticed,” the manager declared, “that no one else arrives at work on time.”</a:t>
            </a:r>
          </a:p>
          <a:p>
            <a:endParaRPr lang="en-US" dirty="0"/>
          </a:p>
        </p:txBody>
      </p:sp>
      <p:sp>
        <p:nvSpPr>
          <p:cNvPr id="4" name="Slide Number Placeholder 3"/>
          <p:cNvSpPr>
            <a:spLocks noGrp="1"/>
          </p:cNvSpPr>
          <p:nvPr>
            <p:ph type="sldNum" sz="quarter" idx="12"/>
          </p:nvPr>
        </p:nvSpPr>
        <p:spPr/>
        <p:txBody>
          <a:bodyPr/>
          <a:lstStyle/>
          <a:p>
            <a:fld id="{87A3412B-362C-460C-9AF9-9BF0A94D01E3}" type="slidenum">
              <a:rPr lang="en-US" smtClean="0"/>
              <a:pPr/>
              <a:t>16</a:t>
            </a:fld>
            <a:endParaRPr lang="en-US"/>
          </a:p>
        </p:txBody>
      </p:sp>
    </p:spTree>
    <p:extLst>
      <p:ext uri="{BB962C8B-B14F-4D97-AF65-F5344CB8AC3E}">
        <p14:creationId xmlns:p14="http://schemas.microsoft.com/office/powerpoint/2010/main" xmlns="" val="20127068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10000"/>
          </a:bodyPr>
          <a:lstStyle/>
          <a:p>
            <a:r>
              <a:rPr lang="en-US" dirty="0" smtClean="0"/>
              <a:t>D. Use  a comma to separate names of places addresses and items in dates:</a:t>
            </a:r>
          </a:p>
          <a:p>
            <a:r>
              <a:rPr lang="en-US" dirty="0" smtClean="0"/>
              <a:t>The Slave Castle at Elmina, Ghana, bears testimony to a terrible fact.</a:t>
            </a:r>
          </a:p>
          <a:p>
            <a:r>
              <a:rPr lang="en-US" dirty="0" smtClean="0"/>
              <a:t>I live at 45 </a:t>
            </a:r>
            <a:r>
              <a:rPr lang="en-US" dirty="0" err="1" smtClean="0"/>
              <a:t>Kakum</a:t>
            </a:r>
            <a:r>
              <a:rPr lang="en-US" dirty="0" smtClean="0"/>
              <a:t> Close, University of Cape Coast.</a:t>
            </a:r>
          </a:p>
          <a:p>
            <a:r>
              <a:rPr lang="en-US" dirty="0" smtClean="0"/>
              <a:t>She was born on July 1, 2012.</a:t>
            </a:r>
          </a:p>
          <a:p>
            <a:r>
              <a:rPr lang="en-US" dirty="0" smtClean="0"/>
              <a:t>She was born on 1</a:t>
            </a:r>
            <a:r>
              <a:rPr lang="en-US" baseline="30000" dirty="0" smtClean="0"/>
              <a:t>st</a:t>
            </a:r>
            <a:r>
              <a:rPr lang="en-US" dirty="0" smtClean="0"/>
              <a:t> July, 2012. (old 			fashioned?)</a:t>
            </a:r>
          </a:p>
          <a:p>
            <a:pPr marL="457200" lvl="1" indent="0">
              <a:buNone/>
            </a:pPr>
            <a:r>
              <a:rPr lang="en-US" dirty="0" smtClean="0"/>
              <a:t>Dates may also written as 1 July, 2012. DD/MM/YY- 01.06.12</a:t>
            </a:r>
          </a:p>
          <a:p>
            <a:r>
              <a:rPr lang="en-US" dirty="0" smtClean="0"/>
              <a:t>July 1, 2012 (American) MM/DD/YY -06. 01.12</a:t>
            </a:r>
            <a:endParaRPr lang="en-US" dirty="0"/>
          </a:p>
        </p:txBody>
      </p:sp>
      <p:sp>
        <p:nvSpPr>
          <p:cNvPr id="4" name="Slide Number Placeholder 3"/>
          <p:cNvSpPr>
            <a:spLocks noGrp="1"/>
          </p:cNvSpPr>
          <p:nvPr>
            <p:ph type="sldNum" sz="quarter" idx="12"/>
          </p:nvPr>
        </p:nvSpPr>
        <p:spPr/>
        <p:txBody>
          <a:bodyPr/>
          <a:lstStyle/>
          <a:p>
            <a:fld id="{87A3412B-362C-460C-9AF9-9BF0A94D01E3}" type="slidenum">
              <a:rPr lang="en-US" smtClean="0"/>
              <a:pPr/>
              <a:t>17</a:t>
            </a:fld>
            <a:endParaRPr lang="en-US"/>
          </a:p>
        </p:txBody>
      </p:sp>
    </p:spTree>
    <p:extLst>
      <p:ext uri="{BB962C8B-B14F-4D97-AF65-F5344CB8AC3E}">
        <p14:creationId xmlns:p14="http://schemas.microsoft.com/office/powerpoint/2010/main" xmlns="" val="2647884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 calcmode="lin" valueType="num">
                                      <p:cBhvr additive="base">
                                        <p:cTn id="3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3">
                                            <p:txEl>
                                              <p:pRg st="6" end="6"/>
                                            </p:txEl>
                                          </p:spTgt>
                                        </p:tgtEl>
                                        <p:attrNameLst>
                                          <p:attrName>style.visibility</p:attrName>
                                        </p:attrNameLst>
                                      </p:cBhvr>
                                      <p:to>
                                        <p:strVal val="visible"/>
                                      </p:to>
                                    </p:set>
                                    <p:anim calcmode="lin" valueType="num">
                                      <p:cBhvr additive="base">
                                        <p:cTn id="4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fontScale="90000"/>
          </a:bodyPr>
          <a:lstStyle/>
          <a:p>
            <a:pPr algn="l"/>
            <a:r>
              <a:rPr lang="en-US" sz="3600" i="1" dirty="0" smtClean="0"/>
              <a:t>D. </a:t>
            </a:r>
            <a:r>
              <a:rPr lang="en-US" sz="3100" i="1" dirty="0" smtClean="0"/>
              <a:t>Use a comma after an introductory clause, phrase or word.</a:t>
            </a:r>
            <a:r>
              <a:rPr lang="en-US" sz="3600" i="1" dirty="0"/>
              <a:t/>
            </a:r>
            <a:br>
              <a:rPr lang="en-US" sz="3600" i="1" dirty="0"/>
            </a:br>
            <a:endParaRPr lang="en-US" sz="3600" i="1" dirty="0"/>
          </a:p>
        </p:txBody>
      </p:sp>
      <p:sp>
        <p:nvSpPr>
          <p:cNvPr id="3" name="Content Placeholder 2"/>
          <p:cNvSpPr>
            <a:spLocks noGrp="1"/>
          </p:cNvSpPr>
          <p:nvPr>
            <p:ph idx="1"/>
          </p:nvPr>
        </p:nvSpPr>
        <p:spPr>
          <a:xfrm>
            <a:off x="457200" y="914400"/>
            <a:ext cx="8229600" cy="5211763"/>
          </a:xfrm>
        </p:spPr>
        <p:txBody>
          <a:bodyPr>
            <a:normAutofit fontScale="92500" lnSpcReduction="10000"/>
          </a:bodyPr>
          <a:lstStyle/>
          <a:p>
            <a:pPr marL="514350" indent="-514350">
              <a:buFont typeface="+mj-lt"/>
              <a:buAutoNum type="alphaLcPeriod"/>
            </a:pPr>
            <a:r>
              <a:rPr lang="en-US" dirty="0" smtClean="0"/>
              <a:t>Whenever it rains hard, the roof leaks.</a:t>
            </a:r>
          </a:p>
          <a:p>
            <a:pPr marL="514350" indent="-514350">
              <a:buFont typeface="+mj-lt"/>
              <a:buAutoNum type="alphaLcPeriod"/>
            </a:pPr>
            <a:r>
              <a:rPr lang="en-US" dirty="0" smtClean="0"/>
              <a:t>When he comes, tell him I had to leave immediately.</a:t>
            </a:r>
          </a:p>
          <a:p>
            <a:pPr marL="514350" indent="-514350">
              <a:buFont typeface="+mj-lt"/>
              <a:buAutoNum type="alphaLcPeriod"/>
            </a:pPr>
            <a:r>
              <a:rPr lang="en-US" dirty="0" smtClean="0"/>
              <a:t>To prepare for the entrance exam, Asana asked for a day off.</a:t>
            </a:r>
          </a:p>
          <a:p>
            <a:pPr marL="514350" indent="-514350">
              <a:buFont typeface="+mj-lt"/>
              <a:buAutoNum type="alphaLcPeriod"/>
            </a:pPr>
            <a:r>
              <a:rPr lang="en-US" dirty="0" smtClean="0"/>
              <a:t>Encouraged by the applause, the musicians played an encore.</a:t>
            </a:r>
          </a:p>
          <a:p>
            <a:r>
              <a:rPr lang="en-US" dirty="0" smtClean="0"/>
              <a:t>Sweating profusely, Dan rushed out for some fresh air.</a:t>
            </a:r>
          </a:p>
          <a:p>
            <a:r>
              <a:rPr lang="en-US" dirty="0" smtClean="0"/>
              <a:t>Unfortunately, the man died before help could reach him.</a:t>
            </a:r>
            <a:endParaRPr lang="en-US" dirty="0"/>
          </a:p>
        </p:txBody>
      </p:sp>
      <p:sp>
        <p:nvSpPr>
          <p:cNvPr id="4" name="Slide Number Placeholder 3"/>
          <p:cNvSpPr>
            <a:spLocks noGrp="1"/>
          </p:cNvSpPr>
          <p:nvPr>
            <p:ph type="sldNum" sz="quarter" idx="12"/>
          </p:nvPr>
        </p:nvSpPr>
        <p:spPr/>
        <p:txBody>
          <a:bodyPr/>
          <a:lstStyle/>
          <a:p>
            <a:fld id="{87A3412B-362C-460C-9AF9-9BF0A94D01E3}" type="slidenum">
              <a:rPr lang="en-US" smtClean="0"/>
              <a:pPr/>
              <a:t>18</a:t>
            </a:fld>
            <a:endParaRPr lang="en-US"/>
          </a:p>
        </p:txBody>
      </p:sp>
    </p:spTree>
    <p:extLst>
      <p:ext uri="{BB962C8B-B14F-4D97-AF65-F5344CB8AC3E}">
        <p14:creationId xmlns:p14="http://schemas.microsoft.com/office/powerpoint/2010/main" xmlns="" val="11030408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i="1" dirty="0" smtClean="0"/>
              <a:t>E. </a:t>
            </a:r>
            <a:r>
              <a:rPr lang="en-US" sz="3200" i="1" dirty="0"/>
              <a:t>Use a comma </a:t>
            </a:r>
            <a:r>
              <a:rPr lang="en-US" sz="3200" i="1" dirty="0" smtClean="0"/>
              <a:t>to set off elements in apposition.</a:t>
            </a:r>
            <a:endParaRPr lang="en-US" sz="3200" dirty="0"/>
          </a:p>
        </p:txBody>
      </p:sp>
      <p:sp>
        <p:nvSpPr>
          <p:cNvPr id="3" name="Content Placeholder 2"/>
          <p:cNvSpPr>
            <a:spLocks noGrp="1"/>
          </p:cNvSpPr>
          <p:nvPr>
            <p:ph idx="1"/>
          </p:nvPr>
        </p:nvSpPr>
        <p:spPr/>
        <p:txBody>
          <a:bodyPr/>
          <a:lstStyle/>
          <a:p>
            <a:pPr marL="514350" indent="-514350">
              <a:buFont typeface="+mj-lt"/>
              <a:buAutoNum type="alphaLcPeriod"/>
            </a:pPr>
            <a:r>
              <a:rPr lang="en-US" dirty="0" smtClean="0"/>
              <a:t>I have an appointment with Dr. Lee, the dentist.</a:t>
            </a:r>
          </a:p>
          <a:p>
            <a:pPr marL="514350" indent="-514350">
              <a:buFont typeface="+mj-lt"/>
              <a:buAutoNum type="alphaLcPeriod"/>
            </a:pPr>
            <a:r>
              <a:rPr lang="en-US" dirty="0" smtClean="0"/>
              <a:t>Give the results slip to Mary, the administrative secretary.</a:t>
            </a:r>
          </a:p>
          <a:p>
            <a:pPr marL="514350" indent="-514350">
              <a:buFont typeface="+mj-lt"/>
              <a:buAutoNum type="alphaLcPeriod"/>
            </a:pPr>
            <a:r>
              <a:rPr lang="en-US" dirty="0" smtClean="0"/>
              <a:t>Michael </a:t>
            </a:r>
            <a:r>
              <a:rPr lang="en-US" dirty="0" err="1" smtClean="0"/>
              <a:t>Teye</a:t>
            </a:r>
            <a:r>
              <a:rPr lang="en-US" dirty="0" smtClean="0"/>
              <a:t> </a:t>
            </a:r>
            <a:r>
              <a:rPr lang="en-US" dirty="0" err="1" smtClean="0"/>
              <a:t>Nyaunu</a:t>
            </a:r>
            <a:r>
              <a:rPr lang="en-US" dirty="0" smtClean="0"/>
              <a:t>, MP for Lower </a:t>
            </a:r>
            <a:r>
              <a:rPr lang="en-US" dirty="0" err="1" smtClean="0"/>
              <a:t>Manya</a:t>
            </a:r>
            <a:r>
              <a:rPr lang="en-US" dirty="0" smtClean="0"/>
              <a:t> </a:t>
            </a:r>
            <a:r>
              <a:rPr lang="en-US" dirty="0" err="1" smtClean="0"/>
              <a:t>Krobo</a:t>
            </a:r>
            <a:r>
              <a:rPr lang="en-US" dirty="0" smtClean="0"/>
              <a:t>, has fallen out with his party.</a:t>
            </a:r>
          </a:p>
        </p:txBody>
      </p:sp>
      <p:sp>
        <p:nvSpPr>
          <p:cNvPr id="4" name="Slide Number Placeholder 3"/>
          <p:cNvSpPr>
            <a:spLocks noGrp="1"/>
          </p:cNvSpPr>
          <p:nvPr>
            <p:ph type="sldNum" sz="quarter" idx="12"/>
          </p:nvPr>
        </p:nvSpPr>
        <p:spPr/>
        <p:txBody>
          <a:bodyPr/>
          <a:lstStyle/>
          <a:p>
            <a:fld id="{87A3412B-362C-460C-9AF9-9BF0A94D01E3}" type="slidenum">
              <a:rPr lang="en-US" smtClean="0"/>
              <a:pPr/>
              <a:t>19</a:t>
            </a:fld>
            <a:endParaRPr lang="en-US"/>
          </a:p>
        </p:txBody>
      </p:sp>
    </p:spTree>
    <p:extLst>
      <p:ext uri="{BB962C8B-B14F-4D97-AF65-F5344CB8AC3E}">
        <p14:creationId xmlns:p14="http://schemas.microsoft.com/office/powerpoint/2010/main" xmlns="" val="32697067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Punctuation</a:t>
            </a:r>
            <a:endParaRPr lang="en-US" dirty="0"/>
          </a:p>
        </p:txBody>
      </p:sp>
      <p:sp>
        <p:nvSpPr>
          <p:cNvPr id="3" name="Content Placeholder 2"/>
          <p:cNvSpPr>
            <a:spLocks noGrp="1"/>
          </p:cNvSpPr>
          <p:nvPr>
            <p:ph idx="1"/>
          </p:nvPr>
        </p:nvSpPr>
        <p:spPr/>
        <p:txBody>
          <a:bodyPr>
            <a:normAutofit fontScale="85000" lnSpcReduction="20000"/>
          </a:bodyPr>
          <a:lstStyle/>
          <a:p>
            <a:r>
              <a:rPr lang="en-US" dirty="0"/>
              <a:t> </a:t>
            </a:r>
            <a:r>
              <a:rPr lang="en-US" sz="3500" dirty="0" smtClean="0"/>
              <a:t>if we listen very carefully when others speak we will notice that they sometimes pause or change their tone if such speeches were rendered in writing the pause and changes in tone would indicate various forms of punctuation certainly we cannot rely completely on our senses to discover the times we need to employ our  punctuations for example no amount of good listening skills will allow any of us to determine when an apostrophe or a quotation mark is supposed to occur the kind of punctuation used </a:t>
            </a:r>
            <a:endParaRPr lang="en-US" sz="3500" dirty="0"/>
          </a:p>
        </p:txBody>
      </p:sp>
      <p:sp>
        <p:nvSpPr>
          <p:cNvPr id="4" name="Slide Number Placeholder 3"/>
          <p:cNvSpPr>
            <a:spLocks noGrp="1"/>
          </p:cNvSpPr>
          <p:nvPr>
            <p:ph type="sldNum" sz="quarter" idx="12"/>
          </p:nvPr>
        </p:nvSpPr>
        <p:spPr/>
        <p:txBody>
          <a:bodyPr/>
          <a:lstStyle/>
          <a:p>
            <a:fld id="{87A3412B-362C-460C-9AF9-9BF0A94D01E3}" type="slidenum">
              <a:rPr lang="en-US" smtClean="0"/>
              <a:pPr/>
              <a:t>2</a:t>
            </a:fld>
            <a:endParaRPr lang="en-US" dirty="0"/>
          </a:p>
        </p:txBody>
      </p:sp>
    </p:spTree>
    <p:extLst>
      <p:ext uri="{BB962C8B-B14F-4D97-AF65-F5344CB8AC3E}">
        <p14:creationId xmlns:p14="http://schemas.microsoft.com/office/powerpoint/2010/main" xmlns="" val="136061448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en-US" sz="3600" i="1" dirty="0"/>
              <a:t>F</a:t>
            </a:r>
            <a:r>
              <a:rPr lang="en-US" sz="3600" i="1" dirty="0" smtClean="0"/>
              <a:t>. Use commas to set off </a:t>
            </a:r>
            <a:r>
              <a:rPr lang="en-US" sz="3600" b="1" i="1" dirty="0" smtClean="0"/>
              <a:t>non-restrictive</a:t>
            </a:r>
            <a:r>
              <a:rPr lang="en-US" sz="3600" i="1" dirty="0" smtClean="0"/>
              <a:t> modifiers.</a:t>
            </a:r>
            <a:endParaRPr lang="en-US" sz="3600" i="1" dirty="0"/>
          </a:p>
        </p:txBody>
      </p:sp>
      <p:sp>
        <p:nvSpPr>
          <p:cNvPr id="3" name="Content Placeholder 2"/>
          <p:cNvSpPr>
            <a:spLocks noGrp="1"/>
          </p:cNvSpPr>
          <p:nvPr>
            <p:ph idx="1"/>
          </p:nvPr>
        </p:nvSpPr>
        <p:spPr>
          <a:xfrm>
            <a:off x="457200" y="1371600"/>
            <a:ext cx="8229600" cy="4525963"/>
          </a:xfrm>
        </p:spPr>
        <p:txBody>
          <a:bodyPr/>
          <a:lstStyle/>
          <a:p>
            <a:pPr marL="514350" indent="-514350">
              <a:buFont typeface="+mj-lt"/>
              <a:buAutoNum type="alphaLcPeriod"/>
            </a:pPr>
            <a:r>
              <a:rPr lang="en-US" dirty="0" smtClean="0"/>
              <a:t>A teacher, who is responsible for training our children, must be adequately compensated .</a:t>
            </a:r>
          </a:p>
          <a:p>
            <a:pPr marL="0" indent="0">
              <a:buNone/>
            </a:pPr>
            <a:r>
              <a:rPr lang="en-US" dirty="0" smtClean="0"/>
              <a:t>[A teacher who is responsible for training our children must be adequately compensated.]</a:t>
            </a:r>
          </a:p>
          <a:p>
            <a:pPr marL="0" indent="0">
              <a:buNone/>
            </a:pPr>
            <a:r>
              <a:rPr lang="en-US" dirty="0" smtClean="0"/>
              <a:t>b. The nun, who takes care of abandoned children, has been transferred. </a:t>
            </a:r>
            <a:endParaRPr lang="en-US" dirty="0"/>
          </a:p>
        </p:txBody>
      </p:sp>
      <p:sp>
        <p:nvSpPr>
          <p:cNvPr id="4" name="Slide Number Placeholder 3"/>
          <p:cNvSpPr>
            <a:spLocks noGrp="1"/>
          </p:cNvSpPr>
          <p:nvPr>
            <p:ph type="sldNum" sz="quarter" idx="12"/>
          </p:nvPr>
        </p:nvSpPr>
        <p:spPr/>
        <p:txBody>
          <a:bodyPr/>
          <a:lstStyle/>
          <a:p>
            <a:fld id="{87A3412B-362C-460C-9AF9-9BF0A94D01E3}" type="slidenum">
              <a:rPr lang="en-US" smtClean="0"/>
              <a:pPr/>
              <a:t>20</a:t>
            </a:fld>
            <a:endParaRPr lang="en-US"/>
          </a:p>
        </p:txBody>
      </p:sp>
    </p:spTree>
    <p:extLst>
      <p:ext uri="{BB962C8B-B14F-4D97-AF65-F5344CB8AC3E}">
        <p14:creationId xmlns:p14="http://schemas.microsoft.com/office/powerpoint/2010/main" xmlns="" val="42103040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200" i="1" dirty="0"/>
              <a:t>G</a:t>
            </a:r>
            <a:r>
              <a:rPr lang="en-US" sz="3200" i="1" dirty="0" smtClean="0"/>
              <a:t>. Use commas to set off the name of someone directly addressed</a:t>
            </a:r>
            <a:endParaRPr lang="en-US" sz="3200" i="1" dirty="0"/>
          </a:p>
        </p:txBody>
      </p:sp>
      <p:sp>
        <p:nvSpPr>
          <p:cNvPr id="3" name="Content Placeholder 2"/>
          <p:cNvSpPr>
            <a:spLocks noGrp="1"/>
          </p:cNvSpPr>
          <p:nvPr>
            <p:ph idx="1"/>
          </p:nvPr>
        </p:nvSpPr>
        <p:spPr/>
        <p:txBody>
          <a:bodyPr/>
          <a:lstStyle/>
          <a:p>
            <a:pPr marL="514350" indent="-514350">
              <a:buFont typeface="+mj-lt"/>
              <a:buAutoNum type="alphaLcPeriod"/>
            </a:pPr>
            <a:r>
              <a:rPr lang="en-US" dirty="0" smtClean="0"/>
              <a:t>A few weeks ago, Mr. Chairman, I met the same men in a hotel in Tamale.</a:t>
            </a:r>
          </a:p>
          <a:p>
            <a:pPr marL="514350" indent="-514350">
              <a:buFont typeface="+mj-lt"/>
              <a:buAutoNum type="alphaLcPeriod"/>
            </a:pPr>
            <a:r>
              <a:rPr lang="en-US" dirty="0" smtClean="0"/>
              <a:t>Mr. Daniel, this is to remind you that the book you borrowed from our library is two weeks overdue. </a:t>
            </a:r>
          </a:p>
          <a:p>
            <a:pPr marL="0" indent="0">
              <a:buNone/>
            </a:pPr>
            <a:r>
              <a:rPr lang="en-US" dirty="0" smtClean="0"/>
              <a:t>Also in writing letters:</a:t>
            </a:r>
          </a:p>
          <a:p>
            <a:pPr marL="0" indent="0">
              <a:buNone/>
            </a:pPr>
            <a:r>
              <a:rPr lang="en-US" dirty="0" smtClean="0"/>
              <a:t>Dear Mary,	        ...............................   Sincerely,</a:t>
            </a:r>
          </a:p>
          <a:p>
            <a:pPr marL="0" indent="0">
              <a:buNone/>
            </a:pPr>
            <a:r>
              <a:rPr lang="en-US" dirty="0" smtClean="0"/>
              <a:t>Dear Prof. </a:t>
            </a:r>
            <a:r>
              <a:rPr lang="en-US" dirty="0" err="1" smtClean="0"/>
              <a:t>Sandow</a:t>
            </a:r>
            <a:r>
              <a:rPr lang="en-US" dirty="0" smtClean="0"/>
              <a:t>,       ...............  Yours truly,</a:t>
            </a:r>
          </a:p>
          <a:p>
            <a:pPr marL="514350" indent="-514350">
              <a:buFont typeface="+mj-lt"/>
              <a:buAutoNum type="alphaLcPeriod"/>
            </a:pPr>
            <a:endParaRPr lang="en-US" dirty="0"/>
          </a:p>
        </p:txBody>
      </p:sp>
      <p:sp>
        <p:nvSpPr>
          <p:cNvPr id="4" name="Slide Number Placeholder 3"/>
          <p:cNvSpPr>
            <a:spLocks noGrp="1"/>
          </p:cNvSpPr>
          <p:nvPr>
            <p:ph type="sldNum" sz="quarter" idx="12"/>
          </p:nvPr>
        </p:nvSpPr>
        <p:spPr/>
        <p:txBody>
          <a:bodyPr/>
          <a:lstStyle/>
          <a:p>
            <a:fld id="{87A3412B-362C-460C-9AF9-9BF0A94D01E3}" type="slidenum">
              <a:rPr lang="en-US" smtClean="0"/>
              <a:pPr/>
              <a:t>21</a:t>
            </a:fld>
            <a:endParaRPr lang="en-US"/>
          </a:p>
        </p:txBody>
      </p:sp>
    </p:spTree>
    <p:extLst>
      <p:ext uri="{BB962C8B-B14F-4D97-AF65-F5344CB8AC3E}">
        <p14:creationId xmlns:p14="http://schemas.microsoft.com/office/powerpoint/2010/main" xmlns="" val="37414916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600" i="1" dirty="0" smtClean="0"/>
              <a:t>2. The semi-colon (;)</a:t>
            </a:r>
            <a:endParaRPr lang="en-US" sz="3600" i="1" dirty="0"/>
          </a:p>
        </p:txBody>
      </p:sp>
      <p:sp>
        <p:nvSpPr>
          <p:cNvPr id="3" name="Content Placeholder 2"/>
          <p:cNvSpPr>
            <a:spLocks noGrp="1"/>
          </p:cNvSpPr>
          <p:nvPr>
            <p:ph idx="1"/>
          </p:nvPr>
        </p:nvSpPr>
        <p:spPr/>
        <p:txBody>
          <a:bodyPr/>
          <a:lstStyle/>
          <a:p>
            <a:r>
              <a:rPr lang="en-US" dirty="0" smtClean="0"/>
              <a:t>A. Can be used to join two independent clauses.</a:t>
            </a:r>
          </a:p>
          <a:p>
            <a:r>
              <a:rPr lang="en-US" dirty="0"/>
              <a:t>*The beams have rotted, they can no longer support the roof</a:t>
            </a:r>
            <a:r>
              <a:rPr lang="en-US" dirty="0" smtClean="0"/>
              <a:t>. (comma splice) sn.#9</a:t>
            </a:r>
            <a:endParaRPr lang="en-US" dirty="0"/>
          </a:p>
          <a:p>
            <a:r>
              <a:rPr lang="en-US" dirty="0" smtClean="0"/>
              <a:t>Revised: The </a:t>
            </a:r>
            <a:r>
              <a:rPr lang="en-US" dirty="0"/>
              <a:t>beams have </a:t>
            </a:r>
            <a:r>
              <a:rPr lang="en-US" dirty="0" smtClean="0"/>
              <a:t>rotted; </a:t>
            </a:r>
            <a:r>
              <a:rPr lang="en-US" dirty="0"/>
              <a:t>they can no longer support the roof.</a:t>
            </a:r>
          </a:p>
          <a:p>
            <a:pPr marL="0" indent="0">
              <a:buNone/>
            </a:pPr>
            <a:endParaRPr lang="en-US" dirty="0"/>
          </a:p>
        </p:txBody>
      </p:sp>
      <p:sp>
        <p:nvSpPr>
          <p:cNvPr id="4" name="Slide Number Placeholder 3"/>
          <p:cNvSpPr>
            <a:spLocks noGrp="1"/>
          </p:cNvSpPr>
          <p:nvPr>
            <p:ph type="sldNum" sz="quarter" idx="12"/>
          </p:nvPr>
        </p:nvSpPr>
        <p:spPr/>
        <p:txBody>
          <a:bodyPr/>
          <a:lstStyle/>
          <a:p>
            <a:fld id="{87A3412B-362C-460C-9AF9-9BF0A94D01E3}" type="slidenum">
              <a:rPr lang="en-US" smtClean="0"/>
              <a:pPr/>
              <a:t>22</a:t>
            </a:fld>
            <a:endParaRPr lang="en-US"/>
          </a:p>
        </p:txBody>
      </p:sp>
    </p:spTree>
    <p:extLst>
      <p:ext uri="{BB962C8B-B14F-4D97-AF65-F5344CB8AC3E}">
        <p14:creationId xmlns:p14="http://schemas.microsoft.com/office/powerpoint/2010/main" xmlns="" val="36263965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r>
              <a:rPr lang="en-US" dirty="0" smtClean="0"/>
              <a:t>B. Use a semi-colon to link two independent clauses when the second amplifies or throws more light on the first:</a:t>
            </a:r>
          </a:p>
          <a:p>
            <a:pPr marL="514350" indent="-514350">
              <a:buFont typeface="+mj-lt"/>
              <a:buAutoNum type="alphaLcPeriod"/>
            </a:pPr>
            <a:r>
              <a:rPr lang="en-US" dirty="0" smtClean="0"/>
              <a:t>The house was empty; everyone had gone.</a:t>
            </a:r>
          </a:p>
          <a:p>
            <a:pPr marL="514350" indent="-514350">
              <a:buFont typeface="+mj-lt"/>
              <a:buAutoNum type="alphaLcPeriod"/>
            </a:pPr>
            <a:r>
              <a:rPr lang="en-US" dirty="0" smtClean="0"/>
              <a:t>Participating is good; winning is better./</a:t>
            </a:r>
          </a:p>
          <a:p>
            <a:pPr marL="514350" indent="-514350">
              <a:buFont typeface="+mj-lt"/>
              <a:buAutoNum type="alphaLcPeriod"/>
            </a:pPr>
            <a:r>
              <a:rPr lang="en-US" dirty="0" smtClean="0"/>
              <a:t>Participating is good, but winning is better.</a:t>
            </a:r>
          </a:p>
          <a:p>
            <a:pPr marL="514350" indent="-514350">
              <a:buFont typeface="+mj-lt"/>
              <a:buAutoNum type="alphaLcPeriod"/>
            </a:pPr>
            <a:r>
              <a:rPr lang="en-US" dirty="0" smtClean="0"/>
              <a:t>Participating is good; however, winning is better.</a:t>
            </a:r>
          </a:p>
          <a:p>
            <a:pPr marL="0" indent="0">
              <a:buNone/>
            </a:pPr>
            <a:r>
              <a:rPr lang="en-US" dirty="0" smtClean="0"/>
              <a:t>[*Participating is good, winning is better]</a:t>
            </a:r>
            <a:r>
              <a:rPr lang="el-GR" dirty="0" smtClean="0"/>
              <a:t>Χ</a:t>
            </a:r>
            <a:r>
              <a:rPr lang="en-US" dirty="0" smtClean="0"/>
              <a:t> </a:t>
            </a:r>
            <a:endParaRPr lang="en-US" dirty="0"/>
          </a:p>
        </p:txBody>
      </p:sp>
      <p:sp>
        <p:nvSpPr>
          <p:cNvPr id="4" name="Slide Number Placeholder 3"/>
          <p:cNvSpPr>
            <a:spLocks noGrp="1"/>
          </p:cNvSpPr>
          <p:nvPr>
            <p:ph type="sldNum" sz="quarter" idx="12"/>
          </p:nvPr>
        </p:nvSpPr>
        <p:spPr/>
        <p:txBody>
          <a:bodyPr/>
          <a:lstStyle/>
          <a:p>
            <a:fld id="{87A3412B-362C-460C-9AF9-9BF0A94D01E3}" type="slidenum">
              <a:rPr lang="en-US" smtClean="0"/>
              <a:pPr/>
              <a:t>23</a:t>
            </a:fld>
            <a:endParaRPr lang="en-US"/>
          </a:p>
        </p:txBody>
      </p:sp>
    </p:spTree>
    <p:extLst>
      <p:ext uri="{BB962C8B-B14F-4D97-AF65-F5344CB8AC3E}">
        <p14:creationId xmlns:p14="http://schemas.microsoft.com/office/powerpoint/2010/main" xmlns="" val="17431100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sz="3600" i="1" dirty="0" smtClean="0"/>
              <a:t>B. Use semi-colon when you link independent clause with conjunctive adverbs like the following:</a:t>
            </a:r>
            <a:br>
              <a:rPr lang="en-US" sz="3600" i="1" dirty="0" smtClean="0"/>
            </a:br>
            <a:endParaRPr lang="en-US" sz="3600" i="1" dirty="0"/>
          </a:p>
        </p:txBody>
      </p:sp>
      <p:sp>
        <p:nvSpPr>
          <p:cNvPr id="3" name="Content Placeholder 2"/>
          <p:cNvSpPr>
            <a:spLocks noGrp="1"/>
          </p:cNvSpPr>
          <p:nvPr>
            <p:ph idx="1"/>
          </p:nvPr>
        </p:nvSpPr>
        <p:spPr/>
        <p:txBody>
          <a:bodyPr>
            <a:normAutofit lnSpcReduction="10000"/>
          </a:bodyPr>
          <a:lstStyle/>
          <a:p>
            <a:r>
              <a:rPr lang="en-US" dirty="0" smtClean="0"/>
              <a:t>-</a:t>
            </a:r>
            <a:r>
              <a:rPr lang="en-US" b="1" dirty="0" smtClean="0"/>
              <a:t>furthermore, therefore, likewise, however, nevertheless, also, consequently, besides, yet, hence, for example, in fact, </a:t>
            </a:r>
            <a:r>
              <a:rPr lang="en-US" dirty="0" smtClean="0"/>
              <a:t>etc.:</a:t>
            </a:r>
          </a:p>
          <a:p>
            <a:pPr marL="514350" indent="-514350">
              <a:buFont typeface="+mj-lt"/>
              <a:buAutoNum type="alphaLcPeriod"/>
            </a:pPr>
            <a:r>
              <a:rPr lang="en-US" dirty="0" smtClean="0"/>
              <a:t>The Iron Duke has complete confidence in his troops’ training and valor; </a:t>
            </a:r>
            <a:r>
              <a:rPr lang="en-US" i="1" dirty="0" smtClean="0"/>
              <a:t>furthermore</a:t>
            </a:r>
            <a:r>
              <a:rPr lang="en-US" dirty="0" smtClean="0"/>
              <a:t>, he considered his battle plan a work of genius. </a:t>
            </a:r>
          </a:p>
          <a:p>
            <a:pPr marL="514350" indent="-514350">
              <a:buFont typeface="+mj-lt"/>
              <a:buAutoNum type="alphaLcPeriod"/>
            </a:pPr>
            <a:r>
              <a:rPr lang="en-US" dirty="0" smtClean="0"/>
              <a:t>The defendant brought up new evidence; </a:t>
            </a:r>
            <a:r>
              <a:rPr lang="en-US" i="1" dirty="0" smtClean="0"/>
              <a:t>consequently</a:t>
            </a:r>
            <a:r>
              <a:rPr lang="en-US" dirty="0" smtClean="0"/>
              <a:t>, he was set free at the new trial.  </a:t>
            </a:r>
            <a:endParaRPr lang="en-US" dirty="0"/>
          </a:p>
        </p:txBody>
      </p:sp>
      <p:sp>
        <p:nvSpPr>
          <p:cNvPr id="4" name="Slide Number Placeholder 3"/>
          <p:cNvSpPr>
            <a:spLocks noGrp="1"/>
          </p:cNvSpPr>
          <p:nvPr>
            <p:ph type="sldNum" sz="quarter" idx="12"/>
          </p:nvPr>
        </p:nvSpPr>
        <p:spPr/>
        <p:txBody>
          <a:bodyPr/>
          <a:lstStyle/>
          <a:p>
            <a:fld id="{87A3412B-362C-460C-9AF9-9BF0A94D01E3}" type="slidenum">
              <a:rPr lang="en-US" smtClean="0"/>
              <a:pPr/>
              <a:t>24</a:t>
            </a:fld>
            <a:endParaRPr lang="en-US"/>
          </a:p>
        </p:txBody>
      </p:sp>
    </p:spTree>
    <p:extLst>
      <p:ext uri="{BB962C8B-B14F-4D97-AF65-F5344CB8AC3E}">
        <p14:creationId xmlns:p14="http://schemas.microsoft.com/office/powerpoint/2010/main" xmlns="" val="4741439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Some writers omit the comma after the conjunctive adverb:</a:t>
            </a:r>
          </a:p>
          <a:p>
            <a:pPr marL="514350" indent="-514350">
              <a:buFont typeface="+mj-lt"/>
              <a:buAutoNum type="alphaLcPeriod"/>
            </a:pPr>
            <a:r>
              <a:rPr lang="en-US" dirty="0" smtClean="0"/>
              <a:t>He always arrives late at meetings;</a:t>
            </a:r>
            <a:r>
              <a:rPr lang="en-US" i="1" dirty="0" smtClean="0"/>
              <a:t> yet </a:t>
            </a:r>
            <a:r>
              <a:rPr lang="en-US" dirty="0" smtClean="0"/>
              <a:t>he is always the first to complain that the meetings take too long.</a:t>
            </a:r>
          </a:p>
          <a:p>
            <a:pPr marL="514350" indent="-514350">
              <a:buFont typeface="+mj-lt"/>
              <a:buAutoNum type="alphaLcPeriod"/>
            </a:pPr>
            <a:r>
              <a:rPr lang="en-US" dirty="0"/>
              <a:t>The defendant brought up new evidence; </a:t>
            </a:r>
            <a:r>
              <a:rPr lang="en-US" i="1" dirty="0" smtClean="0"/>
              <a:t>consequently</a:t>
            </a:r>
            <a:r>
              <a:rPr lang="en-US" dirty="0"/>
              <a:t> </a:t>
            </a:r>
            <a:r>
              <a:rPr lang="en-US" dirty="0" smtClean="0"/>
              <a:t>he </a:t>
            </a:r>
            <a:r>
              <a:rPr lang="en-US" dirty="0"/>
              <a:t>was set free at the new trial.  </a:t>
            </a:r>
          </a:p>
          <a:p>
            <a:pPr marL="514350" indent="-514350">
              <a:buFont typeface="+mj-lt"/>
              <a:buAutoNum type="alphaLcPeriod"/>
            </a:pPr>
            <a:endParaRPr lang="en-US" dirty="0"/>
          </a:p>
        </p:txBody>
      </p:sp>
      <p:sp>
        <p:nvSpPr>
          <p:cNvPr id="4" name="Slide Number Placeholder 3"/>
          <p:cNvSpPr>
            <a:spLocks noGrp="1"/>
          </p:cNvSpPr>
          <p:nvPr>
            <p:ph type="sldNum" sz="quarter" idx="12"/>
          </p:nvPr>
        </p:nvSpPr>
        <p:spPr/>
        <p:txBody>
          <a:bodyPr/>
          <a:lstStyle/>
          <a:p>
            <a:fld id="{87A3412B-362C-460C-9AF9-9BF0A94D01E3}" type="slidenum">
              <a:rPr lang="en-US" smtClean="0"/>
              <a:pPr/>
              <a:t>25</a:t>
            </a:fld>
            <a:endParaRPr lang="en-US"/>
          </a:p>
        </p:txBody>
      </p:sp>
    </p:spTree>
    <p:extLst>
      <p:ext uri="{BB962C8B-B14F-4D97-AF65-F5344CB8AC3E}">
        <p14:creationId xmlns:p14="http://schemas.microsoft.com/office/powerpoint/2010/main" xmlns="" val="22555623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Do not use a semicolon to introduce a list:</a:t>
            </a:r>
          </a:p>
          <a:p>
            <a:r>
              <a:rPr lang="en-US" dirty="0" smtClean="0"/>
              <a:t>*The prophets denounced three types of wrongdoing; idolatry, injustice, and neglect of the needy.</a:t>
            </a:r>
          </a:p>
          <a:p>
            <a:pPr marL="0" indent="0">
              <a:buNone/>
            </a:pPr>
            <a:r>
              <a:rPr lang="en-US" b="1" dirty="0" smtClean="0"/>
              <a:t>Revised</a:t>
            </a:r>
            <a:r>
              <a:rPr lang="en-US" dirty="0" smtClean="0"/>
              <a:t>: </a:t>
            </a:r>
            <a:r>
              <a:rPr lang="en-US" dirty="0"/>
              <a:t>The prophets denounced three types of </a:t>
            </a:r>
            <a:r>
              <a:rPr lang="en-US" dirty="0" smtClean="0"/>
              <a:t>wrongdoing: </a:t>
            </a:r>
            <a:r>
              <a:rPr lang="en-US" dirty="0"/>
              <a:t>idolatry, injustice, and neglect of the </a:t>
            </a:r>
            <a:r>
              <a:rPr lang="en-US" dirty="0" smtClean="0"/>
              <a:t>needy.</a:t>
            </a:r>
            <a:endParaRPr lang="en-US" dirty="0"/>
          </a:p>
        </p:txBody>
      </p:sp>
      <p:sp>
        <p:nvSpPr>
          <p:cNvPr id="4" name="Slide Number Placeholder 3"/>
          <p:cNvSpPr>
            <a:spLocks noGrp="1"/>
          </p:cNvSpPr>
          <p:nvPr>
            <p:ph type="sldNum" sz="quarter" idx="12"/>
          </p:nvPr>
        </p:nvSpPr>
        <p:spPr/>
        <p:txBody>
          <a:bodyPr/>
          <a:lstStyle/>
          <a:p>
            <a:fld id="{87A3412B-362C-460C-9AF9-9BF0A94D01E3}" type="slidenum">
              <a:rPr lang="en-US" smtClean="0"/>
              <a:pPr/>
              <a:t>26</a:t>
            </a:fld>
            <a:endParaRPr lang="en-US"/>
          </a:p>
        </p:txBody>
      </p:sp>
    </p:spTree>
    <p:extLst>
      <p:ext uri="{BB962C8B-B14F-4D97-AF65-F5344CB8AC3E}">
        <p14:creationId xmlns:p14="http://schemas.microsoft.com/office/powerpoint/2010/main" xmlns="" val="25896378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sz="3600" i="1" dirty="0" smtClean="0"/>
              <a:t>3. The colon (</a:t>
            </a:r>
            <a:r>
              <a:rPr lang="en-US" sz="3600" i="1" dirty="0">
                <a:sym typeface="Wingdings" pitchFamily="2" charset="2"/>
              </a:rPr>
              <a:t>:</a:t>
            </a:r>
            <a:r>
              <a:rPr lang="en-US" sz="3600" i="1" dirty="0" smtClean="0">
                <a:sym typeface="Wingdings" pitchFamily="2" charset="2"/>
              </a:rPr>
              <a:t>) </a:t>
            </a:r>
            <a:br>
              <a:rPr lang="en-US" sz="3600" i="1" dirty="0" smtClean="0">
                <a:sym typeface="Wingdings" pitchFamily="2" charset="2"/>
              </a:rPr>
            </a:br>
            <a:endParaRPr lang="en-US" sz="3600" i="1" dirty="0"/>
          </a:p>
        </p:txBody>
      </p:sp>
      <p:sp>
        <p:nvSpPr>
          <p:cNvPr id="3" name="Content Placeholder 2"/>
          <p:cNvSpPr>
            <a:spLocks noGrp="1"/>
          </p:cNvSpPr>
          <p:nvPr>
            <p:ph idx="1"/>
          </p:nvPr>
        </p:nvSpPr>
        <p:spPr/>
        <p:txBody>
          <a:bodyPr>
            <a:normAutofit fontScale="92500" lnSpcReduction="10000"/>
          </a:bodyPr>
          <a:lstStyle/>
          <a:p>
            <a:pPr marL="514350" indent="-514350">
              <a:buAutoNum type="alphaUcPeriod"/>
            </a:pPr>
            <a:r>
              <a:rPr lang="en-US" dirty="0" smtClean="0"/>
              <a:t>Use the colon to introduce a list coming at the end of a sentence:</a:t>
            </a:r>
          </a:p>
          <a:p>
            <a:pPr marL="0" indent="0">
              <a:buNone/>
            </a:pPr>
            <a:r>
              <a:rPr lang="en-US" dirty="0" smtClean="0"/>
              <a:t>	Passengers may have one of four 	beverages: coffee, tea, milk or soda.</a:t>
            </a:r>
          </a:p>
          <a:p>
            <a:pPr marL="0" indent="0">
              <a:buNone/>
            </a:pPr>
            <a:r>
              <a:rPr lang="en-US" dirty="0" smtClean="0"/>
              <a:t>B. </a:t>
            </a:r>
            <a:r>
              <a:rPr lang="en-US" dirty="0"/>
              <a:t>Use the colon to introduce </a:t>
            </a:r>
            <a:r>
              <a:rPr lang="en-US" dirty="0" smtClean="0"/>
              <a:t>an example or an explanation related to something just mentioned:</a:t>
            </a:r>
          </a:p>
          <a:p>
            <a:pPr marL="0" indent="0">
              <a:buNone/>
            </a:pPr>
            <a:r>
              <a:rPr lang="en-US" dirty="0"/>
              <a:t>	</a:t>
            </a:r>
            <a:r>
              <a:rPr lang="en-US" dirty="0" smtClean="0"/>
              <a:t>The animals have a good many of our practical skills: some insects make pretty good architects, and beavers know quite a lot about engineering.</a:t>
            </a:r>
          </a:p>
          <a:p>
            <a:pPr marL="0" indent="0">
              <a:buNone/>
            </a:pPr>
            <a:endParaRPr lang="en-US" dirty="0"/>
          </a:p>
          <a:p>
            <a:pPr marL="0" indent="0">
              <a:buNone/>
            </a:pPr>
            <a:endParaRPr lang="en-US" dirty="0"/>
          </a:p>
        </p:txBody>
      </p:sp>
      <p:sp>
        <p:nvSpPr>
          <p:cNvPr id="4" name="Slide Number Placeholder 3"/>
          <p:cNvSpPr>
            <a:spLocks noGrp="1"/>
          </p:cNvSpPr>
          <p:nvPr>
            <p:ph type="sldNum" sz="quarter" idx="12"/>
          </p:nvPr>
        </p:nvSpPr>
        <p:spPr/>
        <p:txBody>
          <a:bodyPr/>
          <a:lstStyle/>
          <a:p>
            <a:fld id="{87A3412B-362C-460C-9AF9-9BF0A94D01E3}" type="slidenum">
              <a:rPr lang="en-US" smtClean="0"/>
              <a:pPr/>
              <a:t>27</a:t>
            </a:fld>
            <a:endParaRPr lang="en-US"/>
          </a:p>
        </p:txBody>
      </p:sp>
    </p:spTree>
    <p:extLst>
      <p:ext uri="{BB962C8B-B14F-4D97-AF65-F5344CB8AC3E}">
        <p14:creationId xmlns:p14="http://schemas.microsoft.com/office/powerpoint/2010/main" xmlns="" val="7766807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990600"/>
            <a:ext cx="8229600" cy="5135563"/>
          </a:xfrm>
        </p:spPr>
        <p:txBody>
          <a:bodyPr/>
          <a:lstStyle/>
          <a:p>
            <a:r>
              <a:rPr lang="en-US" dirty="0" smtClean="0"/>
              <a:t>C. Use a colon to introduce a long quotation, usually of more than one line:</a:t>
            </a:r>
          </a:p>
          <a:p>
            <a:pPr lvl="1"/>
            <a:r>
              <a:rPr lang="en-US" dirty="0" smtClean="0"/>
              <a:t>The opening chapter of the Qur’an says: “In the name of Allah, the Most Beneficent, the Most Merciful. Praise be to Allah, the Lord of the Worlds. The Most Beneficent, the Most Merciful.”</a:t>
            </a:r>
          </a:p>
          <a:p>
            <a:pPr marL="457200" lvl="1" indent="0">
              <a:buNone/>
            </a:pPr>
            <a:r>
              <a:rPr lang="en-US" dirty="0" smtClean="0"/>
              <a:t>  </a:t>
            </a:r>
            <a:r>
              <a:rPr lang="en-US" dirty="0"/>
              <a:t>These are the words that also mark the beginning </a:t>
            </a:r>
            <a:r>
              <a:rPr lang="en-US" dirty="0" smtClean="0"/>
              <a:t>  of </a:t>
            </a:r>
            <a:r>
              <a:rPr lang="en-US" dirty="0"/>
              <a:t>every Muslim prayer</a:t>
            </a:r>
            <a:r>
              <a:rPr lang="en-US" dirty="0" smtClean="0"/>
              <a:t>.</a:t>
            </a:r>
          </a:p>
          <a:p>
            <a:pPr marL="457200" lvl="1" indent="0">
              <a:buNone/>
            </a:pPr>
            <a:endParaRPr lang="en-US" dirty="0"/>
          </a:p>
          <a:p>
            <a:pPr marL="457200" lvl="1" indent="0">
              <a:buNone/>
            </a:pPr>
            <a:r>
              <a:rPr lang="en-US" dirty="0" smtClean="0"/>
              <a:t>      OR...</a:t>
            </a:r>
            <a:endParaRPr lang="en-US" dirty="0"/>
          </a:p>
        </p:txBody>
      </p:sp>
      <p:sp>
        <p:nvSpPr>
          <p:cNvPr id="4" name="Slide Number Placeholder 3"/>
          <p:cNvSpPr>
            <a:spLocks noGrp="1"/>
          </p:cNvSpPr>
          <p:nvPr>
            <p:ph type="sldNum" sz="quarter" idx="12"/>
          </p:nvPr>
        </p:nvSpPr>
        <p:spPr/>
        <p:txBody>
          <a:bodyPr/>
          <a:lstStyle/>
          <a:p>
            <a:fld id="{87A3412B-362C-460C-9AF9-9BF0A94D01E3}" type="slidenum">
              <a:rPr lang="en-US" smtClean="0"/>
              <a:pPr/>
              <a:t>28</a:t>
            </a:fld>
            <a:endParaRPr lang="en-US" dirty="0"/>
          </a:p>
        </p:txBody>
      </p:sp>
    </p:spTree>
    <p:extLst>
      <p:ext uri="{BB962C8B-B14F-4D97-AF65-F5344CB8AC3E}">
        <p14:creationId xmlns:p14="http://schemas.microsoft.com/office/powerpoint/2010/main" xmlns="" val="21993507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lnSpcReduction="10000"/>
          </a:bodyPr>
          <a:lstStyle/>
          <a:p>
            <a:pPr marL="0" lvl="1" indent="0">
              <a:buNone/>
            </a:pPr>
            <a:r>
              <a:rPr lang="en-US" sz="3600" dirty="0" smtClean="0"/>
              <a:t>The </a:t>
            </a:r>
            <a:r>
              <a:rPr lang="en-US" sz="3600" dirty="0"/>
              <a:t>opening chapter of the Qur’an says: </a:t>
            </a:r>
            <a:endParaRPr lang="en-US" sz="3600" dirty="0" smtClean="0"/>
          </a:p>
          <a:p>
            <a:pPr marL="400050" lvl="2" indent="0">
              <a:buNone/>
            </a:pPr>
            <a:r>
              <a:rPr lang="en-US" sz="3600" dirty="0"/>
              <a:t>	</a:t>
            </a:r>
            <a:r>
              <a:rPr lang="en-US" sz="3600" dirty="0" smtClean="0"/>
              <a:t>In </a:t>
            </a:r>
            <a:r>
              <a:rPr lang="en-US" sz="3600" dirty="0"/>
              <a:t>the name of Allah, the Most </a:t>
            </a:r>
            <a:r>
              <a:rPr lang="en-US" sz="3600" dirty="0" smtClean="0"/>
              <a:t> 	Beneficent</a:t>
            </a:r>
            <a:r>
              <a:rPr lang="en-US" sz="3600" dirty="0"/>
              <a:t>, the Most </a:t>
            </a:r>
            <a:r>
              <a:rPr lang="en-US" sz="3600" dirty="0" smtClean="0"/>
              <a:t>Merciful</a:t>
            </a:r>
            <a:r>
              <a:rPr lang="en-US" sz="3600" dirty="0"/>
              <a:t>. </a:t>
            </a:r>
            <a:r>
              <a:rPr lang="en-US" sz="3600" dirty="0" smtClean="0"/>
              <a:t>	Praise </a:t>
            </a:r>
            <a:r>
              <a:rPr lang="en-US" sz="3600" dirty="0"/>
              <a:t>be to Allah, the Lord of the </a:t>
            </a:r>
            <a:r>
              <a:rPr lang="en-US" sz="3600" dirty="0" smtClean="0"/>
              <a:t>	Worlds</a:t>
            </a:r>
            <a:r>
              <a:rPr lang="en-US" sz="3600" dirty="0"/>
              <a:t>. The </a:t>
            </a:r>
            <a:r>
              <a:rPr lang="en-US" sz="3600" dirty="0" smtClean="0"/>
              <a:t>Most </a:t>
            </a:r>
            <a:r>
              <a:rPr lang="en-US" sz="3600" dirty="0"/>
              <a:t>Beneficent, the </a:t>
            </a:r>
            <a:r>
              <a:rPr lang="en-US" sz="3600" dirty="0" smtClean="0"/>
              <a:t>	Most Merciful.</a:t>
            </a:r>
          </a:p>
          <a:p>
            <a:pPr marL="400050" lvl="2" indent="0">
              <a:buNone/>
            </a:pPr>
            <a:r>
              <a:rPr lang="en-US" sz="3600" dirty="0" smtClean="0"/>
              <a:t>These are the words that also mark the beginning of every Muslim prayer.</a:t>
            </a:r>
            <a:endParaRPr lang="en-US" sz="3600" dirty="0"/>
          </a:p>
          <a:p>
            <a:endParaRPr lang="en-US" dirty="0"/>
          </a:p>
        </p:txBody>
      </p:sp>
      <p:sp>
        <p:nvSpPr>
          <p:cNvPr id="4" name="Slide Number Placeholder 3"/>
          <p:cNvSpPr>
            <a:spLocks noGrp="1"/>
          </p:cNvSpPr>
          <p:nvPr>
            <p:ph type="sldNum" sz="quarter" idx="12"/>
          </p:nvPr>
        </p:nvSpPr>
        <p:spPr/>
        <p:txBody>
          <a:bodyPr/>
          <a:lstStyle/>
          <a:p>
            <a:fld id="{87A3412B-362C-460C-9AF9-9BF0A94D01E3}" type="slidenum">
              <a:rPr lang="en-US" smtClean="0"/>
              <a:pPr/>
              <a:t>29</a:t>
            </a:fld>
            <a:endParaRPr lang="en-US" dirty="0"/>
          </a:p>
        </p:txBody>
      </p:sp>
    </p:spTree>
    <p:extLst>
      <p:ext uri="{BB962C8B-B14F-4D97-AF65-F5344CB8AC3E}">
        <p14:creationId xmlns:p14="http://schemas.microsoft.com/office/powerpoint/2010/main" xmlns="" val="32440733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fontScale="92500" lnSpcReduction="20000"/>
          </a:bodyPr>
          <a:lstStyle/>
          <a:p>
            <a:r>
              <a:rPr lang="en-US" dirty="0"/>
              <a:t>I</a:t>
            </a:r>
            <a:r>
              <a:rPr lang="en-US" dirty="0" smtClean="0"/>
              <a:t>f we listen very carefully when others speak, we will notice that they sometimes pause or change their tone. If such speeches were rendered in writing, the pause and changes in tone would indicate various forms of punctuation. Certainly we cannot rely completely on our senses to discover the times we need to employ our  punctuations; for example, no amount of good listening skills will allow any of us to determine when an apostrophe or a quotation mark is supposed to occur. The kind of punctuation used </a:t>
            </a:r>
          </a:p>
          <a:p>
            <a:endParaRPr lang="en-US" dirty="0"/>
          </a:p>
        </p:txBody>
      </p:sp>
      <p:sp>
        <p:nvSpPr>
          <p:cNvPr id="4" name="Slide Number Placeholder 3"/>
          <p:cNvSpPr>
            <a:spLocks noGrp="1"/>
          </p:cNvSpPr>
          <p:nvPr>
            <p:ph type="sldNum" sz="quarter" idx="12"/>
          </p:nvPr>
        </p:nvSpPr>
        <p:spPr/>
        <p:txBody>
          <a:bodyPr/>
          <a:lstStyle/>
          <a:p>
            <a:fld id="{87A3412B-362C-460C-9AF9-9BF0A94D01E3}" type="slidenum">
              <a:rPr lang="en-US" smtClean="0"/>
              <a:pPr/>
              <a:t>3</a:t>
            </a:fld>
            <a:endParaRPr lang="en-US" dirty="0"/>
          </a:p>
        </p:txBody>
      </p:sp>
    </p:spTree>
    <p:extLst>
      <p:ext uri="{BB962C8B-B14F-4D97-AF65-F5344CB8AC3E}">
        <p14:creationId xmlns:p14="http://schemas.microsoft.com/office/powerpoint/2010/main" xmlns="" val="285639267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smtClean="0"/>
              <a:t>D. The colon is used when time is written in figures:</a:t>
            </a:r>
          </a:p>
          <a:p>
            <a:r>
              <a:rPr lang="en-US" dirty="0" smtClean="0"/>
              <a:t>6:00 am		6:00 pm </a:t>
            </a:r>
          </a:p>
          <a:p>
            <a:r>
              <a:rPr lang="en-US" dirty="0" smtClean="0"/>
              <a:t>7:40 am		7:40 pm</a:t>
            </a:r>
            <a:endParaRPr lang="en-US" dirty="0"/>
          </a:p>
          <a:p>
            <a:r>
              <a:rPr lang="en-US" dirty="0" smtClean="0"/>
              <a:t>01:00 		13:00 hours</a:t>
            </a:r>
          </a:p>
          <a:p>
            <a:r>
              <a:rPr lang="en-US" dirty="0" smtClean="0"/>
              <a:t>08</a:t>
            </a:r>
            <a:r>
              <a:rPr lang="en-US" dirty="0" smtClean="0">
                <a:sym typeface="Wingdings" pitchFamily="2" charset="2"/>
              </a:rPr>
              <a:t>:00 hours	20:00 hours</a:t>
            </a:r>
          </a:p>
          <a:p>
            <a:r>
              <a:rPr lang="en-US" dirty="0" smtClean="0">
                <a:sym typeface="Wingdings" pitchFamily="2" charset="2"/>
              </a:rPr>
              <a:t>06:00 GMT       18:00 GMT</a:t>
            </a:r>
            <a:endParaRPr lang="en-US" dirty="0" smtClean="0"/>
          </a:p>
        </p:txBody>
      </p:sp>
      <p:sp>
        <p:nvSpPr>
          <p:cNvPr id="4" name="Slide Number Placeholder 3"/>
          <p:cNvSpPr>
            <a:spLocks noGrp="1"/>
          </p:cNvSpPr>
          <p:nvPr>
            <p:ph type="sldNum" sz="quarter" idx="12"/>
          </p:nvPr>
        </p:nvSpPr>
        <p:spPr/>
        <p:txBody>
          <a:bodyPr/>
          <a:lstStyle/>
          <a:p>
            <a:fld id="{87A3412B-362C-460C-9AF9-9BF0A94D01E3}" type="slidenum">
              <a:rPr lang="en-US" smtClean="0"/>
              <a:pPr/>
              <a:t>30</a:t>
            </a:fld>
            <a:endParaRPr lang="en-US" dirty="0"/>
          </a:p>
        </p:txBody>
      </p:sp>
    </p:spTree>
    <p:extLst>
      <p:ext uri="{BB962C8B-B14F-4D97-AF65-F5344CB8AC3E}">
        <p14:creationId xmlns:p14="http://schemas.microsoft.com/office/powerpoint/2010/main" xmlns="" val="14392889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600" i="1" dirty="0" smtClean="0"/>
              <a:t>4. Quotation marks (“  ”) or (‘  ’)</a:t>
            </a:r>
            <a:endParaRPr lang="en-US" sz="3600" i="1" dirty="0"/>
          </a:p>
        </p:txBody>
      </p:sp>
      <p:sp>
        <p:nvSpPr>
          <p:cNvPr id="3" name="Content Placeholder 2"/>
          <p:cNvSpPr>
            <a:spLocks noGrp="1"/>
          </p:cNvSpPr>
          <p:nvPr>
            <p:ph idx="1"/>
          </p:nvPr>
        </p:nvSpPr>
        <p:spPr/>
        <p:txBody>
          <a:bodyPr>
            <a:normAutofit/>
          </a:bodyPr>
          <a:lstStyle/>
          <a:p>
            <a:r>
              <a:rPr lang="en-US" dirty="0" smtClean="0"/>
              <a:t>To quote is to repeat the exact words spoken or written by another person.</a:t>
            </a:r>
          </a:p>
          <a:p>
            <a:pPr marL="0" indent="0">
              <a:buNone/>
            </a:pPr>
            <a:r>
              <a:rPr lang="en-US" dirty="0" smtClean="0"/>
              <a:t>A) Use the double quotation marks (“  ”) to enclose any words, phrases sentence or short passages quoted from speech, writing or any printed matter:</a:t>
            </a:r>
          </a:p>
          <a:p>
            <a:pPr marL="514350" indent="-514350">
              <a:buFont typeface="+mj-lt"/>
              <a:buAutoNum type="arabicPeriod"/>
            </a:pPr>
            <a:r>
              <a:rPr lang="en-US" dirty="0" smtClean="0"/>
              <a:t>In his confusion, Hamlet soliloquized: “To be or not to be, that is the question...”</a:t>
            </a:r>
          </a:p>
        </p:txBody>
      </p:sp>
      <p:sp>
        <p:nvSpPr>
          <p:cNvPr id="4" name="Slide Number Placeholder 3"/>
          <p:cNvSpPr>
            <a:spLocks noGrp="1"/>
          </p:cNvSpPr>
          <p:nvPr>
            <p:ph type="sldNum" sz="quarter" idx="12"/>
          </p:nvPr>
        </p:nvSpPr>
        <p:spPr/>
        <p:txBody>
          <a:bodyPr/>
          <a:lstStyle/>
          <a:p>
            <a:fld id="{87A3412B-362C-460C-9AF9-9BF0A94D01E3}" type="slidenum">
              <a:rPr lang="en-US" smtClean="0"/>
              <a:pPr/>
              <a:t>31</a:t>
            </a:fld>
            <a:endParaRPr lang="en-US" dirty="0"/>
          </a:p>
        </p:txBody>
      </p:sp>
    </p:spTree>
    <p:extLst>
      <p:ext uri="{BB962C8B-B14F-4D97-AF65-F5344CB8AC3E}">
        <p14:creationId xmlns:p14="http://schemas.microsoft.com/office/powerpoint/2010/main" xmlns="" val="39600595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295400"/>
            <a:ext cx="8229600" cy="4830763"/>
          </a:xfrm>
        </p:spPr>
        <p:txBody>
          <a:bodyPr/>
          <a:lstStyle/>
          <a:p>
            <a:pPr marL="514350" indent="-514350">
              <a:buFont typeface="+mj-lt"/>
              <a:buAutoNum type="arabicPeriod"/>
            </a:pPr>
            <a:r>
              <a:rPr lang="en-US" sz="4000" dirty="0"/>
              <a:t>“An agnostic,” writes Clarence Darrow, “is a doubter.”</a:t>
            </a:r>
          </a:p>
          <a:p>
            <a:pPr marL="514350" indent="-514350">
              <a:buFont typeface="+mj-lt"/>
              <a:buAutoNum type="arabicPeriod"/>
            </a:pPr>
            <a:r>
              <a:rPr lang="en-US" sz="4000" dirty="0"/>
              <a:t>At his press conference yesterday, the President said that his talks with his South African counterpart had been “fruitful.”  </a:t>
            </a:r>
          </a:p>
          <a:p>
            <a:endParaRPr lang="en-US" dirty="0"/>
          </a:p>
        </p:txBody>
      </p:sp>
      <p:sp>
        <p:nvSpPr>
          <p:cNvPr id="4" name="Slide Number Placeholder 3"/>
          <p:cNvSpPr>
            <a:spLocks noGrp="1"/>
          </p:cNvSpPr>
          <p:nvPr>
            <p:ph type="sldNum" sz="quarter" idx="12"/>
          </p:nvPr>
        </p:nvSpPr>
        <p:spPr/>
        <p:txBody>
          <a:bodyPr/>
          <a:lstStyle/>
          <a:p>
            <a:fld id="{87A3412B-362C-460C-9AF9-9BF0A94D01E3}" type="slidenum">
              <a:rPr lang="en-US" smtClean="0"/>
              <a:pPr/>
              <a:t>32</a:t>
            </a:fld>
            <a:endParaRPr lang="en-US" dirty="0"/>
          </a:p>
        </p:txBody>
      </p:sp>
    </p:spTree>
    <p:extLst>
      <p:ext uri="{BB962C8B-B14F-4D97-AF65-F5344CB8AC3E}">
        <p14:creationId xmlns:p14="http://schemas.microsoft.com/office/powerpoint/2010/main" xmlns="" val="32426631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457200" y="1143000"/>
            <a:ext cx="8229600" cy="4983163"/>
          </a:xfrm>
        </p:spPr>
        <p:txBody>
          <a:bodyPr>
            <a:normAutofit/>
          </a:bodyPr>
          <a:lstStyle/>
          <a:p>
            <a:endParaRPr lang="en-US" sz="3600" dirty="0" smtClean="0"/>
          </a:p>
          <a:p>
            <a:r>
              <a:rPr lang="en-US" sz="4000" dirty="0" smtClean="0"/>
              <a:t>B) Use Double quotation marks to enclose the words of speakers engaged in conversation, and start a new paragraph each time the speaker changes:</a:t>
            </a:r>
          </a:p>
          <a:p>
            <a:pPr marL="0" indent="0">
              <a:buNone/>
            </a:pPr>
            <a:r>
              <a:rPr lang="en-US" sz="3600" dirty="0" smtClean="0"/>
              <a:t>	</a:t>
            </a:r>
            <a:endParaRPr lang="en-US" sz="3600" dirty="0"/>
          </a:p>
        </p:txBody>
      </p:sp>
      <p:sp>
        <p:nvSpPr>
          <p:cNvPr id="4" name="Slide Number Placeholder 3"/>
          <p:cNvSpPr>
            <a:spLocks noGrp="1"/>
          </p:cNvSpPr>
          <p:nvPr>
            <p:ph type="sldNum" sz="quarter" idx="12"/>
          </p:nvPr>
        </p:nvSpPr>
        <p:spPr/>
        <p:txBody>
          <a:bodyPr/>
          <a:lstStyle/>
          <a:p>
            <a:fld id="{87A3412B-362C-460C-9AF9-9BF0A94D01E3}" type="slidenum">
              <a:rPr lang="en-US" smtClean="0"/>
              <a:pPr/>
              <a:t>33</a:t>
            </a:fld>
            <a:endParaRPr lang="en-US" dirty="0"/>
          </a:p>
        </p:txBody>
      </p:sp>
    </p:spTree>
    <p:extLst>
      <p:ext uri="{BB962C8B-B14F-4D97-AF65-F5344CB8AC3E}">
        <p14:creationId xmlns:p14="http://schemas.microsoft.com/office/powerpoint/2010/main" xmlns="" val="12997179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219200"/>
            <a:ext cx="8229600" cy="4906963"/>
          </a:xfrm>
        </p:spPr>
        <p:txBody>
          <a:bodyPr>
            <a:normAutofit lnSpcReduction="10000"/>
          </a:bodyPr>
          <a:lstStyle/>
          <a:p>
            <a:pPr marL="0" indent="0">
              <a:buNone/>
            </a:pPr>
            <a:r>
              <a:rPr lang="en-US" dirty="0" smtClean="0"/>
              <a:t>	</a:t>
            </a:r>
            <a:r>
              <a:rPr lang="en-US" sz="4000" dirty="0" smtClean="0"/>
              <a:t>“</a:t>
            </a:r>
            <a:r>
              <a:rPr lang="en-US" sz="4000" dirty="0"/>
              <a:t>How did the interview go?” Bob asked.</a:t>
            </a:r>
          </a:p>
          <a:p>
            <a:pPr marL="0" indent="0">
              <a:buNone/>
            </a:pPr>
            <a:r>
              <a:rPr lang="en-US" sz="4000" dirty="0"/>
              <a:t>	“Its hard to say,” said Helen. “At first I was nervous. Then I relaxed and spoke clearly. I even began to enjoy myself.”</a:t>
            </a:r>
          </a:p>
          <a:p>
            <a:pPr marL="0" indent="0">
              <a:buNone/>
            </a:pPr>
            <a:r>
              <a:rPr lang="en-US" sz="4000" dirty="0"/>
              <a:t>	“Well, it sounds as if you might get the </a:t>
            </a:r>
            <a:r>
              <a:rPr lang="en-US" sz="4000" dirty="0" smtClean="0"/>
              <a:t>job. If </a:t>
            </a:r>
            <a:r>
              <a:rPr lang="en-US" sz="4000" dirty="0"/>
              <a:t>you do, let’s celebrate.”</a:t>
            </a:r>
          </a:p>
          <a:p>
            <a:endParaRPr lang="en-US" dirty="0"/>
          </a:p>
        </p:txBody>
      </p:sp>
      <p:sp>
        <p:nvSpPr>
          <p:cNvPr id="4" name="Slide Number Placeholder 3"/>
          <p:cNvSpPr>
            <a:spLocks noGrp="1"/>
          </p:cNvSpPr>
          <p:nvPr>
            <p:ph type="sldNum" sz="quarter" idx="12"/>
          </p:nvPr>
        </p:nvSpPr>
        <p:spPr/>
        <p:txBody>
          <a:bodyPr/>
          <a:lstStyle/>
          <a:p>
            <a:fld id="{87A3412B-362C-460C-9AF9-9BF0A94D01E3}" type="slidenum">
              <a:rPr lang="en-US" smtClean="0"/>
              <a:pPr/>
              <a:t>34</a:t>
            </a:fld>
            <a:endParaRPr lang="en-US" dirty="0"/>
          </a:p>
        </p:txBody>
      </p:sp>
    </p:spTree>
    <p:extLst>
      <p:ext uri="{BB962C8B-B14F-4D97-AF65-F5344CB8AC3E}">
        <p14:creationId xmlns:p14="http://schemas.microsoft.com/office/powerpoint/2010/main" xmlns="" val="15505102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smtClean="0"/>
              <a:t>Do not use quotation marks when the quoted words are </a:t>
            </a:r>
            <a:r>
              <a:rPr lang="en-US" u="sng" dirty="0" smtClean="0"/>
              <a:t>not exactly </a:t>
            </a:r>
            <a:r>
              <a:rPr lang="en-US" dirty="0" smtClean="0"/>
              <a:t>as the writer or speaker used them; e.g. in indirect statements:</a:t>
            </a:r>
          </a:p>
          <a:p>
            <a:pPr marL="0" indent="0">
              <a:buNone/>
            </a:pPr>
            <a:r>
              <a:rPr lang="en-US" dirty="0" smtClean="0"/>
              <a:t>*The foreman said that “his team had finished ahead of schedule.”</a:t>
            </a:r>
          </a:p>
          <a:p>
            <a:pPr marL="0" indent="0">
              <a:buNone/>
            </a:pPr>
            <a:r>
              <a:rPr lang="en-US" dirty="0" smtClean="0"/>
              <a:t>Revised: The foreman said that his team had 		finished ahead of schedule.</a:t>
            </a:r>
          </a:p>
          <a:p>
            <a:pPr marL="0" indent="0">
              <a:buNone/>
            </a:pPr>
            <a:r>
              <a:rPr lang="en-US" dirty="0" smtClean="0"/>
              <a:t>	The foreman said, “My team has finished 	ahead of schedule.”  </a:t>
            </a:r>
            <a:endParaRPr lang="en-US" dirty="0"/>
          </a:p>
        </p:txBody>
      </p:sp>
      <p:sp>
        <p:nvSpPr>
          <p:cNvPr id="4" name="Slide Number Placeholder 3"/>
          <p:cNvSpPr>
            <a:spLocks noGrp="1"/>
          </p:cNvSpPr>
          <p:nvPr>
            <p:ph type="sldNum" sz="quarter" idx="12"/>
          </p:nvPr>
        </p:nvSpPr>
        <p:spPr/>
        <p:txBody>
          <a:bodyPr/>
          <a:lstStyle/>
          <a:p>
            <a:fld id="{87A3412B-362C-460C-9AF9-9BF0A94D01E3}" type="slidenum">
              <a:rPr lang="en-US" smtClean="0"/>
              <a:pPr/>
              <a:t>35</a:t>
            </a:fld>
            <a:endParaRPr lang="en-US" dirty="0"/>
          </a:p>
        </p:txBody>
      </p:sp>
    </p:spTree>
    <p:extLst>
      <p:ext uri="{BB962C8B-B14F-4D97-AF65-F5344CB8AC3E}">
        <p14:creationId xmlns:p14="http://schemas.microsoft.com/office/powerpoint/2010/main" xmlns="" val="10152168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sz="3600" dirty="0" smtClean="0"/>
              <a:t>When you quote written material, quote exactly what is written; do not correct what are obvious errors or may appear as errors:</a:t>
            </a:r>
          </a:p>
          <a:p>
            <a:pPr marL="514350" indent="-514350">
              <a:buFont typeface="+mj-lt"/>
              <a:buAutoNum type="arabicPeriod"/>
            </a:pPr>
            <a:r>
              <a:rPr lang="en-US" sz="3600" dirty="0" smtClean="0"/>
              <a:t>There was a popular chop bar in Tamale with a sign board that said “</a:t>
            </a:r>
            <a:r>
              <a:rPr lang="en-US" sz="3600" dirty="0" err="1" smtClean="0"/>
              <a:t>Dont</a:t>
            </a:r>
            <a:r>
              <a:rPr lang="en-US" sz="3600" dirty="0" smtClean="0"/>
              <a:t> Mine </a:t>
            </a:r>
            <a:r>
              <a:rPr lang="en-US" sz="3600" dirty="0"/>
              <a:t>Y</a:t>
            </a:r>
            <a:r>
              <a:rPr lang="en-US" sz="3600" dirty="0" smtClean="0"/>
              <a:t>our Wife”.</a:t>
            </a:r>
          </a:p>
          <a:p>
            <a:endParaRPr lang="en-US" dirty="0"/>
          </a:p>
        </p:txBody>
      </p:sp>
      <p:sp>
        <p:nvSpPr>
          <p:cNvPr id="4" name="Slide Number Placeholder 3"/>
          <p:cNvSpPr>
            <a:spLocks noGrp="1"/>
          </p:cNvSpPr>
          <p:nvPr>
            <p:ph type="sldNum" sz="quarter" idx="12"/>
          </p:nvPr>
        </p:nvSpPr>
        <p:spPr/>
        <p:txBody>
          <a:bodyPr/>
          <a:lstStyle/>
          <a:p>
            <a:fld id="{87A3412B-362C-460C-9AF9-9BF0A94D01E3}" type="slidenum">
              <a:rPr lang="en-US" smtClean="0"/>
              <a:pPr/>
              <a:t>36</a:t>
            </a:fld>
            <a:endParaRPr lang="en-US" dirty="0"/>
          </a:p>
        </p:txBody>
      </p:sp>
    </p:spTree>
    <p:extLst>
      <p:ext uri="{BB962C8B-B14F-4D97-AF65-F5344CB8AC3E}">
        <p14:creationId xmlns:p14="http://schemas.microsoft.com/office/powerpoint/2010/main" xmlns="" val="3421817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If there is an error in the material that you quote, you can use the word </a:t>
            </a:r>
            <a:r>
              <a:rPr lang="en-US" i="1" dirty="0" smtClean="0"/>
              <a:t>(sic)</a:t>
            </a:r>
            <a:r>
              <a:rPr lang="en-US" dirty="0" smtClean="0"/>
              <a:t> after the quoted word or phrase to show that you are aware of the error: </a:t>
            </a:r>
          </a:p>
          <a:p>
            <a:r>
              <a:rPr lang="en-US" sz="4000" dirty="0" smtClean="0"/>
              <a:t>The notice outside the office said “Closed on </a:t>
            </a:r>
            <a:r>
              <a:rPr lang="en-US" sz="4000" dirty="0" err="1" smtClean="0"/>
              <a:t>Wedensday</a:t>
            </a:r>
            <a:r>
              <a:rPr lang="en-US" sz="4000" dirty="0" smtClean="0"/>
              <a:t>” (sic).</a:t>
            </a:r>
          </a:p>
          <a:p>
            <a:endParaRPr lang="en-US" sz="4000" dirty="0"/>
          </a:p>
        </p:txBody>
      </p:sp>
      <p:sp>
        <p:nvSpPr>
          <p:cNvPr id="4" name="Slide Number Placeholder 3"/>
          <p:cNvSpPr>
            <a:spLocks noGrp="1"/>
          </p:cNvSpPr>
          <p:nvPr>
            <p:ph type="sldNum" sz="quarter" idx="12"/>
          </p:nvPr>
        </p:nvSpPr>
        <p:spPr/>
        <p:txBody>
          <a:bodyPr/>
          <a:lstStyle/>
          <a:p>
            <a:fld id="{87A3412B-362C-460C-9AF9-9BF0A94D01E3}" type="slidenum">
              <a:rPr lang="en-US" smtClean="0"/>
              <a:pPr/>
              <a:t>37</a:t>
            </a:fld>
            <a:endParaRPr lang="en-US" dirty="0"/>
          </a:p>
        </p:txBody>
      </p:sp>
    </p:spTree>
    <p:extLst>
      <p:ext uri="{BB962C8B-B14F-4D97-AF65-F5344CB8AC3E}">
        <p14:creationId xmlns:p14="http://schemas.microsoft.com/office/powerpoint/2010/main" xmlns="" val="17012535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dirty="0"/>
              <a:t>C) Use the double quotation marks to set off a word or group of words under discussion: </a:t>
            </a:r>
            <a:r>
              <a:rPr lang="en-US" sz="2800" dirty="0"/>
              <a:t/>
            </a:r>
            <a:br>
              <a:rPr lang="en-US" sz="2800" dirty="0"/>
            </a:br>
            <a:endParaRPr lang="en-US" sz="2800" dirty="0"/>
          </a:p>
        </p:txBody>
      </p:sp>
      <p:sp>
        <p:nvSpPr>
          <p:cNvPr id="3" name="Content Placeholder 2"/>
          <p:cNvSpPr>
            <a:spLocks noGrp="1"/>
          </p:cNvSpPr>
          <p:nvPr>
            <p:ph idx="1"/>
          </p:nvPr>
        </p:nvSpPr>
        <p:spPr>
          <a:xfrm>
            <a:off x="457200" y="1295400"/>
            <a:ext cx="8229600" cy="4830763"/>
          </a:xfrm>
        </p:spPr>
        <p:txBody>
          <a:bodyPr>
            <a:normAutofit lnSpcReduction="10000"/>
          </a:bodyPr>
          <a:lstStyle/>
          <a:p>
            <a:pPr marL="514350" indent="-514350">
              <a:buFont typeface="+mj-lt"/>
              <a:buAutoNum type="arabicPeriod"/>
            </a:pPr>
            <a:r>
              <a:rPr lang="en-US" sz="3600" dirty="0" smtClean="0"/>
              <a:t>“Nomenclature” is the word used to facilitate the naming of plants and animals.</a:t>
            </a:r>
          </a:p>
          <a:p>
            <a:pPr marL="514350" indent="-514350">
              <a:buFont typeface="+mj-lt"/>
              <a:buAutoNum type="arabicPeriod"/>
            </a:pPr>
            <a:r>
              <a:rPr lang="en-US" sz="3600" dirty="0" smtClean="0"/>
              <a:t>In Ghanaian English the word “tea” may refer to actual tea, or coffee, or a chocolate drink or indeed to any kind of hot drink. </a:t>
            </a:r>
          </a:p>
          <a:p>
            <a:pPr marL="514350" indent="-514350">
              <a:buFont typeface="+mj-lt"/>
              <a:buAutoNum type="arabicPeriod"/>
            </a:pPr>
            <a:r>
              <a:rPr lang="en-US" sz="3600" dirty="0"/>
              <a:t>The word “love” means different things to different people.</a:t>
            </a:r>
          </a:p>
          <a:p>
            <a:pPr marL="0" indent="0">
              <a:buNone/>
            </a:pPr>
            <a:endParaRPr lang="en-US" dirty="0"/>
          </a:p>
        </p:txBody>
      </p:sp>
      <p:sp>
        <p:nvSpPr>
          <p:cNvPr id="4" name="Slide Number Placeholder 3"/>
          <p:cNvSpPr>
            <a:spLocks noGrp="1"/>
          </p:cNvSpPr>
          <p:nvPr>
            <p:ph type="sldNum" sz="quarter" idx="12"/>
          </p:nvPr>
        </p:nvSpPr>
        <p:spPr/>
        <p:txBody>
          <a:bodyPr/>
          <a:lstStyle/>
          <a:p>
            <a:fld id="{87A3412B-362C-460C-9AF9-9BF0A94D01E3}" type="slidenum">
              <a:rPr lang="en-US" smtClean="0"/>
              <a:pPr/>
              <a:t>38</a:t>
            </a:fld>
            <a:endParaRPr lang="en-US" dirty="0"/>
          </a:p>
        </p:txBody>
      </p:sp>
    </p:spTree>
    <p:extLst>
      <p:ext uri="{BB962C8B-B14F-4D97-AF65-F5344CB8AC3E}">
        <p14:creationId xmlns:p14="http://schemas.microsoft.com/office/powerpoint/2010/main" xmlns="" val="17394953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sz="3600" dirty="0"/>
              <a:t>D</a:t>
            </a:r>
            <a:r>
              <a:rPr lang="en-US" sz="3600" dirty="0" smtClean="0"/>
              <a:t>) Use quotation marks for unfamiliar terms, nicknames  and epithets.</a:t>
            </a:r>
            <a:br>
              <a:rPr lang="en-US" sz="3600" dirty="0" smtClean="0"/>
            </a:br>
            <a:endParaRPr lang="en-US" sz="3600" dirty="0"/>
          </a:p>
        </p:txBody>
      </p:sp>
      <p:sp>
        <p:nvSpPr>
          <p:cNvPr id="3" name="Content Placeholder 2"/>
          <p:cNvSpPr>
            <a:spLocks noGrp="1"/>
          </p:cNvSpPr>
          <p:nvPr>
            <p:ph idx="1"/>
          </p:nvPr>
        </p:nvSpPr>
        <p:spPr>
          <a:xfrm>
            <a:off x="457200" y="1143000"/>
            <a:ext cx="8229600" cy="4983163"/>
          </a:xfrm>
        </p:spPr>
        <p:txBody>
          <a:bodyPr/>
          <a:lstStyle/>
          <a:p>
            <a:pPr marL="514350" indent="-514350">
              <a:buFont typeface="+mj-lt"/>
              <a:buAutoNum type="arabicPeriod"/>
            </a:pPr>
            <a:r>
              <a:rPr lang="en-US" dirty="0" smtClean="0"/>
              <a:t>In music the climax of the composition is called the “bridge”.</a:t>
            </a:r>
          </a:p>
          <a:p>
            <a:pPr marL="514350" indent="-514350">
              <a:buFont typeface="+mj-lt"/>
              <a:buAutoNum type="arabicPeriod"/>
            </a:pPr>
            <a:r>
              <a:rPr lang="en-US" dirty="0" smtClean="0"/>
              <a:t>At school his classmates called him “macho”.</a:t>
            </a:r>
          </a:p>
          <a:p>
            <a:pPr marL="514350" indent="-514350">
              <a:buFont typeface="+mj-lt"/>
              <a:buAutoNum type="arabicPeriod"/>
            </a:pPr>
            <a:r>
              <a:rPr lang="en-US" dirty="0" smtClean="0"/>
              <a:t>“Boom </a:t>
            </a:r>
            <a:r>
              <a:rPr lang="en-US" dirty="0" err="1" smtClean="0"/>
              <a:t>Boom</a:t>
            </a:r>
            <a:r>
              <a:rPr lang="en-US" dirty="0" smtClean="0"/>
              <a:t>” Mancini died after a boxing bout.</a:t>
            </a:r>
          </a:p>
          <a:p>
            <a:pPr marL="514350" indent="-514350">
              <a:buFont typeface="+mj-lt"/>
              <a:buAutoNum type="arabicPeriod"/>
            </a:pPr>
            <a:endParaRPr lang="en-US" dirty="0"/>
          </a:p>
        </p:txBody>
      </p:sp>
      <p:sp>
        <p:nvSpPr>
          <p:cNvPr id="4" name="Slide Number Placeholder 3"/>
          <p:cNvSpPr>
            <a:spLocks noGrp="1"/>
          </p:cNvSpPr>
          <p:nvPr>
            <p:ph type="sldNum" sz="quarter" idx="12"/>
          </p:nvPr>
        </p:nvSpPr>
        <p:spPr/>
        <p:txBody>
          <a:bodyPr/>
          <a:lstStyle/>
          <a:p>
            <a:fld id="{87A3412B-362C-460C-9AF9-9BF0A94D01E3}" type="slidenum">
              <a:rPr lang="en-US" smtClean="0"/>
              <a:pPr/>
              <a:t>39</a:t>
            </a:fld>
            <a:endParaRPr lang="en-US" dirty="0"/>
          </a:p>
        </p:txBody>
      </p:sp>
    </p:spTree>
    <p:extLst>
      <p:ext uri="{BB962C8B-B14F-4D97-AF65-F5344CB8AC3E}">
        <p14:creationId xmlns:p14="http://schemas.microsoft.com/office/powerpoint/2010/main" xmlns="" val="12753307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en-US" sz="3600" i="1" dirty="0" smtClean="0"/>
              <a:t/>
            </a:r>
            <a:br>
              <a:rPr lang="en-US" sz="3600" i="1" dirty="0" smtClean="0"/>
            </a:br>
            <a:r>
              <a:rPr lang="en-US" sz="3600" i="1" dirty="0" smtClean="0"/>
              <a:t>The power of punctuation. </a:t>
            </a:r>
            <a:br>
              <a:rPr lang="en-US" sz="3600" i="1" dirty="0" smtClean="0"/>
            </a:br>
            <a:endParaRPr lang="en-US" sz="3600" i="1" dirty="0"/>
          </a:p>
        </p:txBody>
      </p:sp>
      <p:sp>
        <p:nvSpPr>
          <p:cNvPr id="3" name="Content Placeholder 2"/>
          <p:cNvSpPr>
            <a:spLocks noGrp="1"/>
          </p:cNvSpPr>
          <p:nvPr>
            <p:ph idx="1"/>
          </p:nvPr>
        </p:nvSpPr>
        <p:spPr/>
        <p:txBody>
          <a:bodyPr>
            <a:normAutofit fontScale="92500" lnSpcReduction="10000"/>
          </a:bodyPr>
          <a:lstStyle/>
          <a:p>
            <a:r>
              <a:rPr lang="en-US" dirty="0" smtClean="0"/>
              <a:t>Maria </a:t>
            </a:r>
            <a:r>
              <a:rPr lang="en-US" dirty="0"/>
              <a:t>wrote the following letter to a man with whom she had fallen madly in love.</a:t>
            </a:r>
          </a:p>
          <a:p>
            <a:r>
              <a:rPr lang="en-US" b="1" dirty="0"/>
              <a:t> </a:t>
            </a:r>
            <a:r>
              <a:rPr lang="en-US" i="1" dirty="0" smtClean="0"/>
              <a:t>Dear </a:t>
            </a:r>
            <a:r>
              <a:rPr lang="en-US" i="1" dirty="0"/>
              <a:t>Tom,</a:t>
            </a:r>
            <a:endParaRPr lang="en-US" dirty="0"/>
          </a:p>
          <a:p>
            <a:pPr marL="0" indent="0">
              <a:buNone/>
            </a:pPr>
            <a:r>
              <a:rPr lang="en-US" i="1" dirty="0"/>
              <a:t> I want a man who knows what love is all about. You are generous, kind, thoughtful. People who are not like you admit to being useless and inferior. You have ruined me for other men. I yearn for you. I’ve no feelings whatsoever when we are apart. I can be forever happy – will you let me be yours? </a:t>
            </a:r>
            <a:endParaRPr lang="en-US" dirty="0"/>
          </a:p>
          <a:p>
            <a:pPr marL="0" indent="0">
              <a:buNone/>
            </a:pPr>
            <a:r>
              <a:rPr lang="en-US" i="1" dirty="0" smtClean="0"/>
              <a:t>Maria</a:t>
            </a:r>
            <a:r>
              <a:rPr lang="en-US" i="1" dirty="0"/>
              <a:t>.</a:t>
            </a:r>
            <a:endParaRPr lang="en-US" dirty="0"/>
          </a:p>
          <a:p>
            <a:endParaRPr lang="en-US" dirty="0"/>
          </a:p>
        </p:txBody>
      </p:sp>
      <p:sp>
        <p:nvSpPr>
          <p:cNvPr id="4" name="Slide Number Placeholder 3"/>
          <p:cNvSpPr>
            <a:spLocks noGrp="1"/>
          </p:cNvSpPr>
          <p:nvPr>
            <p:ph type="sldNum" sz="quarter" idx="12"/>
          </p:nvPr>
        </p:nvSpPr>
        <p:spPr/>
        <p:txBody>
          <a:bodyPr/>
          <a:lstStyle/>
          <a:p>
            <a:fld id="{87A3412B-362C-460C-9AF9-9BF0A94D01E3}" type="slidenum">
              <a:rPr lang="en-US" smtClean="0"/>
              <a:pPr/>
              <a:t>4</a:t>
            </a:fld>
            <a:endParaRPr lang="en-US" dirty="0"/>
          </a:p>
        </p:txBody>
      </p:sp>
    </p:spTree>
    <p:extLst>
      <p:ext uri="{BB962C8B-B14F-4D97-AF65-F5344CB8AC3E}">
        <p14:creationId xmlns:p14="http://schemas.microsoft.com/office/powerpoint/2010/main" xmlns="" val="873251092"/>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Eth  man</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endParaRPr lang="en-US" dirty="0"/>
          </a:p>
        </p:txBody>
      </p:sp>
      <p:sp>
        <p:nvSpPr>
          <p:cNvPr id="3" name="Content Placeholder 2"/>
          <p:cNvSpPr>
            <a:spLocks noGrp="1"/>
          </p:cNvSpPr>
          <p:nvPr>
            <p:ph idx="1"/>
          </p:nvPr>
        </p:nvSpPr>
        <p:spPr>
          <a:xfrm>
            <a:off x="457200" y="1371600"/>
            <a:ext cx="8229600" cy="4754563"/>
          </a:xfrm>
        </p:spPr>
        <p:txBody>
          <a:bodyPr>
            <a:normAutofit fontScale="92500"/>
          </a:bodyPr>
          <a:lstStyle/>
          <a:p>
            <a:r>
              <a:rPr lang="en-US" dirty="0"/>
              <a:t>E</a:t>
            </a:r>
            <a:r>
              <a:rPr lang="en-US" dirty="0" smtClean="0"/>
              <a:t>) The title of an article, poem, short story or song is marked by the double quotation marks:</a:t>
            </a:r>
          </a:p>
          <a:p>
            <a:pPr marL="514350" indent="-514350">
              <a:buFont typeface="+mj-lt"/>
              <a:buAutoNum type="arabicPeriod"/>
            </a:pPr>
            <a:r>
              <a:rPr lang="en-US" dirty="0" smtClean="0"/>
              <a:t>“No Sweetness Here” is the title of a short story by </a:t>
            </a:r>
            <a:r>
              <a:rPr lang="en-US" dirty="0" err="1" smtClean="0"/>
              <a:t>Ama</a:t>
            </a:r>
            <a:r>
              <a:rPr lang="en-US" dirty="0" smtClean="0"/>
              <a:t> Ata </a:t>
            </a:r>
            <a:r>
              <a:rPr lang="en-US" dirty="0" err="1" smtClean="0"/>
              <a:t>Aidoo</a:t>
            </a:r>
            <a:r>
              <a:rPr lang="en-US" dirty="0" smtClean="0"/>
              <a:t>.</a:t>
            </a:r>
          </a:p>
          <a:p>
            <a:pPr marL="514350" indent="-514350">
              <a:buFont typeface="+mj-lt"/>
              <a:buAutoNum type="arabicPeriod"/>
            </a:pPr>
            <a:r>
              <a:rPr lang="en-US" dirty="0" smtClean="0"/>
              <a:t>Celine Dionne’s hit song “My </a:t>
            </a:r>
            <a:r>
              <a:rPr lang="en-US" dirty="0"/>
              <a:t>H</a:t>
            </a:r>
            <a:r>
              <a:rPr lang="en-US" dirty="0" smtClean="0"/>
              <a:t>eart Will Go </a:t>
            </a:r>
            <a:r>
              <a:rPr lang="en-US" dirty="0"/>
              <a:t>O</a:t>
            </a:r>
            <a:r>
              <a:rPr lang="en-US" dirty="0" smtClean="0"/>
              <a:t>n” is the theme song of the film </a:t>
            </a:r>
            <a:r>
              <a:rPr lang="en-US" i="1" dirty="0" smtClean="0"/>
              <a:t>Titanic</a:t>
            </a:r>
            <a:r>
              <a:rPr lang="en-US" dirty="0" smtClean="0"/>
              <a:t>. </a:t>
            </a:r>
          </a:p>
          <a:p>
            <a:pPr marL="514350" indent="-514350">
              <a:buFont typeface="+mj-lt"/>
              <a:buAutoNum type="arabicPeriod"/>
            </a:pPr>
            <a:r>
              <a:rPr lang="en-US" dirty="0" err="1"/>
              <a:t>Boateng</a:t>
            </a:r>
            <a:r>
              <a:rPr lang="en-US" dirty="0"/>
              <a:t>, </a:t>
            </a:r>
            <a:r>
              <a:rPr lang="en-US" dirty="0" err="1"/>
              <a:t>Akwasi</a:t>
            </a:r>
            <a:r>
              <a:rPr lang="en-US" dirty="0"/>
              <a:t>, “The uses of the Praise Song” in </a:t>
            </a:r>
            <a:r>
              <a:rPr lang="en-US" i="1" dirty="0"/>
              <a:t>Voices of Ghana</a:t>
            </a:r>
            <a:r>
              <a:rPr lang="en-US" dirty="0"/>
              <a:t>, </a:t>
            </a:r>
            <a:r>
              <a:rPr lang="en-US" dirty="0" err="1"/>
              <a:t>Emefa</a:t>
            </a:r>
            <a:r>
              <a:rPr lang="en-US" dirty="0"/>
              <a:t> </a:t>
            </a:r>
            <a:r>
              <a:rPr lang="en-US" dirty="0" err="1"/>
              <a:t>Addo</a:t>
            </a:r>
            <a:r>
              <a:rPr lang="en-US" dirty="0"/>
              <a:t>, ed., Accra, Ghana Publishing Corporation 1992.</a:t>
            </a:r>
          </a:p>
          <a:p>
            <a:pPr marL="0" indent="0">
              <a:buNone/>
            </a:pPr>
            <a:endParaRPr lang="en-US" dirty="0" smtClean="0"/>
          </a:p>
          <a:p>
            <a:pPr marL="514350" indent="-514350">
              <a:buFont typeface="+mj-lt"/>
              <a:buAutoNum type="arabicPeriod"/>
            </a:pPr>
            <a:endParaRPr lang="en-US" dirty="0"/>
          </a:p>
        </p:txBody>
      </p:sp>
      <p:sp>
        <p:nvSpPr>
          <p:cNvPr id="4" name="Slide Number Placeholder 3"/>
          <p:cNvSpPr>
            <a:spLocks noGrp="1"/>
          </p:cNvSpPr>
          <p:nvPr>
            <p:ph type="sldNum" sz="quarter" idx="12"/>
          </p:nvPr>
        </p:nvSpPr>
        <p:spPr/>
        <p:txBody>
          <a:bodyPr/>
          <a:lstStyle/>
          <a:p>
            <a:fld id="{87A3412B-362C-460C-9AF9-9BF0A94D01E3}" type="slidenum">
              <a:rPr lang="en-US" smtClean="0"/>
              <a:pPr/>
              <a:t>40</a:t>
            </a:fld>
            <a:endParaRPr lang="en-US" dirty="0"/>
          </a:p>
        </p:txBody>
      </p:sp>
    </p:spTree>
    <p:extLst>
      <p:ext uri="{BB962C8B-B14F-4D97-AF65-F5344CB8AC3E}">
        <p14:creationId xmlns:p14="http://schemas.microsoft.com/office/powerpoint/2010/main" xmlns="" val="1504651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600" dirty="0"/>
              <a:t>F</a:t>
            </a:r>
            <a:r>
              <a:rPr lang="en-US" sz="3600" dirty="0" smtClean="0"/>
              <a:t>) </a:t>
            </a:r>
            <a:r>
              <a:rPr lang="en-US" sz="3600" i="1" dirty="0" smtClean="0"/>
              <a:t>The single quotation mark (‘ ’)</a:t>
            </a:r>
            <a:endParaRPr lang="en-US" sz="3600" i="1" dirty="0"/>
          </a:p>
        </p:txBody>
      </p:sp>
      <p:sp>
        <p:nvSpPr>
          <p:cNvPr id="3" name="Content Placeholder 2"/>
          <p:cNvSpPr>
            <a:spLocks noGrp="1"/>
          </p:cNvSpPr>
          <p:nvPr>
            <p:ph idx="1"/>
          </p:nvPr>
        </p:nvSpPr>
        <p:spPr>
          <a:xfrm>
            <a:off x="457200" y="1219200"/>
            <a:ext cx="8229600" cy="4906963"/>
          </a:xfrm>
        </p:spPr>
        <p:txBody>
          <a:bodyPr>
            <a:normAutofit/>
          </a:bodyPr>
          <a:lstStyle/>
          <a:p>
            <a:r>
              <a:rPr lang="en-US" sz="3600" dirty="0" smtClean="0"/>
              <a:t>Used to set off a quotation within a quotation: </a:t>
            </a:r>
          </a:p>
          <a:p>
            <a:pPr marL="514350" indent="-514350">
              <a:buFont typeface="+mj-lt"/>
              <a:buAutoNum type="arabicPeriod"/>
            </a:pPr>
            <a:r>
              <a:rPr lang="en-US" sz="3600" dirty="0" smtClean="0"/>
              <a:t>The teacher of religion said, “Today we need to start our discussion with the verse which begins  ‘I was hungry, and you gave me no food.’”</a:t>
            </a:r>
            <a:endParaRPr lang="en-US" sz="3600" dirty="0"/>
          </a:p>
        </p:txBody>
      </p:sp>
      <p:sp>
        <p:nvSpPr>
          <p:cNvPr id="4" name="Slide Number Placeholder 3"/>
          <p:cNvSpPr>
            <a:spLocks noGrp="1"/>
          </p:cNvSpPr>
          <p:nvPr>
            <p:ph type="sldNum" sz="quarter" idx="12"/>
          </p:nvPr>
        </p:nvSpPr>
        <p:spPr/>
        <p:txBody>
          <a:bodyPr/>
          <a:lstStyle/>
          <a:p>
            <a:fld id="{87A3412B-362C-460C-9AF9-9BF0A94D01E3}" type="slidenum">
              <a:rPr lang="en-US" smtClean="0"/>
              <a:pPr/>
              <a:t>41</a:t>
            </a:fld>
            <a:endParaRPr lang="en-US" dirty="0"/>
          </a:p>
        </p:txBody>
      </p:sp>
    </p:spTree>
    <p:extLst>
      <p:ext uri="{BB962C8B-B14F-4D97-AF65-F5344CB8AC3E}">
        <p14:creationId xmlns:p14="http://schemas.microsoft.com/office/powerpoint/2010/main" xmlns="" val="33875501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fontScale="92500" lnSpcReduction="20000"/>
          </a:bodyPr>
          <a:lstStyle/>
          <a:p>
            <a:r>
              <a:rPr lang="en-US" sz="2400" dirty="0"/>
              <a:t>Julius, Maria’s ex-boyfriend, saw the letter in her handbag and changed the punctuation. The following is what Maria unknowingly sent to Thomas.</a:t>
            </a:r>
          </a:p>
          <a:p>
            <a:r>
              <a:rPr lang="en-US" i="1" dirty="0"/>
              <a:t>Dear Tom, </a:t>
            </a:r>
            <a:endParaRPr lang="en-US" dirty="0"/>
          </a:p>
          <a:p>
            <a:r>
              <a:rPr lang="en-US" i="1" dirty="0"/>
              <a:t>I want a man who knows what love is.  All about you are generous, kind, thoughtful people who are not like you. Admit to being useless and inferior. You have ruined me.  For other men I yearn. For you I’ve no feelings whatsoever.  When we are apart, I can be forever happy – will you let me be? Yours,</a:t>
            </a:r>
            <a:endParaRPr lang="en-US" dirty="0"/>
          </a:p>
          <a:p>
            <a:pPr marL="0" indent="0">
              <a:buNone/>
            </a:pPr>
            <a:r>
              <a:rPr lang="en-US" i="1" dirty="0" smtClean="0"/>
              <a:t>Maria</a:t>
            </a:r>
            <a:r>
              <a:rPr lang="en-US" i="1" dirty="0"/>
              <a:t>.</a:t>
            </a:r>
            <a:endParaRPr lang="en-US" dirty="0"/>
          </a:p>
          <a:p>
            <a:endParaRPr lang="en-US" dirty="0"/>
          </a:p>
        </p:txBody>
      </p:sp>
      <p:sp>
        <p:nvSpPr>
          <p:cNvPr id="4" name="Slide Number Placeholder 3"/>
          <p:cNvSpPr>
            <a:spLocks noGrp="1"/>
          </p:cNvSpPr>
          <p:nvPr>
            <p:ph type="sldNum" sz="quarter" idx="12"/>
          </p:nvPr>
        </p:nvSpPr>
        <p:spPr/>
        <p:txBody>
          <a:bodyPr/>
          <a:lstStyle/>
          <a:p>
            <a:fld id="{87A3412B-362C-460C-9AF9-9BF0A94D01E3}" type="slidenum">
              <a:rPr lang="en-US" smtClean="0"/>
              <a:pPr/>
              <a:t>5</a:t>
            </a:fld>
            <a:endParaRPr lang="en-US" dirty="0"/>
          </a:p>
        </p:txBody>
      </p:sp>
    </p:spTree>
    <p:extLst>
      <p:ext uri="{BB962C8B-B14F-4D97-AF65-F5344CB8AC3E}">
        <p14:creationId xmlns:p14="http://schemas.microsoft.com/office/powerpoint/2010/main" xmlns="" val="248138016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200" i="1" dirty="0" smtClean="0"/>
              <a:t>Some of the most common forms of punctuation</a:t>
            </a:r>
            <a:endParaRPr lang="en-US" sz="3200" i="1" dirty="0"/>
          </a:p>
        </p:txBody>
      </p:sp>
      <p:sp>
        <p:nvSpPr>
          <p:cNvPr id="3" name="Content Placeholder 2"/>
          <p:cNvSpPr>
            <a:spLocks noGrp="1"/>
          </p:cNvSpPr>
          <p:nvPr>
            <p:ph idx="1"/>
          </p:nvPr>
        </p:nvSpPr>
        <p:spPr/>
        <p:txBody>
          <a:bodyPr>
            <a:normAutofit fontScale="77500" lnSpcReduction="20000"/>
          </a:bodyPr>
          <a:lstStyle/>
          <a:p>
            <a:r>
              <a:rPr lang="en-US" dirty="0" smtClean="0"/>
              <a:t>Comma (,)</a:t>
            </a:r>
          </a:p>
          <a:p>
            <a:r>
              <a:rPr lang="en-US" dirty="0" smtClean="0"/>
              <a:t>Semi-colon (;)</a:t>
            </a:r>
          </a:p>
          <a:p>
            <a:r>
              <a:rPr lang="en-US" dirty="0" smtClean="0"/>
              <a:t>Colon (:)</a:t>
            </a:r>
          </a:p>
          <a:p>
            <a:r>
              <a:rPr lang="en-US" dirty="0" smtClean="0"/>
              <a:t>Quotation marks (“...” or ‘...’)</a:t>
            </a:r>
          </a:p>
          <a:p>
            <a:r>
              <a:rPr lang="en-US" dirty="0" smtClean="0"/>
              <a:t>Apostrophe (’) </a:t>
            </a:r>
          </a:p>
          <a:p>
            <a:r>
              <a:rPr lang="en-US" dirty="0" smtClean="0"/>
              <a:t>Parenthesis ( ( ) or [ ] )</a:t>
            </a:r>
          </a:p>
          <a:p>
            <a:r>
              <a:rPr lang="en-US" dirty="0" smtClean="0"/>
              <a:t>Question mark ?</a:t>
            </a:r>
          </a:p>
          <a:p>
            <a:r>
              <a:rPr lang="en-US" dirty="0" smtClean="0"/>
              <a:t>Exclamation mark (!)</a:t>
            </a:r>
          </a:p>
          <a:p>
            <a:r>
              <a:rPr lang="en-US" dirty="0" smtClean="0"/>
              <a:t>Full stop or period (.) </a:t>
            </a:r>
          </a:p>
          <a:p>
            <a:r>
              <a:rPr lang="en-US" dirty="0" smtClean="0"/>
              <a:t>Ellipsis (...)</a:t>
            </a:r>
          </a:p>
          <a:p>
            <a:r>
              <a:rPr lang="en-US" dirty="0" smtClean="0"/>
              <a:t>Slash (/) </a:t>
            </a:r>
            <a:endParaRPr lang="en-US" dirty="0"/>
          </a:p>
        </p:txBody>
      </p:sp>
      <p:sp>
        <p:nvSpPr>
          <p:cNvPr id="4" name="Slide Number Placeholder 3"/>
          <p:cNvSpPr>
            <a:spLocks noGrp="1"/>
          </p:cNvSpPr>
          <p:nvPr>
            <p:ph type="sldNum" sz="quarter" idx="12"/>
          </p:nvPr>
        </p:nvSpPr>
        <p:spPr/>
        <p:txBody>
          <a:bodyPr/>
          <a:lstStyle/>
          <a:p>
            <a:fld id="{87A3412B-362C-460C-9AF9-9BF0A94D01E3}" type="slidenum">
              <a:rPr lang="en-US" smtClean="0"/>
              <a:pPr/>
              <a:t>6</a:t>
            </a:fld>
            <a:endParaRPr lang="en-US" dirty="0"/>
          </a:p>
        </p:txBody>
      </p:sp>
    </p:spTree>
    <p:extLst>
      <p:ext uri="{BB962C8B-B14F-4D97-AF65-F5344CB8AC3E}">
        <p14:creationId xmlns:p14="http://schemas.microsoft.com/office/powerpoint/2010/main" xmlns="" val="23186062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 calcmode="lin" valueType="num">
                                      <p:cBhvr additive="base">
                                        <p:cTn id="5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8" end="8"/>
                                            </p:txEl>
                                          </p:spTgt>
                                        </p:tgtEl>
                                        <p:attrNameLst>
                                          <p:attrName>style.visibility</p:attrName>
                                        </p:attrNameLst>
                                      </p:cBhvr>
                                      <p:to>
                                        <p:strVal val="visible"/>
                                      </p:to>
                                    </p:set>
                                    <p:anim calcmode="lin" valueType="num">
                                      <p:cBhvr additive="base">
                                        <p:cTn id="6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9" end="9"/>
                                            </p:txEl>
                                          </p:spTgt>
                                        </p:tgtEl>
                                        <p:attrNameLst>
                                          <p:attrName>style.visibility</p:attrName>
                                        </p:attrNameLst>
                                      </p:cBhvr>
                                      <p:to>
                                        <p:strVal val="visible"/>
                                      </p:to>
                                    </p:set>
                                    <p:anim calcmode="lin" valueType="num">
                                      <p:cBhvr additive="base">
                                        <p:cTn id="67"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3">
                                            <p:txEl>
                                              <p:pRg st="10" end="10"/>
                                            </p:txEl>
                                          </p:spTgt>
                                        </p:tgtEl>
                                        <p:attrNameLst>
                                          <p:attrName>style.visibility</p:attrName>
                                        </p:attrNameLst>
                                      </p:cBhvr>
                                      <p:to>
                                        <p:strVal val="visible"/>
                                      </p:to>
                                    </p:set>
                                    <p:anim calcmode="lin" valueType="num">
                                      <p:cBhvr additive="base">
                                        <p:cTn id="73"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2800" i="1" dirty="0" smtClean="0"/>
              <a:t>The comma: most frequently used within the sentence –most frequently misused.</a:t>
            </a:r>
            <a:endParaRPr lang="en-US" sz="2800" i="1" dirty="0"/>
          </a:p>
        </p:txBody>
      </p:sp>
      <p:sp>
        <p:nvSpPr>
          <p:cNvPr id="3" name="Content Placeholder 2"/>
          <p:cNvSpPr>
            <a:spLocks noGrp="1"/>
          </p:cNvSpPr>
          <p:nvPr>
            <p:ph idx="1"/>
          </p:nvPr>
        </p:nvSpPr>
        <p:spPr>
          <a:xfrm>
            <a:off x="457200" y="1371600"/>
            <a:ext cx="8229600" cy="4754563"/>
          </a:xfrm>
        </p:spPr>
        <p:txBody>
          <a:bodyPr>
            <a:normAutofit lnSpcReduction="10000"/>
          </a:bodyPr>
          <a:lstStyle/>
          <a:p>
            <a:pPr marL="514350" indent="-514350">
              <a:buFont typeface="+mj-lt"/>
              <a:buAutoNum type="alphaUcPeriod"/>
            </a:pPr>
            <a:r>
              <a:rPr lang="en-US" dirty="0" smtClean="0"/>
              <a:t>Usually used to separate </a:t>
            </a:r>
            <a:r>
              <a:rPr lang="en-US" b="1" dirty="0" smtClean="0"/>
              <a:t>three or more </a:t>
            </a:r>
            <a:r>
              <a:rPr lang="en-US" dirty="0" smtClean="0"/>
              <a:t>items in a series:</a:t>
            </a:r>
          </a:p>
          <a:p>
            <a:pPr marL="914400" lvl="1" indent="-514350">
              <a:buFont typeface="+mj-lt"/>
              <a:buAutoNum type="arabicPeriod"/>
            </a:pPr>
            <a:r>
              <a:rPr lang="en-US" dirty="0" smtClean="0"/>
              <a:t>Sally, Beth, and Cathy were reading in the library.</a:t>
            </a:r>
          </a:p>
          <a:p>
            <a:pPr marL="914400" lvl="1" indent="-514350">
              <a:buFont typeface="+mj-lt"/>
              <a:buAutoNum type="arabicPeriod"/>
            </a:pPr>
            <a:r>
              <a:rPr lang="en-US" dirty="0" smtClean="0"/>
              <a:t>The cat awoke, stretched , and leaped from the chair.</a:t>
            </a:r>
          </a:p>
          <a:p>
            <a:pPr marL="914400" lvl="1" indent="-514350">
              <a:buFont typeface="+mj-lt"/>
              <a:buAutoNum type="arabicPeriod"/>
            </a:pPr>
            <a:r>
              <a:rPr lang="en-US" dirty="0" smtClean="0"/>
              <a:t>In the </a:t>
            </a:r>
            <a:r>
              <a:rPr lang="en-US" dirty="0" err="1" smtClean="0"/>
              <a:t>tro-tro</a:t>
            </a:r>
            <a:r>
              <a:rPr lang="en-US" dirty="0" smtClean="0"/>
              <a:t> were people, luggage, goats, fresh fish, and firewood. </a:t>
            </a:r>
          </a:p>
          <a:p>
            <a:pPr marL="914400" lvl="1" indent="-514350">
              <a:buFont typeface="+mj-lt"/>
              <a:buAutoNum type="arabicPeriod"/>
            </a:pPr>
            <a:r>
              <a:rPr lang="en-US" dirty="0" smtClean="0"/>
              <a:t>The security asked us who we were, where we had come from, why we had entered a restricted zone, 	and what we planned to do there.</a:t>
            </a:r>
          </a:p>
        </p:txBody>
      </p:sp>
      <p:sp>
        <p:nvSpPr>
          <p:cNvPr id="4" name="Slide Number Placeholder 3"/>
          <p:cNvSpPr>
            <a:spLocks noGrp="1"/>
          </p:cNvSpPr>
          <p:nvPr>
            <p:ph type="sldNum" sz="quarter" idx="12"/>
          </p:nvPr>
        </p:nvSpPr>
        <p:spPr/>
        <p:txBody>
          <a:bodyPr/>
          <a:lstStyle/>
          <a:p>
            <a:fld id="{87A3412B-362C-460C-9AF9-9BF0A94D01E3}" type="slidenum">
              <a:rPr lang="en-US" smtClean="0"/>
              <a:pPr/>
              <a:t>7</a:t>
            </a:fld>
            <a:endParaRPr lang="en-US"/>
          </a:p>
        </p:txBody>
      </p:sp>
    </p:spTree>
    <p:extLst>
      <p:ext uri="{BB962C8B-B14F-4D97-AF65-F5344CB8AC3E}">
        <p14:creationId xmlns:p14="http://schemas.microsoft.com/office/powerpoint/2010/main" xmlns="" val="24537180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10000"/>
          </a:bodyPr>
          <a:lstStyle/>
          <a:p>
            <a:pPr marL="0" indent="0">
              <a:buNone/>
            </a:pPr>
            <a:r>
              <a:rPr lang="en-US" dirty="0" smtClean="0"/>
              <a:t>B. Use a comma before a coordinating conjunction linking two independent clauses (and, or, but, for, yet, so, nor):</a:t>
            </a:r>
          </a:p>
          <a:p>
            <a:pPr marL="514350" indent="-514350">
              <a:buFont typeface="+mj-lt"/>
              <a:buAutoNum type="arabicPeriod"/>
            </a:pPr>
            <a:r>
              <a:rPr lang="en-US" dirty="0" smtClean="0"/>
              <a:t>You will have to pay the fine, and then we’ll think of what to do next.</a:t>
            </a:r>
          </a:p>
          <a:p>
            <a:pPr marL="514350" indent="-514350">
              <a:buFont typeface="+mj-lt"/>
              <a:buAutoNum type="arabicPeriod"/>
            </a:pPr>
            <a:r>
              <a:rPr lang="en-US" dirty="0" smtClean="0"/>
              <a:t>Every available space on walls and lamp posts is covered with campaign posters, but glossy posters alone cannot convince the voter. </a:t>
            </a:r>
          </a:p>
          <a:p>
            <a:pPr marL="514350" indent="-514350">
              <a:buFont typeface="+mj-lt"/>
              <a:buAutoNum type="arabicPeriod"/>
            </a:pPr>
            <a:r>
              <a:rPr lang="en-US" dirty="0" smtClean="0"/>
              <a:t>Many of the students had not completed their project work, nor were they ready for the start of the next session. </a:t>
            </a:r>
          </a:p>
          <a:p>
            <a:pPr marL="514350" indent="-514350">
              <a:buFont typeface="+mj-lt"/>
              <a:buAutoNum type="arabicPeriod"/>
            </a:pPr>
            <a:r>
              <a:rPr lang="en-US" dirty="0" smtClean="0"/>
              <a:t>I came early, so I got a seat in the front row.</a:t>
            </a:r>
          </a:p>
          <a:p>
            <a:pPr marL="514350" indent="-514350">
              <a:buFont typeface="+mj-lt"/>
              <a:buAutoNum type="arabicPeriod"/>
            </a:pPr>
            <a:endParaRPr lang="en-US" dirty="0"/>
          </a:p>
        </p:txBody>
      </p:sp>
      <p:sp>
        <p:nvSpPr>
          <p:cNvPr id="4" name="Slide Number Placeholder 3"/>
          <p:cNvSpPr>
            <a:spLocks noGrp="1"/>
          </p:cNvSpPr>
          <p:nvPr>
            <p:ph type="sldNum" sz="quarter" idx="12"/>
          </p:nvPr>
        </p:nvSpPr>
        <p:spPr/>
        <p:txBody>
          <a:bodyPr/>
          <a:lstStyle/>
          <a:p>
            <a:fld id="{87A3412B-362C-460C-9AF9-9BF0A94D01E3}" type="slidenum">
              <a:rPr lang="en-US" smtClean="0"/>
              <a:pPr/>
              <a:t>8</a:t>
            </a:fld>
            <a:endParaRPr lang="en-US"/>
          </a:p>
        </p:txBody>
      </p:sp>
    </p:spTree>
    <p:extLst>
      <p:ext uri="{BB962C8B-B14F-4D97-AF65-F5344CB8AC3E}">
        <p14:creationId xmlns:p14="http://schemas.microsoft.com/office/powerpoint/2010/main" xmlns="" val="12586083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200" dirty="0" smtClean="0"/>
              <a:t>Note: Do not use a comma alone between independent clauses. (comma splice)</a:t>
            </a:r>
            <a:endParaRPr lang="en-US" sz="3200" dirty="0"/>
          </a:p>
        </p:txBody>
      </p:sp>
      <p:sp>
        <p:nvSpPr>
          <p:cNvPr id="3" name="Content Placeholder 2"/>
          <p:cNvSpPr>
            <a:spLocks noGrp="1"/>
          </p:cNvSpPr>
          <p:nvPr>
            <p:ph idx="1"/>
          </p:nvPr>
        </p:nvSpPr>
        <p:spPr>
          <a:xfrm>
            <a:off x="457200" y="1524000"/>
            <a:ext cx="8229600" cy="4525963"/>
          </a:xfrm>
        </p:spPr>
        <p:txBody>
          <a:bodyPr>
            <a:normAutofit fontScale="92500" lnSpcReduction="10000"/>
          </a:bodyPr>
          <a:lstStyle/>
          <a:p>
            <a:r>
              <a:rPr lang="en-US" dirty="0" smtClean="0"/>
              <a:t>*I came early, I got a seat in the front row.</a:t>
            </a:r>
          </a:p>
          <a:p>
            <a:r>
              <a:rPr lang="en-US" dirty="0" smtClean="0"/>
              <a:t>*The beams have rotted, they can no longer support the roof.</a:t>
            </a:r>
          </a:p>
          <a:p>
            <a:r>
              <a:rPr lang="en-US" b="1" dirty="0" smtClean="0"/>
              <a:t>Revised:</a:t>
            </a:r>
          </a:p>
          <a:p>
            <a:r>
              <a:rPr lang="en-US" dirty="0" smtClean="0"/>
              <a:t>I came early, so I got a seat in the front row</a:t>
            </a:r>
          </a:p>
          <a:p>
            <a:r>
              <a:rPr lang="en-US" dirty="0" smtClean="0"/>
              <a:t>The beams have rotted, so they can no longer support the roof.</a:t>
            </a:r>
          </a:p>
          <a:p>
            <a:r>
              <a:rPr lang="en-US" dirty="0" smtClean="0"/>
              <a:t>The beans have rotted; they can no longer support the roof.</a:t>
            </a:r>
            <a:endParaRPr lang="en-US" dirty="0"/>
          </a:p>
        </p:txBody>
      </p:sp>
      <p:sp>
        <p:nvSpPr>
          <p:cNvPr id="4" name="Slide Number Placeholder 3"/>
          <p:cNvSpPr>
            <a:spLocks noGrp="1"/>
          </p:cNvSpPr>
          <p:nvPr>
            <p:ph type="sldNum" sz="quarter" idx="12"/>
          </p:nvPr>
        </p:nvSpPr>
        <p:spPr/>
        <p:txBody>
          <a:bodyPr/>
          <a:lstStyle/>
          <a:p>
            <a:fld id="{87A3412B-362C-460C-9AF9-9BF0A94D01E3}" type="slidenum">
              <a:rPr lang="en-US" smtClean="0"/>
              <a:pPr/>
              <a:t>9</a:t>
            </a:fld>
            <a:endParaRPr lang="en-US"/>
          </a:p>
        </p:txBody>
      </p:sp>
    </p:spTree>
    <p:extLst>
      <p:ext uri="{BB962C8B-B14F-4D97-AF65-F5344CB8AC3E}">
        <p14:creationId xmlns:p14="http://schemas.microsoft.com/office/powerpoint/2010/main" xmlns="" val="26387903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 calcmode="lin" valueType="num">
                                      <p:cBhvr additive="base">
                                        <p:cTn id="1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calcmode="lin" valueType="num">
                                      <p:cBhvr additive="base">
                                        <p:cTn id="2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2" end="2"/>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 calcmode="lin" valueType="num">
                                      <p:cBhvr additive="base">
                                        <p:cTn id="2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 calcmode="lin" valueType="num">
                                      <p:cBhvr additive="base">
                                        <p:cTn id="3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2739</TotalTime>
  <Words>2280</Words>
  <Application>Microsoft Office PowerPoint</Application>
  <PresentationFormat>On-screen Show (4:3)</PresentationFormat>
  <Paragraphs>211</Paragraphs>
  <Slides>41</Slides>
  <Notes>0</Notes>
  <HiddenSlides>0</HiddenSlides>
  <MMClips>0</MMClips>
  <ScaleCrop>false</ScaleCrop>
  <HeadingPairs>
    <vt:vector size="4" baseType="variant">
      <vt:variant>
        <vt:lpstr>Theme</vt:lpstr>
      </vt:variant>
      <vt:variant>
        <vt:i4>1</vt:i4>
      </vt:variant>
      <vt:variant>
        <vt:lpstr>Slide Titles</vt:lpstr>
      </vt:variant>
      <vt:variant>
        <vt:i4>41</vt:i4>
      </vt:variant>
    </vt:vector>
  </HeadingPairs>
  <TitlesOfParts>
    <vt:vector size="42" baseType="lpstr">
      <vt:lpstr>Office Theme</vt:lpstr>
      <vt:lpstr>Gen 101: Lecture 4</vt:lpstr>
      <vt:lpstr>Punctuation</vt:lpstr>
      <vt:lpstr>Slide 3</vt:lpstr>
      <vt:lpstr> The power of punctuation.  </vt:lpstr>
      <vt:lpstr>Slide 5</vt:lpstr>
      <vt:lpstr>Some of the most common forms of punctuation</vt:lpstr>
      <vt:lpstr>The comma: most frequently used within the sentence –most frequently misused.</vt:lpstr>
      <vt:lpstr>Slide 8</vt:lpstr>
      <vt:lpstr>Note: Do not use a comma alone between independent clauses. (comma splice)</vt:lpstr>
      <vt:lpstr>Slide 10</vt:lpstr>
      <vt:lpstr>Slide 11</vt:lpstr>
      <vt:lpstr>Slide 12</vt:lpstr>
      <vt:lpstr>Slide 13</vt:lpstr>
      <vt:lpstr>Slide 14</vt:lpstr>
      <vt:lpstr>Slide 15</vt:lpstr>
      <vt:lpstr>Slide 16</vt:lpstr>
      <vt:lpstr>Slide 17</vt:lpstr>
      <vt:lpstr>D. Use a comma after an introductory clause, phrase or word. </vt:lpstr>
      <vt:lpstr>E. Use a comma to set off elements in apposition.</vt:lpstr>
      <vt:lpstr>F. Use commas to set off non-restrictive modifiers.</vt:lpstr>
      <vt:lpstr>G. Use commas to set off the name of someone directly addressed</vt:lpstr>
      <vt:lpstr>2. The semi-colon (;)</vt:lpstr>
      <vt:lpstr>Slide 23</vt:lpstr>
      <vt:lpstr>B. Use semi-colon when you link independent clause with conjunctive adverbs like the following: </vt:lpstr>
      <vt:lpstr>Slide 25</vt:lpstr>
      <vt:lpstr>Slide 26</vt:lpstr>
      <vt:lpstr>3. The colon (:)  </vt:lpstr>
      <vt:lpstr>Slide 28</vt:lpstr>
      <vt:lpstr>Slide 29</vt:lpstr>
      <vt:lpstr>Slide 30</vt:lpstr>
      <vt:lpstr>4. Quotation marks (“  ”) or (‘  ’)</vt:lpstr>
      <vt:lpstr>Slide 32</vt:lpstr>
      <vt:lpstr>Slide 33</vt:lpstr>
      <vt:lpstr>Slide 34</vt:lpstr>
      <vt:lpstr>Slide 35</vt:lpstr>
      <vt:lpstr>Slide 36</vt:lpstr>
      <vt:lpstr>Slide 37</vt:lpstr>
      <vt:lpstr>C) Use the double quotation marks to set off a word or group of words under discussion:  </vt:lpstr>
      <vt:lpstr>D) Use quotation marks for unfamiliar terms, nicknames  and epithets. </vt:lpstr>
      <vt:lpstr>Eth  man                                                                            </vt:lpstr>
      <vt:lpstr>F) The single quotation mark (‘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 101: Lecture 4</dc:title>
  <dc:creator>User</dc:creator>
  <cp:lastModifiedBy>user</cp:lastModifiedBy>
  <cp:revision>131</cp:revision>
  <dcterms:created xsi:type="dcterms:W3CDTF">2012-11-11T19:29:12Z</dcterms:created>
  <dcterms:modified xsi:type="dcterms:W3CDTF">2012-11-23T05:43:03Z</dcterms:modified>
</cp:coreProperties>
</file>