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8"/>
  </p:notesMasterIdLst>
  <p:sldIdLst>
    <p:sldId id="256" r:id="rId2"/>
    <p:sldId id="281" r:id="rId3"/>
    <p:sldId id="257" r:id="rId4"/>
    <p:sldId id="259" r:id="rId5"/>
    <p:sldId id="258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304" r:id="rId17"/>
    <p:sldId id="270" r:id="rId18"/>
    <p:sldId id="271" r:id="rId19"/>
    <p:sldId id="272" r:id="rId20"/>
    <p:sldId id="275" r:id="rId21"/>
    <p:sldId id="276" r:id="rId22"/>
    <p:sldId id="277" r:id="rId23"/>
    <p:sldId id="273" r:id="rId24"/>
    <p:sldId id="274" r:id="rId25"/>
    <p:sldId id="278" r:id="rId26"/>
    <p:sldId id="336" r:id="rId27"/>
    <p:sldId id="279" r:id="rId28"/>
    <p:sldId id="311" r:id="rId29"/>
    <p:sldId id="310" r:id="rId30"/>
    <p:sldId id="280" r:id="rId31"/>
    <p:sldId id="282" r:id="rId32"/>
    <p:sldId id="283" r:id="rId33"/>
    <p:sldId id="284" r:id="rId34"/>
    <p:sldId id="285" r:id="rId35"/>
    <p:sldId id="286" r:id="rId36"/>
    <p:sldId id="287" r:id="rId37"/>
    <p:sldId id="288" r:id="rId38"/>
    <p:sldId id="289" r:id="rId39"/>
    <p:sldId id="317" r:id="rId40"/>
    <p:sldId id="318" r:id="rId41"/>
    <p:sldId id="319" r:id="rId42"/>
    <p:sldId id="320" r:id="rId43"/>
    <p:sldId id="292" r:id="rId44"/>
    <p:sldId id="294" r:id="rId45"/>
    <p:sldId id="295" r:id="rId46"/>
    <p:sldId id="296" r:id="rId47"/>
    <p:sldId id="321" r:id="rId48"/>
    <p:sldId id="297" r:id="rId49"/>
    <p:sldId id="322" r:id="rId50"/>
    <p:sldId id="298" r:id="rId51"/>
    <p:sldId id="299" r:id="rId52"/>
    <p:sldId id="301" r:id="rId53"/>
    <p:sldId id="302" r:id="rId54"/>
    <p:sldId id="303" r:id="rId55"/>
    <p:sldId id="305" r:id="rId56"/>
    <p:sldId id="306" r:id="rId57"/>
    <p:sldId id="316" r:id="rId58"/>
    <p:sldId id="315" r:id="rId59"/>
    <p:sldId id="327" r:id="rId60"/>
    <p:sldId id="326" r:id="rId61"/>
    <p:sldId id="325" r:id="rId62"/>
    <p:sldId id="324" r:id="rId63"/>
    <p:sldId id="323" r:id="rId64"/>
    <p:sldId id="331" r:id="rId65"/>
    <p:sldId id="330" r:id="rId66"/>
    <p:sldId id="329" r:id="rId67"/>
    <p:sldId id="339" r:id="rId68"/>
    <p:sldId id="338" r:id="rId69"/>
    <p:sldId id="328" r:id="rId70"/>
    <p:sldId id="313" r:id="rId71"/>
    <p:sldId id="335" r:id="rId72"/>
    <p:sldId id="340" r:id="rId73"/>
    <p:sldId id="334" r:id="rId74"/>
    <p:sldId id="341" r:id="rId75"/>
    <p:sldId id="333" r:id="rId76"/>
    <p:sldId id="332" r:id="rId77"/>
    <p:sldId id="348" r:id="rId78"/>
    <p:sldId id="347" r:id="rId79"/>
    <p:sldId id="346" r:id="rId80"/>
    <p:sldId id="345" r:id="rId81"/>
    <p:sldId id="344" r:id="rId82"/>
    <p:sldId id="343" r:id="rId83"/>
    <p:sldId id="349" r:id="rId84"/>
    <p:sldId id="342" r:id="rId85"/>
    <p:sldId id="350" r:id="rId86"/>
    <p:sldId id="355" r:id="rId87"/>
    <p:sldId id="354" r:id="rId88"/>
    <p:sldId id="353" r:id="rId89"/>
    <p:sldId id="356" r:id="rId90"/>
    <p:sldId id="352" r:id="rId91"/>
    <p:sldId id="351" r:id="rId92"/>
    <p:sldId id="361" r:id="rId93"/>
    <p:sldId id="360" r:id="rId94"/>
    <p:sldId id="359" r:id="rId95"/>
    <p:sldId id="358" r:id="rId96"/>
    <p:sldId id="357" r:id="rId97"/>
    <p:sldId id="362" r:id="rId98"/>
    <p:sldId id="363" r:id="rId99"/>
    <p:sldId id="364" r:id="rId100"/>
    <p:sldId id="367" r:id="rId101"/>
    <p:sldId id="366" r:id="rId102"/>
    <p:sldId id="365" r:id="rId103"/>
    <p:sldId id="370" r:id="rId104"/>
    <p:sldId id="369" r:id="rId105"/>
    <p:sldId id="372" r:id="rId106"/>
    <p:sldId id="371" r:id="rId10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842" autoAdjust="0"/>
    <p:restoredTop sz="94660"/>
  </p:normalViewPr>
  <p:slideViewPr>
    <p:cSldViewPr>
      <p:cViewPr>
        <p:scale>
          <a:sx n="66" d="100"/>
          <a:sy n="66" d="100"/>
        </p:scale>
        <p:origin x="-1056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12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slide" Target="slides/slide86.xml"/><Relationship Id="rId102" Type="http://schemas.openxmlformats.org/officeDocument/2006/relationships/slide" Target="slides/slide101.xml"/><Relationship Id="rId110" Type="http://schemas.openxmlformats.org/officeDocument/2006/relationships/viewProps" Target="viewProp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103" Type="http://schemas.openxmlformats.org/officeDocument/2006/relationships/slide" Target="slides/slide102.xml"/><Relationship Id="rId108" Type="http://schemas.openxmlformats.org/officeDocument/2006/relationships/notesMaster" Target="notesMasters/notesMaster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1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presProps" Target="presProps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A81F42-9932-4461-A78E-F619B80570F1}" type="datetimeFigureOut">
              <a:rPr lang="en-US" smtClean="0"/>
              <a:t>11/26/2012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6BA19F-6473-4CFF-9C32-4918D1505F5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69843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66DD7-7EB0-46AD-9C36-AB098B026ED5}" type="datetime1">
              <a:rPr lang="en-US" smtClean="0"/>
              <a:t>11/26/2012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EDF1E-3582-467C-B0C9-B005D3497E0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19622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343B2-91C0-4912-87A5-91C9D412F24E}" type="datetime1">
              <a:rPr lang="en-US" smtClean="0"/>
              <a:t>11/26/2012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EDF1E-3582-467C-B0C9-B005D3497E0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3161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0250F-9EBF-4AD3-BCDF-73AE85E08C92}" type="datetime1">
              <a:rPr lang="en-US" smtClean="0"/>
              <a:t>11/26/2012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EDF1E-3582-467C-B0C9-B005D3497E0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96581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A1A6A-D88C-42A2-A0B5-97B48609B7A1}" type="datetime1">
              <a:rPr lang="en-US" smtClean="0"/>
              <a:t>11/26/2012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EDF1E-3582-467C-B0C9-B005D3497E0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70143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96438-AED4-4CAF-B9DB-20BDDD64A65D}" type="datetime1">
              <a:rPr lang="en-US" smtClean="0"/>
              <a:t>11/26/2012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EDF1E-3582-467C-B0C9-B005D3497E0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18931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677ED-33F9-4500-BB4C-E056AE99E2E9}" type="datetime1">
              <a:rPr lang="en-US" smtClean="0"/>
              <a:t>11/26/2012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EDF1E-3582-467C-B0C9-B005D3497E0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03049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96A58-D7EA-4680-9778-5922B366FBCB}" type="datetime1">
              <a:rPr lang="en-US" smtClean="0"/>
              <a:t>11/26/2012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EDF1E-3582-467C-B0C9-B005D3497E0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46836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9B842-834D-4291-B1CA-143DE6918AA1}" type="datetime1">
              <a:rPr lang="en-US" smtClean="0"/>
              <a:t>11/26/2012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EDF1E-3582-467C-B0C9-B005D3497E0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42096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1B6EB-48E7-40DC-B79B-D3544AA9A595}" type="datetime1">
              <a:rPr lang="en-US" smtClean="0"/>
              <a:t>11/26/2012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EDF1E-3582-467C-B0C9-B005D3497E0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03738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D1B13-11D7-4942-A543-FB03605902AD}" type="datetime1">
              <a:rPr lang="en-US" smtClean="0"/>
              <a:t>11/26/2012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EDF1E-3582-467C-B0C9-B005D3497E0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89493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AF3AC9-A725-48C4-ADC0-8D455DDACBA4}" type="datetime1">
              <a:rPr lang="en-US" smtClean="0"/>
              <a:t>11/26/2012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EDF1E-3582-467C-B0C9-B005D3497E0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8497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DBE40B-2981-470C-9C97-8FAE318AD047}" type="datetime1">
              <a:rPr lang="en-US" smtClean="0"/>
              <a:t>11/26/2012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4EDF1E-3582-467C-B0C9-B005D3497E0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4896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066800"/>
            <a:ext cx="7772400" cy="2743199"/>
          </a:xfrm>
        </p:spPr>
        <p:txBody>
          <a:bodyPr>
            <a:normAutofit fontScale="90000"/>
          </a:bodyPr>
          <a:lstStyle/>
          <a:p>
            <a:r>
              <a:rPr lang="en-US" sz="3600" dirty="0" smtClean="0"/>
              <a:t>GEN 101 ENGLISH LANGUAGE</a:t>
            </a:r>
            <a:br>
              <a:rPr lang="en-US" sz="3600" dirty="0" smtClean="0"/>
            </a:br>
            <a:r>
              <a:rPr lang="en-US" sz="3600" dirty="0"/>
              <a:t/>
            </a:r>
            <a:br>
              <a:rPr lang="en-US" sz="3600" dirty="0"/>
            </a:br>
            <a:r>
              <a:rPr lang="en-US" sz="3600" dirty="0" smtClean="0"/>
              <a:t>Lecturer: </a:t>
            </a:r>
            <a:br>
              <a:rPr lang="en-US" sz="3600" dirty="0" smtClean="0"/>
            </a:br>
            <a:r>
              <a:rPr lang="en-US" sz="3600" dirty="0" smtClean="0"/>
              <a:t>Salifu N. Alhassan</a:t>
            </a:r>
            <a:br>
              <a:rPr lang="en-US" sz="3600" dirty="0" smtClean="0"/>
            </a:br>
            <a:r>
              <a:rPr lang="en-US" sz="3600" dirty="0" smtClean="0"/>
              <a:t>Department of African and General Studies</a:t>
            </a: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Lecture 1 -3.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EDF1E-3582-467C-B0C9-B005D3497E0C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8295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dirty="0"/>
              <a:t>Most </a:t>
            </a:r>
            <a:r>
              <a:rPr lang="en-US" sz="3600" dirty="0" smtClean="0"/>
              <a:t>homographs are </a:t>
            </a:r>
            <a:r>
              <a:rPr lang="en-US" sz="3600" dirty="0"/>
              <a:t>very closely related: for example, "absent" as an adjective meaning "missing", and as a verb meaning "to make oneself missing". Many of these words only exhibit stress alternation.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EDF1E-3582-467C-B0C9-B005D3497E0C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03896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678363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*Sitting under the tree, the cool breeze from the sea soon made me fall asleep.</a:t>
            </a:r>
          </a:p>
          <a:p>
            <a:r>
              <a:rPr lang="en-US" dirty="0"/>
              <a:t>	</a:t>
            </a:r>
            <a:r>
              <a:rPr lang="en-US" dirty="0" smtClean="0"/>
              <a:t>As I sat under the tree, the cool breeze 	from 	the sea soon made me fall asleep.</a:t>
            </a:r>
          </a:p>
          <a:p>
            <a:r>
              <a:rPr lang="en-US" dirty="0"/>
              <a:t>	</a:t>
            </a:r>
            <a:r>
              <a:rPr lang="en-US" dirty="0" smtClean="0"/>
              <a:t>Sitting under the tree and enjoying the 	cool breeze from the sea, I soon fell asleep.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EDF1E-3582-467C-B0C9-B005D3497E0C}" type="slidenum">
              <a:rPr lang="en-US" smtClean="0"/>
              <a:t>100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93085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3200" i="1" dirty="0" smtClean="0"/>
              <a:t>Other Dangling phrases</a:t>
            </a:r>
            <a:endParaRPr lang="en-US" sz="3200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Driving through the town, several damaged buildings were noticed.</a:t>
            </a:r>
          </a:p>
          <a:p>
            <a:pPr marL="0" indent="0">
              <a:buNone/>
            </a:pPr>
            <a:r>
              <a:rPr lang="en-US" i="1" dirty="0" smtClean="0"/>
              <a:t>(Who was driving through the town?)</a:t>
            </a:r>
          </a:p>
          <a:p>
            <a:pPr marL="0" indent="0">
              <a:buNone/>
            </a:pPr>
            <a:r>
              <a:rPr lang="en-US" b="1" dirty="0" smtClean="0"/>
              <a:t>Revised:</a:t>
            </a:r>
            <a:endParaRPr lang="en-US" b="1" dirty="0" smtClean="0"/>
          </a:p>
          <a:p>
            <a:r>
              <a:rPr lang="en-US" dirty="0"/>
              <a:t>Driving through the town, </a:t>
            </a:r>
            <a:r>
              <a:rPr lang="en-US" dirty="0" smtClean="0"/>
              <a:t>we noticed several </a:t>
            </a:r>
            <a:r>
              <a:rPr lang="en-US" dirty="0"/>
              <a:t>damaged </a:t>
            </a:r>
            <a:r>
              <a:rPr lang="en-US" dirty="0" smtClean="0"/>
              <a:t>buildings.</a:t>
            </a:r>
          </a:p>
          <a:p>
            <a:r>
              <a:rPr lang="en-US" dirty="0" smtClean="0"/>
              <a:t>When we were driving </a:t>
            </a:r>
            <a:r>
              <a:rPr lang="en-US" dirty="0"/>
              <a:t>through the town, we noticed several damaged buildings.</a:t>
            </a:r>
          </a:p>
          <a:p>
            <a:r>
              <a:rPr lang="en-US" dirty="0" smtClean="0"/>
              <a:t>When we drove </a:t>
            </a:r>
            <a:r>
              <a:rPr lang="en-US" dirty="0"/>
              <a:t>through the town, we noticed several damaged buildings.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EDF1E-3582-467C-B0C9-B005D3497E0C}" type="slidenum">
              <a:rPr lang="en-US" smtClean="0"/>
              <a:t>101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05514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Riding my bicycle, a dog chased me.</a:t>
            </a:r>
          </a:p>
          <a:p>
            <a:r>
              <a:rPr lang="en-US" i="1" dirty="0" smtClean="0"/>
              <a:t>Who was riding the bicycle?</a:t>
            </a:r>
          </a:p>
          <a:p>
            <a:pPr marL="0" indent="0">
              <a:buNone/>
            </a:pPr>
            <a:r>
              <a:rPr lang="en-US" b="1" dirty="0" smtClean="0"/>
              <a:t>Revised:</a:t>
            </a:r>
          </a:p>
          <a:p>
            <a:r>
              <a:rPr lang="en-US" dirty="0"/>
              <a:t>Riding my bicycle, </a:t>
            </a:r>
            <a:r>
              <a:rPr lang="en-US" dirty="0" smtClean="0"/>
              <a:t>I was chased by a dog.</a:t>
            </a:r>
            <a:endParaRPr lang="en-US" dirty="0"/>
          </a:p>
          <a:p>
            <a:r>
              <a:rPr lang="en-US" dirty="0" smtClean="0"/>
              <a:t>When I was riding </a:t>
            </a:r>
            <a:r>
              <a:rPr lang="en-US" dirty="0"/>
              <a:t>my bicycle, a dog chased me.</a:t>
            </a:r>
          </a:p>
          <a:p>
            <a:r>
              <a:rPr lang="en-US" dirty="0" smtClean="0"/>
              <a:t>A dog chased me as I was riding my bicycle.</a:t>
            </a:r>
            <a:endParaRPr lang="en-US" dirty="0"/>
          </a:p>
          <a:p>
            <a:endParaRPr lang="en-US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EDF1E-3582-467C-B0C9-B005D3497E0C}" type="slidenum">
              <a:rPr lang="en-US" smtClean="0"/>
              <a:t>102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78082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678363"/>
          </a:xfrm>
        </p:spPr>
        <p:txBody>
          <a:bodyPr/>
          <a:lstStyle/>
          <a:p>
            <a:r>
              <a:rPr lang="en-US" dirty="0" smtClean="0"/>
              <a:t>After putting a worm on my hook, the fish began to bite</a:t>
            </a:r>
            <a:r>
              <a:rPr lang="en-US" i="1" dirty="0" smtClean="0"/>
              <a:t>.</a:t>
            </a:r>
          </a:p>
          <a:p>
            <a:pPr marL="0" indent="0">
              <a:buNone/>
            </a:pPr>
            <a:r>
              <a:rPr lang="en-US" i="1" dirty="0" smtClean="0"/>
              <a:t>Did the fish put the worm on the hook?</a:t>
            </a:r>
          </a:p>
          <a:p>
            <a:r>
              <a:rPr lang="en-US" dirty="0" smtClean="0"/>
              <a:t>After I put a worm on my hook, the fish began to bite.</a:t>
            </a:r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EDF1E-3582-467C-B0C9-B005D3497E0C}" type="slidenum">
              <a:rPr lang="en-US" smtClean="0"/>
              <a:t>103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14806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 write effectively, practice is necessary.</a:t>
            </a:r>
          </a:p>
          <a:p>
            <a:pPr marL="0" indent="0">
              <a:buNone/>
            </a:pPr>
            <a:r>
              <a:rPr lang="en-US" dirty="0" smtClean="0"/>
              <a:t>(The phrase </a:t>
            </a:r>
            <a:r>
              <a:rPr lang="en-US" i="1" dirty="0"/>
              <a:t>T</a:t>
            </a:r>
            <a:r>
              <a:rPr lang="en-US" i="1" dirty="0" smtClean="0"/>
              <a:t>o write </a:t>
            </a:r>
            <a:r>
              <a:rPr lang="en-US" dirty="0" smtClean="0"/>
              <a:t>cannot relate to the subject of the main clause, </a:t>
            </a:r>
            <a:r>
              <a:rPr lang="en-US" i="1" dirty="0" smtClean="0"/>
              <a:t>practice.</a:t>
            </a:r>
          </a:p>
          <a:p>
            <a:pPr marL="0" indent="0">
              <a:buNone/>
            </a:pPr>
            <a:r>
              <a:rPr lang="en-US" b="1" dirty="0" smtClean="0"/>
              <a:t>Revised:</a:t>
            </a:r>
          </a:p>
          <a:p>
            <a:pPr marL="0" indent="0">
              <a:buNone/>
            </a:pPr>
            <a:r>
              <a:rPr lang="en-US" dirty="0" smtClean="0"/>
              <a:t>To write effectively, one must practice.</a:t>
            </a:r>
          </a:p>
          <a:p>
            <a:pPr marL="0" indent="0">
              <a:buNone/>
            </a:pPr>
            <a:r>
              <a:rPr lang="en-US" dirty="0" smtClean="0"/>
              <a:t>If one wishes to write effectively, one  (he </a:t>
            </a:r>
            <a:r>
              <a:rPr lang="en-US" dirty="0"/>
              <a:t>or </a:t>
            </a:r>
            <a:r>
              <a:rPr lang="en-US" dirty="0" smtClean="0"/>
              <a:t>she) must practice.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EDF1E-3582-467C-B0C9-B005D3497E0C}" type="slidenum">
              <a:rPr lang="en-US" smtClean="0"/>
              <a:t>104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1715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i="1" dirty="0" smtClean="0"/>
              <a:t>When a baby</a:t>
            </a:r>
            <a:r>
              <a:rPr lang="en-US" dirty="0" smtClean="0"/>
              <a:t>, my grandfather gave me a silver cup.</a:t>
            </a:r>
          </a:p>
          <a:p>
            <a:r>
              <a:rPr lang="en-US" dirty="0" smtClean="0"/>
              <a:t>Revised: </a:t>
            </a:r>
          </a:p>
          <a:p>
            <a:r>
              <a:rPr lang="en-US" dirty="0" smtClean="0"/>
              <a:t>When a baby, I was given a silver cup by my grandfather. (</a:t>
            </a:r>
            <a:r>
              <a:rPr lang="en-US" i="1" dirty="0" smtClean="0"/>
              <a:t>The subject of the main clause agrees with the implied subject of the elliptical clause.)</a:t>
            </a:r>
          </a:p>
          <a:p>
            <a:r>
              <a:rPr lang="en-US" dirty="0" smtClean="0"/>
              <a:t>When I was a baby, I </a:t>
            </a:r>
            <a:r>
              <a:rPr lang="en-US" dirty="0"/>
              <a:t>was given a silver cup by my grandfather. </a:t>
            </a:r>
            <a:endParaRPr lang="en-US" dirty="0" smtClean="0"/>
          </a:p>
          <a:p>
            <a:r>
              <a:rPr lang="en-US" dirty="0" smtClean="0"/>
              <a:t>When I was a baby, my grandfather gave me a </a:t>
            </a:r>
            <a:r>
              <a:rPr lang="en-US" dirty="0"/>
              <a:t>silver </a:t>
            </a:r>
            <a:r>
              <a:rPr lang="en-US" dirty="0" smtClean="0"/>
              <a:t>cup.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EDF1E-3582-467C-B0C9-B005D3497E0C}" type="slidenum">
              <a:rPr lang="en-US" smtClean="0"/>
              <a:t>105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47080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Practice: Correcting dangling modifiers/phrases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Being made of glass, I handled the tabletop carefully.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Driving along at top speed, the road took an unexpected turn to the left.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On receiving the news, tears filled his mother’s eyes.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To be completely immune to polio, several inoculations may be necessary.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To find out why the wheel shakes, the car must be driven over 50 miles an hour.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EDF1E-3582-467C-B0C9-B005D3497E0C}" type="slidenum">
              <a:rPr lang="en-US" smtClean="0"/>
              <a:t>106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45204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‘cool’ (verb) – Let the machine to cool for an hour</a:t>
            </a:r>
          </a:p>
          <a:p>
            <a:r>
              <a:rPr lang="en-US" dirty="0"/>
              <a:t>‘cool’ (</a:t>
            </a:r>
            <a:r>
              <a:rPr lang="en-US" dirty="0" err="1"/>
              <a:t>adj</a:t>
            </a:r>
            <a:r>
              <a:rPr lang="en-US" dirty="0"/>
              <a:t>) – The weather is cool.</a:t>
            </a:r>
          </a:p>
          <a:p>
            <a:r>
              <a:rPr lang="en-US" dirty="0"/>
              <a:t>‘cool’ noun- Don’t panic; keep your cool.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EDF1E-3582-467C-B0C9-B005D3497E0C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78329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Many of these words only exhibit stress alternation. </a:t>
            </a:r>
          </a:p>
          <a:p>
            <a:r>
              <a:rPr lang="en-US" dirty="0"/>
              <a:t>convict (verb) – The judge convicted the </a:t>
            </a:r>
            <a:r>
              <a:rPr lang="en-US" dirty="0" smtClean="0"/>
              <a:t>				   accused</a:t>
            </a:r>
            <a:r>
              <a:rPr lang="en-US" dirty="0"/>
              <a:t>.</a:t>
            </a:r>
          </a:p>
          <a:p>
            <a:r>
              <a:rPr lang="en-US" dirty="0"/>
              <a:t>convict (noun) – The convict was whisked </a:t>
            </a:r>
            <a:r>
              <a:rPr lang="en-US" dirty="0" smtClean="0"/>
              <a:t>				away </a:t>
            </a:r>
            <a:r>
              <a:rPr lang="en-US" dirty="0"/>
              <a:t>to start his sentence in </a:t>
            </a:r>
            <a:r>
              <a:rPr lang="en-US" dirty="0" smtClean="0"/>
              <a:t>			jail</a:t>
            </a:r>
            <a:r>
              <a:rPr lang="en-US" dirty="0"/>
              <a:t>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EDF1E-3582-467C-B0C9-B005D3497E0C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52384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</a:t>
            </a:r>
            <a:r>
              <a:rPr lang="en-US" dirty="0" smtClean="0"/>
              <a:t>ow (noun) – The row over the 45 new 				constituencies is now over.</a:t>
            </a:r>
          </a:p>
          <a:p>
            <a:r>
              <a:rPr lang="en-US" dirty="0"/>
              <a:t>r</a:t>
            </a:r>
            <a:r>
              <a:rPr lang="en-US" dirty="0" smtClean="0"/>
              <a:t>ow (noun)- He always sits in the front row.</a:t>
            </a:r>
          </a:p>
          <a:p>
            <a:r>
              <a:rPr lang="en-US" dirty="0"/>
              <a:t>r</a:t>
            </a:r>
            <a:r>
              <a:rPr lang="en-US" dirty="0" smtClean="0"/>
              <a:t>ow (verb) – He rowed the canoe while his 			father fished in the stream.</a:t>
            </a:r>
          </a:p>
          <a:p>
            <a:r>
              <a:rPr lang="en-US" dirty="0" smtClean="0"/>
              <a:t>See List A.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EDF1E-3582-467C-B0C9-B005D3497E0C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098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3</a:t>
            </a:r>
            <a:r>
              <a:rPr lang="en-US" dirty="0"/>
              <a:t>. </a:t>
            </a:r>
            <a:r>
              <a:rPr lang="en-US" b="1" dirty="0"/>
              <a:t>Homophones: 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Two </a:t>
            </a:r>
            <a:r>
              <a:rPr lang="en-US" sz="3600" dirty="0"/>
              <a:t>or more words that</a:t>
            </a:r>
            <a:r>
              <a:rPr lang="en-US" sz="3600" b="1" dirty="0"/>
              <a:t> </a:t>
            </a:r>
            <a:r>
              <a:rPr lang="en-US" sz="3600" dirty="0"/>
              <a:t>are </a:t>
            </a:r>
            <a:r>
              <a:rPr lang="en-US" sz="3600" b="1" dirty="0"/>
              <a:t>SPELT</a:t>
            </a:r>
            <a:r>
              <a:rPr lang="en-US" sz="3600" dirty="0"/>
              <a:t> </a:t>
            </a:r>
            <a:r>
              <a:rPr lang="en-US" sz="3600" b="1" dirty="0"/>
              <a:t>DIFFERENTLY</a:t>
            </a:r>
            <a:r>
              <a:rPr lang="en-US" sz="3600" dirty="0"/>
              <a:t>, but have the </a:t>
            </a:r>
            <a:r>
              <a:rPr lang="en-US" sz="3600" b="1" dirty="0"/>
              <a:t>SAME</a:t>
            </a:r>
            <a:r>
              <a:rPr lang="en-US" sz="3600" dirty="0"/>
              <a:t> sound/ pronunciation. </a:t>
            </a:r>
            <a:endParaRPr lang="en-US" sz="3600" dirty="0" smtClean="0"/>
          </a:p>
          <a:p>
            <a:r>
              <a:rPr lang="en-US" sz="3600" dirty="0" smtClean="0"/>
              <a:t>There </a:t>
            </a:r>
            <a:r>
              <a:rPr lang="en-US" sz="3600" dirty="0"/>
              <a:t>are over 600 pairs in English (</a:t>
            </a:r>
            <a:r>
              <a:rPr lang="en-US" sz="3600" i="1" dirty="0"/>
              <a:t>The Oxford Companion of the English Language,</a:t>
            </a:r>
            <a:r>
              <a:rPr lang="en-US" sz="3600" dirty="0"/>
              <a:t> 1992). </a:t>
            </a:r>
          </a:p>
          <a:p>
            <a:pPr marL="0" indent="0">
              <a:buNone/>
            </a:pPr>
            <a:r>
              <a:rPr lang="en-US" dirty="0"/>
              <a:t>		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EDF1E-3582-467C-B0C9-B005D3497E0C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79585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/>
          <a:lstStyle/>
          <a:p>
            <a:r>
              <a:rPr lang="en-US" sz="3600" dirty="0"/>
              <a:t>pair/pare/pear</a:t>
            </a:r>
          </a:p>
          <a:p>
            <a:r>
              <a:rPr lang="en-US" sz="3600" dirty="0" smtClean="0"/>
              <a:t>right/rite/write/wright</a:t>
            </a:r>
            <a:endParaRPr lang="en-US" sz="3600" dirty="0"/>
          </a:p>
          <a:p>
            <a:r>
              <a:rPr lang="en-US" sz="3600" dirty="0" smtClean="0"/>
              <a:t>cent/scent/sent</a:t>
            </a:r>
          </a:p>
          <a:p>
            <a:r>
              <a:rPr lang="en-US" sz="3600" dirty="0"/>
              <a:t>In reading they present no problem, but in writing they require an effort of </a:t>
            </a:r>
            <a:r>
              <a:rPr lang="en-US" sz="3600" dirty="0" smtClean="0"/>
              <a:t>memorization as one word can easily be confused for the other; e.g. when </a:t>
            </a:r>
            <a:r>
              <a:rPr lang="en-US" sz="3600" b="1" u="sng" dirty="0"/>
              <a:t>flair</a:t>
            </a:r>
            <a:r>
              <a:rPr lang="en-US" sz="3600" dirty="0"/>
              <a:t> </a:t>
            </a:r>
            <a:r>
              <a:rPr lang="en-US" sz="3600" dirty="0" smtClean="0"/>
              <a:t>is </a:t>
            </a:r>
            <a:r>
              <a:rPr lang="en-US" sz="3600" dirty="0"/>
              <a:t>written for </a:t>
            </a:r>
            <a:r>
              <a:rPr lang="en-US" sz="3600" b="1" u="sng" dirty="0"/>
              <a:t>flare</a:t>
            </a:r>
            <a:r>
              <a:rPr lang="en-US" sz="3600" dirty="0"/>
              <a:t> or </a:t>
            </a:r>
            <a:r>
              <a:rPr lang="en-US" sz="3600" b="1" dirty="0"/>
              <a:t>fare</a:t>
            </a:r>
            <a:r>
              <a:rPr lang="en-US" sz="3600" dirty="0"/>
              <a:t> for </a:t>
            </a:r>
            <a:r>
              <a:rPr lang="en-US" sz="3600" b="1" dirty="0"/>
              <a:t>fair.</a:t>
            </a:r>
            <a:endParaRPr lang="en-US" sz="3600" dirty="0"/>
          </a:p>
          <a:p>
            <a:endParaRPr lang="en-US" sz="360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EDF1E-3582-467C-B0C9-B005D3497E0C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24315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135563"/>
          </a:xfrm>
        </p:spPr>
        <p:txBody>
          <a:bodyPr>
            <a:normAutofit/>
          </a:bodyPr>
          <a:lstStyle/>
          <a:p>
            <a:r>
              <a:rPr lang="en-US" b="1" dirty="0" smtClean="0"/>
              <a:t>Note</a:t>
            </a:r>
            <a:r>
              <a:rPr lang="en-US" b="1" dirty="0"/>
              <a:t>: </a:t>
            </a:r>
            <a:r>
              <a:rPr lang="en-US" dirty="0"/>
              <a:t>Some </a:t>
            </a:r>
            <a:r>
              <a:rPr lang="en-US" dirty="0" smtClean="0"/>
              <a:t>words may not be true </a:t>
            </a:r>
            <a:r>
              <a:rPr lang="en-US" dirty="0"/>
              <a:t>homophones; that is, they are not exactly the same in sound, but they are close enough </a:t>
            </a:r>
            <a:r>
              <a:rPr lang="en-US" dirty="0" smtClean="0"/>
              <a:t>in sound to </a:t>
            </a:r>
            <a:r>
              <a:rPr lang="en-US" dirty="0"/>
              <a:t>cause confusion in spelling, </a:t>
            </a:r>
            <a:r>
              <a:rPr lang="en-US" dirty="0" smtClean="0"/>
              <a:t>e.g.</a:t>
            </a:r>
          </a:p>
          <a:p>
            <a:r>
              <a:rPr lang="en-US" dirty="0" smtClean="0"/>
              <a:t>temporal/temporary</a:t>
            </a:r>
            <a:r>
              <a:rPr lang="en-US" dirty="0"/>
              <a:t>; </a:t>
            </a:r>
            <a:endParaRPr lang="en-US" dirty="0" smtClean="0"/>
          </a:p>
          <a:p>
            <a:r>
              <a:rPr lang="en-US" dirty="0" smtClean="0"/>
              <a:t>loose/lose</a:t>
            </a:r>
            <a:r>
              <a:rPr lang="en-US" dirty="0"/>
              <a:t>; </a:t>
            </a:r>
            <a:endParaRPr lang="en-US" dirty="0" smtClean="0"/>
          </a:p>
          <a:p>
            <a:r>
              <a:rPr lang="en-US" dirty="0" smtClean="0"/>
              <a:t>once/ones/one’s</a:t>
            </a:r>
            <a:r>
              <a:rPr lang="en-US" dirty="0"/>
              <a:t>.</a:t>
            </a:r>
          </a:p>
          <a:p>
            <a:r>
              <a:rPr lang="en-US" dirty="0"/>
              <a:t>See List B</a:t>
            </a:r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EDF1E-3582-467C-B0C9-B005D3497E0C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6467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4. Problem </a:t>
            </a:r>
            <a:r>
              <a:rPr lang="en-US" b="1" dirty="0"/>
              <a:t>words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Confusion </a:t>
            </a:r>
            <a:r>
              <a:rPr lang="en-US" dirty="0"/>
              <a:t>over doubled consonants: </a:t>
            </a:r>
            <a:r>
              <a:rPr lang="en-US" dirty="0" err="1"/>
              <a:t>supprise</a:t>
            </a:r>
            <a:r>
              <a:rPr lang="en-US" dirty="0"/>
              <a:t>*             for   surprise 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</a:t>
            </a:r>
            <a:r>
              <a:rPr lang="en-US" dirty="0" err="1" smtClean="0"/>
              <a:t>accomodate</a:t>
            </a:r>
            <a:r>
              <a:rPr lang="en-US" dirty="0"/>
              <a:t>*      for   accommodate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</a:t>
            </a:r>
            <a:r>
              <a:rPr lang="en-US" dirty="0" err="1" smtClean="0"/>
              <a:t>commitee</a:t>
            </a:r>
            <a:r>
              <a:rPr lang="en-US" dirty="0"/>
              <a:t>*	      for   committee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</a:t>
            </a:r>
            <a:r>
              <a:rPr lang="en-US" dirty="0" err="1" smtClean="0"/>
              <a:t>dissapear</a:t>
            </a:r>
            <a:r>
              <a:rPr lang="en-US" dirty="0"/>
              <a:t>*           for    disappear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EDF1E-3582-467C-B0C9-B005D3497E0C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95766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2800" dirty="0" smtClean="0"/>
              <a:t>Other problem words: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135563"/>
          </a:xfrm>
        </p:spPr>
        <p:txBody>
          <a:bodyPr>
            <a:normAutofit lnSpcReduction="10000"/>
          </a:bodyPr>
          <a:lstStyle/>
          <a:p>
            <a:pPr marL="0" lvl="0" indent="0">
              <a:buNone/>
            </a:pPr>
            <a:r>
              <a:rPr lang="en-US" dirty="0"/>
              <a:t>acknowledge		</a:t>
            </a:r>
            <a:r>
              <a:rPr lang="en-US" dirty="0" smtClean="0"/>
              <a:t>    	allege</a:t>
            </a:r>
            <a:r>
              <a:rPr lang="en-US" dirty="0"/>
              <a:t>		</a:t>
            </a:r>
            <a:endParaRPr lang="en-US" dirty="0" smtClean="0"/>
          </a:p>
          <a:p>
            <a:pPr marL="0" lvl="0" indent="0">
              <a:buNone/>
            </a:pPr>
            <a:r>
              <a:rPr lang="en-US" dirty="0" smtClean="0"/>
              <a:t>argument </a:t>
            </a:r>
            <a:r>
              <a:rPr lang="en-US" dirty="0"/>
              <a:t>(</a:t>
            </a:r>
            <a:r>
              <a:rPr lang="en-US" dirty="0" smtClean="0"/>
              <a:t>argue)</a:t>
            </a:r>
            <a:r>
              <a:rPr lang="en-US" dirty="0"/>
              <a:t> </a:t>
            </a:r>
            <a:r>
              <a:rPr lang="en-US" dirty="0" smtClean="0"/>
              <a:t>       		calendar</a:t>
            </a:r>
            <a:r>
              <a:rPr lang="en-US" sz="2800" dirty="0" smtClean="0"/>
              <a:t>                            </a:t>
            </a:r>
            <a:r>
              <a:rPr lang="en-US" dirty="0" smtClean="0"/>
              <a:t>cemetery</a:t>
            </a:r>
            <a:r>
              <a:rPr lang="en-US" dirty="0"/>
              <a:t>	</a:t>
            </a:r>
            <a:r>
              <a:rPr lang="en-US" dirty="0" smtClean="0"/>
              <a:t>             		committee</a:t>
            </a:r>
            <a:r>
              <a:rPr lang="en-US" dirty="0"/>
              <a:t>	</a:t>
            </a:r>
            <a:endParaRPr lang="en-US" dirty="0" smtClean="0"/>
          </a:p>
          <a:p>
            <a:pPr marL="0" lvl="0" indent="0">
              <a:buNone/>
            </a:pPr>
            <a:r>
              <a:rPr lang="en-US" dirty="0" smtClean="0"/>
              <a:t>concede</a:t>
            </a:r>
            <a:r>
              <a:rPr lang="en-US" dirty="0"/>
              <a:t>			</a:t>
            </a:r>
            <a:r>
              <a:rPr lang="en-US" dirty="0" smtClean="0"/>
              <a:t>   	conscience </a:t>
            </a:r>
            <a:endParaRPr lang="en-US" sz="2400" dirty="0"/>
          </a:p>
          <a:p>
            <a:pPr marL="0" lvl="0" indent="0">
              <a:buNone/>
            </a:pPr>
            <a:r>
              <a:rPr lang="en-US" dirty="0" smtClean="0"/>
              <a:t>embarrass</a:t>
            </a:r>
            <a:r>
              <a:rPr lang="en-US" dirty="0"/>
              <a:t>		</a:t>
            </a:r>
            <a:r>
              <a:rPr lang="en-US" dirty="0" smtClean="0"/>
              <a:t>   		exceed</a:t>
            </a:r>
            <a:r>
              <a:rPr lang="en-US" dirty="0"/>
              <a:t>	</a:t>
            </a:r>
            <a:endParaRPr lang="en-US" dirty="0" smtClean="0"/>
          </a:p>
          <a:p>
            <a:pPr marL="0" lvl="0" indent="0">
              <a:buNone/>
            </a:pPr>
            <a:r>
              <a:rPr lang="en-US" dirty="0" smtClean="0"/>
              <a:t>existence(not </a:t>
            </a:r>
            <a:r>
              <a:rPr lang="en-US" dirty="0" err="1"/>
              <a:t>existance</a:t>
            </a:r>
            <a:r>
              <a:rPr lang="en-US" dirty="0"/>
              <a:t>*) 	</a:t>
            </a:r>
            <a:r>
              <a:rPr lang="en-US" dirty="0" smtClean="0"/>
              <a:t>February</a:t>
            </a:r>
            <a:endParaRPr lang="en-US" sz="2400" dirty="0"/>
          </a:p>
          <a:p>
            <a:pPr marL="0" lvl="0" indent="0">
              <a:buNone/>
            </a:pPr>
            <a:r>
              <a:rPr lang="en-US" dirty="0" smtClean="0"/>
              <a:t>foreign</a:t>
            </a:r>
            <a:r>
              <a:rPr lang="en-US" dirty="0"/>
              <a:t>			</a:t>
            </a:r>
            <a:r>
              <a:rPr lang="en-US" dirty="0" smtClean="0"/>
              <a:t>     	government</a:t>
            </a:r>
            <a:r>
              <a:rPr lang="en-US" dirty="0"/>
              <a:t>	</a:t>
            </a:r>
            <a:endParaRPr lang="en-US" dirty="0" smtClean="0"/>
          </a:p>
          <a:p>
            <a:pPr marL="0" lvl="0" indent="0">
              <a:buNone/>
            </a:pPr>
            <a:r>
              <a:rPr lang="en-US" dirty="0" smtClean="0"/>
              <a:t>harass</a:t>
            </a:r>
            <a:r>
              <a:rPr lang="en-US" dirty="0"/>
              <a:t>			</a:t>
            </a:r>
            <a:r>
              <a:rPr lang="en-US" dirty="0" smtClean="0"/>
              <a:t>     	inoculate</a:t>
            </a:r>
            <a:endParaRPr lang="en-US" sz="2400" dirty="0"/>
          </a:p>
          <a:p>
            <a:pPr marL="0" indent="0">
              <a:buNone/>
            </a:pPr>
            <a:r>
              <a:rPr lang="en-US" dirty="0"/>
              <a:t>i</a:t>
            </a:r>
            <a:r>
              <a:rPr lang="en-US" dirty="0" smtClean="0"/>
              <a:t>naugurate				restaurant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EDF1E-3582-467C-B0C9-B005D3497E0C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1605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/>
          <a:lstStyle/>
          <a:p>
            <a:pPr lvl="1">
              <a:buFont typeface="Arial" pitchFamily="34" charset="0"/>
              <a:buChar char="•"/>
            </a:pPr>
            <a:r>
              <a:rPr lang="en-US" sz="3200" dirty="0" smtClean="0"/>
              <a:t>library</a:t>
            </a:r>
            <a:r>
              <a:rPr lang="en-US" sz="3200" dirty="0"/>
              <a:t>			necessary	</a:t>
            </a:r>
            <a:endParaRPr lang="en-US" sz="3200" dirty="0" smtClean="0"/>
          </a:p>
          <a:p>
            <a:pPr lvl="1">
              <a:buFont typeface="Arial" pitchFamily="34" charset="0"/>
              <a:buChar char="•"/>
            </a:pPr>
            <a:r>
              <a:rPr lang="en-US" sz="3200" dirty="0" smtClean="0"/>
              <a:t>occasion</a:t>
            </a:r>
            <a:r>
              <a:rPr lang="en-US" sz="3200" dirty="0"/>
              <a:t>		</a:t>
            </a:r>
            <a:r>
              <a:rPr lang="en-US" sz="3200" dirty="0" smtClean="0"/>
              <a:t>parliament</a:t>
            </a:r>
            <a:endParaRPr lang="en-US" sz="3200" dirty="0"/>
          </a:p>
          <a:p>
            <a:pPr lvl="1">
              <a:buFont typeface="Arial" pitchFamily="34" charset="0"/>
              <a:buChar char="•"/>
            </a:pPr>
            <a:r>
              <a:rPr lang="en-US" sz="3200" dirty="0"/>
              <a:t>precede		</a:t>
            </a:r>
            <a:r>
              <a:rPr lang="en-US" sz="3200" dirty="0" smtClean="0"/>
              <a:t>secede</a:t>
            </a:r>
            <a:r>
              <a:rPr lang="en-US" sz="3200" dirty="0"/>
              <a:t>		</a:t>
            </a:r>
            <a:endParaRPr lang="en-US" sz="3200" dirty="0" smtClean="0"/>
          </a:p>
          <a:p>
            <a:pPr lvl="1">
              <a:buFont typeface="Arial" pitchFamily="34" charset="0"/>
              <a:buChar char="•"/>
            </a:pPr>
            <a:r>
              <a:rPr lang="en-US" sz="3200" dirty="0" smtClean="0"/>
              <a:t>supersede </a:t>
            </a:r>
            <a:r>
              <a:rPr lang="en-US" sz="3200" dirty="0"/>
              <a:t>	</a:t>
            </a:r>
            <a:r>
              <a:rPr lang="en-US" sz="3200" dirty="0" smtClean="0"/>
              <a:t>           privilege</a:t>
            </a:r>
            <a:endParaRPr lang="en-US" sz="3200" dirty="0"/>
          </a:p>
          <a:p>
            <a:pPr lvl="1">
              <a:buFont typeface="Arial" pitchFamily="34" charset="0"/>
              <a:buChar char="•"/>
            </a:pPr>
            <a:r>
              <a:rPr lang="en-US" sz="3200" dirty="0"/>
              <a:t>maintenance	</a:t>
            </a:r>
            <a:r>
              <a:rPr lang="en-US" sz="3200" dirty="0" smtClean="0"/>
              <a:t>explanation</a:t>
            </a:r>
            <a:r>
              <a:rPr lang="en-US" sz="3200" dirty="0"/>
              <a:t>	</a:t>
            </a:r>
            <a:endParaRPr lang="en-US" sz="3200" dirty="0" smtClean="0"/>
          </a:p>
          <a:p>
            <a:pPr lvl="1">
              <a:buFont typeface="Arial" pitchFamily="34" charset="0"/>
              <a:buChar char="•"/>
            </a:pPr>
            <a:r>
              <a:rPr lang="en-US" sz="3200" dirty="0" smtClean="0"/>
              <a:t>secretary</a:t>
            </a:r>
            <a:r>
              <a:rPr lang="en-US" sz="3200" dirty="0"/>
              <a:t>		</a:t>
            </a:r>
            <a:r>
              <a:rPr lang="en-US" sz="3200" dirty="0" smtClean="0"/>
              <a:t>pronunciation</a:t>
            </a:r>
            <a:endParaRPr lang="en-US" sz="320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EDF1E-3582-467C-B0C9-B005D3497E0C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1551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E-mail from a long essay group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dirty="0"/>
              <a:t>please sir find attach the proposal on the topic, and particulars of the </a:t>
            </a:r>
            <a:r>
              <a:rPr lang="en-US" dirty="0" smtClean="0"/>
              <a:t>group. we </a:t>
            </a:r>
            <a:r>
              <a:rPr lang="en-US" dirty="0"/>
              <a:t>are most pleased of you been our supervisor, and we hope you can contain us </a:t>
            </a:r>
            <a:r>
              <a:rPr lang="en-US" dirty="0" smtClean="0"/>
              <a:t>online. Thank </a:t>
            </a:r>
            <a:r>
              <a:rPr lang="en-US" dirty="0"/>
              <a:t>you.</a:t>
            </a:r>
          </a:p>
          <a:p>
            <a:r>
              <a:rPr lang="en-US" dirty="0" smtClean="0"/>
              <a:t>Please Sir,  </a:t>
            </a:r>
            <a:r>
              <a:rPr lang="en-US" dirty="0"/>
              <a:t>find </a:t>
            </a:r>
            <a:r>
              <a:rPr lang="en-US" dirty="0" smtClean="0"/>
              <a:t>attached </a:t>
            </a:r>
            <a:r>
              <a:rPr lang="en-US" dirty="0"/>
              <a:t>the proposal on the topic, and particulars of the group. </a:t>
            </a:r>
            <a:r>
              <a:rPr lang="en-US" dirty="0" smtClean="0"/>
              <a:t>We </a:t>
            </a:r>
            <a:r>
              <a:rPr lang="en-US" dirty="0"/>
              <a:t>are most pleased of you </a:t>
            </a:r>
            <a:r>
              <a:rPr lang="en-US" dirty="0" smtClean="0"/>
              <a:t>being </a:t>
            </a:r>
            <a:r>
              <a:rPr lang="en-US" dirty="0"/>
              <a:t>our supervisor, and we hope you can contain us online. Thank you.</a:t>
            </a:r>
          </a:p>
          <a:p>
            <a:r>
              <a:rPr lang="en-US" dirty="0" smtClean="0"/>
              <a:t> we are pleased to have you as our supervisor..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EDF1E-3582-467C-B0C9-B005D3497E0C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15303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5. British </a:t>
            </a:r>
            <a:r>
              <a:rPr lang="en-US" b="1" dirty="0"/>
              <a:t>Spelling/ American Spelling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There </a:t>
            </a:r>
            <a:r>
              <a:rPr lang="en-US" dirty="0"/>
              <a:t>are differences in spelling between British and American English. In some cases the two occur. </a:t>
            </a:r>
            <a:endParaRPr lang="en-US" dirty="0" smtClean="0"/>
          </a:p>
          <a:p>
            <a:r>
              <a:rPr lang="en-US" u="sng" dirty="0" smtClean="0"/>
              <a:t>American</a:t>
            </a:r>
            <a:r>
              <a:rPr lang="en-US" dirty="0"/>
              <a:t>			</a:t>
            </a:r>
            <a:r>
              <a:rPr lang="en-US" dirty="0" smtClean="0"/>
              <a:t>	</a:t>
            </a:r>
            <a:r>
              <a:rPr lang="en-US" u="sng" dirty="0" smtClean="0"/>
              <a:t>British</a:t>
            </a:r>
            <a:endParaRPr lang="en-US" dirty="0"/>
          </a:p>
          <a:p>
            <a:r>
              <a:rPr lang="en-US" dirty="0"/>
              <a:t>catalog				catalogue</a:t>
            </a:r>
          </a:p>
          <a:p>
            <a:r>
              <a:rPr lang="en-US" dirty="0"/>
              <a:t>check				</a:t>
            </a:r>
            <a:r>
              <a:rPr lang="en-US" dirty="0" err="1"/>
              <a:t>cheque</a:t>
            </a:r>
            <a:endParaRPr lang="en-US" dirty="0"/>
          </a:p>
          <a:p>
            <a:r>
              <a:rPr lang="en-US" dirty="0"/>
              <a:t>offense				offence</a:t>
            </a:r>
          </a:p>
          <a:p>
            <a:r>
              <a:rPr lang="en-US" dirty="0"/>
              <a:t>program			</a:t>
            </a:r>
            <a:r>
              <a:rPr lang="en-US" dirty="0" smtClean="0"/>
              <a:t>	</a:t>
            </a:r>
            <a:r>
              <a:rPr lang="en-US" dirty="0" err="1" smtClean="0"/>
              <a:t>programme</a:t>
            </a:r>
            <a:endParaRPr lang="en-US" dirty="0"/>
          </a:p>
          <a:p>
            <a:r>
              <a:rPr lang="en-US" dirty="0"/>
              <a:t>color				</a:t>
            </a:r>
            <a:r>
              <a:rPr lang="en-US" dirty="0" err="1"/>
              <a:t>colour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				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EDF1E-3582-467C-B0C9-B005D3497E0C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07338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59363"/>
          </a:xfrm>
        </p:spPr>
        <p:txBody>
          <a:bodyPr>
            <a:normAutofit lnSpcReduction="10000"/>
          </a:bodyPr>
          <a:lstStyle/>
          <a:p>
            <a:endParaRPr lang="en-US" dirty="0" smtClean="0"/>
          </a:p>
          <a:p>
            <a:r>
              <a:rPr lang="en-US" dirty="0"/>
              <a:t>neighbor			</a:t>
            </a:r>
            <a:r>
              <a:rPr lang="en-US" dirty="0" err="1" smtClean="0"/>
              <a:t>neighbour</a:t>
            </a:r>
            <a:endParaRPr lang="en-US" dirty="0"/>
          </a:p>
          <a:p>
            <a:r>
              <a:rPr lang="en-US" dirty="0"/>
              <a:t>labor				</a:t>
            </a:r>
            <a:r>
              <a:rPr lang="en-US" dirty="0" err="1"/>
              <a:t>labour</a:t>
            </a:r>
            <a:endParaRPr lang="en-US" dirty="0"/>
          </a:p>
          <a:p>
            <a:r>
              <a:rPr lang="en-US" dirty="0"/>
              <a:t>flavor				</a:t>
            </a:r>
            <a:r>
              <a:rPr lang="en-US" dirty="0" err="1"/>
              <a:t>flavour</a:t>
            </a:r>
            <a:endParaRPr lang="en-US" dirty="0"/>
          </a:p>
          <a:p>
            <a:r>
              <a:rPr lang="en-US" dirty="0"/>
              <a:t>honor				</a:t>
            </a:r>
            <a:r>
              <a:rPr lang="en-US" dirty="0" err="1"/>
              <a:t>honour</a:t>
            </a:r>
            <a:endParaRPr lang="en-US" dirty="0"/>
          </a:p>
          <a:p>
            <a:r>
              <a:rPr lang="en-US" dirty="0"/>
              <a:t>vigor				</a:t>
            </a:r>
            <a:r>
              <a:rPr lang="en-US" dirty="0" err="1"/>
              <a:t>labour</a:t>
            </a:r>
            <a:r>
              <a:rPr lang="en-US" dirty="0"/>
              <a:t>	</a:t>
            </a:r>
            <a:endParaRPr lang="en-US" dirty="0" smtClean="0"/>
          </a:p>
          <a:p>
            <a:r>
              <a:rPr lang="en-US" dirty="0" smtClean="0"/>
              <a:t>center</a:t>
            </a:r>
            <a:r>
              <a:rPr lang="en-US" dirty="0"/>
              <a:t>				</a:t>
            </a:r>
            <a:r>
              <a:rPr lang="en-US" dirty="0" err="1"/>
              <a:t>centre</a:t>
            </a:r>
            <a:endParaRPr lang="en-US" dirty="0"/>
          </a:p>
          <a:p>
            <a:r>
              <a:rPr lang="en-US" dirty="0"/>
              <a:t>meter				</a:t>
            </a:r>
            <a:r>
              <a:rPr lang="en-US" dirty="0" err="1"/>
              <a:t>metre</a:t>
            </a:r>
            <a:endParaRPr lang="en-US" dirty="0"/>
          </a:p>
          <a:p>
            <a:r>
              <a:rPr lang="en-US" dirty="0"/>
              <a:t>fiber				</a:t>
            </a:r>
            <a:r>
              <a:rPr lang="en-US" dirty="0" err="1"/>
              <a:t>fibre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EDF1E-3582-467C-B0C9-B005D3497E0C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00198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liter</a:t>
            </a:r>
            <a:r>
              <a:rPr lang="en-US" dirty="0"/>
              <a:t>				</a:t>
            </a:r>
            <a:r>
              <a:rPr lang="en-US" dirty="0" err="1"/>
              <a:t>litre</a:t>
            </a:r>
            <a:endParaRPr lang="en-US" dirty="0"/>
          </a:p>
          <a:p>
            <a:r>
              <a:rPr lang="en-US" dirty="0"/>
              <a:t>ameba				amoeba</a:t>
            </a:r>
          </a:p>
          <a:p>
            <a:r>
              <a:rPr lang="en-US" dirty="0" smtClean="0"/>
              <a:t>diarrhea</a:t>
            </a:r>
            <a:r>
              <a:rPr lang="en-US" dirty="0"/>
              <a:t>			</a:t>
            </a:r>
            <a:r>
              <a:rPr lang="en-US" dirty="0" smtClean="0"/>
              <a:t>	</a:t>
            </a:r>
            <a:r>
              <a:rPr lang="en-US" dirty="0" err="1" smtClean="0"/>
              <a:t>diarrhoea</a:t>
            </a:r>
            <a:endParaRPr lang="en-US" dirty="0"/>
          </a:p>
          <a:p>
            <a:r>
              <a:rPr lang="en-US" dirty="0"/>
              <a:t>esophagus			</a:t>
            </a:r>
            <a:r>
              <a:rPr lang="en-US" dirty="0" err="1"/>
              <a:t>oesophagus</a:t>
            </a:r>
            <a:endParaRPr lang="en-US" dirty="0"/>
          </a:p>
          <a:p>
            <a:r>
              <a:rPr lang="en-US" dirty="0"/>
              <a:t>archeology			archaeology</a:t>
            </a:r>
          </a:p>
          <a:p>
            <a:r>
              <a:rPr lang="en-US" dirty="0"/>
              <a:t>gynecology			</a:t>
            </a:r>
            <a:r>
              <a:rPr lang="en-US" dirty="0" err="1"/>
              <a:t>gynaecology</a:t>
            </a:r>
            <a:endParaRPr lang="en-US" dirty="0"/>
          </a:p>
          <a:p>
            <a:r>
              <a:rPr lang="en-US" dirty="0"/>
              <a:t>encyclopedia			</a:t>
            </a:r>
            <a:r>
              <a:rPr lang="en-US" dirty="0" err="1"/>
              <a:t>encyclopaedia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EDF1E-3582-467C-B0C9-B005D3497E0C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9033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211763"/>
          </a:xfrm>
        </p:spPr>
        <p:txBody>
          <a:bodyPr>
            <a:normAutofit fontScale="92500" lnSpcReduction="10000"/>
          </a:bodyPr>
          <a:lstStyle/>
          <a:p>
            <a:r>
              <a:rPr lang="en-US" b="1" dirty="0"/>
              <a:t>-</a:t>
            </a:r>
            <a:r>
              <a:rPr lang="en-US" b="1" dirty="0" err="1"/>
              <a:t>ise</a:t>
            </a:r>
            <a:r>
              <a:rPr lang="en-US" b="1" dirty="0"/>
              <a:t> </a:t>
            </a:r>
            <a:r>
              <a:rPr lang="en-US" b="1" dirty="0" smtClean="0"/>
              <a:t> or </a:t>
            </a:r>
            <a:r>
              <a:rPr lang="en-US" b="1" dirty="0"/>
              <a:t>–</a:t>
            </a:r>
            <a:r>
              <a:rPr lang="en-US" b="1" dirty="0" err="1"/>
              <a:t>ize</a:t>
            </a:r>
            <a:endParaRPr lang="en-US" dirty="0"/>
          </a:p>
          <a:p>
            <a:r>
              <a:rPr lang="en-US" b="1" dirty="0"/>
              <a:t>-</a:t>
            </a:r>
            <a:r>
              <a:rPr lang="en-US" b="1" dirty="0" err="1"/>
              <a:t>ize</a:t>
            </a:r>
            <a:r>
              <a:rPr lang="en-US" b="1" dirty="0"/>
              <a:t>:  </a:t>
            </a:r>
            <a:r>
              <a:rPr lang="en-US" dirty="0"/>
              <a:t>capsize, seize, </a:t>
            </a:r>
          </a:p>
          <a:p>
            <a:r>
              <a:rPr lang="en-US" b="1" dirty="0"/>
              <a:t>-</a:t>
            </a:r>
            <a:r>
              <a:rPr lang="en-US" b="1" dirty="0" err="1"/>
              <a:t>ise</a:t>
            </a:r>
            <a:r>
              <a:rPr lang="en-US" b="1" dirty="0"/>
              <a:t>:  </a:t>
            </a:r>
            <a:r>
              <a:rPr lang="en-US" dirty="0"/>
              <a:t>advise, surprise, </a:t>
            </a:r>
          </a:p>
          <a:p>
            <a:pPr marL="0" indent="0">
              <a:buNone/>
            </a:pPr>
            <a:r>
              <a:rPr lang="en-US" dirty="0"/>
              <a:t> </a:t>
            </a:r>
          </a:p>
          <a:p>
            <a:r>
              <a:rPr lang="en-US" dirty="0"/>
              <a:t>Both </a:t>
            </a:r>
            <a:r>
              <a:rPr lang="en-US" i="1" dirty="0" err="1" smtClean="0"/>
              <a:t>ise</a:t>
            </a:r>
            <a:r>
              <a:rPr lang="en-US" i="1" dirty="0" smtClean="0"/>
              <a:t>/</a:t>
            </a:r>
            <a:r>
              <a:rPr lang="en-US" i="1" dirty="0" err="1" smtClean="0"/>
              <a:t>ize</a:t>
            </a:r>
            <a:r>
              <a:rPr lang="en-US" dirty="0" smtClean="0"/>
              <a:t> are acceptable in some words: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civilise</a:t>
            </a:r>
            <a:r>
              <a:rPr lang="en-US" dirty="0"/>
              <a:t>/civilize, </a:t>
            </a:r>
            <a:r>
              <a:rPr lang="en-US" dirty="0" smtClean="0"/>
              <a:t>		</a:t>
            </a:r>
            <a:r>
              <a:rPr lang="en-US" dirty="0" err="1" smtClean="0"/>
              <a:t>civilisation</a:t>
            </a:r>
            <a:r>
              <a:rPr lang="en-US" dirty="0" smtClean="0"/>
              <a:t>/civilization     </a:t>
            </a:r>
            <a:r>
              <a:rPr lang="en-US" dirty="0" err="1" smtClean="0"/>
              <a:t>organise</a:t>
            </a:r>
            <a:r>
              <a:rPr lang="en-US" dirty="0" smtClean="0"/>
              <a:t>/organize	 </a:t>
            </a:r>
            <a:r>
              <a:rPr lang="en-US" dirty="0" err="1" smtClean="0"/>
              <a:t>organisation</a:t>
            </a:r>
            <a:r>
              <a:rPr lang="en-US" dirty="0" smtClean="0"/>
              <a:t>/organization</a:t>
            </a:r>
            <a:endParaRPr lang="en-US" dirty="0"/>
          </a:p>
          <a:p>
            <a:pPr marL="0" indent="0">
              <a:buNone/>
            </a:pPr>
            <a:r>
              <a:rPr lang="en-US" dirty="0" err="1" smtClean="0"/>
              <a:t>analyse</a:t>
            </a:r>
            <a:r>
              <a:rPr lang="en-US" dirty="0" smtClean="0"/>
              <a:t>/analyze		 </a:t>
            </a:r>
            <a:r>
              <a:rPr lang="en-US" dirty="0" err="1"/>
              <a:t>paralyse</a:t>
            </a:r>
            <a:r>
              <a:rPr lang="en-US" dirty="0"/>
              <a:t>/paralyze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BUT </a:t>
            </a:r>
            <a:r>
              <a:rPr lang="en-US" dirty="0"/>
              <a:t>analysis/paralysis </a:t>
            </a:r>
          </a:p>
          <a:p>
            <a:pPr marL="0" indent="0">
              <a:buNone/>
            </a:pPr>
            <a:r>
              <a:rPr lang="en-US" dirty="0"/>
              <a:t> 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EDF1E-3582-467C-B0C9-B005D3497E0C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72904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Watch out for words which must be only</a:t>
            </a:r>
          </a:p>
          <a:p>
            <a:pPr marL="0" indent="0">
              <a:buNone/>
            </a:pPr>
            <a:r>
              <a:rPr lang="en-US" i="1" dirty="0"/>
              <a:t>-</a:t>
            </a:r>
            <a:r>
              <a:rPr lang="en-US" i="1" dirty="0" err="1"/>
              <a:t>ise</a:t>
            </a:r>
            <a:r>
              <a:rPr lang="en-US" dirty="0"/>
              <a:t>: 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a</a:t>
            </a:r>
            <a:r>
              <a:rPr lang="en-US" dirty="0" smtClean="0"/>
              <a:t>dvertise	 		advise </a:t>
            </a:r>
          </a:p>
          <a:p>
            <a:pPr marL="0" indent="0">
              <a:buNone/>
            </a:pPr>
            <a:r>
              <a:rPr lang="en-US" dirty="0" smtClean="0"/>
              <a:t>comprise			compromise </a:t>
            </a:r>
          </a:p>
          <a:p>
            <a:pPr marL="0" indent="0">
              <a:buNone/>
            </a:pPr>
            <a:r>
              <a:rPr lang="en-US" dirty="0" smtClean="0"/>
              <a:t>disenfranchise 		enterprise </a:t>
            </a:r>
          </a:p>
          <a:p>
            <a:pPr marL="0" indent="0">
              <a:buNone/>
            </a:pPr>
            <a:r>
              <a:rPr lang="en-US" dirty="0"/>
              <a:t>f</a:t>
            </a:r>
            <a:r>
              <a:rPr lang="en-US" dirty="0" smtClean="0"/>
              <a:t>ranchise			 improvise </a:t>
            </a:r>
          </a:p>
          <a:p>
            <a:pPr marL="0" indent="0">
              <a:buNone/>
            </a:pPr>
            <a:r>
              <a:rPr lang="en-US" dirty="0"/>
              <a:t>m</a:t>
            </a:r>
            <a:r>
              <a:rPr lang="en-US" dirty="0" smtClean="0"/>
              <a:t>erchandise		 revise </a:t>
            </a:r>
          </a:p>
          <a:p>
            <a:pPr marL="0" indent="0">
              <a:buNone/>
            </a:pPr>
            <a:r>
              <a:rPr lang="en-US" dirty="0"/>
              <a:t>s</a:t>
            </a:r>
            <a:r>
              <a:rPr lang="en-US" dirty="0" smtClean="0"/>
              <a:t>upervise			 </a:t>
            </a:r>
            <a:r>
              <a:rPr lang="en-US" dirty="0"/>
              <a:t>televise, etc.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EDF1E-3582-467C-B0C9-B005D3497E0C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81931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SPELLING CHECKER</a:t>
            </a:r>
            <a:endParaRPr lang="en-US" dirty="0"/>
          </a:p>
          <a:p>
            <a:r>
              <a:rPr lang="en-US" dirty="0" smtClean="0"/>
              <a:t>Computer software for checking spelling.</a:t>
            </a:r>
          </a:p>
          <a:p>
            <a:r>
              <a:rPr lang="en-US" dirty="0" smtClean="0"/>
              <a:t>Identifies </a:t>
            </a:r>
            <a:r>
              <a:rPr lang="en-US" dirty="0"/>
              <a:t>words not in the program’s list, e.g. non-words such as </a:t>
            </a:r>
            <a:r>
              <a:rPr lang="en-US" i="1" dirty="0" err="1"/>
              <a:t>ther</a:t>
            </a:r>
            <a:r>
              <a:rPr lang="en-US" dirty="0"/>
              <a:t>, for </a:t>
            </a:r>
            <a:r>
              <a:rPr lang="en-US" i="1" dirty="0"/>
              <a:t>there</a:t>
            </a:r>
            <a:r>
              <a:rPr lang="en-US" dirty="0"/>
              <a:t>.</a:t>
            </a:r>
          </a:p>
          <a:p>
            <a:r>
              <a:rPr lang="en-US" dirty="0"/>
              <a:t>Where there is confusion between </a:t>
            </a:r>
            <a:r>
              <a:rPr lang="en-US" i="1" dirty="0"/>
              <a:t>there</a:t>
            </a:r>
            <a:r>
              <a:rPr lang="en-US" dirty="0"/>
              <a:t> and </a:t>
            </a:r>
            <a:r>
              <a:rPr lang="en-US" i="1" dirty="0"/>
              <a:t>their</a:t>
            </a:r>
            <a:r>
              <a:rPr lang="en-US" dirty="0"/>
              <a:t> this cannot be detected.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EDF1E-3582-467C-B0C9-B005D3497E0C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74148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i="1" dirty="0" smtClean="0"/>
              <a:t>6</a:t>
            </a:r>
            <a:r>
              <a:rPr lang="en-US" b="1" i="1" dirty="0"/>
              <a:t>. </a:t>
            </a:r>
            <a:r>
              <a:rPr lang="en-US" b="1" i="1" dirty="0" smtClean="0"/>
              <a:t>Sentence Structure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00200"/>
            <a:ext cx="8229600" cy="4525963"/>
          </a:xfrm>
        </p:spPr>
        <p:txBody>
          <a:bodyPr/>
          <a:lstStyle/>
          <a:p>
            <a:r>
              <a:rPr lang="en-US" b="1" dirty="0"/>
              <a:t>The general view about physical exercises</a:t>
            </a:r>
            <a:r>
              <a:rPr lang="en-US" dirty="0"/>
              <a:t> is </a:t>
            </a:r>
            <a:r>
              <a:rPr lang="en-US" b="1" dirty="0"/>
              <a:t>that the use of gross muscle groups to generate heat and energy in the body for a person’s total strength, health and  recreation.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EDF1E-3582-467C-B0C9-B005D3497E0C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84612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b="1" dirty="0" smtClean="0"/>
              <a:t> -</a:t>
            </a:r>
            <a:r>
              <a:rPr lang="en-US" sz="3600" b="1" i="1" dirty="0" smtClean="0"/>
              <a:t>Subject and Predicate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A sentence normally has a </a:t>
            </a:r>
            <a:r>
              <a:rPr lang="en-US" b="1" dirty="0"/>
              <a:t>subject</a:t>
            </a:r>
            <a:r>
              <a:rPr lang="en-US" dirty="0"/>
              <a:t> and a </a:t>
            </a:r>
            <a:r>
              <a:rPr lang="en-US" b="1" dirty="0"/>
              <a:t>predicate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b="1" dirty="0" smtClean="0"/>
              <a:t>The subject</a:t>
            </a:r>
            <a:r>
              <a:rPr lang="en-US" dirty="0" smtClean="0"/>
              <a:t>: the word or group </a:t>
            </a:r>
            <a:r>
              <a:rPr lang="en-US" dirty="0"/>
              <a:t>of words that tells who or what performs or undergoes the action named by the verb, or experiences the condition named. </a:t>
            </a:r>
            <a:endParaRPr lang="en-US" dirty="0" smtClean="0"/>
          </a:p>
          <a:p>
            <a:r>
              <a:rPr lang="en-US" b="1" dirty="0" smtClean="0"/>
              <a:t>The predicate: </a:t>
            </a:r>
            <a:r>
              <a:rPr lang="en-US" dirty="0" smtClean="0"/>
              <a:t>the </a:t>
            </a:r>
            <a:r>
              <a:rPr lang="en-US" dirty="0"/>
              <a:t>word or group of words that normally follows the subject and tells what it (i.e. the subject) does, has, is, or what is done to it, or where it is.</a:t>
            </a:r>
          </a:p>
          <a:p>
            <a:pPr marL="0" indent="0">
              <a:buNone/>
            </a:pPr>
            <a:r>
              <a:rPr lang="en-US" dirty="0"/>
              <a:t>		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EDF1E-3582-467C-B0C9-B005D3497E0C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30229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3600" i="1" dirty="0" smtClean="0"/>
              <a:t>Subject and Predicate</a:t>
            </a:r>
            <a:endParaRPr lang="en-US" sz="3600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 smtClean="0"/>
              <a:t>  SUBJECT</a:t>
            </a:r>
            <a:r>
              <a:rPr lang="en-US" sz="2400" b="1" dirty="0"/>
              <a:t>			</a:t>
            </a:r>
            <a:r>
              <a:rPr lang="en-US" sz="2400" b="1" dirty="0" smtClean="0"/>
              <a:t>	PREDICATE</a:t>
            </a:r>
            <a:endParaRPr lang="en-US" sz="2400" b="1" dirty="0"/>
          </a:p>
          <a:p>
            <a:pPr marL="0" indent="0">
              <a:buNone/>
            </a:pPr>
            <a:r>
              <a:rPr lang="en-US" dirty="0" smtClean="0"/>
              <a:t>Helen </a:t>
            </a:r>
            <a:r>
              <a:rPr lang="en-US" dirty="0"/>
              <a:t>				</a:t>
            </a:r>
            <a:r>
              <a:rPr lang="en-US" u="sng" dirty="0"/>
              <a:t>is</a:t>
            </a:r>
            <a:r>
              <a:rPr lang="en-US" dirty="0"/>
              <a:t> laughing.</a:t>
            </a:r>
          </a:p>
          <a:p>
            <a:pPr marL="0" indent="0">
              <a:buNone/>
            </a:pPr>
            <a:r>
              <a:rPr lang="en-US" dirty="0" smtClean="0"/>
              <a:t>The </a:t>
            </a:r>
            <a:r>
              <a:rPr lang="en-US" dirty="0"/>
              <a:t>movie 			</a:t>
            </a:r>
            <a:r>
              <a:rPr lang="en-US" dirty="0" smtClean="0"/>
              <a:t>	</a:t>
            </a:r>
            <a:r>
              <a:rPr lang="en-US" u="sng" dirty="0" smtClean="0"/>
              <a:t>starts </a:t>
            </a:r>
            <a:r>
              <a:rPr lang="en-US" dirty="0"/>
              <a:t>at nine.</a:t>
            </a:r>
          </a:p>
          <a:p>
            <a:pPr marL="0" indent="0">
              <a:buNone/>
            </a:pPr>
            <a:r>
              <a:rPr lang="en-US" dirty="0" smtClean="0"/>
              <a:t>The </a:t>
            </a:r>
            <a:r>
              <a:rPr lang="en-US" dirty="0"/>
              <a:t>children 			</a:t>
            </a:r>
            <a:r>
              <a:rPr lang="en-US" u="sng" dirty="0"/>
              <a:t>have </a:t>
            </a:r>
            <a:r>
              <a:rPr lang="en-US" dirty="0"/>
              <a:t>a new toy.</a:t>
            </a:r>
          </a:p>
          <a:p>
            <a:pPr marL="0" indent="0">
              <a:buNone/>
            </a:pPr>
            <a:r>
              <a:rPr lang="en-US" dirty="0" smtClean="0"/>
              <a:t>This </a:t>
            </a:r>
            <a:r>
              <a:rPr lang="en-US" dirty="0"/>
              <a:t>blade			</a:t>
            </a:r>
            <a:r>
              <a:rPr lang="en-US" dirty="0" smtClean="0"/>
              <a:t>	</a:t>
            </a:r>
            <a:r>
              <a:rPr lang="en-US" u="sng" dirty="0" smtClean="0"/>
              <a:t>is</a:t>
            </a:r>
            <a:r>
              <a:rPr lang="en-US" dirty="0" smtClean="0"/>
              <a:t> </a:t>
            </a:r>
            <a:r>
              <a:rPr lang="en-US" dirty="0"/>
              <a:t>sharp.</a:t>
            </a:r>
          </a:p>
          <a:p>
            <a:pPr marL="0" indent="0">
              <a:buNone/>
            </a:pPr>
            <a:r>
              <a:rPr lang="en-US" dirty="0" smtClean="0"/>
              <a:t>Two </a:t>
            </a:r>
            <a:r>
              <a:rPr lang="en-US" dirty="0"/>
              <a:t>tenants 			</a:t>
            </a:r>
            <a:r>
              <a:rPr lang="en-US" u="sng" dirty="0"/>
              <a:t>have been evicted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 smtClean="0"/>
              <a:t>The </a:t>
            </a:r>
            <a:r>
              <a:rPr lang="en-US" dirty="0"/>
              <a:t>milk 			</a:t>
            </a:r>
            <a:r>
              <a:rPr lang="en-US" dirty="0" smtClean="0"/>
              <a:t>	</a:t>
            </a:r>
            <a:r>
              <a:rPr lang="en-US" u="sng" dirty="0" smtClean="0"/>
              <a:t>is</a:t>
            </a:r>
            <a:r>
              <a:rPr lang="en-US" dirty="0" smtClean="0"/>
              <a:t> </a:t>
            </a:r>
            <a:r>
              <a:rPr lang="en-US" dirty="0"/>
              <a:t>in the refrigerator.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EDF1E-3582-467C-B0C9-B005D3497E0C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69160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b="1" dirty="0"/>
              <a:t>Basic sentence patterns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Note that the verb is obligatory in every sentence. </a:t>
            </a:r>
            <a:endParaRPr lang="en-US" dirty="0" smtClean="0"/>
          </a:p>
          <a:p>
            <a:r>
              <a:rPr lang="en-US" dirty="0" smtClean="0"/>
              <a:t>This gives the </a:t>
            </a:r>
            <a:r>
              <a:rPr lang="en-US" dirty="0"/>
              <a:t>basic pattern of the English </a:t>
            </a:r>
            <a:r>
              <a:rPr lang="en-US" dirty="0" smtClean="0"/>
              <a:t>sentence as:</a:t>
            </a:r>
            <a:endParaRPr lang="en-US" dirty="0"/>
          </a:p>
          <a:p>
            <a:r>
              <a:rPr lang="en-US" b="1" dirty="0"/>
              <a:t>i.</a:t>
            </a:r>
            <a:r>
              <a:rPr lang="en-US" dirty="0"/>
              <a:t> </a:t>
            </a:r>
            <a:r>
              <a:rPr lang="en-US" dirty="0" smtClean="0"/>
              <a:t>SUBJECT + VERB </a:t>
            </a:r>
            <a:r>
              <a:rPr lang="en-US" dirty="0"/>
              <a:t>– (SV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EDF1E-3582-467C-B0C9-B005D3497E0C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5994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sz="4000" b="1" u="sng" dirty="0" smtClean="0"/>
              <a:t/>
            </a:r>
            <a:br>
              <a:rPr lang="en-US" sz="4000" b="1" u="sng" dirty="0" smtClean="0"/>
            </a:br>
            <a:r>
              <a:rPr lang="en-US" sz="4000" b="1" dirty="0" smtClean="0"/>
              <a:t>1. </a:t>
            </a:r>
            <a:r>
              <a:rPr lang="en-US" sz="4000" b="1" u="sng" dirty="0" smtClean="0"/>
              <a:t>SPELLING</a:t>
            </a:r>
            <a:r>
              <a:rPr lang="en-US" sz="4000" dirty="0" smtClean="0"/>
              <a:t/>
            </a:r>
            <a:br>
              <a:rPr lang="en-US" sz="4000" dirty="0" smtClean="0"/>
            </a:b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800" b="1" dirty="0" smtClean="0"/>
              <a:t>1</a:t>
            </a:r>
            <a:r>
              <a:rPr lang="en-US" sz="3800" b="1" dirty="0"/>
              <a:t>.</a:t>
            </a:r>
            <a:r>
              <a:rPr lang="en-US" sz="3800" dirty="0"/>
              <a:t> English spelling </a:t>
            </a:r>
            <a:r>
              <a:rPr lang="en-US" sz="3800" dirty="0" smtClean="0"/>
              <a:t>is arbitrary and at variance with its pronunciation; any appearance of regularity  falls apart after a few instances. </a:t>
            </a:r>
          </a:p>
          <a:p>
            <a:r>
              <a:rPr lang="en-US" sz="3800" dirty="0" smtClean="0"/>
              <a:t>There </a:t>
            </a:r>
            <a:r>
              <a:rPr lang="en-US" sz="3800" dirty="0"/>
              <a:t>is a long vowel sound /i:/ in </a:t>
            </a:r>
          </a:p>
          <a:p>
            <a:pPr marL="0" indent="0">
              <a:buNone/>
            </a:pPr>
            <a:r>
              <a:rPr lang="en-US" sz="3800" dirty="0"/>
              <a:t>	</a:t>
            </a:r>
            <a:r>
              <a:rPr lang="en-US" sz="3800" b="1" dirty="0"/>
              <a:t>meet, sheep, sleep, feet, see</a:t>
            </a:r>
            <a:r>
              <a:rPr lang="en-US" sz="3800" dirty="0"/>
              <a:t>, etc.</a:t>
            </a:r>
          </a:p>
          <a:p>
            <a:pPr marL="0" indent="0">
              <a:buNone/>
            </a:pPr>
            <a:endParaRPr lang="en-US" sz="380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EDF1E-3582-467C-B0C9-B005D3497E0C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59052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i.</a:t>
            </a:r>
            <a:r>
              <a:rPr lang="en-US" dirty="0"/>
              <a:t> SUBJECT + VERB – (SV</a:t>
            </a:r>
            <a:r>
              <a:rPr lang="en-US" dirty="0" smtClean="0"/>
              <a:t>)</a:t>
            </a:r>
            <a:endParaRPr lang="en-US" dirty="0"/>
          </a:p>
          <a:p>
            <a:pPr marL="0" indent="0">
              <a:buNone/>
            </a:pPr>
            <a:r>
              <a:rPr lang="en-US" i="1" dirty="0" smtClean="0"/>
              <a:t>	</a:t>
            </a:r>
            <a:r>
              <a:rPr lang="en-US" dirty="0" smtClean="0"/>
              <a:t>Gases react.</a:t>
            </a:r>
          </a:p>
          <a:p>
            <a:pPr marL="0" indent="0">
              <a:buNone/>
            </a:pPr>
            <a:r>
              <a:rPr lang="en-US" dirty="0" smtClean="0"/>
              <a:t>	Languages change.</a:t>
            </a:r>
          </a:p>
          <a:p>
            <a:pPr marL="0" indent="0">
              <a:buNone/>
            </a:pPr>
            <a:r>
              <a:rPr lang="en-US" dirty="0" smtClean="0"/>
              <a:t>	Birds fly.</a:t>
            </a:r>
          </a:p>
          <a:p>
            <a:pPr marL="0" indent="0">
              <a:buNone/>
            </a:pPr>
            <a:r>
              <a:rPr lang="en-US" dirty="0" smtClean="0"/>
              <a:t>	Food satisfies.</a:t>
            </a:r>
          </a:p>
          <a:p>
            <a:pPr marL="0" indent="0">
              <a:buNone/>
            </a:pPr>
            <a:r>
              <a:rPr lang="en-US" dirty="0" smtClean="0"/>
              <a:t>	Education pays. </a:t>
            </a:r>
          </a:p>
          <a:p>
            <a:pPr marL="0" indent="0">
              <a:buNone/>
            </a:pPr>
            <a:r>
              <a:rPr lang="en-US" dirty="0" smtClean="0"/>
              <a:t>	We won.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EDF1E-3582-467C-B0C9-B005D3497E0C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45397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/>
              <a:t>ii</a:t>
            </a:r>
            <a:r>
              <a:rPr lang="en-US" dirty="0"/>
              <a:t>. Some sentences require an </a:t>
            </a:r>
            <a:r>
              <a:rPr lang="en-US" b="1" dirty="0"/>
              <a:t>object</a:t>
            </a:r>
            <a:r>
              <a:rPr lang="en-US" dirty="0"/>
              <a:t> to make the sense complete. </a:t>
            </a:r>
          </a:p>
          <a:p>
            <a:pPr marL="0" indent="0">
              <a:buNone/>
            </a:pP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dirty="0" smtClean="0">
                <a:cs typeface="Times New Roman" pitchFamily="18" charset="0"/>
              </a:rPr>
              <a:t>Teachers </a:t>
            </a:r>
            <a:r>
              <a:rPr lang="en-US" dirty="0">
                <a:cs typeface="Times New Roman" pitchFamily="18" charset="0"/>
              </a:rPr>
              <a:t>transmit </a:t>
            </a:r>
            <a:r>
              <a:rPr lang="en-US" b="1" dirty="0">
                <a:cs typeface="Times New Roman" pitchFamily="18" charset="0"/>
              </a:rPr>
              <a:t>ideas</a:t>
            </a:r>
            <a:r>
              <a:rPr lang="en-US" dirty="0">
                <a:cs typeface="Times New Roman" pitchFamily="18" charset="0"/>
              </a:rPr>
              <a:t>.</a:t>
            </a:r>
          </a:p>
          <a:p>
            <a:pPr marL="0" indent="0">
              <a:buNone/>
            </a:pPr>
            <a:r>
              <a:rPr lang="en-US" dirty="0" smtClean="0">
                <a:cs typeface="Times New Roman" pitchFamily="18" charset="0"/>
              </a:rPr>
              <a:t>	Acids </a:t>
            </a:r>
            <a:r>
              <a:rPr lang="en-US" dirty="0">
                <a:cs typeface="Times New Roman" pitchFamily="18" charset="0"/>
              </a:rPr>
              <a:t>attack </a:t>
            </a:r>
            <a:r>
              <a:rPr lang="en-US" b="1" dirty="0">
                <a:cs typeface="Times New Roman" pitchFamily="18" charset="0"/>
              </a:rPr>
              <a:t>metals</a:t>
            </a:r>
            <a:r>
              <a:rPr lang="en-US" dirty="0">
                <a:cs typeface="Times New Roman" pitchFamily="18" charset="0"/>
              </a:rPr>
              <a:t>.</a:t>
            </a:r>
          </a:p>
          <a:p>
            <a:pPr marL="0" indent="0">
              <a:buNone/>
            </a:pPr>
            <a:r>
              <a:rPr lang="en-US" dirty="0" smtClean="0">
                <a:cs typeface="Times New Roman" pitchFamily="18" charset="0"/>
              </a:rPr>
              <a:t>	Oxygen </a:t>
            </a:r>
            <a:r>
              <a:rPr lang="en-US" dirty="0">
                <a:cs typeface="Times New Roman" pitchFamily="18" charset="0"/>
              </a:rPr>
              <a:t>oxidizes </a:t>
            </a:r>
            <a:r>
              <a:rPr lang="en-US" b="1" dirty="0">
                <a:cs typeface="Times New Roman" pitchFamily="18" charset="0"/>
              </a:rPr>
              <a:t>iron</a:t>
            </a:r>
            <a:r>
              <a:rPr lang="en-US" dirty="0">
                <a:cs typeface="Times New Roman" pitchFamily="18" charset="0"/>
              </a:rPr>
              <a:t>.</a:t>
            </a:r>
          </a:p>
          <a:p>
            <a:pPr marL="0" indent="0">
              <a:buNone/>
            </a:pPr>
            <a:r>
              <a:rPr lang="en-US" dirty="0" smtClean="0">
                <a:cs typeface="Times New Roman" pitchFamily="18" charset="0"/>
              </a:rPr>
              <a:t>	Students </a:t>
            </a:r>
            <a:r>
              <a:rPr lang="en-US" dirty="0">
                <a:cs typeface="Times New Roman" pitchFamily="18" charset="0"/>
              </a:rPr>
              <a:t>develop </a:t>
            </a:r>
            <a:r>
              <a:rPr lang="en-US" b="1" dirty="0">
                <a:cs typeface="Times New Roman" pitchFamily="18" charset="0"/>
              </a:rPr>
              <a:t>skills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>
              <a:buNone/>
            </a:pPr>
            <a:r>
              <a:rPr lang="en-US" dirty="0" smtClean="0"/>
              <a:t>	Demand </a:t>
            </a:r>
            <a:r>
              <a:rPr lang="en-US" dirty="0"/>
              <a:t>determines </a:t>
            </a:r>
            <a:r>
              <a:rPr lang="en-US" b="1" dirty="0"/>
              <a:t>prices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 smtClean="0"/>
              <a:t>	Cleanliness </a:t>
            </a:r>
            <a:r>
              <a:rPr lang="en-US" dirty="0"/>
              <a:t>saves </a:t>
            </a:r>
            <a:r>
              <a:rPr lang="en-US" b="1" dirty="0"/>
              <a:t>lives</a:t>
            </a:r>
            <a:r>
              <a:rPr lang="en-US" dirty="0"/>
              <a:t>.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EDF1E-3582-467C-B0C9-B005D3497E0C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21611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SUBJECT </a:t>
            </a:r>
            <a:r>
              <a:rPr lang="en-US" dirty="0"/>
              <a:t>+ VERB + OBJECT - (SVO</a:t>
            </a:r>
            <a:r>
              <a:rPr lang="en-US" dirty="0" smtClean="0"/>
              <a:t>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The </a:t>
            </a:r>
            <a:r>
              <a:rPr lang="en-US" dirty="0"/>
              <a:t>object is ‘affected’ by the action denoted by the verb.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EDF1E-3582-467C-B0C9-B005D3497E0C}" type="slidenum">
              <a:rPr lang="en-US" smtClean="0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13517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/>
              <a:t>iii.</a:t>
            </a:r>
            <a:r>
              <a:rPr lang="en-US" dirty="0"/>
              <a:t> The verb may also require </a:t>
            </a:r>
            <a:r>
              <a:rPr lang="en-US" dirty="0" smtClean="0"/>
              <a:t>another word to </a:t>
            </a:r>
            <a:r>
              <a:rPr lang="en-US" dirty="0"/>
              <a:t>throw more light on the subject itself. </a:t>
            </a:r>
          </a:p>
          <a:p>
            <a:pPr marL="0" indent="0">
              <a:buNone/>
            </a:pPr>
            <a:r>
              <a:rPr lang="en-US" b="1" dirty="0" smtClean="0"/>
              <a:t>	Bombs</a:t>
            </a:r>
            <a:r>
              <a:rPr lang="en-US" dirty="0" smtClean="0"/>
              <a:t> </a:t>
            </a:r>
            <a:r>
              <a:rPr lang="en-US" dirty="0"/>
              <a:t>are </a:t>
            </a:r>
            <a:r>
              <a:rPr lang="en-US" b="1" dirty="0"/>
              <a:t>dangerous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b="1" dirty="0" smtClean="0"/>
              <a:t>	Human </a:t>
            </a:r>
            <a:r>
              <a:rPr lang="en-US" b="1" dirty="0"/>
              <a:t>beings</a:t>
            </a:r>
            <a:r>
              <a:rPr lang="en-US" dirty="0"/>
              <a:t> are </a:t>
            </a:r>
            <a:r>
              <a:rPr lang="en-US" b="1" dirty="0"/>
              <a:t>mammals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b="1" dirty="0" smtClean="0"/>
              <a:t>	Adam </a:t>
            </a:r>
            <a:r>
              <a:rPr lang="en-US" b="1" dirty="0"/>
              <a:t>Smith</a:t>
            </a:r>
            <a:r>
              <a:rPr lang="en-US" dirty="0"/>
              <a:t> was </a:t>
            </a:r>
            <a:r>
              <a:rPr lang="en-US" b="1" dirty="0"/>
              <a:t>an economist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b="1" dirty="0" smtClean="0"/>
              <a:t>	They</a:t>
            </a:r>
            <a:r>
              <a:rPr lang="en-US" dirty="0" smtClean="0"/>
              <a:t> </a:t>
            </a:r>
            <a:r>
              <a:rPr lang="en-US" dirty="0"/>
              <a:t>became </a:t>
            </a:r>
            <a:r>
              <a:rPr lang="en-US" b="1" dirty="0"/>
              <a:t>University students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b="1" dirty="0" smtClean="0"/>
              <a:t>	The </a:t>
            </a:r>
            <a:r>
              <a:rPr lang="en-US" b="1" dirty="0"/>
              <a:t>child</a:t>
            </a:r>
            <a:r>
              <a:rPr lang="en-US" dirty="0"/>
              <a:t> is </a:t>
            </a:r>
            <a:r>
              <a:rPr lang="en-US" b="1" dirty="0"/>
              <a:t>happy</a:t>
            </a:r>
            <a:r>
              <a:rPr lang="en-US" dirty="0"/>
              <a:t>.</a:t>
            </a:r>
          </a:p>
          <a:p>
            <a:r>
              <a:rPr lang="en-US" dirty="0"/>
              <a:t>SUBJECT + VERB + COMPLEMENT </a:t>
            </a:r>
            <a:r>
              <a:rPr lang="en-US" dirty="0" smtClean="0"/>
              <a:t>- (SVC)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EDF1E-3582-467C-B0C9-B005D3497E0C}" type="slidenum">
              <a:rPr lang="en-US" smtClean="0"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58034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745163"/>
          </a:xfrm>
        </p:spPr>
        <p:txBody>
          <a:bodyPr>
            <a:normAutofit lnSpcReduction="10000"/>
          </a:bodyPr>
          <a:lstStyle/>
          <a:p>
            <a:r>
              <a:rPr lang="en-US" b="1" dirty="0"/>
              <a:t>iv.</a:t>
            </a:r>
            <a:r>
              <a:rPr lang="en-US" dirty="0"/>
              <a:t> A complement may also give more light on the object.</a:t>
            </a:r>
          </a:p>
          <a:p>
            <a:pPr marL="0" indent="0">
              <a:buNone/>
            </a:pPr>
            <a:r>
              <a:rPr lang="en-US" dirty="0" smtClean="0"/>
              <a:t>	He </a:t>
            </a:r>
            <a:r>
              <a:rPr lang="en-US" dirty="0"/>
              <a:t>named the substance</a:t>
            </a:r>
            <a:r>
              <a:rPr lang="en-US" b="1" dirty="0"/>
              <a:t> </a:t>
            </a:r>
            <a:r>
              <a:rPr lang="en-US" u="sng" dirty="0"/>
              <a:t>alcohol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 smtClean="0"/>
              <a:t>	We </a:t>
            </a:r>
            <a:r>
              <a:rPr lang="en-US" dirty="0"/>
              <a:t>painted the house </a:t>
            </a:r>
            <a:r>
              <a:rPr lang="en-US" u="sng" dirty="0"/>
              <a:t>green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 smtClean="0"/>
              <a:t>	</a:t>
            </a:r>
            <a:r>
              <a:rPr lang="en-US" dirty="0" err="1" smtClean="0"/>
              <a:t>Haemoglobin</a:t>
            </a:r>
            <a:r>
              <a:rPr lang="en-US" dirty="0" smtClean="0"/>
              <a:t> </a:t>
            </a:r>
            <a:r>
              <a:rPr lang="en-US" dirty="0"/>
              <a:t>makes blood </a:t>
            </a:r>
            <a:r>
              <a:rPr lang="en-US" u="sng" dirty="0"/>
              <a:t>red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 smtClean="0"/>
              <a:t>	The </a:t>
            </a:r>
            <a:r>
              <a:rPr lang="en-US" dirty="0"/>
              <a:t>manager appointed her as </a:t>
            </a:r>
            <a:r>
              <a:rPr lang="en-US" u="sng" dirty="0"/>
              <a:t>farm</a:t>
            </a:r>
            <a:r>
              <a:rPr lang="en-US" dirty="0"/>
              <a:t> </a:t>
            </a:r>
            <a:r>
              <a:rPr lang="en-US" dirty="0" smtClean="0"/>
              <a:t>		</a:t>
            </a:r>
            <a:r>
              <a:rPr lang="en-US" u="sng" dirty="0" smtClean="0"/>
              <a:t>manager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 smtClean="0"/>
              <a:t>	Culture </a:t>
            </a:r>
            <a:r>
              <a:rPr lang="en-US" dirty="0"/>
              <a:t>makes us </a:t>
            </a:r>
            <a:r>
              <a:rPr lang="en-US" u="sng" dirty="0"/>
              <a:t>human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 smtClean="0"/>
              <a:t>	Homer </a:t>
            </a:r>
            <a:r>
              <a:rPr lang="en-US" dirty="0"/>
              <a:t>wrote </a:t>
            </a:r>
            <a:r>
              <a:rPr lang="en-US" i="1" dirty="0"/>
              <a:t>The Iliad, </a:t>
            </a:r>
            <a:r>
              <a:rPr lang="en-US" u="sng" dirty="0"/>
              <a:t>a book of poetry</a:t>
            </a:r>
            <a:r>
              <a:rPr lang="en-US" dirty="0"/>
              <a:t>.</a:t>
            </a:r>
          </a:p>
          <a:p>
            <a:r>
              <a:rPr lang="en-US" dirty="0"/>
              <a:t>SUBJECT + VERB + OBJECT + </a:t>
            </a:r>
            <a:r>
              <a:rPr lang="en-US" dirty="0" smtClean="0"/>
              <a:t>COMPLEMENT (SVOC)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EDF1E-3582-467C-B0C9-B005D3497E0C}" type="slidenum">
              <a:rPr lang="en-US" smtClean="0"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29760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287963"/>
          </a:xfrm>
        </p:spPr>
        <p:txBody>
          <a:bodyPr/>
          <a:lstStyle/>
          <a:p>
            <a:r>
              <a:rPr lang="en-US" b="1" dirty="0"/>
              <a:t>v. </a:t>
            </a:r>
            <a:r>
              <a:rPr lang="en-US" dirty="0"/>
              <a:t>We may throw more light on the verb by the use of an ADVERB</a:t>
            </a:r>
          </a:p>
          <a:p>
            <a:pPr marL="0" indent="0">
              <a:buNone/>
            </a:pPr>
            <a:r>
              <a:rPr lang="en-US" dirty="0" smtClean="0"/>
              <a:t>	Gases </a:t>
            </a:r>
            <a:r>
              <a:rPr lang="en-US" dirty="0"/>
              <a:t>react </a:t>
            </a:r>
            <a:r>
              <a:rPr lang="en-US" b="1" dirty="0"/>
              <a:t>violently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 smtClean="0"/>
              <a:t>	Languages </a:t>
            </a:r>
            <a:r>
              <a:rPr lang="en-US" dirty="0"/>
              <a:t>change </a:t>
            </a:r>
            <a:r>
              <a:rPr lang="en-US" b="1" dirty="0"/>
              <a:t>slowly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 smtClean="0"/>
              <a:t>	Birds </a:t>
            </a:r>
            <a:r>
              <a:rPr lang="en-US" dirty="0"/>
              <a:t>fly </a:t>
            </a:r>
            <a:r>
              <a:rPr lang="en-US" b="1" dirty="0"/>
              <a:t>high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 smtClean="0"/>
              <a:t>	We </a:t>
            </a:r>
            <a:r>
              <a:rPr lang="en-US" dirty="0"/>
              <a:t>won </a:t>
            </a:r>
            <a:r>
              <a:rPr lang="en-US" b="1" dirty="0"/>
              <a:t>convincingly</a:t>
            </a:r>
            <a:r>
              <a:rPr lang="en-US" dirty="0"/>
              <a:t>.</a:t>
            </a:r>
          </a:p>
          <a:p>
            <a:r>
              <a:rPr lang="en-US" dirty="0"/>
              <a:t>SUBJECT + VERB + </a:t>
            </a:r>
            <a:r>
              <a:rPr lang="en-US" dirty="0" smtClean="0"/>
              <a:t>ADVERB  - (SVA) or </a:t>
            </a:r>
            <a:endParaRPr lang="en-US" dirty="0"/>
          </a:p>
          <a:p>
            <a:r>
              <a:rPr lang="en-US" dirty="0"/>
              <a:t>SUBJECT + VERB + OBJECT + </a:t>
            </a:r>
            <a:r>
              <a:rPr lang="en-US" dirty="0" smtClean="0"/>
              <a:t>ADVERB - (SVOC)</a:t>
            </a:r>
          </a:p>
          <a:p>
            <a:r>
              <a:rPr lang="en-US" i="1" dirty="0" smtClean="0"/>
              <a:t>We won the match convincingly.</a:t>
            </a:r>
            <a:endParaRPr lang="en-US" i="1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EDF1E-3582-467C-B0C9-B005D3497E0C}" type="slidenum">
              <a:rPr lang="en-US" smtClean="0"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24054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	He </a:t>
            </a:r>
            <a:r>
              <a:rPr lang="en-US" dirty="0"/>
              <a:t>mixed the </a:t>
            </a:r>
            <a:r>
              <a:rPr lang="en-US" u="sng" dirty="0"/>
              <a:t>substances</a:t>
            </a:r>
            <a:r>
              <a:rPr lang="en-US" dirty="0"/>
              <a:t> </a:t>
            </a:r>
            <a:r>
              <a:rPr lang="en-US" b="1" dirty="0"/>
              <a:t>quickly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 smtClean="0"/>
              <a:t>	The </a:t>
            </a:r>
            <a:r>
              <a:rPr lang="en-US" dirty="0"/>
              <a:t>farmers harvest </a:t>
            </a:r>
            <a:r>
              <a:rPr lang="en-US" u="sng" dirty="0"/>
              <a:t>their crops</a:t>
            </a:r>
            <a:r>
              <a:rPr lang="en-US" dirty="0"/>
              <a:t> </a:t>
            </a:r>
            <a:r>
              <a:rPr lang="en-US" b="1" dirty="0"/>
              <a:t>in January.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	Development </a:t>
            </a:r>
            <a:r>
              <a:rPr lang="en-US" dirty="0"/>
              <a:t>helps </a:t>
            </a:r>
            <a:r>
              <a:rPr lang="en-US" u="sng" dirty="0"/>
              <a:t>society</a:t>
            </a:r>
            <a:r>
              <a:rPr lang="en-US" dirty="0"/>
              <a:t> </a:t>
            </a:r>
            <a:r>
              <a:rPr lang="en-US" b="1" dirty="0"/>
              <a:t>enormously.</a:t>
            </a:r>
            <a:endParaRPr lang="en-US" dirty="0"/>
          </a:p>
          <a:p>
            <a:r>
              <a:rPr lang="en-US" dirty="0" smtClean="0"/>
              <a:t> SVOA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EDF1E-3582-467C-B0C9-B005D3497E0C}" type="slidenum">
              <a:rPr lang="en-US" smtClean="0"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38309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40363"/>
          </a:xfrm>
        </p:spPr>
        <p:txBody>
          <a:bodyPr>
            <a:normAutofit/>
          </a:bodyPr>
          <a:lstStyle/>
          <a:p>
            <a:r>
              <a:rPr lang="en-US" b="1" dirty="0"/>
              <a:t>vi.</a:t>
            </a:r>
            <a:r>
              <a:rPr lang="en-US" dirty="0"/>
              <a:t> The verb in a sentence may affect two objects, one directly and the other indirectly.</a:t>
            </a:r>
          </a:p>
          <a:p>
            <a:pPr marL="0" indent="0">
              <a:buNone/>
            </a:pPr>
            <a:r>
              <a:rPr lang="en-US" dirty="0"/>
              <a:t>	I gave </a:t>
            </a:r>
            <a:r>
              <a:rPr lang="en-US" u="sng" dirty="0" smtClean="0"/>
              <a:t>my friend</a:t>
            </a:r>
            <a:r>
              <a:rPr lang="en-US" dirty="0" smtClean="0"/>
              <a:t> </a:t>
            </a:r>
            <a:r>
              <a:rPr lang="en-US" u="sng" dirty="0" smtClean="0"/>
              <a:t>a </a:t>
            </a:r>
            <a:r>
              <a:rPr lang="en-US" u="sng" dirty="0"/>
              <a:t>birthday </a:t>
            </a:r>
            <a:r>
              <a:rPr lang="en-US" u="sng" dirty="0" smtClean="0"/>
              <a:t>present</a:t>
            </a:r>
            <a:r>
              <a:rPr lang="en-US" dirty="0" smtClean="0"/>
              <a:t>. 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	The agricultural officer gave </a:t>
            </a:r>
            <a:r>
              <a:rPr lang="en-US" u="sng" dirty="0" smtClean="0"/>
              <a:t>the farmers   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  </a:t>
            </a:r>
            <a:r>
              <a:rPr lang="en-US" u="sng" dirty="0" smtClean="0"/>
              <a:t>some insecticides</a:t>
            </a:r>
            <a:r>
              <a:rPr lang="en-US" dirty="0" smtClean="0"/>
              <a:t>.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	Food costs </a:t>
            </a:r>
            <a:r>
              <a:rPr lang="en-US" u="sng" dirty="0" smtClean="0"/>
              <a:t>us</a:t>
            </a:r>
            <a:r>
              <a:rPr lang="en-US" dirty="0" smtClean="0"/>
              <a:t> </a:t>
            </a:r>
            <a:r>
              <a:rPr lang="en-US" u="sng" dirty="0" smtClean="0"/>
              <a:t>money</a:t>
            </a:r>
            <a:r>
              <a:rPr lang="en-US" dirty="0" smtClean="0"/>
              <a:t>.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	The student showed </a:t>
            </a:r>
            <a:r>
              <a:rPr lang="en-US" u="sng" dirty="0" smtClean="0"/>
              <a:t>the counselor</a:t>
            </a:r>
            <a:r>
              <a:rPr lang="en-US" dirty="0" smtClean="0"/>
              <a:t> </a:t>
            </a:r>
            <a:r>
              <a:rPr lang="en-US" u="sng" dirty="0" smtClean="0"/>
              <a:t> 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 </a:t>
            </a:r>
            <a:r>
              <a:rPr lang="en-US" u="sng" dirty="0" smtClean="0"/>
              <a:t>her essa</a:t>
            </a:r>
            <a:r>
              <a:rPr lang="en-US" dirty="0" smtClean="0"/>
              <a:t>y.</a:t>
            </a:r>
            <a:endParaRPr lang="en-US" dirty="0"/>
          </a:p>
          <a:p>
            <a:r>
              <a:rPr lang="en-US" dirty="0"/>
              <a:t>SUBJECT + VERB + </a:t>
            </a:r>
            <a:r>
              <a:rPr lang="en-US" dirty="0" err="1" smtClean="0"/>
              <a:t>OBJECT</a:t>
            </a:r>
            <a:r>
              <a:rPr lang="en-US" baseline="30000" dirty="0" err="1" smtClean="0"/>
              <a:t>direct</a:t>
            </a:r>
            <a:r>
              <a:rPr lang="en-US" dirty="0" smtClean="0"/>
              <a:t> </a:t>
            </a:r>
            <a:r>
              <a:rPr lang="en-US" dirty="0"/>
              <a:t>+ </a:t>
            </a:r>
            <a:r>
              <a:rPr lang="en-US" dirty="0" err="1" smtClean="0"/>
              <a:t>OBJECT</a:t>
            </a:r>
            <a:r>
              <a:rPr lang="en-US" baseline="30000" dirty="0" err="1" smtClean="0"/>
              <a:t>indirect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EDF1E-3582-467C-B0C9-B005D3497E0C}" type="slidenum">
              <a:rPr lang="en-US" smtClean="0"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89508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135563"/>
          </a:xfrm>
        </p:spPr>
        <p:txBody>
          <a:bodyPr/>
          <a:lstStyle/>
          <a:p>
            <a:endParaRPr lang="en-US" dirty="0" smtClean="0"/>
          </a:p>
          <a:p>
            <a:r>
              <a:rPr lang="en-US" dirty="0" smtClean="0"/>
              <a:t>It is not enough for a sentence to conform </a:t>
            </a:r>
            <a:r>
              <a:rPr lang="en-US" dirty="0"/>
              <a:t>to one of these </a:t>
            </a:r>
            <a:r>
              <a:rPr lang="en-US" dirty="0" smtClean="0"/>
              <a:t>patterns</a:t>
            </a:r>
            <a:r>
              <a:rPr lang="en-US" dirty="0"/>
              <a:t>;</a:t>
            </a:r>
            <a:r>
              <a:rPr lang="en-US" dirty="0" smtClean="0"/>
              <a:t> it must </a:t>
            </a:r>
            <a:r>
              <a:rPr lang="en-US" dirty="0"/>
              <a:t>make sense. </a:t>
            </a:r>
          </a:p>
          <a:p>
            <a:r>
              <a:rPr lang="en-US" dirty="0"/>
              <a:t>	</a:t>
            </a:r>
            <a:r>
              <a:rPr lang="en-US" i="1" dirty="0"/>
              <a:t>‘The mango swallowed the house.’ </a:t>
            </a:r>
            <a:r>
              <a:rPr lang="en-US" dirty="0"/>
              <a:t>has the pattern SVO but does not make </a:t>
            </a:r>
            <a:r>
              <a:rPr lang="en-US" dirty="0" smtClean="0"/>
              <a:t>sense, and so is the following sentence;</a:t>
            </a:r>
            <a:endParaRPr lang="en-US" dirty="0"/>
          </a:p>
          <a:p>
            <a:r>
              <a:rPr lang="en-US" dirty="0"/>
              <a:t>        </a:t>
            </a:r>
            <a:r>
              <a:rPr lang="en-US" dirty="0" smtClean="0"/>
              <a:t>‘</a:t>
            </a:r>
            <a:r>
              <a:rPr lang="en-US" i="1" dirty="0"/>
              <a:t>Colorless green ideas sleep furiously.’ </a:t>
            </a:r>
            <a:r>
              <a:rPr lang="en-US" i="1" dirty="0" smtClean="0"/>
              <a:t>  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     (</a:t>
            </a:r>
            <a:r>
              <a:rPr lang="en-US" dirty="0"/>
              <a:t>SVA)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EDF1E-3582-467C-B0C9-B005D3497E0C}" type="slidenum">
              <a:rPr lang="en-US" smtClean="0"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72999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828800"/>
            <a:ext cx="8229600" cy="4525963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A writer may get lost if the sentence is too long.</a:t>
            </a:r>
          </a:p>
          <a:p>
            <a:pPr marL="0" indent="0">
              <a:buNone/>
            </a:pPr>
            <a:r>
              <a:rPr lang="en-US" b="1" dirty="0"/>
              <a:t>The general view about physical exercises</a:t>
            </a:r>
            <a:r>
              <a:rPr lang="en-US" dirty="0"/>
              <a:t> is </a:t>
            </a:r>
            <a:r>
              <a:rPr lang="en-US" b="1" dirty="0"/>
              <a:t>that the use of gross muscle groups to generate heat and </a:t>
            </a:r>
            <a:r>
              <a:rPr lang="en-US" b="1" dirty="0" smtClean="0"/>
              <a:t>energy in </a:t>
            </a:r>
            <a:r>
              <a:rPr lang="en-US" b="1" dirty="0"/>
              <a:t>the body for a person’s total strength, health </a:t>
            </a:r>
            <a:r>
              <a:rPr lang="en-US" b="1" dirty="0" smtClean="0"/>
              <a:t>and  recreation.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The </a:t>
            </a:r>
            <a:r>
              <a:rPr lang="en-US" dirty="0" smtClean="0"/>
              <a:t>predicate of the above sentence is not complete:</a:t>
            </a:r>
            <a:endParaRPr lang="en-US" dirty="0"/>
          </a:p>
          <a:p>
            <a:r>
              <a:rPr lang="en-US" dirty="0" smtClean="0"/>
              <a:t>....that </a:t>
            </a:r>
            <a:r>
              <a:rPr lang="en-US" dirty="0"/>
              <a:t>the use of </a:t>
            </a:r>
            <a:r>
              <a:rPr lang="en-US" dirty="0" smtClean="0"/>
              <a:t>gross muscle groups </a:t>
            </a:r>
            <a:r>
              <a:rPr lang="en-US" dirty="0"/>
              <a:t>to generate </a:t>
            </a:r>
            <a:r>
              <a:rPr lang="en-US" dirty="0" smtClean="0"/>
              <a:t>heat and energy in the body for a person’s total strength, health and recreation...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      </a:t>
            </a:r>
            <a:endParaRPr lang="en-US" dirty="0"/>
          </a:p>
          <a:p>
            <a:r>
              <a:rPr lang="en-US" dirty="0"/>
              <a:t>A short sentence </a:t>
            </a:r>
            <a:r>
              <a:rPr lang="en-US" dirty="0" smtClean="0"/>
              <a:t>also can be </a:t>
            </a:r>
            <a:r>
              <a:rPr lang="en-US" dirty="0"/>
              <a:t>incomplete:</a:t>
            </a:r>
          </a:p>
          <a:p>
            <a:pPr marL="0" indent="0">
              <a:buNone/>
            </a:pPr>
            <a:r>
              <a:rPr lang="en-US" dirty="0"/>
              <a:t>	Because he slept late.</a:t>
            </a:r>
          </a:p>
          <a:p>
            <a:pPr marL="0" indent="0">
              <a:buNone/>
            </a:pPr>
            <a:r>
              <a:rPr lang="en-US" dirty="0"/>
              <a:t>	The reason why he is not here.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EDF1E-3582-467C-B0C9-B005D3497E0C}" type="slidenum">
              <a:rPr lang="en-US" smtClean="0"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23861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But the same sound can be represented in other ways as in:</a:t>
            </a:r>
          </a:p>
          <a:p>
            <a:r>
              <a:rPr lang="en-US" sz="3600" dirty="0" smtClean="0"/>
              <a:t>	</a:t>
            </a:r>
            <a:r>
              <a:rPr lang="en-US" sz="3600" b="1" dirty="0" smtClean="0"/>
              <a:t>be,  sea,  key,  quay,  ski,  esprit,  </a:t>
            </a:r>
          </a:p>
          <a:p>
            <a:r>
              <a:rPr lang="en-US" sz="3600" b="1" dirty="0" smtClean="0"/>
              <a:t>      deceit,  field,  people,   </a:t>
            </a:r>
          </a:p>
          <a:p>
            <a:r>
              <a:rPr lang="en-US" sz="3600" b="1" dirty="0"/>
              <a:t> </a:t>
            </a:r>
            <a:r>
              <a:rPr lang="en-US" sz="3600" b="1" dirty="0" smtClean="0"/>
              <a:t>      amoeba/ameba, aeon/eon,  leave,  </a:t>
            </a:r>
          </a:p>
          <a:p>
            <a:pPr marL="0" indent="0">
              <a:buNone/>
            </a:pPr>
            <a:r>
              <a:rPr lang="en-US" sz="3600" b="1" dirty="0"/>
              <a:t> </a:t>
            </a:r>
            <a:r>
              <a:rPr lang="en-US" sz="3600" b="1" dirty="0" smtClean="0"/>
              <a:t>          these,</a:t>
            </a:r>
            <a:r>
              <a:rPr lang="en-US" sz="3600" dirty="0" smtClean="0"/>
              <a:t> etc.</a:t>
            </a:r>
          </a:p>
          <a:p>
            <a:pPr marL="0" indent="0">
              <a:buNone/>
            </a:pPr>
            <a:r>
              <a:rPr lang="en-US" dirty="0" smtClean="0"/>
              <a:t> 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EDF1E-3582-467C-B0C9-B005D3497E0C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00601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b="1" dirty="0"/>
              <a:t>7. Expanding Sentences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sentences used so far are basic types. To </a:t>
            </a:r>
            <a:r>
              <a:rPr lang="en-US" dirty="0"/>
              <a:t>convey our thoughts effectively we </a:t>
            </a:r>
            <a:r>
              <a:rPr lang="en-US" dirty="0" smtClean="0"/>
              <a:t>connect the sentences through </a:t>
            </a:r>
            <a:r>
              <a:rPr lang="en-US" dirty="0"/>
              <a:t>the processes of </a:t>
            </a:r>
            <a:r>
              <a:rPr lang="en-US" b="1" dirty="0"/>
              <a:t>coordination</a:t>
            </a:r>
            <a:r>
              <a:rPr lang="en-US" dirty="0"/>
              <a:t> and </a:t>
            </a:r>
            <a:r>
              <a:rPr lang="en-US" b="1" dirty="0"/>
              <a:t>subordination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The </a:t>
            </a:r>
            <a:r>
              <a:rPr lang="en-US" dirty="0"/>
              <a:t>Black Stars will </a:t>
            </a:r>
            <a:r>
              <a:rPr lang="en-US" dirty="0" smtClean="0"/>
              <a:t>win against Malawi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 smtClean="0"/>
              <a:t>I </a:t>
            </a:r>
            <a:r>
              <a:rPr lang="en-US" dirty="0"/>
              <a:t>will collect </a:t>
            </a:r>
            <a:r>
              <a:rPr lang="en-US" dirty="0" err="1"/>
              <a:t>Gh</a:t>
            </a:r>
            <a:r>
              <a:rPr lang="en-US" dirty="0"/>
              <a:t>ȼ 200 from my roommate.</a:t>
            </a:r>
          </a:p>
          <a:p>
            <a:pPr marL="0" indent="0">
              <a:buNone/>
            </a:pPr>
            <a:r>
              <a:rPr lang="en-US" dirty="0" smtClean="0"/>
              <a:t>He </a:t>
            </a:r>
            <a:r>
              <a:rPr lang="en-US" dirty="0"/>
              <a:t>is betting against the Black Stars.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EDF1E-3582-467C-B0C9-B005D3497E0C}" type="slidenum">
              <a:rPr lang="en-US" smtClean="0"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39701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68963"/>
          </a:xfrm>
        </p:spPr>
        <p:txBody>
          <a:bodyPr>
            <a:normAutofit fontScale="92500"/>
          </a:bodyPr>
          <a:lstStyle/>
          <a:p>
            <a:r>
              <a:rPr lang="en-US" dirty="0"/>
              <a:t>These can be combined for more effectiveness by turning some of the sentences into clauses</a:t>
            </a:r>
            <a:r>
              <a:rPr lang="en-US" dirty="0" smtClean="0"/>
              <a:t>.</a:t>
            </a:r>
            <a:r>
              <a:rPr lang="en-US" dirty="0"/>
              <a:t> </a:t>
            </a:r>
          </a:p>
          <a:p>
            <a:r>
              <a:rPr lang="en-US" dirty="0"/>
              <a:t>Clause 1:  If the Black Stars win against </a:t>
            </a:r>
            <a:r>
              <a:rPr lang="en-US" dirty="0" smtClean="0"/>
              <a:t>			           Malawi</a:t>
            </a:r>
            <a:r>
              <a:rPr lang="en-US" dirty="0"/>
              <a:t>,</a:t>
            </a:r>
          </a:p>
          <a:p>
            <a:r>
              <a:rPr lang="en-US" dirty="0"/>
              <a:t>Clause 2:  I will collect </a:t>
            </a:r>
            <a:r>
              <a:rPr lang="en-US" dirty="0" err="1"/>
              <a:t>Gh</a:t>
            </a:r>
            <a:r>
              <a:rPr lang="en-US" dirty="0"/>
              <a:t>ȼ 200 from my </a:t>
            </a:r>
            <a:r>
              <a:rPr lang="en-US" dirty="0" smtClean="0"/>
              <a:t>			  roommate</a:t>
            </a:r>
            <a:r>
              <a:rPr lang="en-US" dirty="0"/>
              <a:t>,</a:t>
            </a:r>
          </a:p>
          <a:p>
            <a:r>
              <a:rPr lang="en-US" dirty="0"/>
              <a:t>Clause 3:  who is betting against the Black </a:t>
            </a:r>
            <a:r>
              <a:rPr lang="en-US" dirty="0" smtClean="0"/>
              <a:t>			   Stars.</a:t>
            </a:r>
          </a:p>
          <a:p>
            <a:pPr marL="0" indent="0">
              <a:buNone/>
            </a:pPr>
            <a:r>
              <a:rPr lang="en-US" i="1" dirty="0"/>
              <a:t>If the Black Stars win against Malawi, I will collect </a:t>
            </a:r>
            <a:r>
              <a:rPr lang="en-US" i="1" dirty="0" err="1"/>
              <a:t>Gh</a:t>
            </a:r>
            <a:r>
              <a:rPr lang="en-US" i="1" dirty="0"/>
              <a:t>ȼ 200 from my roommate who is betting against them.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EDF1E-3582-467C-B0C9-B005D3497E0C}" type="slidenum">
              <a:rPr lang="en-US" smtClean="0"/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06201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Every </a:t>
            </a:r>
            <a:r>
              <a:rPr lang="en-US" dirty="0"/>
              <a:t>sentence </a:t>
            </a:r>
            <a:r>
              <a:rPr lang="en-US" dirty="0" smtClean="0"/>
              <a:t>consists </a:t>
            </a:r>
            <a:r>
              <a:rPr lang="en-US" dirty="0"/>
              <a:t>of one or </a:t>
            </a:r>
            <a:r>
              <a:rPr lang="en-US" dirty="0" smtClean="0"/>
              <a:t>more clauses. A sentence is </a:t>
            </a:r>
            <a:r>
              <a:rPr lang="en-US" dirty="0"/>
              <a:t>a clause, but not all clauses are sentences.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EDF1E-3582-467C-B0C9-B005D3497E0C}" type="slidenum">
              <a:rPr lang="en-US" smtClean="0"/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39243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>
            <a:normAutofit fontScale="90000"/>
          </a:bodyPr>
          <a:lstStyle/>
          <a:p>
            <a:pPr algn="l"/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A</a:t>
            </a:r>
            <a:r>
              <a:rPr lang="en-US" b="1" dirty="0"/>
              <a:t>. Coordination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1" dirty="0" smtClean="0"/>
              <a:t>i</a:t>
            </a:r>
            <a:r>
              <a:rPr lang="en-US" b="1" dirty="0"/>
              <a:t>.</a:t>
            </a:r>
            <a:r>
              <a:rPr lang="en-US" dirty="0"/>
              <a:t> He sold his maize. He bought a new bicycle.</a:t>
            </a:r>
          </a:p>
          <a:p>
            <a:pPr marL="0" indent="0">
              <a:buNone/>
            </a:pPr>
            <a:r>
              <a:rPr lang="en-US" i="1" dirty="0"/>
              <a:t>He sold his maize and </a:t>
            </a:r>
            <a:r>
              <a:rPr lang="en-US" i="1" strike="sngStrike" dirty="0"/>
              <a:t>he</a:t>
            </a:r>
            <a:r>
              <a:rPr lang="en-US" i="1" dirty="0"/>
              <a:t> bought a new bicycle</a:t>
            </a:r>
            <a:r>
              <a:rPr lang="en-US" i="1" dirty="0" smtClean="0"/>
              <a:t>.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b="1" dirty="0"/>
              <a:t>ii.</a:t>
            </a:r>
            <a:r>
              <a:rPr lang="en-US" dirty="0"/>
              <a:t> He harvested his maize. He wanted a new bicycle.  He sold the maize. He got 600 cedis. He used 200 cedis to buy a bicycle.  </a:t>
            </a:r>
          </a:p>
          <a:p>
            <a:pPr marL="0" indent="0">
              <a:buNone/>
            </a:pPr>
            <a:r>
              <a:rPr lang="en-US" i="1" dirty="0" smtClean="0"/>
              <a:t>He </a:t>
            </a:r>
            <a:r>
              <a:rPr lang="en-US" i="1" dirty="0"/>
              <a:t>wanted a new bicycle, so he harvested his maize, sold it for 600 cedis and bought a bicycle for 200 cedis.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EDF1E-3582-467C-B0C9-B005D3497E0C}" type="slidenum">
              <a:rPr lang="en-US" smtClean="0"/>
              <a:t>43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70524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135563"/>
          </a:xfrm>
        </p:spPr>
        <p:txBody>
          <a:bodyPr>
            <a:normAutofit lnSpcReduction="10000"/>
          </a:bodyPr>
          <a:lstStyle/>
          <a:p>
            <a:r>
              <a:rPr lang="en-US" dirty="0"/>
              <a:t>Words, phrases, clauses and sentences may be connected by using:</a:t>
            </a:r>
          </a:p>
          <a:p>
            <a:r>
              <a:rPr lang="en-US" dirty="0" smtClean="0"/>
              <a:t>and</a:t>
            </a:r>
            <a:r>
              <a:rPr lang="en-US" dirty="0"/>
              <a:t>, but, or, nor, so, for, yet- </a:t>
            </a:r>
            <a:r>
              <a:rPr lang="en-US" b="1" dirty="0"/>
              <a:t>coordinating conjunctions/ connectives</a:t>
            </a:r>
            <a:endParaRPr lang="en-US" dirty="0"/>
          </a:p>
          <a:p>
            <a:r>
              <a:rPr lang="en-US" dirty="0"/>
              <a:t>e</a:t>
            </a:r>
            <a:r>
              <a:rPr lang="en-US" smtClean="0"/>
              <a:t>ither</a:t>
            </a:r>
            <a:r>
              <a:rPr lang="en-US" dirty="0" smtClean="0"/>
              <a:t>...or</a:t>
            </a:r>
            <a:r>
              <a:rPr lang="en-US" dirty="0"/>
              <a:t>, </a:t>
            </a:r>
            <a:r>
              <a:rPr lang="en-US" dirty="0" smtClean="0"/>
              <a:t>neither...nor </a:t>
            </a:r>
            <a:r>
              <a:rPr lang="en-US" dirty="0"/>
              <a:t>– </a:t>
            </a:r>
            <a:r>
              <a:rPr lang="en-US" b="1" dirty="0"/>
              <a:t>correlative conjunctions</a:t>
            </a:r>
            <a:endParaRPr lang="en-US" dirty="0"/>
          </a:p>
          <a:p>
            <a:r>
              <a:rPr lang="en-US" dirty="0"/>
              <a:t>however, consequently, hence, moreover, furthermore, also, accordingly, likewise, besides, indeed, thus, meanwhile, namely, and then – </a:t>
            </a:r>
            <a:r>
              <a:rPr lang="en-US" b="1" dirty="0"/>
              <a:t>conjunctive adverbs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EDF1E-3582-467C-B0C9-B005D3497E0C}" type="slidenum">
              <a:rPr lang="en-US" smtClean="0"/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62223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Coordination may express </a:t>
            </a:r>
          </a:p>
          <a:p>
            <a:r>
              <a:rPr lang="en-US" dirty="0" smtClean="0"/>
              <a:t>addition</a:t>
            </a:r>
            <a:endParaRPr lang="en-US" dirty="0"/>
          </a:p>
          <a:p>
            <a:r>
              <a:rPr lang="en-US" dirty="0" smtClean="0"/>
              <a:t>contrast</a:t>
            </a:r>
            <a:endParaRPr lang="en-US" dirty="0"/>
          </a:p>
          <a:p>
            <a:r>
              <a:rPr lang="en-US" dirty="0"/>
              <a:t>choice</a:t>
            </a:r>
          </a:p>
          <a:p>
            <a:r>
              <a:rPr lang="en-US" dirty="0"/>
              <a:t>result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EDF1E-3582-467C-B0C9-B005D3497E0C}" type="slidenum">
              <a:rPr lang="en-US" smtClean="0"/>
              <a:t>45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52434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1" i="1" dirty="0"/>
              <a:t>Addition </a:t>
            </a:r>
            <a:endParaRPr lang="en-US" dirty="0"/>
          </a:p>
          <a:p>
            <a:r>
              <a:rPr lang="en-US" dirty="0"/>
              <a:t>Coordination may be done</a:t>
            </a:r>
            <a:r>
              <a:rPr lang="en-US" b="1" dirty="0"/>
              <a:t> </a:t>
            </a:r>
            <a:r>
              <a:rPr lang="en-US" dirty="0"/>
              <a:t>to indicate that</a:t>
            </a:r>
            <a:r>
              <a:rPr lang="en-US" b="1" dirty="0"/>
              <a:t> </a:t>
            </a:r>
            <a:r>
              <a:rPr lang="en-US" dirty="0"/>
              <a:t>both ideas are of equal rank and what follows is an addition or is supplementary to the first.</a:t>
            </a:r>
          </a:p>
          <a:p>
            <a:r>
              <a:rPr lang="en-US" b="1" i="1" dirty="0"/>
              <a:t> </a:t>
            </a:r>
            <a:r>
              <a:rPr lang="en-US" i="1" dirty="0" smtClean="0"/>
              <a:t>I </a:t>
            </a:r>
            <a:r>
              <a:rPr lang="en-US" i="1" dirty="0"/>
              <a:t>love him and he loves me. </a:t>
            </a:r>
          </a:p>
          <a:p>
            <a:r>
              <a:rPr lang="en-US" dirty="0"/>
              <a:t>Connectives used to show addition include:</a:t>
            </a:r>
          </a:p>
          <a:p>
            <a:r>
              <a:rPr lang="en-US" dirty="0"/>
              <a:t>	</a:t>
            </a:r>
            <a:r>
              <a:rPr lang="en-US" i="1" dirty="0"/>
              <a:t>also		both 		</a:t>
            </a:r>
            <a:r>
              <a:rPr lang="en-US" i="1" dirty="0" smtClean="0"/>
              <a:t>besides </a:t>
            </a:r>
            <a:r>
              <a:rPr lang="en-US" i="1" dirty="0"/>
              <a:t>		moreover	</a:t>
            </a:r>
            <a:r>
              <a:rPr lang="en-US" i="1" dirty="0" smtClean="0"/>
              <a:t>and</a:t>
            </a:r>
            <a:r>
              <a:rPr lang="en-US" i="1" dirty="0"/>
              <a:t>		furthermore 		likewise 	</a:t>
            </a:r>
            <a:r>
              <a:rPr lang="en-US" i="1" dirty="0" smtClean="0"/>
              <a:t>then</a:t>
            </a:r>
            <a:endParaRPr lang="en-US" i="1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EDF1E-3582-467C-B0C9-B005D3497E0C}" type="slidenum">
              <a:rPr lang="en-US" smtClean="0"/>
              <a:t>46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10395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 once had a cold. It gave me a terrible headache. I went to see the doctor. He said I had a sinus infection.</a:t>
            </a:r>
          </a:p>
          <a:p>
            <a:r>
              <a:rPr lang="en-US" dirty="0"/>
              <a:t>I once had a cold, and it gave me a terrible headache. I went to see the doctor and  he said I had a sinus infection.</a:t>
            </a:r>
          </a:p>
          <a:p>
            <a:r>
              <a:rPr lang="en-US" dirty="0"/>
              <a:t>Note: This can still be improved with subordination (further below).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EDF1E-3582-467C-B0C9-B005D3497E0C}" type="slidenum">
              <a:rPr lang="en-US" smtClean="0"/>
              <a:t>47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43220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i="1" dirty="0"/>
              <a:t>Contrast</a:t>
            </a:r>
            <a:endParaRPr lang="en-US" dirty="0"/>
          </a:p>
          <a:p>
            <a:r>
              <a:rPr lang="en-US" dirty="0" smtClean="0"/>
              <a:t>Ideas </a:t>
            </a:r>
            <a:r>
              <a:rPr lang="en-US" dirty="0"/>
              <a:t>may be coordinated to show contrast or conflict </a:t>
            </a:r>
          </a:p>
          <a:p>
            <a:r>
              <a:rPr lang="en-US" i="1" dirty="0"/>
              <a:t>	</a:t>
            </a:r>
            <a:r>
              <a:rPr lang="en-US" i="1" dirty="0" smtClean="0"/>
              <a:t>I </a:t>
            </a:r>
            <a:r>
              <a:rPr lang="en-US" i="1" dirty="0"/>
              <a:t>love him but he does not love me.</a:t>
            </a:r>
          </a:p>
          <a:p>
            <a:r>
              <a:rPr lang="en-US" dirty="0"/>
              <a:t>	Connectives used to show addition include:</a:t>
            </a:r>
          </a:p>
          <a:p>
            <a:pPr marL="0" indent="0">
              <a:buNone/>
            </a:pPr>
            <a:r>
              <a:rPr lang="en-US" dirty="0"/>
              <a:t>		</a:t>
            </a:r>
            <a:r>
              <a:rPr lang="en-US" i="1" dirty="0"/>
              <a:t>but, however, nevertheless, still, yet.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EDF1E-3582-467C-B0C9-B005D3497E0C}" type="slidenum">
              <a:rPr lang="en-US" smtClean="0"/>
              <a:t>48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76479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2800" i="1" dirty="0" smtClean="0"/>
              <a:t>-addition and contrast</a:t>
            </a:r>
            <a:endParaRPr lang="en-US" sz="2800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>
            <a:normAutofit fontScale="85000" lnSpcReduction="10000"/>
          </a:bodyPr>
          <a:lstStyle/>
          <a:p>
            <a:r>
              <a:rPr lang="en-US" dirty="0"/>
              <a:t>The University for Development Studies has four campuses. Each campus offers both undergraduate and graduate </a:t>
            </a:r>
            <a:r>
              <a:rPr lang="en-US" dirty="0" err="1"/>
              <a:t>programmes</a:t>
            </a:r>
            <a:r>
              <a:rPr lang="en-US" dirty="0"/>
              <a:t>. The student population in all four campuses has grown in recent years. The facilities of the university have not expanded as fast. </a:t>
            </a:r>
            <a:endParaRPr lang="en-US" dirty="0" smtClean="0"/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Revised:- </a:t>
            </a:r>
          </a:p>
          <a:p>
            <a:pPr marL="0" indent="0">
              <a:buNone/>
            </a:pPr>
            <a:r>
              <a:rPr lang="en-US" dirty="0"/>
              <a:t>The University for Development Studies has four campuses, and each campus offers both undergraduate and graduate </a:t>
            </a:r>
            <a:r>
              <a:rPr lang="en-US" dirty="0" err="1"/>
              <a:t>programmes</a:t>
            </a:r>
            <a:r>
              <a:rPr lang="en-US" dirty="0"/>
              <a:t>. The student population in all four campuses has grown in recent years, but the facilities of the university have not expanded as fast.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EDF1E-3582-467C-B0C9-B005D3497E0C}" type="slidenum">
              <a:rPr lang="en-US" smtClean="0"/>
              <a:t>49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8578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same /i:/ sound is also spelt </a:t>
            </a:r>
            <a:r>
              <a:rPr lang="en-US" b="1" i="1" dirty="0" err="1" smtClean="0"/>
              <a:t>ie</a:t>
            </a:r>
            <a:r>
              <a:rPr lang="en-US" dirty="0" smtClean="0"/>
              <a:t>: 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n</a:t>
            </a:r>
            <a:r>
              <a:rPr lang="en-US" b="1" dirty="0" smtClean="0"/>
              <a:t>ie</a:t>
            </a:r>
            <a:r>
              <a:rPr lang="en-US" dirty="0" smtClean="0"/>
              <a:t>ce, pr</a:t>
            </a:r>
            <a:r>
              <a:rPr lang="en-US" b="1" dirty="0" smtClean="0"/>
              <a:t>ie</a:t>
            </a:r>
            <a:r>
              <a:rPr lang="en-US" dirty="0" smtClean="0"/>
              <a:t>st, s</a:t>
            </a:r>
            <a:r>
              <a:rPr lang="en-US" b="1" dirty="0" smtClean="0"/>
              <a:t>ie</a:t>
            </a:r>
            <a:r>
              <a:rPr lang="en-US" dirty="0" smtClean="0"/>
              <a:t>ge, bel</a:t>
            </a:r>
            <a:r>
              <a:rPr lang="en-US" b="1" dirty="0" smtClean="0"/>
              <a:t>ie</a:t>
            </a:r>
            <a:r>
              <a:rPr lang="en-US" dirty="0" smtClean="0"/>
              <a:t>ve </a:t>
            </a:r>
          </a:p>
          <a:p>
            <a:r>
              <a:rPr lang="en-US" dirty="0"/>
              <a:t>	</a:t>
            </a:r>
            <a:r>
              <a:rPr lang="en-US" b="1" dirty="0" smtClean="0"/>
              <a:t>Exceptions </a:t>
            </a:r>
            <a:r>
              <a:rPr lang="en-US" dirty="0" smtClean="0"/>
              <a:t>– </a:t>
            </a:r>
            <a:r>
              <a:rPr lang="en-US" b="1" dirty="0" smtClean="0"/>
              <a:t>sei</a:t>
            </a:r>
            <a:r>
              <a:rPr lang="en-US" dirty="0" smtClean="0"/>
              <a:t>ze, w</a:t>
            </a:r>
            <a:r>
              <a:rPr lang="en-US" b="1" dirty="0" smtClean="0"/>
              <a:t>ei</a:t>
            </a:r>
            <a:r>
              <a:rPr lang="en-US" dirty="0" smtClean="0"/>
              <a:t>rd.</a:t>
            </a:r>
          </a:p>
          <a:p>
            <a:r>
              <a:rPr lang="en-US" dirty="0" smtClean="0"/>
              <a:t>      </a:t>
            </a:r>
            <a:r>
              <a:rPr lang="en-US" dirty="0"/>
              <a:t>A</a:t>
            </a:r>
            <a:r>
              <a:rPr lang="en-US" dirty="0" smtClean="0"/>
              <a:t>fter </a:t>
            </a:r>
            <a:r>
              <a:rPr lang="en-US" i="1" dirty="0" smtClean="0"/>
              <a:t>c</a:t>
            </a:r>
            <a:r>
              <a:rPr lang="en-US" dirty="0" smtClean="0"/>
              <a:t> it is spelt </a:t>
            </a:r>
            <a:r>
              <a:rPr lang="en-US" b="1" i="1" dirty="0" err="1" smtClean="0"/>
              <a:t>ei</a:t>
            </a:r>
            <a:r>
              <a:rPr lang="en-US" i="1" dirty="0" smtClean="0"/>
              <a:t>: </a:t>
            </a:r>
            <a:r>
              <a:rPr lang="en-US" dirty="0" smtClean="0"/>
              <a:t>de</a:t>
            </a:r>
            <a:r>
              <a:rPr lang="en-US" b="1" dirty="0" smtClean="0"/>
              <a:t>cei</a:t>
            </a:r>
            <a:r>
              <a:rPr lang="en-US" dirty="0" smtClean="0"/>
              <a:t>ve, re</a:t>
            </a:r>
            <a:r>
              <a:rPr lang="en-US" b="1" dirty="0" smtClean="0"/>
              <a:t>cei</a:t>
            </a:r>
            <a:r>
              <a:rPr lang="en-US" dirty="0" smtClean="0"/>
              <a:t>ve,          </a:t>
            </a:r>
          </a:p>
          <a:p>
            <a:pPr marL="0" indent="0">
              <a:buNone/>
            </a:pPr>
            <a:r>
              <a:rPr lang="en-US" b="1" dirty="0"/>
              <a:t> </a:t>
            </a:r>
            <a:r>
              <a:rPr lang="en-US" b="1" dirty="0" smtClean="0"/>
              <a:t>    	cei</a:t>
            </a:r>
            <a:r>
              <a:rPr lang="en-US" dirty="0" smtClean="0"/>
              <a:t>ling, re</a:t>
            </a:r>
            <a:r>
              <a:rPr lang="en-US" b="1" dirty="0" smtClean="0"/>
              <a:t>cei</a:t>
            </a:r>
            <a:r>
              <a:rPr lang="en-US" dirty="0" smtClean="0"/>
              <a:t>pt, con</a:t>
            </a:r>
            <a:r>
              <a:rPr lang="en-US" b="1" dirty="0" smtClean="0"/>
              <a:t>cei</a:t>
            </a:r>
            <a:r>
              <a:rPr lang="en-US" dirty="0" smtClean="0"/>
              <a:t>ve, etc.</a:t>
            </a:r>
            <a:endParaRPr lang="en-US" b="1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EDF1E-3582-467C-B0C9-B005D3497E0C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91840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i="1" dirty="0"/>
              <a:t>Choice</a:t>
            </a:r>
            <a:endParaRPr lang="en-US" dirty="0"/>
          </a:p>
          <a:p>
            <a:r>
              <a:rPr lang="en-US" dirty="0" smtClean="0"/>
              <a:t>Coordination </a:t>
            </a:r>
            <a:r>
              <a:rPr lang="en-US" dirty="0"/>
              <a:t>may show alternate possibility;</a:t>
            </a:r>
          </a:p>
          <a:p>
            <a:r>
              <a:rPr lang="en-US" i="1" dirty="0"/>
              <a:t>		You buy it or I buy it.</a:t>
            </a:r>
          </a:p>
          <a:p>
            <a:r>
              <a:rPr lang="en-US" dirty="0"/>
              <a:t>Other connectives: </a:t>
            </a:r>
            <a:r>
              <a:rPr lang="en-US" i="1" dirty="0"/>
              <a:t>either ...or, neither...nor, or, otherwise.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EDF1E-3582-467C-B0C9-B005D3497E0C}" type="slidenum">
              <a:rPr lang="en-US" smtClean="0"/>
              <a:t>50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14280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 </a:t>
            </a:r>
            <a:r>
              <a:rPr lang="en-US" b="1" i="1" dirty="0" smtClean="0"/>
              <a:t>Result</a:t>
            </a:r>
            <a:r>
              <a:rPr lang="en-US" b="1" i="1" dirty="0"/>
              <a:t>	</a:t>
            </a:r>
            <a:endParaRPr lang="en-US" dirty="0"/>
          </a:p>
          <a:p>
            <a:r>
              <a:rPr lang="en-US" dirty="0" smtClean="0"/>
              <a:t>Coordination </a:t>
            </a:r>
            <a:r>
              <a:rPr lang="en-US" dirty="0"/>
              <a:t>may show the consequence or result of a preceding statement;</a:t>
            </a:r>
          </a:p>
          <a:p>
            <a:r>
              <a:rPr lang="en-US" i="1" dirty="0" smtClean="0"/>
              <a:t>I </a:t>
            </a:r>
            <a:r>
              <a:rPr lang="en-US" i="1" dirty="0"/>
              <a:t>love him therefore he loves me.</a:t>
            </a:r>
          </a:p>
          <a:p>
            <a:pPr marL="0" indent="0">
              <a:buNone/>
            </a:pPr>
            <a:r>
              <a:rPr lang="en-US" dirty="0" smtClean="0"/>
              <a:t>Other connectives that show result: </a:t>
            </a:r>
          </a:p>
          <a:p>
            <a:r>
              <a:rPr lang="en-US" i="1" dirty="0" smtClean="0"/>
              <a:t>consequently</a:t>
            </a:r>
            <a:r>
              <a:rPr lang="en-US" i="1" dirty="0"/>
              <a:t>, accordingly, hence, therefore.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EDF1E-3582-467C-B0C9-B005D3497E0C}" type="slidenum">
              <a:rPr lang="en-US" smtClean="0"/>
              <a:t>51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8293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364163"/>
          </a:xfrm>
        </p:spPr>
        <p:txBody>
          <a:bodyPr>
            <a:normAutofit fontScale="85000" lnSpcReduction="20000"/>
          </a:bodyPr>
          <a:lstStyle/>
          <a:p>
            <a:r>
              <a:rPr lang="en-US" b="1" dirty="0"/>
              <a:t>Faulty Coordination	</a:t>
            </a:r>
            <a:endParaRPr lang="en-US" dirty="0"/>
          </a:p>
          <a:p>
            <a:r>
              <a:rPr lang="en-US" dirty="0"/>
              <a:t>For correct coordination of two or more statements, first establish the kind of relation between them. </a:t>
            </a:r>
          </a:p>
          <a:p>
            <a:r>
              <a:rPr lang="en-US" dirty="0"/>
              <a:t> </a:t>
            </a:r>
            <a:r>
              <a:rPr lang="en-US" b="1" i="1" dirty="0" smtClean="0"/>
              <a:t>Faulty</a:t>
            </a:r>
            <a:r>
              <a:rPr lang="en-US" dirty="0"/>
              <a:t>:</a:t>
            </a:r>
            <a:r>
              <a:rPr lang="en-US" dirty="0" smtClean="0"/>
              <a:t> </a:t>
            </a:r>
            <a:r>
              <a:rPr lang="en-US" dirty="0" err="1"/>
              <a:t>Ekua</a:t>
            </a:r>
            <a:r>
              <a:rPr lang="en-US" dirty="0"/>
              <a:t> took a long vacation and her health did 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           not </a:t>
            </a:r>
            <a:r>
              <a:rPr lang="en-US" dirty="0"/>
              <a:t>improve.</a:t>
            </a:r>
          </a:p>
          <a:p>
            <a:r>
              <a:rPr lang="en-US" dirty="0"/>
              <a:t> </a:t>
            </a:r>
            <a:r>
              <a:rPr lang="en-US" b="1" i="1" dirty="0" smtClean="0"/>
              <a:t>Revised: </a:t>
            </a:r>
            <a:r>
              <a:rPr lang="en-US" dirty="0" err="1" smtClean="0"/>
              <a:t>Ekua</a:t>
            </a:r>
            <a:r>
              <a:rPr lang="en-US" dirty="0" smtClean="0"/>
              <a:t> </a:t>
            </a:r>
            <a:r>
              <a:rPr lang="en-US" dirty="0"/>
              <a:t>took a long vacation, but her health did </a:t>
            </a:r>
            <a:r>
              <a:rPr lang="en-US" dirty="0" smtClean="0"/>
              <a:t>   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             not </a:t>
            </a:r>
            <a:r>
              <a:rPr lang="en-US" dirty="0"/>
              <a:t>improve.</a:t>
            </a:r>
          </a:p>
          <a:p>
            <a:pPr marL="0" indent="0">
              <a:buNone/>
            </a:pPr>
            <a:r>
              <a:rPr lang="en-US" dirty="0"/>
              <a:t> </a:t>
            </a:r>
          </a:p>
          <a:p>
            <a:r>
              <a:rPr lang="en-US" b="1" i="1" dirty="0"/>
              <a:t>Faulty</a:t>
            </a:r>
            <a:r>
              <a:rPr lang="en-US" dirty="0"/>
              <a:t>: </a:t>
            </a:r>
            <a:r>
              <a:rPr lang="en-US" dirty="0" err="1"/>
              <a:t>Ekua</a:t>
            </a:r>
            <a:r>
              <a:rPr lang="en-US" dirty="0"/>
              <a:t> spent a long time in the hospital, but she </a:t>
            </a:r>
            <a:r>
              <a:rPr lang="en-US" dirty="0" smtClean="0"/>
              <a:t>   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        came </a:t>
            </a:r>
            <a:r>
              <a:rPr lang="en-US" dirty="0"/>
              <a:t>out entirely well</a:t>
            </a:r>
            <a:r>
              <a:rPr lang="en-US" dirty="0" smtClean="0"/>
              <a:t>.</a:t>
            </a:r>
            <a:endParaRPr lang="en-US" dirty="0"/>
          </a:p>
          <a:p>
            <a:r>
              <a:rPr lang="en-US" b="1" i="1" dirty="0" smtClean="0"/>
              <a:t>Revised</a:t>
            </a:r>
            <a:r>
              <a:rPr lang="en-US" dirty="0" smtClean="0"/>
              <a:t>: </a:t>
            </a:r>
            <a:r>
              <a:rPr lang="en-US" dirty="0" err="1" smtClean="0"/>
              <a:t>Ekua</a:t>
            </a:r>
            <a:r>
              <a:rPr lang="en-US" dirty="0" smtClean="0"/>
              <a:t> </a:t>
            </a:r>
            <a:r>
              <a:rPr lang="en-US" dirty="0"/>
              <a:t>spent a long time in the hospital; 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           consequently she </a:t>
            </a:r>
            <a:r>
              <a:rPr lang="en-US" dirty="0"/>
              <a:t>came out entirely well.</a:t>
            </a:r>
          </a:p>
          <a:p>
            <a:pPr marL="0" indent="0">
              <a:buNone/>
            </a:pPr>
            <a:r>
              <a:rPr lang="en-US" dirty="0"/>
              <a:t> 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EDF1E-3582-467C-B0C9-B005D3497E0C}" type="slidenum">
              <a:rPr lang="en-US" smtClean="0"/>
              <a:t>52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27522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1" i="1" dirty="0"/>
              <a:t>Faulty</a:t>
            </a:r>
            <a:r>
              <a:rPr lang="en-US" b="1" dirty="0"/>
              <a:t>: </a:t>
            </a:r>
            <a:r>
              <a:rPr lang="en-US" dirty="0"/>
              <a:t>They watched him deliver different types </a:t>
            </a:r>
            <a:r>
              <a:rPr lang="en-US" dirty="0" smtClean="0"/>
              <a:t>               of </a:t>
            </a:r>
            <a:r>
              <a:rPr lang="en-US" dirty="0"/>
              <a:t>sermons and how he handled feedback from   </a:t>
            </a:r>
          </a:p>
          <a:p>
            <a:pPr marL="0" indent="0">
              <a:buNone/>
            </a:pPr>
            <a:r>
              <a:rPr lang="en-US" dirty="0"/>
              <a:t>             listeners.</a:t>
            </a:r>
          </a:p>
          <a:p>
            <a:r>
              <a:rPr lang="en-US" b="1" i="1" dirty="0" smtClean="0"/>
              <a:t>Revised</a:t>
            </a:r>
            <a:r>
              <a:rPr lang="en-US" dirty="0" smtClean="0"/>
              <a:t>: They </a:t>
            </a:r>
            <a:r>
              <a:rPr lang="en-US" dirty="0"/>
              <a:t>watched how he delivered </a:t>
            </a:r>
            <a:r>
              <a:rPr lang="en-US" dirty="0" smtClean="0"/>
              <a:t>  different </a:t>
            </a:r>
            <a:r>
              <a:rPr lang="en-US" dirty="0"/>
              <a:t>types of sermons and how he handled feedback </a:t>
            </a:r>
            <a:r>
              <a:rPr lang="en-US" dirty="0" smtClean="0"/>
              <a:t>from </a:t>
            </a:r>
            <a:r>
              <a:rPr lang="en-US" dirty="0"/>
              <a:t>listeners.</a:t>
            </a:r>
          </a:p>
          <a:p>
            <a:r>
              <a:rPr lang="en-US" b="1" i="1" dirty="0" smtClean="0"/>
              <a:t>Revised: </a:t>
            </a:r>
            <a:r>
              <a:rPr lang="en-US" dirty="0" smtClean="0"/>
              <a:t>They </a:t>
            </a:r>
            <a:r>
              <a:rPr lang="en-US" dirty="0"/>
              <a:t>watched him deliver different types of sermons and handle feedback from   </a:t>
            </a:r>
          </a:p>
          <a:p>
            <a:pPr marL="0" indent="0">
              <a:buNone/>
            </a:pPr>
            <a:r>
              <a:rPr lang="en-US" dirty="0"/>
              <a:t>  </a:t>
            </a:r>
            <a:r>
              <a:rPr lang="en-US" dirty="0" smtClean="0"/>
              <a:t>    listeners</a:t>
            </a:r>
            <a:r>
              <a:rPr lang="en-US" dirty="0"/>
              <a:t>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EDF1E-3582-467C-B0C9-B005D3497E0C}" type="slidenum">
              <a:rPr lang="en-US" smtClean="0"/>
              <a:t>53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983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i="1" dirty="0"/>
              <a:t>Faulty</a:t>
            </a:r>
            <a:r>
              <a:rPr lang="en-US" dirty="0"/>
              <a:t>: </a:t>
            </a:r>
            <a:r>
              <a:rPr lang="en-US" dirty="0" smtClean="0"/>
              <a:t>Any </a:t>
            </a:r>
            <a:r>
              <a:rPr lang="en-US" dirty="0"/>
              <a:t>man that allows the wife or female participation in the decision making process is </a:t>
            </a:r>
            <a:r>
              <a:rPr lang="en-US" dirty="0" smtClean="0"/>
              <a:t>perceived </a:t>
            </a:r>
            <a:r>
              <a:rPr lang="en-US" dirty="0"/>
              <a:t>as a </a:t>
            </a:r>
            <a:r>
              <a:rPr lang="en-US" dirty="0" smtClean="0"/>
              <a:t>weak man.</a:t>
            </a:r>
            <a:endParaRPr lang="en-US" dirty="0"/>
          </a:p>
          <a:p>
            <a:r>
              <a:rPr lang="en-US" b="1" i="1" dirty="0"/>
              <a:t>Revised</a:t>
            </a:r>
            <a:r>
              <a:rPr lang="en-US" dirty="0"/>
              <a:t>: </a:t>
            </a:r>
            <a:r>
              <a:rPr lang="en-US" i="1" dirty="0" smtClean="0"/>
              <a:t>Any </a:t>
            </a:r>
            <a:r>
              <a:rPr lang="en-US" i="1" dirty="0"/>
              <a:t>man that allows </a:t>
            </a:r>
            <a:r>
              <a:rPr lang="en-US" i="1" dirty="0" smtClean="0"/>
              <a:t>his </a:t>
            </a:r>
            <a:r>
              <a:rPr lang="en-US" i="1" dirty="0"/>
              <a:t>wife or a female to participate in the decision making process is perceived as a weak </a:t>
            </a:r>
            <a:r>
              <a:rPr lang="en-US" i="1" dirty="0" smtClean="0"/>
              <a:t>man.</a:t>
            </a:r>
            <a:endParaRPr lang="en-US" i="1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EDF1E-3582-467C-B0C9-B005D3497E0C}" type="slidenum">
              <a:rPr lang="en-US" smtClean="0"/>
              <a:t>54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84270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b="1" i="1" dirty="0" smtClean="0"/>
              <a:t>B. Subordination</a:t>
            </a:r>
            <a:endParaRPr lang="en-US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Subordination </a:t>
            </a:r>
            <a:r>
              <a:rPr lang="en-US" dirty="0"/>
              <a:t>is </a:t>
            </a:r>
            <a:r>
              <a:rPr lang="en-US" dirty="0" smtClean="0"/>
              <a:t>another means of combining sentences. </a:t>
            </a:r>
            <a:r>
              <a:rPr lang="en-US" dirty="0"/>
              <a:t>O</a:t>
            </a:r>
            <a:r>
              <a:rPr lang="en-US" dirty="0" smtClean="0"/>
              <a:t>ne clause provides the main idea and the subordinate sentence or clause throws more light on the main idea. The subordinate clause cannot stand on its own and is usually called a subordinate clause.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EDF1E-3582-467C-B0C9-B005D3497E0C}" type="slidenum">
              <a:rPr lang="en-US" smtClean="0"/>
              <a:t>55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45824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My sister designed a course on personal relations for her firm. She is an efficient manager. (Equal emphasis)</a:t>
            </a:r>
          </a:p>
          <a:p>
            <a:r>
              <a:rPr lang="en-US" sz="4000" dirty="0" smtClean="0"/>
              <a:t>My sister, who is an efficient manager, designed a course on personal relations for her firm. </a:t>
            </a:r>
            <a:endParaRPr lang="en-US" sz="4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EDF1E-3582-467C-B0C9-B005D3497E0C}" type="slidenum">
              <a:rPr lang="en-US" smtClean="0"/>
              <a:t>56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74168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dirty="0"/>
              <a:t>The rains finally stopped. We felt so relieved</a:t>
            </a:r>
            <a:r>
              <a:rPr lang="en-US" sz="3600" dirty="0" smtClean="0"/>
              <a:t>.</a:t>
            </a:r>
          </a:p>
          <a:p>
            <a:r>
              <a:rPr lang="en-US" sz="3600" dirty="0" smtClean="0"/>
              <a:t>Revised:-</a:t>
            </a:r>
            <a:endParaRPr lang="en-US" sz="3600" dirty="0"/>
          </a:p>
          <a:p>
            <a:pPr marL="0" indent="0">
              <a:buNone/>
            </a:pPr>
            <a:r>
              <a:rPr lang="en-US" sz="3600" i="1" dirty="0"/>
              <a:t>We felt so relieved when the rains finally ceased.</a:t>
            </a:r>
          </a:p>
          <a:p>
            <a:pPr marL="0" indent="0">
              <a:buNone/>
            </a:pPr>
            <a:r>
              <a:rPr lang="en-US" sz="3600" i="1" dirty="0" smtClean="0"/>
              <a:t>When </a:t>
            </a:r>
            <a:r>
              <a:rPr lang="en-US" sz="3600" i="1" dirty="0"/>
              <a:t>the rains finally </a:t>
            </a:r>
            <a:r>
              <a:rPr lang="en-US" sz="3600" i="1" dirty="0" smtClean="0"/>
              <a:t>ceased we </a:t>
            </a:r>
            <a:r>
              <a:rPr lang="en-US" sz="3600" i="1" dirty="0"/>
              <a:t>felt so </a:t>
            </a:r>
            <a:r>
              <a:rPr lang="en-US" sz="3600" i="1" dirty="0" smtClean="0"/>
              <a:t>relieved.</a:t>
            </a:r>
            <a:endParaRPr lang="en-US" sz="3600" i="1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EDF1E-3582-467C-B0C9-B005D3497E0C}" type="slidenum">
              <a:rPr lang="en-US" smtClean="0"/>
              <a:t>57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15118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/>
          </a:bodyPr>
          <a:lstStyle/>
          <a:p>
            <a:pPr algn="l"/>
            <a:r>
              <a:rPr lang="en-US" sz="3200" i="1" dirty="0" smtClean="0"/>
              <a:t>Improving coordination through subordination</a:t>
            </a:r>
            <a:endParaRPr lang="en-US" sz="3200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 once had a cold, </a:t>
            </a:r>
            <a:r>
              <a:rPr lang="en-US" b="1" dirty="0"/>
              <a:t>and it </a:t>
            </a:r>
            <a:r>
              <a:rPr lang="en-US" dirty="0"/>
              <a:t>gave me a terrible headache. I went to see the doctor and  he said I had a sinus infection.</a:t>
            </a:r>
          </a:p>
          <a:p>
            <a:r>
              <a:rPr lang="en-US" dirty="0" smtClean="0"/>
              <a:t>Revised:-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I once had a cold </a:t>
            </a:r>
            <a:r>
              <a:rPr lang="en-US" b="1" dirty="0"/>
              <a:t>which</a:t>
            </a:r>
            <a:r>
              <a:rPr lang="en-US" dirty="0"/>
              <a:t> gave me a terrible headache, </a:t>
            </a:r>
            <a:r>
              <a:rPr lang="en-US" b="1" dirty="0"/>
              <a:t>and when </a:t>
            </a:r>
            <a:r>
              <a:rPr lang="en-US" dirty="0"/>
              <a:t>I went to see the doctor he said I had a sinus infection.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EDF1E-3582-467C-B0C9-B005D3497E0C}" type="slidenum">
              <a:rPr lang="en-US" smtClean="0"/>
              <a:t>58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1587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en-US" dirty="0"/>
              <a:t>The dog lived next door.</a:t>
            </a:r>
          </a:p>
          <a:p>
            <a:pPr marL="0" indent="0">
              <a:buNone/>
            </a:pPr>
            <a:r>
              <a:rPr lang="en-US" dirty="0"/>
              <a:t>           The dog was scrawny.</a:t>
            </a:r>
          </a:p>
          <a:p>
            <a:pPr marL="0" indent="0">
              <a:buNone/>
            </a:pPr>
            <a:r>
              <a:rPr lang="en-US" dirty="0"/>
              <a:t>           The dog barked.</a:t>
            </a:r>
          </a:p>
          <a:p>
            <a:pPr marL="0" indent="0">
              <a:buNone/>
            </a:pPr>
            <a:r>
              <a:rPr lang="en-US" dirty="0"/>
              <a:t>           The dog was old.</a:t>
            </a:r>
          </a:p>
          <a:p>
            <a:pPr marL="0" indent="0">
              <a:buNone/>
            </a:pPr>
            <a:r>
              <a:rPr lang="en-US" dirty="0"/>
              <a:t>           The dog howled.</a:t>
            </a:r>
          </a:p>
          <a:p>
            <a:pPr marL="0" indent="0">
              <a:buNone/>
            </a:pPr>
            <a:r>
              <a:rPr lang="en-US" dirty="0"/>
              <a:t>           The dog kept me awake.</a:t>
            </a:r>
          </a:p>
          <a:p>
            <a:pPr marL="0" indent="0">
              <a:buNone/>
            </a:pPr>
            <a:r>
              <a:rPr lang="en-US" dirty="0"/>
              <a:t>            I was awake all night.</a:t>
            </a:r>
          </a:p>
          <a:p>
            <a:pPr marL="0" indent="0">
              <a:buNone/>
            </a:pPr>
            <a:r>
              <a:rPr lang="en-US" dirty="0" smtClean="0"/>
              <a:t>The </a:t>
            </a:r>
            <a:r>
              <a:rPr lang="en-US" dirty="0"/>
              <a:t>dog was scrawny and old, and he lived next door; he barked and howled and kept me awake all night.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EDF1E-3582-467C-B0C9-B005D3497E0C}" type="slidenum">
              <a:rPr lang="en-US" smtClean="0"/>
              <a:t>59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8984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59363"/>
          </a:xfrm>
        </p:spPr>
        <p:txBody>
          <a:bodyPr/>
          <a:lstStyle/>
          <a:p>
            <a:r>
              <a:rPr lang="en-US" sz="3600" b="1" dirty="0"/>
              <a:t>2. </a:t>
            </a:r>
            <a:r>
              <a:rPr lang="en-US" sz="3600" b="1" i="1" dirty="0"/>
              <a:t>c</a:t>
            </a:r>
            <a:r>
              <a:rPr lang="en-US" sz="3600" dirty="0"/>
              <a:t> before </a:t>
            </a:r>
            <a:r>
              <a:rPr lang="en-US" sz="3600" b="1" i="1" dirty="0"/>
              <a:t>a/o/u</a:t>
            </a:r>
            <a:r>
              <a:rPr lang="en-US" sz="3600" dirty="0"/>
              <a:t> is hard – </a:t>
            </a:r>
            <a:endParaRPr lang="en-US" sz="3600" dirty="0" smtClean="0"/>
          </a:p>
          <a:p>
            <a:r>
              <a:rPr lang="en-US" sz="3600" b="1" dirty="0" smtClean="0"/>
              <a:t>	cat</a:t>
            </a:r>
            <a:r>
              <a:rPr lang="en-US" sz="3600" b="1" dirty="0"/>
              <a:t>, cot, cut, come, </a:t>
            </a:r>
            <a:r>
              <a:rPr lang="en-US" sz="3600" b="1" dirty="0" smtClean="0"/>
              <a:t>cup, can... </a:t>
            </a:r>
          </a:p>
          <a:p>
            <a:r>
              <a:rPr lang="en-US" sz="3600" b="1" dirty="0"/>
              <a:t> </a:t>
            </a:r>
            <a:r>
              <a:rPr lang="en-US" sz="3600" b="1" dirty="0" smtClean="0"/>
              <a:t>     </a:t>
            </a:r>
            <a:r>
              <a:rPr lang="en-US" sz="3600" dirty="0" smtClean="0"/>
              <a:t>but </a:t>
            </a:r>
            <a:r>
              <a:rPr lang="en-US" sz="3600" dirty="0"/>
              <a:t>before </a:t>
            </a:r>
            <a:r>
              <a:rPr lang="en-US" sz="3600" i="1" dirty="0"/>
              <a:t>e/i</a:t>
            </a:r>
            <a:r>
              <a:rPr lang="en-US" sz="3600" dirty="0"/>
              <a:t> </a:t>
            </a:r>
            <a:r>
              <a:rPr lang="en-US" sz="3600" dirty="0" smtClean="0"/>
              <a:t> it is </a:t>
            </a:r>
            <a:r>
              <a:rPr lang="en-US" sz="3600" dirty="0"/>
              <a:t>soft – </a:t>
            </a:r>
            <a:endParaRPr lang="en-US" sz="3600" dirty="0" smtClean="0"/>
          </a:p>
          <a:p>
            <a:r>
              <a:rPr lang="en-US" sz="3600" b="1" dirty="0" smtClean="0"/>
              <a:t>cent</a:t>
            </a:r>
            <a:r>
              <a:rPr lang="en-US" sz="3600" b="1" dirty="0"/>
              <a:t>, </a:t>
            </a:r>
            <a:r>
              <a:rPr lang="en-US" sz="3600" b="1" dirty="0" smtClean="0"/>
              <a:t>center, certificate, cite</a:t>
            </a:r>
            <a:r>
              <a:rPr lang="en-US" sz="3600" b="1" dirty="0"/>
              <a:t>, </a:t>
            </a:r>
            <a:r>
              <a:rPr lang="en-US" sz="3600" b="1" dirty="0" smtClean="0"/>
              <a:t>city,...   </a:t>
            </a:r>
          </a:p>
          <a:p>
            <a:r>
              <a:rPr lang="en-US" sz="3600" dirty="0" smtClean="0"/>
              <a:t>except</a:t>
            </a:r>
            <a:r>
              <a:rPr lang="en-US" sz="3600" b="1" dirty="0" smtClean="0"/>
              <a:t> </a:t>
            </a:r>
            <a:r>
              <a:rPr lang="en-US" sz="3600" b="1" dirty="0"/>
              <a:t>façade</a:t>
            </a:r>
            <a:endParaRPr lang="en-US" sz="3600" dirty="0"/>
          </a:p>
          <a:p>
            <a:pPr marL="0" indent="0">
              <a:buNone/>
            </a:pPr>
            <a:r>
              <a:rPr lang="en-US" sz="3600" b="1" dirty="0"/>
              <a:t> </a:t>
            </a:r>
            <a:endParaRPr lang="en-US" sz="360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EDF1E-3582-467C-B0C9-B005D3497E0C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23634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Subordination makes the combination more effective:</a:t>
            </a:r>
          </a:p>
          <a:p>
            <a:pPr lvl="0"/>
            <a:r>
              <a:rPr lang="en-US" dirty="0"/>
              <a:t>The dog </a:t>
            </a:r>
            <a:r>
              <a:rPr lang="en-US" i="1" dirty="0"/>
              <a:t>that kept me awake all night with its barking and howling</a:t>
            </a:r>
            <a:r>
              <a:rPr lang="en-US" dirty="0"/>
              <a:t> lived next door.</a:t>
            </a:r>
          </a:p>
          <a:p>
            <a:r>
              <a:rPr lang="en-US" dirty="0"/>
              <a:t>This puts emphasis on the fact that the </a:t>
            </a:r>
            <a:r>
              <a:rPr lang="en-US" i="1" dirty="0"/>
              <a:t>dog lives next door</a:t>
            </a:r>
            <a:r>
              <a:rPr lang="en-US" dirty="0"/>
              <a:t>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EDF1E-3582-467C-B0C9-B005D3497E0C}" type="slidenum">
              <a:rPr lang="en-US" smtClean="0"/>
              <a:t>60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3488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pPr algn="l"/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Subordinating </a:t>
            </a:r>
            <a:r>
              <a:rPr lang="en-US" b="1" dirty="0"/>
              <a:t>conjunctions.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5936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Subordinate </a:t>
            </a:r>
            <a:r>
              <a:rPr lang="en-US" dirty="0"/>
              <a:t>clauses are introduced by </a:t>
            </a:r>
            <a:r>
              <a:rPr lang="en-US" b="1" dirty="0" smtClean="0"/>
              <a:t>subordinating </a:t>
            </a:r>
            <a:r>
              <a:rPr lang="en-US" b="1" dirty="0"/>
              <a:t>conjunctions. </a:t>
            </a:r>
            <a:endParaRPr lang="en-US" b="1" dirty="0" smtClean="0"/>
          </a:p>
          <a:p>
            <a:r>
              <a:rPr lang="en-US" dirty="0" smtClean="0"/>
              <a:t>These</a:t>
            </a:r>
            <a:r>
              <a:rPr lang="en-US" b="1" dirty="0" smtClean="0"/>
              <a:t> </a:t>
            </a:r>
            <a:r>
              <a:rPr lang="en-US" dirty="0"/>
              <a:t>express a relation of </a:t>
            </a:r>
            <a:r>
              <a:rPr lang="en-US" i="1" dirty="0"/>
              <a:t>time, condition, result, purpose, reason or cause</a:t>
            </a:r>
            <a:r>
              <a:rPr lang="en-US" dirty="0"/>
              <a:t> between the main clause and the subordinate clause. </a:t>
            </a:r>
            <a:endParaRPr lang="en-US" dirty="0" smtClean="0"/>
          </a:p>
          <a:p>
            <a:pPr marL="0" indent="0">
              <a:buNone/>
            </a:pPr>
            <a:r>
              <a:rPr lang="en-US" i="1" dirty="0"/>
              <a:t>We felt so relieved </a:t>
            </a:r>
            <a:r>
              <a:rPr lang="en-US" b="1" i="1" dirty="0"/>
              <a:t>when the rains finally ceased.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Some </a:t>
            </a:r>
            <a:r>
              <a:rPr lang="en-US" dirty="0"/>
              <a:t>subordinating conjunctions may perform more than one of these functions.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EDF1E-3582-467C-B0C9-B005D3497E0C}" type="slidenum">
              <a:rPr lang="en-US" smtClean="0"/>
              <a:t>61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34311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211763"/>
          </a:xfrm>
        </p:spPr>
        <p:txBody>
          <a:bodyPr>
            <a:normAutofit lnSpcReduction="10000"/>
          </a:bodyPr>
          <a:lstStyle/>
          <a:p>
            <a:r>
              <a:rPr lang="en-US" b="1" dirty="0"/>
              <a:t>i. </a:t>
            </a:r>
            <a:r>
              <a:rPr lang="en-US" b="1" dirty="0" smtClean="0"/>
              <a:t>Time</a:t>
            </a:r>
            <a:r>
              <a:rPr lang="en-US" dirty="0" smtClean="0"/>
              <a:t>: Subordinating conjunctions that express time </a:t>
            </a:r>
            <a:r>
              <a:rPr lang="en-US" dirty="0"/>
              <a:t>relationship between the main clause and the subordinate </a:t>
            </a:r>
            <a:r>
              <a:rPr lang="en-US" dirty="0" smtClean="0"/>
              <a:t>clause include -</a:t>
            </a:r>
            <a:endParaRPr lang="en-US" dirty="0"/>
          </a:p>
          <a:p>
            <a:pPr marL="0" indent="0">
              <a:buNone/>
            </a:pPr>
            <a:r>
              <a:rPr lang="en-US" b="1" i="1" dirty="0" smtClean="0"/>
              <a:t>since</a:t>
            </a:r>
            <a:r>
              <a:rPr lang="en-US" b="1" i="1" dirty="0"/>
              <a:t>, when, as, while, before, until, after, whenever, as soon as, as long as, ever since.</a:t>
            </a:r>
          </a:p>
          <a:p>
            <a:pPr lvl="0"/>
            <a:r>
              <a:rPr lang="en-US" dirty="0" smtClean="0"/>
              <a:t>You </a:t>
            </a:r>
            <a:r>
              <a:rPr lang="en-US" dirty="0"/>
              <a:t>must not get leave the examination hall </a:t>
            </a:r>
            <a:r>
              <a:rPr lang="en-US" u="sng" dirty="0"/>
              <a:t>until you have submitted all the completed forms. </a:t>
            </a:r>
          </a:p>
          <a:p>
            <a:pPr lvl="0"/>
            <a:r>
              <a:rPr lang="en-US" dirty="0"/>
              <a:t>The factory closed down </a:t>
            </a:r>
            <a:r>
              <a:rPr lang="en-US" u="sng" dirty="0"/>
              <a:t>when the owner died.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EDF1E-3582-467C-B0C9-B005D3497E0C}" type="slidenum">
              <a:rPr lang="en-US" smtClean="0"/>
              <a:t>62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19396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pPr algn="l"/>
            <a:r>
              <a:rPr lang="en-US" b="1" i="1" dirty="0"/>
              <a:t>ii. </a:t>
            </a:r>
            <a:r>
              <a:rPr lang="en-US" b="1" i="1" dirty="0" smtClean="0"/>
              <a:t>Expressing Condition</a:t>
            </a:r>
            <a:r>
              <a:rPr lang="en-US" b="1" i="1" dirty="0"/>
              <a:t>: 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593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Subordinating</a:t>
            </a:r>
            <a:r>
              <a:rPr lang="en-US" b="1" dirty="0" smtClean="0"/>
              <a:t> </a:t>
            </a:r>
            <a:r>
              <a:rPr lang="en-US" dirty="0"/>
              <a:t>conjunctions that express the condition under which the idea in the main clause </a:t>
            </a:r>
            <a:r>
              <a:rPr lang="en-US" dirty="0" smtClean="0"/>
              <a:t>applies-</a:t>
            </a:r>
          </a:p>
          <a:p>
            <a:pPr marL="0" indent="0">
              <a:buNone/>
            </a:pPr>
            <a:r>
              <a:rPr lang="en-US" b="1" i="1" dirty="0" smtClean="0"/>
              <a:t>If, provided</a:t>
            </a:r>
            <a:r>
              <a:rPr lang="en-US" b="1" i="1" dirty="0"/>
              <a:t>, </a:t>
            </a:r>
            <a:r>
              <a:rPr lang="en-US" b="1" i="1" dirty="0" smtClean="0"/>
              <a:t>while, unless</a:t>
            </a:r>
            <a:endParaRPr lang="en-US" dirty="0"/>
          </a:p>
          <a:p>
            <a:pPr lvl="0"/>
            <a:r>
              <a:rPr lang="en-US" dirty="0"/>
              <a:t>If battery-powered cars become popular, the price of gas will drop.</a:t>
            </a:r>
          </a:p>
          <a:p>
            <a:pPr lvl="0"/>
            <a:r>
              <a:rPr lang="en-US" dirty="0"/>
              <a:t>He said he would not resign unless he got an assurance that he will not be </a:t>
            </a:r>
            <a:r>
              <a:rPr lang="en-US" dirty="0" smtClean="0"/>
              <a:t>prosecuted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EDF1E-3582-467C-B0C9-B005D3497E0C}" type="slidenum">
              <a:rPr lang="en-US" smtClean="0"/>
              <a:t>63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71351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b="1" i="1" dirty="0"/>
              <a:t>iii. Result or purpose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The subordinating conjunctions </a:t>
            </a:r>
            <a:r>
              <a:rPr lang="en-US" b="1" i="1" dirty="0" smtClean="0"/>
              <a:t>in </a:t>
            </a:r>
            <a:r>
              <a:rPr lang="en-US" b="1" i="1" dirty="0"/>
              <a:t>order that</a:t>
            </a:r>
            <a:r>
              <a:rPr lang="en-US" dirty="0"/>
              <a:t>, </a:t>
            </a:r>
            <a:r>
              <a:rPr lang="en-US" b="1" i="1" dirty="0" smtClean="0"/>
              <a:t>so that</a:t>
            </a:r>
            <a:r>
              <a:rPr lang="en-US" dirty="0" smtClean="0"/>
              <a:t>, </a:t>
            </a:r>
            <a:r>
              <a:rPr lang="en-US" b="1" i="1" dirty="0" smtClean="0"/>
              <a:t>lest</a:t>
            </a:r>
            <a:r>
              <a:rPr lang="en-US" b="1" i="1" dirty="0"/>
              <a:t>, as a result </a:t>
            </a:r>
            <a:r>
              <a:rPr lang="en-US" b="1" i="1" dirty="0" smtClean="0"/>
              <a:t>of</a:t>
            </a:r>
            <a:r>
              <a:rPr lang="en-US" dirty="0"/>
              <a:t> </a:t>
            </a:r>
            <a:r>
              <a:rPr lang="en-US" dirty="0" smtClean="0"/>
              <a:t>express </a:t>
            </a:r>
            <a:r>
              <a:rPr lang="en-US" dirty="0"/>
              <a:t>the result or purpose of an idea in the main clause.</a:t>
            </a:r>
          </a:p>
          <a:p>
            <a:pPr lvl="0"/>
            <a:r>
              <a:rPr lang="en-US" dirty="0"/>
              <a:t>I worked in a department store for a year so that I could earn money.</a:t>
            </a:r>
          </a:p>
          <a:p>
            <a:pPr lvl="0"/>
            <a:r>
              <a:rPr lang="en-US" dirty="0"/>
              <a:t>It is important to have a good laboratory so that students can carry on the relevant experiments</a:t>
            </a:r>
            <a:r>
              <a:rPr lang="en-US" dirty="0" smtClean="0"/>
              <a:t>.</a:t>
            </a:r>
            <a:r>
              <a:rPr lang="en-US" dirty="0"/>
              <a:t>	        		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EDF1E-3582-467C-B0C9-B005D3497E0C}" type="slidenum">
              <a:rPr lang="en-US" smtClean="0"/>
              <a:t>64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96484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b="1" i="1" dirty="0"/>
              <a:t>iv</a:t>
            </a:r>
            <a:r>
              <a:rPr lang="en-US" i="1" dirty="0"/>
              <a:t>. </a:t>
            </a:r>
            <a:r>
              <a:rPr lang="en-US" b="1" i="1" dirty="0"/>
              <a:t>Reason or </a:t>
            </a:r>
            <a:r>
              <a:rPr lang="en-US" b="1" i="1" dirty="0" smtClean="0"/>
              <a:t>Cause 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Subordinating conjunctions that explain </a:t>
            </a:r>
            <a:r>
              <a:rPr lang="en-US" dirty="0"/>
              <a:t>why something occurred in the main </a:t>
            </a:r>
            <a:r>
              <a:rPr lang="en-US" dirty="0" smtClean="0"/>
              <a:t>clause include - </a:t>
            </a:r>
            <a:r>
              <a:rPr lang="en-US" b="1" i="1" dirty="0"/>
              <a:t>: since, as, whereas, </a:t>
            </a:r>
            <a:r>
              <a:rPr lang="en-US" b="1" i="1" dirty="0" smtClean="0"/>
              <a:t>because</a:t>
            </a:r>
            <a:endParaRPr lang="en-US" dirty="0"/>
          </a:p>
          <a:p>
            <a:pPr lvl="0"/>
            <a:r>
              <a:rPr lang="en-US" dirty="0"/>
              <a:t>We postponed the meeting because we did not form a quorum.</a:t>
            </a:r>
          </a:p>
          <a:p>
            <a:pPr lvl="0"/>
            <a:r>
              <a:rPr lang="en-US" dirty="0"/>
              <a:t>Since he could not pay the fine, he had to serve two weeks in jail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EDF1E-3582-467C-B0C9-B005D3497E0C}" type="slidenum">
              <a:rPr lang="en-US" smtClean="0"/>
              <a:t>65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45183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 fontScale="90000"/>
          </a:bodyPr>
          <a:lstStyle/>
          <a:p>
            <a:pPr algn="l"/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7</a:t>
            </a:r>
            <a:r>
              <a:rPr lang="en-US" b="1" dirty="0"/>
              <a:t>. SUBJECT-VERB AGREEMENT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21176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Consider the sentence:</a:t>
            </a:r>
          </a:p>
          <a:p>
            <a:pPr lvl="0"/>
            <a:r>
              <a:rPr lang="en-US" dirty="0"/>
              <a:t>S</a:t>
            </a:r>
            <a:r>
              <a:rPr lang="en-US" dirty="0" smtClean="0"/>
              <a:t>everal </a:t>
            </a:r>
            <a:r>
              <a:rPr lang="en-US" dirty="0"/>
              <a:t>appeals we have made to the Assembly to come to our aid and reconstruct the market has fallen on deaf ears.</a:t>
            </a:r>
          </a:p>
          <a:p>
            <a:pPr marL="0" indent="0">
              <a:buNone/>
            </a:pPr>
            <a:r>
              <a:rPr lang="en-US" dirty="0" smtClean="0"/>
              <a:t>The </a:t>
            </a:r>
            <a:r>
              <a:rPr lang="en-US" dirty="0"/>
              <a:t>verb </a:t>
            </a:r>
            <a:r>
              <a:rPr lang="en-US" i="1" dirty="0"/>
              <a:t>has fallen</a:t>
            </a:r>
            <a:r>
              <a:rPr lang="en-US" dirty="0"/>
              <a:t> does not agree with the subject </a:t>
            </a:r>
            <a:r>
              <a:rPr lang="en-US" i="1" dirty="0"/>
              <a:t>several appeals</a:t>
            </a:r>
            <a:r>
              <a:rPr lang="en-US" dirty="0"/>
              <a:t>.</a:t>
            </a:r>
          </a:p>
          <a:p>
            <a:r>
              <a:rPr lang="en-US" dirty="0"/>
              <a:t>Every sentence must have a subject and a verb. </a:t>
            </a:r>
          </a:p>
          <a:p>
            <a:r>
              <a:rPr lang="en-US" dirty="0"/>
              <a:t>The verb </a:t>
            </a:r>
            <a:r>
              <a:rPr lang="en-US" dirty="0" smtClean="0"/>
              <a:t>must reflect </a:t>
            </a:r>
            <a:r>
              <a:rPr lang="en-US" dirty="0"/>
              <a:t>the correct number of the subject.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EDF1E-3582-467C-B0C9-B005D3497E0C}" type="slidenum">
              <a:rPr lang="en-US" smtClean="0"/>
              <a:t>66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66771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If </a:t>
            </a:r>
            <a:r>
              <a:rPr lang="en-US" dirty="0"/>
              <a:t>the subject is singular, the verb should also be in the singular form.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i="1" dirty="0"/>
              <a:t>Singular	</a:t>
            </a:r>
            <a:r>
              <a:rPr lang="en-US" dirty="0"/>
              <a:t>I live</a:t>
            </a:r>
          </a:p>
          <a:p>
            <a:pPr marL="0" indent="0">
              <a:buNone/>
            </a:pPr>
            <a:r>
              <a:rPr lang="en-US" dirty="0"/>
              <a:t>			you live</a:t>
            </a:r>
          </a:p>
          <a:p>
            <a:pPr marL="0" indent="0">
              <a:buNone/>
            </a:pPr>
            <a:r>
              <a:rPr lang="en-US" dirty="0"/>
              <a:t>			he/she/it/</a:t>
            </a:r>
            <a:r>
              <a:rPr lang="en-US" b="1" dirty="0"/>
              <a:t> </a:t>
            </a:r>
            <a:r>
              <a:rPr lang="en-US" b="1" dirty="0" smtClean="0"/>
              <a:t>lives</a:t>
            </a:r>
            <a:endParaRPr lang="en-US" dirty="0"/>
          </a:p>
          <a:p>
            <a:pPr marL="0" indent="0">
              <a:buNone/>
            </a:pPr>
            <a:r>
              <a:rPr lang="en-US" b="1" dirty="0"/>
              <a:t>	</a:t>
            </a:r>
            <a:r>
              <a:rPr lang="en-US" i="1" dirty="0"/>
              <a:t>Plural</a:t>
            </a:r>
            <a:r>
              <a:rPr lang="en-US" dirty="0"/>
              <a:t>	</a:t>
            </a:r>
            <a:r>
              <a:rPr lang="en-US" dirty="0" smtClean="0"/>
              <a:t>we </a:t>
            </a:r>
            <a:r>
              <a:rPr lang="en-US" dirty="0"/>
              <a:t>live</a:t>
            </a:r>
          </a:p>
          <a:p>
            <a:pPr marL="0" indent="0">
              <a:buNone/>
            </a:pPr>
            <a:r>
              <a:rPr lang="en-US" dirty="0"/>
              <a:t>			you live</a:t>
            </a:r>
          </a:p>
          <a:p>
            <a:pPr marL="0" indent="0">
              <a:buNone/>
            </a:pPr>
            <a:r>
              <a:rPr lang="en-US" dirty="0"/>
              <a:t>			they live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EDF1E-3582-467C-B0C9-B005D3497E0C}" type="slidenum">
              <a:rPr lang="en-US" smtClean="0"/>
              <a:t>67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2093015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953000"/>
          </a:xfrm>
        </p:spPr>
        <p:txBody>
          <a:bodyPr/>
          <a:lstStyle/>
          <a:p>
            <a:r>
              <a:rPr lang="en-US" dirty="0" smtClean="0"/>
              <a:t> When the subject is a singular noun, or </a:t>
            </a:r>
            <a:r>
              <a:rPr lang="en-US" dirty="0"/>
              <a:t>third person pronoun (she/he/it), </a:t>
            </a:r>
            <a:r>
              <a:rPr lang="en-US" dirty="0" smtClean="0"/>
              <a:t>it requires  </a:t>
            </a:r>
            <a:r>
              <a:rPr lang="en-US" dirty="0"/>
              <a:t>a verb in the singular form –i.e. with -</a:t>
            </a:r>
            <a:r>
              <a:rPr lang="en-US" i="1" dirty="0"/>
              <a:t>s</a:t>
            </a:r>
            <a:r>
              <a:rPr lang="en-US" dirty="0"/>
              <a:t> or –</a:t>
            </a:r>
            <a:r>
              <a:rPr lang="en-US" i="1" dirty="0" err="1"/>
              <a:t>es</a:t>
            </a:r>
            <a:r>
              <a:rPr lang="en-US" i="1" dirty="0"/>
              <a:t>.</a:t>
            </a:r>
            <a:endParaRPr lang="en-US" dirty="0"/>
          </a:p>
          <a:p>
            <a:pPr marL="457200" lvl="1" indent="0">
              <a:buNone/>
            </a:pPr>
            <a:r>
              <a:rPr lang="en-US" sz="3200" b="1" dirty="0" smtClean="0"/>
              <a:t>Peggy</a:t>
            </a:r>
            <a:r>
              <a:rPr lang="en-US" sz="3200" dirty="0" smtClean="0"/>
              <a:t> </a:t>
            </a:r>
            <a:r>
              <a:rPr lang="en-US" sz="3200" i="1" dirty="0"/>
              <a:t>wants</a:t>
            </a:r>
            <a:r>
              <a:rPr lang="en-US" sz="3200" dirty="0"/>
              <a:t> to study economics.</a:t>
            </a:r>
          </a:p>
          <a:p>
            <a:pPr marL="457200" lvl="1" indent="0">
              <a:buNone/>
            </a:pPr>
            <a:r>
              <a:rPr lang="en-US" sz="3200" b="1" dirty="0" smtClean="0"/>
              <a:t>She</a:t>
            </a:r>
            <a:r>
              <a:rPr lang="en-US" sz="3200" dirty="0" smtClean="0"/>
              <a:t> </a:t>
            </a:r>
            <a:r>
              <a:rPr lang="en-US" sz="3200" i="1" dirty="0"/>
              <a:t>works</a:t>
            </a:r>
            <a:r>
              <a:rPr lang="en-US" sz="3200" dirty="0"/>
              <a:t> at the bank.</a:t>
            </a:r>
          </a:p>
          <a:p>
            <a:pPr marL="457200" lvl="1" indent="0">
              <a:buNone/>
            </a:pPr>
            <a:r>
              <a:rPr lang="en-US" sz="3200" b="1" dirty="0"/>
              <a:t>It</a:t>
            </a:r>
            <a:r>
              <a:rPr lang="en-US" sz="3200" dirty="0"/>
              <a:t> </a:t>
            </a:r>
            <a:r>
              <a:rPr lang="en-US" sz="3200" i="1" dirty="0"/>
              <a:t>serves</a:t>
            </a:r>
            <a:r>
              <a:rPr lang="en-US" sz="3200" dirty="0"/>
              <a:t> over two thousand depositors.</a:t>
            </a:r>
          </a:p>
          <a:p>
            <a:pPr marL="457200" lvl="1" indent="0">
              <a:buNone/>
            </a:pPr>
            <a:r>
              <a:rPr lang="en-US" sz="3200" b="1" dirty="0"/>
              <a:t>Each</a:t>
            </a:r>
            <a:r>
              <a:rPr lang="en-US" sz="3200" dirty="0"/>
              <a:t> of them </a:t>
            </a:r>
            <a:r>
              <a:rPr lang="en-US" sz="3200" i="1" dirty="0"/>
              <a:t>holds</a:t>
            </a:r>
            <a:r>
              <a:rPr lang="en-US" sz="3200" dirty="0"/>
              <a:t> a passbook.</a:t>
            </a:r>
          </a:p>
          <a:p>
            <a:pPr marL="457200" lvl="1" indent="0">
              <a:buNone/>
            </a:pPr>
            <a:r>
              <a:rPr lang="en-US" sz="3200" b="1" dirty="0" smtClean="0"/>
              <a:t>Marvin Megabucks </a:t>
            </a:r>
            <a:r>
              <a:rPr lang="en-US" sz="3200" i="1" dirty="0" smtClean="0"/>
              <a:t>owns</a:t>
            </a:r>
            <a:r>
              <a:rPr lang="en-US" sz="3200" dirty="0" smtClean="0"/>
              <a:t> the bank.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EDF1E-3582-467C-B0C9-B005D3497E0C}" type="slidenum">
              <a:rPr lang="en-US" smtClean="0"/>
              <a:t>68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555960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54563"/>
          </a:xfrm>
        </p:spPr>
        <p:txBody>
          <a:bodyPr>
            <a:normAutofit/>
          </a:bodyPr>
          <a:lstStyle/>
          <a:p>
            <a:pPr marL="457200" lvl="1" indent="0" algn="just">
              <a:buNone/>
            </a:pPr>
            <a:r>
              <a:rPr lang="en-US" sz="3600" b="1" dirty="0" smtClean="0"/>
              <a:t>He </a:t>
            </a:r>
            <a:r>
              <a:rPr lang="en-US" sz="3600" i="1" dirty="0"/>
              <a:t>polishes</a:t>
            </a:r>
            <a:r>
              <a:rPr lang="en-US" sz="3600" dirty="0"/>
              <a:t> his Jaguar once a week.</a:t>
            </a:r>
          </a:p>
          <a:p>
            <a:pPr marL="0" lvl="0" indent="0">
              <a:buNone/>
            </a:pPr>
            <a:r>
              <a:rPr lang="en-US" sz="3600" b="1" dirty="0" smtClean="0"/>
              <a:t>    Everyone</a:t>
            </a:r>
            <a:r>
              <a:rPr lang="en-US" sz="3600" dirty="0" smtClean="0"/>
              <a:t> </a:t>
            </a:r>
            <a:r>
              <a:rPr lang="en-US" sz="3600" i="1" dirty="0"/>
              <a:t>has</a:t>
            </a:r>
            <a:r>
              <a:rPr lang="en-US" sz="3600" dirty="0"/>
              <a:t> moments of self-doubt.</a:t>
            </a:r>
          </a:p>
          <a:p>
            <a:pPr marL="0" lvl="0" indent="0">
              <a:buNone/>
            </a:pPr>
            <a:r>
              <a:rPr lang="en-US" sz="3600" b="1" dirty="0" smtClean="0"/>
              <a:t>    The </a:t>
            </a:r>
            <a:r>
              <a:rPr lang="en-US" sz="3600" b="1" dirty="0"/>
              <a:t>bank</a:t>
            </a:r>
            <a:r>
              <a:rPr lang="en-US" sz="3600" dirty="0"/>
              <a:t> </a:t>
            </a:r>
            <a:r>
              <a:rPr lang="en-US" sz="3600" i="1" dirty="0"/>
              <a:t>has closed</a:t>
            </a:r>
            <a:r>
              <a:rPr lang="en-US" sz="3600" dirty="0"/>
              <a:t> for the holidays.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EDF1E-3582-467C-B0C9-B005D3497E0C}" type="slidenum">
              <a:rPr lang="en-US" smtClean="0"/>
              <a:t>69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56237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3. </a:t>
            </a:r>
            <a:r>
              <a:rPr lang="en-US" b="1" dirty="0"/>
              <a:t>W</a:t>
            </a:r>
            <a:r>
              <a:rPr lang="en-US" b="1" dirty="0" smtClean="0"/>
              <a:t>ords with aberrant letter values</a:t>
            </a:r>
            <a:endParaRPr lang="en-US" dirty="0" smtClean="0"/>
          </a:p>
          <a:p>
            <a:r>
              <a:rPr lang="en-US" b="1" u="sng" dirty="0" smtClean="0"/>
              <a:t>a</a:t>
            </a:r>
            <a:r>
              <a:rPr lang="en-US" dirty="0" smtClean="0"/>
              <a:t>ny, </a:t>
            </a:r>
            <a:r>
              <a:rPr lang="en-US" b="1" u="sng" dirty="0" err="1" smtClean="0"/>
              <a:t>g</a:t>
            </a:r>
            <a:r>
              <a:rPr lang="en-US" dirty="0" err="1" smtClean="0"/>
              <a:t>aol</a:t>
            </a:r>
            <a:r>
              <a:rPr lang="en-US" dirty="0" smtClean="0"/>
              <a:t> (</a:t>
            </a:r>
            <a:r>
              <a:rPr lang="en-US" dirty="0" err="1" smtClean="0"/>
              <a:t>BrE</a:t>
            </a:r>
            <a:r>
              <a:rPr lang="en-US" dirty="0" smtClean="0"/>
              <a:t>) for jail, </a:t>
            </a:r>
          </a:p>
          <a:p>
            <a:r>
              <a:rPr lang="en-US" dirty="0" smtClean="0"/>
              <a:t>lau</a:t>
            </a:r>
            <a:r>
              <a:rPr lang="en-US" b="1" u="sng" dirty="0" smtClean="0"/>
              <a:t>gh</a:t>
            </a:r>
            <a:r>
              <a:rPr lang="en-US" b="1" dirty="0" smtClean="0"/>
              <a:t>,</a:t>
            </a:r>
            <a:r>
              <a:rPr lang="en-US" dirty="0" smtClean="0"/>
              <a:t>  </a:t>
            </a:r>
            <a:r>
              <a:rPr lang="en-US" b="1" dirty="0" smtClean="0"/>
              <a:t>ph</a:t>
            </a:r>
            <a:r>
              <a:rPr lang="en-US" dirty="0" smtClean="0"/>
              <a:t>antom,</a:t>
            </a:r>
          </a:p>
          <a:p>
            <a:r>
              <a:rPr lang="en-US" dirty="0" smtClean="0"/>
              <a:t>co</a:t>
            </a:r>
            <a:r>
              <a:rPr lang="en-US" b="1" u="sng" dirty="0" smtClean="0"/>
              <a:t>lo</a:t>
            </a:r>
            <a:r>
              <a:rPr lang="en-US" dirty="0" smtClean="0"/>
              <a:t>nel, w</a:t>
            </a:r>
            <a:r>
              <a:rPr lang="en-US" b="1" dirty="0" smtClean="0"/>
              <a:t>o</a:t>
            </a:r>
            <a:r>
              <a:rPr lang="en-US" dirty="0" smtClean="0"/>
              <a:t>man, </a:t>
            </a:r>
            <a:r>
              <a:rPr lang="en-US" b="1" u="sng" dirty="0" smtClean="0"/>
              <a:t>s</a:t>
            </a:r>
            <a:r>
              <a:rPr lang="en-US" dirty="0" smtClean="0"/>
              <a:t>ugar, </a:t>
            </a:r>
          </a:p>
          <a:p>
            <a:r>
              <a:rPr lang="en-US" b="1" u="sng" dirty="0" smtClean="0"/>
              <a:t>x</a:t>
            </a:r>
            <a:r>
              <a:rPr lang="en-US" dirty="0" smtClean="0"/>
              <a:t>enophobia, </a:t>
            </a:r>
          </a:p>
          <a:p>
            <a:r>
              <a:rPr lang="en-US" dirty="0" smtClean="0"/>
              <a:t>indi</a:t>
            </a:r>
            <a:r>
              <a:rPr lang="en-US" b="1" u="sng" dirty="0" smtClean="0"/>
              <a:t>c</a:t>
            </a:r>
            <a:r>
              <a:rPr lang="en-US" dirty="0" smtClean="0"/>
              <a:t>t, etc.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EDF1E-3582-467C-B0C9-B005D3497E0C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26783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ii. When the subject is NOT a singular noun or third-person singular pronoun, use the bare form of the verb.</a:t>
            </a:r>
            <a:endParaRPr lang="en-US" sz="2800" dirty="0"/>
          </a:p>
          <a:p>
            <a:pPr lvl="1"/>
            <a:r>
              <a:rPr lang="en-US" b="1" dirty="0"/>
              <a:t>Economists</a:t>
            </a:r>
            <a:r>
              <a:rPr lang="en-US" dirty="0"/>
              <a:t> </a:t>
            </a:r>
            <a:r>
              <a:rPr lang="en-US" i="1" dirty="0"/>
              <a:t>study</a:t>
            </a:r>
            <a:r>
              <a:rPr lang="en-US" dirty="0"/>
              <a:t> the fluctuation of prices.</a:t>
            </a:r>
            <a:endParaRPr lang="en-US" sz="2400" dirty="0"/>
          </a:p>
          <a:p>
            <a:pPr lvl="1"/>
            <a:r>
              <a:rPr lang="en-US" b="1" dirty="0"/>
              <a:t>His stories</a:t>
            </a:r>
            <a:r>
              <a:rPr lang="en-US" dirty="0"/>
              <a:t> often </a:t>
            </a:r>
            <a:r>
              <a:rPr lang="en-US" i="1" dirty="0"/>
              <a:t>have</a:t>
            </a:r>
            <a:r>
              <a:rPr lang="en-US" dirty="0"/>
              <a:t> surprise endings.</a:t>
            </a:r>
            <a:endParaRPr lang="en-US" sz="2400" dirty="0"/>
          </a:p>
          <a:p>
            <a:pPr lvl="1"/>
            <a:r>
              <a:rPr lang="en-US" b="1" dirty="0"/>
              <a:t>Reporters and novelists</a:t>
            </a:r>
            <a:r>
              <a:rPr lang="en-US" dirty="0"/>
              <a:t> both </a:t>
            </a:r>
            <a:r>
              <a:rPr lang="en-US" i="1" dirty="0"/>
              <a:t>write</a:t>
            </a:r>
            <a:r>
              <a:rPr lang="en-US" dirty="0"/>
              <a:t> for a living.</a:t>
            </a:r>
            <a:endParaRPr lang="en-US" sz="2400" dirty="0"/>
          </a:p>
          <a:p>
            <a:pPr marL="0" indent="0">
              <a:buNone/>
            </a:pPr>
            <a:endParaRPr lang="en-US" sz="2800" dirty="0"/>
          </a:p>
          <a:p>
            <a:pPr lvl="0"/>
            <a:r>
              <a:rPr lang="en-US" smtClean="0"/>
              <a:t>Acid corrodes. (Sing.)</a:t>
            </a:r>
            <a:endParaRPr lang="en-US" sz="2800" smtClean="0"/>
          </a:p>
          <a:p>
            <a:pPr lvl="0"/>
            <a:r>
              <a:rPr lang="en-US" smtClean="0"/>
              <a:t>Acids corrode. (Pl.)</a:t>
            </a:r>
            <a:endParaRPr lang="en-US" sz="280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EDF1E-3582-467C-B0C9-B005D3497E0C}" type="slidenum">
              <a:rPr lang="en-US" smtClean="0"/>
              <a:t>70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25337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>
            <a:normAutofit fontScale="90000"/>
          </a:bodyPr>
          <a:lstStyle/>
          <a:p>
            <a:r>
              <a:rPr lang="en-US" b="1" i="1" dirty="0" smtClean="0"/>
              <a:t/>
            </a:r>
            <a:br>
              <a:rPr lang="en-US" b="1" i="1" dirty="0" smtClean="0"/>
            </a:br>
            <a:r>
              <a:rPr lang="en-US" b="1" i="1" dirty="0" smtClean="0"/>
              <a:t>iii</a:t>
            </a:r>
            <a:r>
              <a:rPr lang="en-US" b="1" i="1" dirty="0"/>
              <a:t>. Modified nouns and Pronouns</a:t>
            </a:r>
            <a:r>
              <a:rPr lang="en-US" i="1" dirty="0"/>
              <a:t/>
            </a:r>
            <a:br>
              <a:rPr lang="en-US" i="1" dirty="0"/>
            </a:b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sz="3800" dirty="0" smtClean="0"/>
              <a:t>When </a:t>
            </a:r>
            <a:r>
              <a:rPr lang="en-US" sz="3800" dirty="0"/>
              <a:t>a noun or a pronoun is modified, the number depends on the noun or pronoun itself, not on the modifiers</a:t>
            </a:r>
            <a:r>
              <a:rPr lang="en-US" sz="3800" dirty="0" smtClean="0"/>
              <a:t>.</a:t>
            </a:r>
          </a:p>
          <a:p>
            <a:pPr marL="0" indent="0">
              <a:buNone/>
            </a:pPr>
            <a:endParaRPr lang="en-US" dirty="0"/>
          </a:p>
          <a:p>
            <a:pPr lvl="0"/>
            <a:r>
              <a:rPr lang="en-US" sz="4000" b="1" dirty="0"/>
              <a:t>A ship</a:t>
            </a:r>
            <a:r>
              <a:rPr lang="en-US" sz="4000" dirty="0"/>
              <a:t> </a:t>
            </a:r>
            <a:r>
              <a:rPr lang="en-US" sz="4000" i="1" dirty="0"/>
              <a:t>carrying hundreds of tourists</a:t>
            </a:r>
            <a:r>
              <a:rPr lang="en-US" sz="4000" dirty="0"/>
              <a:t> </a:t>
            </a:r>
            <a:r>
              <a:rPr lang="en-US" sz="4000" b="1" dirty="0"/>
              <a:t>has</a:t>
            </a:r>
            <a:r>
              <a:rPr lang="en-US" sz="4000" dirty="0"/>
              <a:t> docked at the port.</a:t>
            </a:r>
          </a:p>
          <a:p>
            <a:pPr lvl="0"/>
            <a:r>
              <a:rPr lang="en-US" sz="4000" b="1" dirty="0" smtClean="0"/>
              <a:t>Each </a:t>
            </a:r>
            <a:r>
              <a:rPr lang="en-US" sz="4000" i="1" dirty="0"/>
              <a:t>of the candidates</a:t>
            </a:r>
            <a:r>
              <a:rPr lang="en-US" sz="4000" b="1" dirty="0"/>
              <a:t> has </a:t>
            </a:r>
            <a:r>
              <a:rPr lang="en-US" sz="4000" dirty="0"/>
              <a:t>taken a different position.</a:t>
            </a:r>
          </a:p>
          <a:p>
            <a:pPr lvl="0"/>
            <a:r>
              <a:rPr lang="en-US" sz="4000" b="1" dirty="0"/>
              <a:t>Big cities </a:t>
            </a:r>
            <a:r>
              <a:rPr lang="en-US" sz="4000" i="1" dirty="0"/>
              <a:t>each</a:t>
            </a:r>
            <a:r>
              <a:rPr lang="en-US" sz="4000" dirty="0"/>
              <a:t> have their own special </a:t>
            </a:r>
            <a:r>
              <a:rPr lang="en-US" sz="4000" dirty="0" smtClean="0"/>
              <a:t>problems.</a:t>
            </a:r>
            <a:endParaRPr lang="en-US" sz="400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EDF1E-3582-467C-B0C9-B005D3497E0C}" type="slidenum">
              <a:rPr lang="en-US" smtClean="0"/>
              <a:t>71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230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z="3600" b="1" dirty="0"/>
              <a:t>The leader </a:t>
            </a:r>
            <a:r>
              <a:rPr lang="en-US" sz="3600" i="1" dirty="0"/>
              <a:t>of the demonstrators</a:t>
            </a:r>
            <a:r>
              <a:rPr lang="en-US" sz="3600" dirty="0"/>
              <a:t> </a:t>
            </a:r>
            <a:r>
              <a:rPr lang="en-US" sz="3600" b="1" dirty="0"/>
              <a:t>was</a:t>
            </a:r>
            <a:r>
              <a:rPr lang="en-US" sz="3600" dirty="0"/>
              <a:t> John Brown.</a:t>
            </a:r>
          </a:p>
          <a:p>
            <a:pPr lvl="0"/>
            <a:r>
              <a:rPr lang="en-US" sz="3600" b="1" dirty="0"/>
              <a:t>The leaders </a:t>
            </a:r>
            <a:r>
              <a:rPr lang="en-US" sz="3600" i="1" dirty="0"/>
              <a:t>of the</a:t>
            </a:r>
            <a:r>
              <a:rPr lang="en-US" sz="3600" b="1" dirty="0"/>
              <a:t> </a:t>
            </a:r>
            <a:r>
              <a:rPr lang="en-US" sz="3600" i="1" dirty="0"/>
              <a:t>opposition</a:t>
            </a:r>
            <a:r>
              <a:rPr lang="en-US" sz="3600" b="1" dirty="0"/>
              <a:t> were </a:t>
            </a:r>
            <a:r>
              <a:rPr lang="en-US" sz="3600" dirty="0"/>
              <a:t>commended for their show of tolerance.</a:t>
            </a:r>
          </a:p>
          <a:p>
            <a:pPr lvl="0"/>
            <a:r>
              <a:rPr lang="en-US" sz="3600" b="1" dirty="0"/>
              <a:t>The President, </a:t>
            </a:r>
            <a:r>
              <a:rPr lang="en-US" sz="3600" i="1" dirty="0"/>
              <a:t>together with his Vice,</a:t>
            </a:r>
            <a:r>
              <a:rPr lang="en-US" sz="3600" b="1" dirty="0"/>
              <a:t> has</a:t>
            </a:r>
            <a:r>
              <a:rPr lang="en-US" sz="3600" dirty="0"/>
              <a:t> arrived for the function.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EDF1E-3582-467C-B0C9-B005D3497E0C}" type="slidenum">
              <a:rPr lang="en-US" smtClean="0"/>
              <a:t>72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8020347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iv. When the singular subject is defined by the words </a:t>
            </a:r>
            <a:r>
              <a:rPr lang="en-US" i="1" dirty="0"/>
              <a:t>each, every, anyone, everybody, nobody, somebody, no one</a:t>
            </a:r>
            <a:r>
              <a:rPr lang="en-US" dirty="0"/>
              <a:t>, the singular verb is used: </a:t>
            </a:r>
          </a:p>
          <a:p>
            <a:pPr lvl="0"/>
            <a:r>
              <a:rPr lang="en-US" dirty="0"/>
              <a:t>In this university </a:t>
            </a:r>
            <a:r>
              <a:rPr lang="en-US" b="1" dirty="0"/>
              <a:t>each man and woman</a:t>
            </a:r>
            <a:r>
              <a:rPr lang="en-US" dirty="0"/>
              <a:t> </a:t>
            </a:r>
            <a:r>
              <a:rPr lang="en-US" i="1" dirty="0"/>
              <a:t>studies</a:t>
            </a:r>
            <a:r>
              <a:rPr lang="en-US" dirty="0"/>
              <a:t> for good grades.</a:t>
            </a:r>
          </a:p>
          <a:p>
            <a:pPr lvl="0"/>
            <a:r>
              <a:rPr lang="en-US" b="1" dirty="0"/>
              <a:t>Every child and adult</a:t>
            </a:r>
            <a:r>
              <a:rPr lang="en-US" dirty="0"/>
              <a:t> </a:t>
            </a:r>
            <a:r>
              <a:rPr lang="en-US" i="1" dirty="0"/>
              <a:t>has</a:t>
            </a:r>
            <a:r>
              <a:rPr lang="en-US" dirty="0"/>
              <a:t> to pay a fee in order to watch the film.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EDF1E-3582-467C-B0C9-B005D3497E0C}" type="slidenum">
              <a:rPr lang="en-US" smtClean="0"/>
              <a:t>73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90767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b="1" dirty="0"/>
              <a:t>Anyone </a:t>
            </a:r>
            <a:r>
              <a:rPr lang="en-US" dirty="0"/>
              <a:t>who </a:t>
            </a:r>
            <a:r>
              <a:rPr lang="en-US" i="1" dirty="0"/>
              <a:t>thinks</a:t>
            </a:r>
            <a:r>
              <a:rPr lang="en-US" dirty="0"/>
              <a:t> he has the answer can try the puzzle.</a:t>
            </a:r>
          </a:p>
          <a:p>
            <a:pPr lvl="0"/>
            <a:r>
              <a:rPr lang="en-US" b="1" dirty="0"/>
              <a:t>Nobody </a:t>
            </a:r>
            <a:r>
              <a:rPr lang="en-US" i="1" dirty="0"/>
              <a:t>has</a:t>
            </a:r>
            <a:r>
              <a:rPr lang="en-US" dirty="0"/>
              <a:t> the right to take another’s life.</a:t>
            </a:r>
          </a:p>
          <a:p>
            <a:pPr lvl="0"/>
            <a:r>
              <a:rPr lang="en-US" b="1" dirty="0"/>
              <a:t>Somebody </a:t>
            </a:r>
            <a:r>
              <a:rPr lang="en-US" i="1" dirty="0"/>
              <a:t>has</a:t>
            </a:r>
            <a:r>
              <a:rPr lang="en-US" b="1" dirty="0"/>
              <a:t> </a:t>
            </a:r>
            <a:r>
              <a:rPr lang="en-US" dirty="0"/>
              <a:t>taken</a:t>
            </a:r>
            <a:r>
              <a:rPr lang="en-US" b="1" dirty="0"/>
              <a:t> </a:t>
            </a:r>
            <a:r>
              <a:rPr lang="en-US" dirty="0"/>
              <a:t>a book from this shelf.</a:t>
            </a:r>
          </a:p>
          <a:p>
            <a:pPr lvl="0"/>
            <a:r>
              <a:rPr lang="en-US" b="1" dirty="0"/>
              <a:t>No one</a:t>
            </a:r>
            <a:r>
              <a:rPr lang="en-US" dirty="0"/>
              <a:t> </a:t>
            </a:r>
            <a:r>
              <a:rPr lang="en-US" i="1" dirty="0"/>
              <a:t>dares</a:t>
            </a:r>
            <a:r>
              <a:rPr lang="en-US" dirty="0"/>
              <a:t> to disagree with the decision of the committee.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EDF1E-3582-467C-B0C9-B005D3497E0C}" type="slidenum">
              <a:rPr lang="en-US" smtClean="0"/>
              <a:t>74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6954967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sz="3100" dirty="0" smtClean="0"/>
              <a:t>v</a:t>
            </a:r>
            <a:r>
              <a:rPr lang="en-US" sz="3100" dirty="0"/>
              <a:t>. The following</a:t>
            </a:r>
            <a:r>
              <a:rPr lang="en-US" sz="3100" b="1" dirty="0"/>
              <a:t> </a:t>
            </a:r>
            <a:r>
              <a:rPr lang="en-US" sz="3100" dirty="0"/>
              <a:t>are always considered as singular:</a:t>
            </a:r>
            <a:r>
              <a:rPr lang="en-US" sz="3100" b="1" dirty="0"/>
              <a:t> 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sz="4000" dirty="0" smtClean="0"/>
              <a:t>he </a:t>
            </a:r>
            <a:r>
              <a:rPr lang="en-US" sz="4000" dirty="0"/>
              <a:t>		</a:t>
            </a:r>
            <a:r>
              <a:rPr lang="en-US" sz="4000" dirty="0" smtClean="0"/>
              <a:t>	she 			it</a:t>
            </a:r>
          </a:p>
          <a:p>
            <a:pPr marL="0" indent="0">
              <a:buNone/>
            </a:pPr>
            <a:r>
              <a:rPr lang="en-US" sz="4000" dirty="0" smtClean="0"/>
              <a:t>one</a:t>
            </a:r>
            <a:r>
              <a:rPr lang="en-US" sz="4000" dirty="0"/>
              <a:t>	</a:t>
            </a:r>
            <a:r>
              <a:rPr lang="en-US" sz="4000" dirty="0" smtClean="0"/>
              <a:t>		each one		everyone	</a:t>
            </a:r>
          </a:p>
          <a:p>
            <a:pPr marL="0" indent="0">
              <a:buNone/>
            </a:pPr>
            <a:r>
              <a:rPr lang="en-US" sz="4000" dirty="0" smtClean="0"/>
              <a:t>someone		another</a:t>
            </a:r>
          </a:p>
          <a:p>
            <a:pPr marL="0" indent="0">
              <a:buNone/>
            </a:pPr>
            <a:r>
              <a:rPr lang="en-US" sz="4000" dirty="0"/>
              <a:t>	</a:t>
            </a:r>
          </a:p>
          <a:p>
            <a:pPr marL="0" indent="0">
              <a:buNone/>
            </a:pPr>
            <a:r>
              <a:rPr lang="en-US" sz="4000" dirty="0"/>
              <a:t>this		</a:t>
            </a:r>
            <a:r>
              <a:rPr lang="en-US" sz="4000" dirty="0" smtClean="0"/>
              <a:t>	something</a:t>
            </a:r>
            <a:r>
              <a:rPr lang="en-US" sz="4000" dirty="0"/>
              <a:t>		whatever</a:t>
            </a:r>
          </a:p>
          <a:p>
            <a:pPr marL="0" indent="0">
              <a:buNone/>
            </a:pPr>
            <a:r>
              <a:rPr lang="en-US" sz="4000" dirty="0"/>
              <a:t>that		</a:t>
            </a:r>
            <a:r>
              <a:rPr lang="en-US" sz="4000" dirty="0" smtClean="0"/>
              <a:t>	everything</a:t>
            </a:r>
            <a:r>
              <a:rPr lang="en-US" sz="4000" dirty="0"/>
              <a:t>		whichever</a:t>
            </a:r>
          </a:p>
          <a:p>
            <a:pPr marL="0" indent="0">
              <a:buNone/>
            </a:pPr>
            <a:r>
              <a:rPr lang="en-US" sz="4000" dirty="0" smtClean="0"/>
              <a:t>whoever</a:t>
            </a:r>
            <a:r>
              <a:rPr lang="en-US" sz="4000" dirty="0"/>
              <a:t> </a:t>
            </a:r>
            <a:endParaRPr lang="en-US" sz="4000" dirty="0" smtClean="0"/>
          </a:p>
          <a:p>
            <a:pPr marL="0" indent="0">
              <a:buNone/>
            </a:pPr>
            <a:endParaRPr lang="en-US" sz="4000" dirty="0"/>
          </a:p>
          <a:p>
            <a:pPr marL="0" indent="0">
              <a:buNone/>
            </a:pPr>
            <a:r>
              <a:rPr lang="en-US" sz="4000" dirty="0"/>
              <a:t>anybody	</a:t>
            </a:r>
            <a:r>
              <a:rPr lang="en-US" sz="4000" dirty="0" smtClean="0"/>
              <a:t>	either</a:t>
            </a:r>
            <a:r>
              <a:rPr lang="en-US" sz="4000" dirty="0"/>
              <a:t>		</a:t>
            </a:r>
            <a:r>
              <a:rPr lang="en-US" sz="4000" dirty="0" smtClean="0"/>
              <a:t>	nothing</a:t>
            </a:r>
            <a:endParaRPr lang="en-US" sz="4000" dirty="0"/>
          </a:p>
          <a:p>
            <a:pPr marL="0" indent="0">
              <a:buNone/>
            </a:pPr>
            <a:r>
              <a:rPr lang="en-US" sz="4000" dirty="0"/>
              <a:t>anything	</a:t>
            </a:r>
            <a:r>
              <a:rPr lang="en-US" sz="4000" dirty="0" smtClean="0"/>
              <a:t>	neither</a:t>
            </a:r>
            <a:r>
              <a:rPr lang="en-US" sz="4000" dirty="0"/>
              <a:t>		</a:t>
            </a:r>
            <a:r>
              <a:rPr lang="en-US" sz="4000" dirty="0" smtClean="0"/>
              <a:t>none</a:t>
            </a:r>
            <a:r>
              <a:rPr lang="en-US" sz="4000" dirty="0"/>
              <a:t>	</a:t>
            </a:r>
            <a:r>
              <a:rPr lang="en-US" dirty="0"/>
              <a:t>						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EDF1E-3582-467C-B0C9-B005D3497E0C}" type="slidenum">
              <a:rPr lang="en-US" smtClean="0"/>
              <a:t>75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55285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000" dirty="0"/>
              <a:t>vi. Always </a:t>
            </a:r>
            <a:r>
              <a:rPr lang="en-US" sz="4000" dirty="0" smtClean="0"/>
              <a:t>Plural</a:t>
            </a:r>
            <a:r>
              <a:rPr lang="en-US" sz="4000" dirty="0"/>
              <a:t>				</a:t>
            </a:r>
          </a:p>
          <a:p>
            <a:pPr marL="0" indent="0">
              <a:buNone/>
            </a:pPr>
            <a:r>
              <a:rPr lang="en-US" sz="4000" dirty="0" smtClean="0"/>
              <a:t>we</a:t>
            </a:r>
            <a:r>
              <a:rPr lang="en-US" sz="4000" dirty="0"/>
              <a:t>		these	</a:t>
            </a:r>
            <a:r>
              <a:rPr lang="en-US" sz="4000" dirty="0" smtClean="0"/>
              <a:t>both</a:t>
            </a:r>
            <a:r>
              <a:rPr lang="en-US" sz="4000" dirty="0"/>
              <a:t>	</a:t>
            </a:r>
            <a:r>
              <a:rPr lang="en-US" sz="4000" dirty="0" smtClean="0"/>
              <a:t>few</a:t>
            </a:r>
            <a:endParaRPr lang="en-US" sz="4000" dirty="0"/>
          </a:p>
          <a:p>
            <a:pPr marL="0" indent="0">
              <a:buNone/>
            </a:pPr>
            <a:r>
              <a:rPr lang="en-US" sz="4000" dirty="0" smtClean="0"/>
              <a:t>they</a:t>
            </a:r>
            <a:r>
              <a:rPr lang="en-US" sz="4000" dirty="0"/>
              <a:t>	</a:t>
            </a:r>
            <a:r>
              <a:rPr lang="en-US" sz="4000" dirty="0" smtClean="0"/>
              <a:t>those</a:t>
            </a:r>
            <a:r>
              <a:rPr lang="en-US" sz="4000" dirty="0"/>
              <a:t>	</a:t>
            </a:r>
            <a:r>
              <a:rPr lang="en-US" sz="4000" dirty="0" smtClean="0"/>
              <a:t>others</a:t>
            </a:r>
            <a:r>
              <a:rPr lang="en-US" sz="4000" dirty="0"/>
              <a:t>	</a:t>
            </a:r>
            <a:r>
              <a:rPr lang="en-US" sz="4000" dirty="0" smtClean="0"/>
              <a:t>several</a:t>
            </a:r>
            <a:r>
              <a:rPr lang="en-US" dirty="0"/>
              <a:t>		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EDF1E-3582-467C-B0C9-B005D3497E0C}" type="slidenum">
              <a:rPr lang="en-US" smtClean="0"/>
              <a:t>76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71529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8</a:t>
            </a:r>
            <a:r>
              <a:rPr lang="en-US" b="1" dirty="0"/>
              <a:t>.  AMBIGUITIES AND DANGLING MODIFIERS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b="1" dirty="0"/>
              <a:t>8.  AMBIGUITIES AND DANGLING MODIFIERS</a:t>
            </a:r>
            <a:endParaRPr lang="en-US" dirty="0"/>
          </a:p>
          <a:p>
            <a:r>
              <a:rPr lang="en-US" dirty="0"/>
              <a:t>A sentence or part of a sentence is ambiguous when it conveys more than one meaning. </a:t>
            </a:r>
            <a:endParaRPr lang="en-US" dirty="0" smtClean="0"/>
          </a:p>
          <a:p>
            <a:r>
              <a:rPr lang="en-US" dirty="0" smtClean="0"/>
              <a:t>There </a:t>
            </a:r>
            <a:r>
              <a:rPr lang="en-US" dirty="0"/>
              <a:t>are times when an ambiguous meaning is intended by a </a:t>
            </a:r>
            <a:r>
              <a:rPr lang="en-US" dirty="0" smtClean="0"/>
              <a:t>writer</a:t>
            </a:r>
            <a:r>
              <a:rPr lang="en-US" dirty="0"/>
              <a:t>.</a:t>
            </a:r>
            <a:endParaRPr lang="en-US" dirty="0" smtClean="0"/>
          </a:p>
          <a:p>
            <a:r>
              <a:rPr lang="en-US" dirty="0" smtClean="0"/>
              <a:t>Sometimes</a:t>
            </a:r>
            <a:r>
              <a:rPr lang="en-US" dirty="0"/>
              <a:t>, however, an ambiguous sentence may occur in writing where the writer does not intend it, and the reader is left struggling to decide what or who the writer is referring to.  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EDF1E-3582-467C-B0C9-B005D3497E0C}" type="slidenum">
              <a:rPr lang="en-US" smtClean="0"/>
              <a:t>77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0195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i="1" dirty="0" smtClean="0"/>
              <a:t>i</a:t>
            </a:r>
            <a:r>
              <a:rPr lang="en-US" b="1" i="1" dirty="0"/>
              <a:t>. Lexical ambiguity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In </a:t>
            </a:r>
            <a:r>
              <a:rPr lang="en-US" dirty="0"/>
              <a:t>many cases ambiguity may be caused by the use of a word which is </a:t>
            </a:r>
            <a:r>
              <a:rPr lang="en-US" b="1" dirty="0"/>
              <a:t>homonymous </a:t>
            </a:r>
            <a:r>
              <a:rPr lang="en-US" dirty="0"/>
              <a:t>with another.</a:t>
            </a:r>
          </a:p>
          <a:p>
            <a:r>
              <a:rPr lang="en-US" dirty="0"/>
              <a:t>	Life depends on the </a:t>
            </a:r>
            <a:r>
              <a:rPr lang="en-US" i="1" dirty="0"/>
              <a:t>liver</a:t>
            </a:r>
            <a:r>
              <a:rPr lang="en-US" dirty="0"/>
              <a:t>. </a:t>
            </a:r>
          </a:p>
          <a:p>
            <a:pPr marL="0" indent="0">
              <a:buNone/>
            </a:pPr>
            <a:r>
              <a:rPr lang="en-US" dirty="0" smtClean="0"/>
              <a:t>Is </a:t>
            </a:r>
            <a:r>
              <a:rPr lang="en-US" i="1" dirty="0" smtClean="0"/>
              <a:t>liver</a:t>
            </a:r>
            <a:r>
              <a:rPr lang="en-US" dirty="0"/>
              <a:t> </a:t>
            </a:r>
            <a:r>
              <a:rPr lang="en-US" dirty="0" smtClean="0"/>
              <a:t>the </a:t>
            </a:r>
            <a:r>
              <a:rPr lang="en-US" dirty="0"/>
              <a:t>person who lives it, or the </a:t>
            </a:r>
            <a:r>
              <a:rPr lang="en-US" i="1" dirty="0"/>
              <a:t>liver</a:t>
            </a:r>
            <a:r>
              <a:rPr lang="en-US" dirty="0"/>
              <a:t> in 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  the </a:t>
            </a:r>
            <a:r>
              <a:rPr lang="en-US" dirty="0"/>
              <a:t>body</a:t>
            </a:r>
            <a:r>
              <a:rPr lang="en-US" dirty="0" smtClean="0"/>
              <a:t>?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	He lives near the </a:t>
            </a:r>
            <a:r>
              <a:rPr lang="en-US" i="1" dirty="0"/>
              <a:t>bank</a:t>
            </a:r>
            <a:r>
              <a:rPr lang="en-US" dirty="0"/>
              <a:t>. </a:t>
            </a:r>
          </a:p>
          <a:p>
            <a:pPr marL="0" indent="0">
              <a:buNone/>
            </a:pPr>
            <a:r>
              <a:rPr lang="en-US" dirty="0"/>
              <a:t>The </a:t>
            </a:r>
            <a:r>
              <a:rPr lang="en-US" i="1" dirty="0"/>
              <a:t>bank</a:t>
            </a:r>
            <a:r>
              <a:rPr lang="en-US" dirty="0"/>
              <a:t> building, or the bank of the river?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EDF1E-3582-467C-B0C9-B005D3497E0C}" type="slidenum">
              <a:rPr lang="en-US" smtClean="0"/>
              <a:t>78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8268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Ambiguity may be caused by polysemy, i.e. two or more meanings of the same word.</a:t>
            </a:r>
          </a:p>
          <a:p>
            <a:pPr marL="0" indent="0">
              <a:buNone/>
            </a:pPr>
            <a:r>
              <a:rPr lang="en-US" dirty="0"/>
              <a:t>	He </a:t>
            </a:r>
            <a:r>
              <a:rPr lang="en-US" i="1" dirty="0"/>
              <a:t>may</a:t>
            </a:r>
            <a:r>
              <a:rPr lang="en-US" dirty="0"/>
              <a:t> leave.</a:t>
            </a:r>
          </a:p>
          <a:p>
            <a:pPr marL="0" indent="0">
              <a:buNone/>
            </a:pPr>
            <a:r>
              <a:rPr lang="en-US" dirty="0" smtClean="0"/>
              <a:t>a</a:t>
            </a:r>
            <a:r>
              <a:rPr lang="en-US" dirty="0"/>
              <a:t>) It is possible, but not certain, that </a:t>
            </a:r>
            <a:r>
              <a:rPr lang="en-US" dirty="0" smtClean="0"/>
              <a:t> he </a:t>
            </a:r>
            <a:r>
              <a:rPr lang="en-US" dirty="0"/>
              <a:t>will leave.</a:t>
            </a:r>
          </a:p>
          <a:p>
            <a:pPr marL="0" indent="0">
              <a:buNone/>
            </a:pPr>
            <a:r>
              <a:rPr lang="en-US" dirty="0" smtClean="0"/>
              <a:t>b</a:t>
            </a:r>
            <a:r>
              <a:rPr lang="en-US" dirty="0"/>
              <a:t>) He has my permission to leave.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EDF1E-3582-467C-B0C9-B005D3497E0C}" type="slidenum">
              <a:rPr lang="en-US" smtClean="0"/>
              <a:t>79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935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u="sng" dirty="0" smtClean="0"/>
              <a:t/>
            </a:r>
            <a:br>
              <a:rPr lang="en-US" b="1" u="sng" dirty="0" smtClean="0"/>
            </a:br>
            <a:r>
              <a:rPr lang="en-US" b="1" u="sng" dirty="0" smtClean="0"/>
              <a:t>HOMOGRAPHS AND HETEROGRAPHS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602163"/>
          </a:xfrm>
        </p:spPr>
        <p:txBody>
          <a:bodyPr>
            <a:normAutofit/>
          </a:bodyPr>
          <a:lstStyle/>
          <a:p>
            <a:r>
              <a:rPr lang="en-US" dirty="0"/>
              <a:t> </a:t>
            </a:r>
            <a:r>
              <a:rPr lang="en-US" b="1" dirty="0" smtClean="0"/>
              <a:t>1</a:t>
            </a:r>
            <a:r>
              <a:rPr lang="en-US" b="1" dirty="0"/>
              <a:t>. Homonyms: </a:t>
            </a:r>
            <a:r>
              <a:rPr lang="en-US" dirty="0" smtClean="0"/>
              <a:t>Words </a:t>
            </a:r>
            <a:r>
              <a:rPr lang="en-US" dirty="0"/>
              <a:t>that have the same spelling and </a:t>
            </a:r>
            <a:r>
              <a:rPr lang="en-US" dirty="0" smtClean="0"/>
              <a:t>sound, </a:t>
            </a:r>
            <a:r>
              <a:rPr lang="en-US" dirty="0"/>
              <a:t>but distinct meanings. </a:t>
            </a:r>
          </a:p>
          <a:p>
            <a:r>
              <a:rPr lang="en-US" b="1" dirty="0"/>
              <a:t>tender </a:t>
            </a:r>
            <a:r>
              <a:rPr lang="en-US" dirty="0"/>
              <a:t>feelings,   </a:t>
            </a:r>
            <a:r>
              <a:rPr lang="en-US" dirty="0" smtClean="0"/>
              <a:t>(</a:t>
            </a:r>
            <a:r>
              <a:rPr lang="en-US" dirty="0" err="1" smtClean="0"/>
              <a:t>adj</a:t>
            </a:r>
            <a:r>
              <a:rPr lang="en-US" dirty="0" smtClean="0"/>
              <a:t>)</a:t>
            </a:r>
          </a:p>
          <a:p>
            <a:r>
              <a:rPr lang="en-US" dirty="0" smtClean="0"/>
              <a:t>fire </a:t>
            </a:r>
            <a:r>
              <a:rPr lang="en-US" b="1" dirty="0"/>
              <a:t>tender, </a:t>
            </a:r>
            <a:r>
              <a:rPr lang="en-US" b="1" dirty="0" smtClean="0"/>
              <a:t>           </a:t>
            </a:r>
            <a:r>
              <a:rPr lang="en-US" dirty="0" smtClean="0"/>
              <a:t>(noun)</a:t>
            </a:r>
          </a:p>
          <a:p>
            <a:r>
              <a:rPr lang="en-US" dirty="0" smtClean="0"/>
              <a:t>to</a:t>
            </a:r>
            <a:r>
              <a:rPr lang="en-US" b="1" dirty="0" smtClean="0"/>
              <a:t> </a:t>
            </a:r>
            <a:r>
              <a:rPr lang="en-US" b="1" dirty="0"/>
              <a:t>tender </a:t>
            </a:r>
            <a:r>
              <a:rPr lang="en-US" dirty="0"/>
              <a:t>one’s </a:t>
            </a:r>
            <a:r>
              <a:rPr lang="en-US" dirty="0" smtClean="0"/>
              <a:t>resignation</a:t>
            </a:r>
            <a:r>
              <a:rPr lang="en-US" dirty="0"/>
              <a:t> </a:t>
            </a:r>
            <a:r>
              <a:rPr lang="en-US" dirty="0" smtClean="0"/>
              <a:t>(verb)</a:t>
            </a:r>
          </a:p>
          <a:p>
            <a:r>
              <a:rPr lang="en-US" dirty="0" smtClean="0"/>
              <a:t>These do </a:t>
            </a:r>
            <a:r>
              <a:rPr lang="en-US" dirty="0"/>
              <a:t>not </a:t>
            </a:r>
            <a:r>
              <a:rPr lang="en-US" dirty="0" smtClean="0"/>
              <a:t>usually pose any problem when they are in </a:t>
            </a:r>
            <a:r>
              <a:rPr lang="en-US" dirty="0"/>
              <a:t>context.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EDF1E-3582-467C-B0C9-B005D3497E0C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25837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i="1" dirty="0" smtClean="0"/>
              <a:t>ii</a:t>
            </a:r>
            <a:r>
              <a:rPr lang="en-US" b="1" i="1" dirty="0"/>
              <a:t>. Misplaced modifiers and modifying phrases.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</a:t>
            </a:r>
            <a:r>
              <a:rPr lang="en-US" dirty="0"/>
              <a:t>a modifier or a modifying phrase does not clearly point to the word it modifies, it is misplaced, and can cause an ambiguity.</a:t>
            </a:r>
            <a:r>
              <a:rPr lang="en-US" b="1" dirty="0"/>
              <a:t> </a:t>
            </a:r>
            <a:endParaRPr lang="en-US" dirty="0"/>
          </a:p>
          <a:p>
            <a:pPr marL="0" lvl="0" indent="0">
              <a:buNone/>
            </a:pPr>
            <a:r>
              <a:rPr lang="en-US" b="1" dirty="0"/>
              <a:t>*</a:t>
            </a:r>
            <a:r>
              <a:rPr lang="en-US" dirty="0"/>
              <a:t>The police were looking for a middle-aged woman with </a:t>
            </a:r>
            <a:r>
              <a:rPr lang="en-US" u="sng" dirty="0"/>
              <a:t>a little Scotch terrier beside her driving a dark green Nissan pick-up</a:t>
            </a:r>
            <a:r>
              <a:rPr lang="en-US" dirty="0"/>
              <a:t>. </a:t>
            </a:r>
          </a:p>
          <a:p>
            <a:r>
              <a:rPr lang="en-US" dirty="0"/>
              <a:t>	Was the Scotch terrier doing the driving?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EDF1E-3582-467C-B0C9-B005D3497E0C}" type="slidenum">
              <a:rPr lang="en-US" smtClean="0"/>
              <a:t>80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2259125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800600"/>
          </a:xfrm>
        </p:spPr>
        <p:txBody>
          <a:bodyPr/>
          <a:lstStyle/>
          <a:p>
            <a:r>
              <a:rPr lang="en-US" b="1" dirty="0"/>
              <a:t>Revised: </a:t>
            </a:r>
            <a:r>
              <a:rPr lang="en-US" dirty="0"/>
              <a:t>The police were looking for </a:t>
            </a:r>
            <a:r>
              <a:rPr lang="en-US" u="sng" dirty="0"/>
              <a:t>a middle-aged woman driving a dark green Nissan pick-up</a:t>
            </a:r>
            <a:r>
              <a:rPr lang="en-US" dirty="0"/>
              <a:t> </a:t>
            </a:r>
            <a:r>
              <a:rPr lang="en-US" dirty="0" smtClean="0"/>
              <a:t>with </a:t>
            </a:r>
            <a:r>
              <a:rPr lang="en-US" dirty="0"/>
              <a:t>a little Scotch terrier beside her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dirty="0"/>
          </a:p>
          <a:p>
            <a:pPr lvl="0"/>
            <a:r>
              <a:rPr lang="en-US" dirty="0"/>
              <a:t>He killed </a:t>
            </a:r>
            <a:r>
              <a:rPr lang="en-US" dirty="0" smtClean="0"/>
              <a:t>the </a:t>
            </a:r>
            <a:r>
              <a:rPr lang="en-US" dirty="0"/>
              <a:t>man with a pistol</a:t>
            </a:r>
            <a:r>
              <a:rPr lang="en-US" dirty="0" smtClean="0"/>
              <a:t>.</a:t>
            </a:r>
            <a:endParaRPr lang="en-US" dirty="0"/>
          </a:p>
          <a:p>
            <a:r>
              <a:rPr lang="en-US" dirty="0" smtClean="0"/>
              <a:t>Question: Is it that he killed the man who had a pistol or he used a pistol to kill the man?</a:t>
            </a:r>
          </a:p>
          <a:p>
            <a:r>
              <a:rPr lang="en-US" b="1" dirty="0"/>
              <a:t>Revised: </a:t>
            </a:r>
            <a:r>
              <a:rPr lang="en-US" dirty="0"/>
              <a:t>He killed the man who had a pistol.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EDF1E-3582-467C-B0C9-B005D3497E0C}" type="slidenum">
              <a:rPr lang="en-US" smtClean="0"/>
              <a:t>81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8610894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/>
              <a:t>[Biting dogs] can kill you. = Dogs which bite can kill you.</a:t>
            </a:r>
          </a:p>
          <a:p>
            <a:r>
              <a:rPr lang="en-US" dirty="0" smtClean="0"/>
              <a:t>[</a:t>
            </a:r>
            <a:r>
              <a:rPr lang="en-US" dirty="0"/>
              <a:t>Biting] [dogs] can kill you. = If you bite dogs, it can kill you.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EDF1E-3582-467C-B0C9-B005D3497E0C}" type="slidenum">
              <a:rPr lang="en-US" smtClean="0"/>
              <a:t>82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3589887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z="3600" dirty="0"/>
              <a:t>The old fisherman [mended the net] [at the beach.] = the mending was done at the beach.</a:t>
            </a:r>
          </a:p>
          <a:p>
            <a:r>
              <a:rPr lang="en-US" sz="3600" dirty="0"/>
              <a:t>The old fisherman mended [the net at the beach.] =  the net which was at the beach.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EDF1E-3582-467C-B0C9-B005D3497E0C}" type="slidenum">
              <a:rPr lang="en-US" smtClean="0"/>
              <a:t>83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0175347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b="1" i="1" dirty="0"/>
              <a:t>iii.	</a:t>
            </a:r>
            <a:r>
              <a:rPr lang="en-US" b="1" i="1"/>
              <a:t>Misplaced </a:t>
            </a:r>
            <a:r>
              <a:rPr lang="en-US" b="1" i="1" smtClean="0"/>
              <a:t>restrictors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/>
          <a:lstStyle/>
          <a:p>
            <a:r>
              <a:rPr lang="en-US" dirty="0"/>
              <a:t>A </a:t>
            </a:r>
            <a:r>
              <a:rPr lang="en-US" dirty="0" err="1"/>
              <a:t>restricter</a:t>
            </a:r>
            <a:r>
              <a:rPr lang="en-US" dirty="0"/>
              <a:t> is a one-word modifier that restricts the meaning of another word or a group of words. </a:t>
            </a:r>
            <a:r>
              <a:rPr lang="en-US" dirty="0" err="1"/>
              <a:t>Restricters</a:t>
            </a:r>
            <a:r>
              <a:rPr lang="en-US" dirty="0"/>
              <a:t> include </a:t>
            </a:r>
            <a:r>
              <a:rPr lang="en-US" i="1" dirty="0"/>
              <a:t>only, just</a:t>
            </a:r>
            <a:r>
              <a:rPr lang="en-US" dirty="0"/>
              <a:t>, </a:t>
            </a:r>
            <a:r>
              <a:rPr lang="en-US" i="1" dirty="0"/>
              <a:t>almost, merely, nearly, scarcely, simply, even, exactly, hardly. </a:t>
            </a:r>
            <a:r>
              <a:rPr lang="en-US" dirty="0"/>
              <a:t>Usually a </a:t>
            </a:r>
            <a:r>
              <a:rPr lang="en-US" dirty="0" err="1"/>
              <a:t>restricter</a:t>
            </a:r>
            <a:r>
              <a:rPr lang="en-US" dirty="0"/>
              <a:t> should come immediately before the word, phrase, or clause it </a:t>
            </a:r>
            <a:r>
              <a:rPr lang="en-US" dirty="0" smtClean="0"/>
              <a:t>modifies: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EDF1E-3582-467C-B0C9-B005D3497E0C}" type="slidenum">
              <a:rPr lang="en-US" smtClean="0"/>
              <a:t>84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301537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/>
              <a:t>Only John</a:t>
            </a:r>
            <a:r>
              <a:rPr lang="en-US" dirty="0"/>
              <a:t> saw the lion. (i.e. no one else saw it)</a:t>
            </a:r>
          </a:p>
          <a:p>
            <a:r>
              <a:rPr lang="en-US" dirty="0" smtClean="0"/>
              <a:t>John </a:t>
            </a:r>
            <a:r>
              <a:rPr lang="en-US" i="1" dirty="0"/>
              <a:t>only saw</a:t>
            </a:r>
            <a:r>
              <a:rPr lang="en-US" dirty="0"/>
              <a:t> the lion. (i.e. he didn’t shoot)</a:t>
            </a:r>
          </a:p>
          <a:p>
            <a:r>
              <a:rPr lang="en-US" dirty="0"/>
              <a:t>John saw </a:t>
            </a:r>
            <a:r>
              <a:rPr lang="en-US" i="1" dirty="0"/>
              <a:t>only the lion</a:t>
            </a:r>
            <a:r>
              <a:rPr lang="en-US" dirty="0"/>
              <a:t> (i.e. he did not see the tiger).</a:t>
            </a:r>
          </a:p>
          <a:p>
            <a:r>
              <a:rPr lang="en-US" dirty="0"/>
              <a:t>An ambiguity or sometimes an absurdity may be created if the </a:t>
            </a:r>
            <a:r>
              <a:rPr lang="en-US" dirty="0" err="1"/>
              <a:t>restricter</a:t>
            </a:r>
            <a:r>
              <a:rPr lang="en-US" dirty="0"/>
              <a:t> is not properly placed.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EDF1E-3582-467C-B0C9-B005D3497E0C}" type="slidenum">
              <a:rPr lang="en-US" smtClean="0"/>
              <a:t>85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1812310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*At most universities, students </a:t>
            </a:r>
            <a:r>
              <a:rPr lang="en-US" i="1" dirty="0"/>
              <a:t>only get </a:t>
            </a:r>
            <a:r>
              <a:rPr lang="en-US" dirty="0"/>
              <a:t>their certificates</a:t>
            </a:r>
            <a:r>
              <a:rPr lang="en-US" i="1" dirty="0"/>
              <a:t> </a:t>
            </a:r>
            <a:r>
              <a:rPr lang="en-US" dirty="0"/>
              <a:t>if they have paid all their bills.</a:t>
            </a:r>
          </a:p>
          <a:p>
            <a:r>
              <a:rPr lang="en-US" dirty="0"/>
              <a:t> *At most universities, students </a:t>
            </a:r>
            <a:r>
              <a:rPr lang="en-US" i="1" dirty="0"/>
              <a:t>get only</a:t>
            </a:r>
            <a:r>
              <a:rPr lang="en-US" dirty="0"/>
              <a:t> their certificates</a:t>
            </a:r>
            <a:r>
              <a:rPr lang="en-US" i="1" dirty="0"/>
              <a:t> </a:t>
            </a:r>
            <a:r>
              <a:rPr lang="en-US" dirty="0"/>
              <a:t>if they have paid all their bills.</a:t>
            </a:r>
          </a:p>
          <a:p>
            <a:pPr marL="0" indent="0">
              <a:buNone/>
            </a:pPr>
            <a:r>
              <a:rPr lang="en-US" dirty="0" smtClean="0"/>
              <a:t>Revised: </a:t>
            </a:r>
          </a:p>
          <a:p>
            <a:r>
              <a:rPr lang="en-US" dirty="0" smtClean="0"/>
              <a:t>At </a:t>
            </a:r>
            <a:r>
              <a:rPr lang="en-US" dirty="0"/>
              <a:t>most universities, students get their certificates</a:t>
            </a:r>
            <a:r>
              <a:rPr lang="en-US" i="1" dirty="0"/>
              <a:t> only if they have paid all their bills</a:t>
            </a:r>
            <a:r>
              <a:rPr lang="en-US" dirty="0"/>
              <a:t>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EDF1E-3582-467C-B0C9-B005D3497E0C}" type="slidenum">
              <a:rPr lang="en-US" smtClean="0"/>
              <a:t>86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6635699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*</a:t>
            </a:r>
            <a:r>
              <a:rPr lang="en-US" dirty="0"/>
              <a:t>We </a:t>
            </a:r>
            <a:r>
              <a:rPr lang="en-US" i="1" dirty="0"/>
              <a:t>only </a:t>
            </a:r>
            <a:r>
              <a:rPr lang="en-US" dirty="0"/>
              <a:t>heard it yesterday.</a:t>
            </a:r>
          </a:p>
          <a:p>
            <a:r>
              <a:rPr lang="en-US" dirty="0"/>
              <a:t>  We heard it </a:t>
            </a:r>
            <a:r>
              <a:rPr lang="en-US" i="1" dirty="0"/>
              <a:t>only</a:t>
            </a:r>
            <a:r>
              <a:rPr lang="en-US" dirty="0"/>
              <a:t> yesterday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After </a:t>
            </a:r>
            <a:r>
              <a:rPr lang="en-US" dirty="0"/>
              <a:t>heating the mixture we </a:t>
            </a:r>
            <a:r>
              <a:rPr lang="en-US" i="1" dirty="0"/>
              <a:t>only</a:t>
            </a:r>
            <a:r>
              <a:rPr lang="en-US" dirty="0"/>
              <a:t> </a:t>
            </a:r>
            <a:r>
              <a:rPr lang="en-US" i="1" dirty="0"/>
              <a:t>observed </a:t>
            </a:r>
            <a:r>
              <a:rPr lang="en-US" dirty="0"/>
              <a:t>a slight change in </a:t>
            </a:r>
            <a:r>
              <a:rPr lang="en-US" dirty="0" err="1"/>
              <a:t>colour</a:t>
            </a:r>
            <a:r>
              <a:rPr lang="en-US" dirty="0"/>
              <a:t>.</a:t>
            </a:r>
          </a:p>
          <a:p>
            <a:r>
              <a:rPr lang="en-US" dirty="0" smtClean="0"/>
              <a:t>After </a:t>
            </a:r>
            <a:r>
              <a:rPr lang="en-US" dirty="0"/>
              <a:t>heating the mixture we observed </a:t>
            </a:r>
            <a:r>
              <a:rPr lang="en-US" i="1" dirty="0"/>
              <a:t>only a slight change</a:t>
            </a:r>
            <a:r>
              <a:rPr lang="en-US" dirty="0"/>
              <a:t> in </a:t>
            </a:r>
            <a:r>
              <a:rPr lang="en-US" dirty="0" err="1"/>
              <a:t>colour</a:t>
            </a:r>
            <a:r>
              <a:rPr lang="en-US" dirty="0"/>
              <a:t>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EDF1E-3582-467C-B0C9-B005D3497E0C}" type="slidenum">
              <a:rPr lang="en-US" smtClean="0"/>
              <a:t>87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3902686"/>
      </p:ext>
    </p:extLst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b="1" i="1" dirty="0"/>
              <a:t>iv. Ambiguity in </a:t>
            </a:r>
            <a:r>
              <a:rPr lang="en-US" b="1" i="1" dirty="0" smtClean="0"/>
              <a:t>Pronouns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600" dirty="0" smtClean="0"/>
              <a:t>Pronouns</a:t>
            </a:r>
            <a:r>
              <a:rPr lang="en-US" sz="3600" dirty="0"/>
              <a:t>, especially the personal pronouns (he, she, it, they, etc.) and the demonstratives (this, that, these, those) must be used in a way that they clearly refer to an antecedent noun. </a:t>
            </a:r>
            <a:endParaRPr lang="en-US" sz="3600" dirty="0" smtClean="0"/>
          </a:p>
          <a:p>
            <a:r>
              <a:rPr lang="en-US" sz="3600" dirty="0" smtClean="0"/>
              <a:t>When </a:t>
            </a:r>
            <a:r>
              <a:rPr lang="en-US" sz="3600" dirty="0"/>
              <a:t>a pronoun is used in such a way that it can apply to more than one antecedent, the result is ambiguity.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EDF1E-3582-467C-B0C9-B005D3497E0C}" type="slidenum">
              <a:rPr lang="en-US" smtClean="0"/>
              <a:t>88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1292893"/>
      </p:ext>
    </p:extLst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*Mansa informed her sister that </a:t>
            </a:r>
            <a:r>
              <a:rPr lang="en-US" i="1" dirty="0"/>
              <a:t>she</a:t>
            </a:r>
            <a:r>
              <a:rPr lang="en-US" dirty="0"/>
              <a:t> would be late for the party.</a:t>
            </a:r>
          </a:p>
          <a:p>
            <a:r>
              <a:rPr lang="en-US" dirty="0" smtClean="0"/>
              <a:t>Question: Who </a:t>
            </a:r>
            <a:r>
              <a:rPr lang="en-US" dirty="0"/>
              <a:t>will be late for the party, Mansa or her sister?</a:t>
            </a:r>
          </a:p>
          <a:p>
            <a:r>
              <a:rPr lang="en-US" b="1" dirty="0"/>
              <a:t>Revised</a:t>
            </a:r>
            <a:r>
              <a:rPr lang="en-US" dirty="0"/>
              <a:t>:	Mansa informed her sister that she (Mansa) would be late for the party.</a:t>
            </a:r>
          </a:p>
          <a:p>
            <a:r>
              <a:rPr lang="en-US" dirty="0"/>
              <a:t>Mansa remarked that </a:t>
            </a:r>
            <a:r>
              <a:rPr lang="en-US" u="sng" dirty="0"/>
              <a:t>her sister </a:t>
            </a:r>
            <a:r>
              <a:rPr lang="en-US" dirty="0"/>
              <a:t>would be late for the party.</a:t>
            </a:r>
          </a:p>
          <a:p>
            <a:pPr marL="0" indent="0">
              <a:buNone/>
            </a:pPr>
            <a:r>
              <a:rPr lang="en-US" dirty="0"/>
              <a:t> 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EDF1E-3582-467C-B0C9-B005D3497E0C}" type="slidenum">
              <a:rPr lang="en-US" smtClean="0"/>
              <a:t>89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18694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pPr algn="l"/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2</a:t>
            </a:r>
            <a:r>
              <a:rPr lang="en-US" b="1" dirty="0"/>
              <a:t>. Homographs: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W</a:t>
            </a:r>
            <a:r>
              <a:rPr lang="en-US" dirty="0" smtClean="0"/>
              <a:t>ords </a:t>
            </a:r>
            <a:r>
              <a:rPr lang="en-US" dirty="0"/>
              <a:t>that have the </a:t>
            </a:r>
            <a:r>
              <a:rPr lang="en-US" b="1" dirty="0"/>
              <a:t>same spelling</a:t>
            </a:r>
            <a:r>
              <a:rPr lang="en-US" dirty="0"/>
              <a:t> but different sound (pronunciations).</a:t>
            </a:r>
          </a:p>
          <a:p>
            <a:r>
              <a:rPr lang="en-US" dirty="0"/>
              <a:t>	</a:t>
            </a:r>
            <a:r>
              <a:rPr lang="en-US" b="1" dirty="0"/>
              <a:t>bow</a:t>
            </a:r>
            <a:r>
              <a:rPr lang="en-US" dirty="0"/>
              <a:t> [bow and arrow]  	</a:t>
            </a:r>
            <a:r>
              <a:rPr lang="en-US" b="1" dirty="0"/>
              <a:t>bow</a:t>
            </a:r>
            <a:r>
              <a:rPr lang="en-US" dirty="0"/>
              <a:t> [bow </a:t>
            </a:r>
            <a:r>
              <a:rPr lang="en-US" dirty="0" smtClean="0"/>
              <a:t>  </a:t>
            </a:r>
          </a:p>
          <a:p>
            <a:pPr marL="0" indent="0">
              <a:buNone/>
            </a:pPr>
            <a:r>
              <a:rPr lang="en-US" dirty="0" smtClean="0"/>
              <a:t>          down </a:t>
            </a:r>
            <a:r>
              <a:rPr lang="en-US" dirty="0"/>
              <a:t>your heads] </a:t>
            </a:r>
          </a:p>
          <a:p>
            <a:r>
              <a:rPr lang="en-US" b="1" dirty="0"/>
              <a:t>	refuse </a:t>
            </a:r>
            <a:r>
              <a:rPr lang="en-US" dirty="0"/>
              <a:t>(verb)</a:t>
            </a:r>
            <a:r>
              <a:rPr lang="en-US" b="1" dirty="0"/>
              <a:t>			refuse </a:t>
            </a:r>
            <a:r>
              <a:rPr lang="en-US" dirty="0"/>
              <a:t>(noun)</a:t>
            </a:r>
          </a:p>
          <a:p>
            <a:r>
              <a:rPr lang="en-US" dirty="0"/>
              <a:t>These cause ambiguities for readers, but not for writers.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EDF1E-3582-467C-B0C9-B005D3497E0C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46092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*After my mother called Christina three times she finally came downstairs. </a:t>
            </a:r>
          </a:p>
          <a:p>
            <a:pPr marL="0" indent="0">
              <a:buNone/>
            </a:pPr>
            <a:r>
              <a:rPr lang="en-US" dirty="0" smtClean="0"/>
              <a:t>Question: </a:t>
            </a:r>
            <a:r>
              <a:rPr lang="en-US" dirty="0"/>
              <a:t>	Does she refer to mother or sister?</a:t>
            </a:r>
          </a:p>
          <a:p>
            <a:r>
              <a:rPr lang="en-US" b="1" dirty="0"/>
              <a:t>Revised:</a:t>
            </a:r>
            <a:r>
              <a:rPr lang="en-US" dirty="0"/>
              <a:t> After my mother called Christina three times, Christina finally came downstairs. </a:t>
            </a:r>
          </a:p>
          <a:p>
            <a:pPr>
              <a:buFont typeface="Wingdings" pitchFamily="2" charset="2"/>
              <a:buChar char="ü"/>
            </a:pPr>
            <a:r>
              <a:rPr lang="en-US" dirty="0"/>
              <a:t>After my mother called her three times, Christina finally came downstairs.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EDF1E-3582-467C-B0C9-B005D3497E0C}" type="slidenum">
              <a:rPr lang="en-US" smtClean="0"/>
              <a:t>90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2664237"/>
      </p:ext>
    </p:extLst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v.</a:t>
            </a:r>
            <a:r>
              <a:rPr lang="en-US" dirty="0"/>
              <a:t> </a:t>
            </a:r>
            <a:r>
              <a:rPr lang="en-US" b="1" dirty="0"/>
              <a:t>Using </a:t>
            </a:r>
            <a:r>
              <a:rPr lang="en-US" b="1" i="1" dirty="0"/>
              <a:t>they</a:t>
            </a:r>
            <a:r>
              <a:rPr lang="en-US" b="1" dirty="0"/>
              <a:t> and </a:t>
            </a:r>
            <a:r>
              <a:rPr lang="en-US" b="1" i="1" dirty="0"/>
              <a:t>it</a:t>
            </a:r>
            <a:r>
              <a:rPr lang="en-US" b="1" dirty="0"/>
              <a:t> without antecedents.</a:t>
            </a:r>
            <a:endParaRPr lang="en-US" dirty="0"/>
          </a:p>
          <a:p>
            <a:r>
              <a:rPr lang="en-US" dirty="0"/>
              <a:t>Avoid using </a:t>
            </a:r>
            <a:r>
              <a:rPr lang="en-US" i="1" dirty="0"/>
              <a:t>they</a:t>
            </a:r>
            <a:r>
              <a:rPr lang="en-US" dirty="0"/>
              <a:t> and </a:t>
            </a:r>
            <a:r>
              <a:rPr lang="en-US" i="1" dirty="0"/>
              <a:t>it</a:t>
            </a:r>
            <a:r>
              <a:rPr lang="en-US" dirty="0"/>
              <a:t> as pronouns without definite antecedents.</a:t>
            </a:r>
          </a:p>
          <a:p>
            <a:pPr marL="0" indent="0">
              <a:buNone/>
            </a:pPr>
            <a:r>
              <a:rPr lang="en-US" dirty="0"/>
              <a:t> *In the first part of the movies, </a:t>
            </a:r>
            <a:r>
              <a:rPr lang="en-US" i="1" dirty="0"/>
              <a:t>it </a:t>
            </a:r>
            <a:r>
              <a:rPr lang="en-US" dirty="0"/>
              <a:t>shows clouds billowing like waves.</a:t>
            </a:r>
          </a:p>
          <a:p>
            <a:pPr marL="0" indent="0">
              <a:buNone/>
            </a:pPr>
            <a:r>
              <a:rPr lang="en-US" dirty="0" smtClean="0"/>
              <a:t>Revised: The </a:t>
            </a:r>
            <a:r>
              <a:rPr lang="en-US" dirty="0"/>
              <a:t>first part of the movie shows clouds billowing like waves.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EDF1E-3582-467C-B0C9-B005D3497E0C}" type="slidenum">
              <a:rPr lang="en-US" smtClean="0"/>
              <a:t>91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7399958"/>
      </p:ext>
    </p:extLst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 *In high school</a:t>
            </a:r>
            <a:r>
              <a:rPr lang="en-US" i="1" dirty="0"/>
              <a:t> they</a:t>
            </a:r>
            <a:r>
              <a:rPr lang="en-US" dirty="0"/>
              <a:t> made me take three years of algebra.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In </a:t>
            </a:r>
            <a:r>
              <a:rPr lang="en-US" dirty="0"/>
              <a:t>high school </a:t>
            </a:r>
            <a:r>
              <a:rPr lang="en-US" u="sng" dirty="0"/>
              <a:t>the authorities </a:t>
            </a:r>
            <a:r>
              <a:rPr lang="en-US" dirty="0"/>
              <a:t>made me take three years of algebra.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In </a:t>
            </a:r>
            <a:r>
              <a:rPr lang="en-US" dirty="0"/>
              <a:t>high school I was made to take three years of algebra.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In </a:t>
            </a:r>
            <a:r>
              <a:rPr lang="en-US" dirty="0"/>
              <a:t>high school I had to take three years of algebra.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EDF1E-3582-467C-B0C9-B005D3497E0C}" type="slidenum">
              <a:rPr lang="en-US" smtClean="0"/>
              <a:t>92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792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 fontScale="90000"/>
          </a:bodyPr>
          <a:lstStyle/>
          <a:p>
            <a:pPr algn="l"/>
            <a:r>
              <a:rPr lang="en-US" b="1" i="1" dirty="0"/>
              <a:t>DANGLING MODIFIERS</a:t>
            </a:r>
            <a:r>
              <a:rPr lang="en-US" i="1" dirty="0"/>
              <a:t/>
            </a:r>
            <a:br>
              <a:rPr lang="en-US" i="1" dirty="0"/>
            </a:b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59363"/>
          </a:xfrm>
        </p:spPr>
        <p:txBody>
          <a:bodyPr/>
          <a:lstStyle/>
          <a:p>
            <a:r>
              <a:rPr lang="en-US" dirty="0"/>
              <a:t>Another</a:t>
            </a:r>
            <a:r>
              <a:rPr lang="en-US" b="1" dirty="0"/>
              <a:t> </a:t>
            </a:r>
            <a:r>
              <a:rPr lang="en-US" dirty="0"/>
              <a:t>type of ambiguity</a:t>
            </a:r>
            <a:r>
              <a:rPr lang="en-US" b="1" dirty="0"/>
              <a:t> </a:t>
            </a:r>
            <a:r>
              <a:rPr lang="en-US" dirty="0"/>
              <a:t>can occur</a:t>
            </a:r>
            <a:r>
              <a:rPr lang="en-US" b="1" dirty="0"/>
              <a:t> </a:t>
            </a:r>
            <a:r>
              <a:rPr lang="en-US" dirty="0"/>
              <a:t>when the subject-predicate relationship is not clear. This sometimes happens when there is a </a:t>
            </a:r>
            <a:r>
              <a:rPr lang="en-US" dirty="0" smtClean="0"/>
              <a:t>misplaced sentence </a:t>
            </a:r>
            <a:r>
              <a:rPr lang="en-US" dirty="0"/>
              <a:t>modifier.</a:t>
            </a:r>
          </a:p>
          <a:p>
            <a:r>
              <a:rPr lang="en-US" dirty="0"/>
              <a:t>Consider the following sentences in which the subject in the main clause and the subject in the subordinate clause are the same person.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EDF1E-3582-467C-B0C9-B005D3497E0C}" type="slidenum">
              <a:rPr lang="en-US" smtClean="0"/>
              <a:t>93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83766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I was </a:t>
            </a:r>
            <a:r>
              <a:rPr lang="en-US" u="sng" dirty="0"/>
              <a:t>walking towards the hall of residence </a:t>
            </a:r>
            <a:r>
              <a:rPr lang="en-US" dirty="0"/>
              <a:t>when </a:t>
            </a:r>
            <a:r>
              <a:rPr lang="en-US" u="sng" dirty="0"/>
              <a:t>I saw him breaking into the car</a:t>
            </a:r>
            <a:r>
              <a:rPr lang="en-US" dirty="0"/>
              <a:t>.</a:t>
            </a:r>
          </a:p>
          <a:p>
            <a:pPr lvl="0"/>
            <a:r>
              <a:rPr lang="en-US" dirty="0"/>
              <a:t>As I was walking towards the hall of residence, I saw him breaking into the car.</a:t>
            </a:r>
          </a:p>
          <a:p>
            <a:pPr marL="0" indent="0">
              <a:buNone/>
            </a:pPr>
            <a:r>
              <a:rPr lang="en-US" dirty="0"/>
              <a:t>In a case like the above the subordinate clause can be turned into a modifying clause.</a:t>
            </a:r>
          </a:p>
          <a:p>
            <a:pPr lvl="0"/>
            <a:r>
              <a:rPr lang="en-US" dirty="0"/>
              <a:t>Walking towards the hall of residence, I saw him breaking into the car.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EDF1E-3582-467C-B0C9-B005D3497E0C}" type="slidenum">
              <a:rPr lang="en-US" smtClean="0"/>
              <a:t>94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59918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construction like this makes sense only when the subject in the modifying clause is the same as the subject in the main </a:t>
            </a:r>
            <a:r>
              <a:rPr lang="en-US" dirty="0" smtClean="0"/>
              <a:t>clause.</a:t>
            </a:r>
          </a:p>
          <a:p>
            <a:r>
              <a:rPr lang="en-US" dirty="0" smtClean="0"/>
              <a:t>The </a:t>
            </a:r>
            <a:r>
              <a:rPr lang="en-US" dirty="0"/>
              <a:t>person walking </a:t>
            </a:r>
            <a:r>
              <a:rPr lang="en-US" dirty="0" smtClean="0"/>
              <a:t>towards the hall of residence is </a:t>
            </a:r>
            <a:r>
              <a:rPr lang="en-US" dirty="0"/>
              <a:t>the same person who saw the man breaking into the car.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EDF1E-3582-467C-B0C9-B005D3497E0C}" type="slidenum">
              <a:rPr lang="en-US" smtClean="0"/>
              <a:t>95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87937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 </a:t>
            </a:r>
            <a:r>
              <a:rPr lang="en-US" dirty="0" smtClean="0"/>
              <a:t>I </a:t>
            </a:r>
            <a:r>
              <a:rPr lang="en-US" dirty="0"/>
              <a:t>was running up the first long hill.</a:t>
            </a:r>
          </a:p>
          <a:p>
            <a:pPr lvl="0"/>
            <a:r>
              <a:rPr lang="en-US" dirty="0"/>
              <a:t>I felt my nose dripping.</a:t>
            </a:r>
          </a:p>
          <a:p>
            <a:pPr marL="0" indent="0">
              <a:buNone/>
            </a:pPr>
            <a:r>
              <a:rPr lang="en-US" dirty="0"/>
              <a:t>Combined: While I was running up the </a:t>
            </a:r>
            <a:r>
              <a:rPr lang="en-US" dirty="0" smtClean="0"/>
              <a:t>hill</a:t>
            </a:r>
            <a:r>
              <a:rPr lang="en-US" dirty="0"/>
              <a:t>, I felt my nose dripping.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While </a:t>
            </a:r>
            <a:r>
              <a:rPr lang="en-US" dirty="0"/>
              <a:t>running up the </a:t>
            </a:r>
            <a:r>
              <a:rPr lang="en-US" dirty="0" smtClean="0"/>
              <a:t>hill</a:t>
            </a:r>
            <a:r>
              <a:rPr lang="en-US" dirty="0"/>
              <a:t>, I felt my nose </a:t>
            </a:r>
            <a:r>
              <a:rPr lang="en-US" dirty="0" smtClean="0"/>
              <a:t>dripping.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Running </a:t>
            </a:r>
            <a:r>
              <a:rPr lang="en-US" dirty="0"/>
              <a:t>up the </a:t>
            </a:r>
            <a:r>
              <a:rPr lang="en-US" dirty="0" smtClean="0"/>
              <a:t>hill</a:t>
            </a:r>
            <a:r>
              <a:rPr lang="en-US" dirty="0"/>
              <a:t>, I felt my nose dripping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dirty="0" smtClean="0"/>
              <a:t>*Running up the hill, my nose began to drip.</a:t>
            </a:r>
            <a:r>
              <a:rPr lang="el-GR" dirty="0" smtClean="0"/>
              <a:t>Χ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EDF1E-3582-467C-B0C9-B005D3497E0C}" type="slidenum">
              <a:rPr lang="en-US" smtClean="0"/>
              <a:t>96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5622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/>
          <a:lstStyle/>
          <a:p>
            <a:r>
              <a:rPr lang="en-US" dirty="0"/>
              <a:t>Now consider:</a:t>
            </a:r>
          </a:p>
          <a:p>
            <a:pPr marL="0" indent="0">
              <a:buNone/>
            </a:pPr>
            <a:r>
              <a:rPr lang="en-US" dirty="0" smtClean="0"/>
              <a:t>*</a:t>
            </a:r>
            <a:r>
              <a:rPr lang="en-US" dirty="0"/>
              <a:t>Moving towards the hall of residence, the goat </a:t>
            </a:r>
            <a:r>
              <a:rPr lang="en-US" dirty="0" smtClean="0"/>
              <a:t>  	hit </a:t>
            </a:r>
            <a:r>
              <a:rPr lang="en-US" dirty="0"/>
              <a:t>the car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dirty="0" smtClean="0"/>
              <a:t>*As the goat was moving towards the hall of 	residence, the goat hit the car.</a:t>
            </a:r>
            <a:endParaRPr lang="en-US" dirty="0"/>
          </a:p>
          <a:p>
            <a:r>
              <a:rPr lang="en-US" b="1" dirty="0"/>
              <a:t>Revised</a:t>
            </a:r>
            <a:r>
              <a:rPr lang="en-US" dirty="0"/>
              <a:t>: As he was driving towards the hall of </a:t>
            </a:r>
            <a:r>
              <a:rPr lang="en-US" dirty="0" smtClean="0"/>
              <a:t>	residence </a:t>
            </a:r>
            <a:r>
              <a:rPr lang="en-US" dirty="0"/>
              <a:t>the goat hit the car.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EDF1E-3582-467C-B0C9-B005D3497E0C}" type="slidenum">
              <a:rPr lang="en-US" smtClean="0"/>
              <a:t>97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54793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*Feeling feverish, a visit to the doctor seemed only logical.</a:t>
            </a:r>
          </a:p>
          <a:p>
            <a:pPr>
              <a:buFont typeface="Wingdings" pitchFamily="2" charset="2"/>
              <a:buChar char="ü"/>
            </a:pPr>
            <a:r>
              <a:rPr lang="en-US" dirty="0"/>
              <a:t>Feeling feverish, he thought he had better see a doctor.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EDF1E-3582-467C-B0C9-B005D3497E0C}" type="slidenum">
              <a:rPr lang="en-US" smtClean="0"/>
              <a:t>98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81965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i="1" dirty="0" smtClean="0"/>
              <a:t/>
            </a:r>
            <a:br>
              <a:rPr lang="en-US" b="1" i="1" dirty="0" smtClean="0"/>
            </a:br>
            <a:r>
              <a:rPr lang="en-US" b="1" i="1" dirty="0" smtClean="0"/>
              <a:t>Correcting </a:t>
            </a:r>
            <a:r>
              <a:rPr lang="en-US" b="1" i="1" dirty="0"/>
              <a:t>Dangling modifiers.</a:t>
            </a:r>
            <a:r>
              <a:rPr lang="en-US" i="1" dirty="0"/>
              <a:t/>
            </a:r>
            <a:br>
              <a:rPr lang="en-US" i="1" dirty="0"/>
            </a:b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Supply </a:t>
            </a:r>
            <a:r>
              <a:rPr lang="en-US" dirty="0"/>
              <a:t>suitable subject or reconstruct the </a:t>
            </a:r>
            <a:r>
              <a:rPr lang="en-US" dirty="0" smtClean="0"/>
              <a:t>sentence.</a:t>
            </a:r>
            <a:endParaRPr lang="en-US" dirty="0"/>
          </a:p>
          <a:p>
            <a:r>
              <a:rPr lang="en-US" dirty="0"/>
              <a:t> *After doing my homework, the dog was fed.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After </a:t>
            </a:r>
            <a:r>
              <a:rPr lang="en-US" dirty="0"/>
              <a:t>I had done my homework, I fed the dog.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After </a:t>
            </a:r>
            <a:r>
              <a:rPr lang="en-US" dirty="0"/>
              <a:t>doing my homework, I fed the dog.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EDF1E-3582-467C-B0C9-B005D3497E0C}" type="slidenum">
              <a:rPr lang="en-US" smtClean="0"/>
              <a:t>99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24762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738</TotalTime>
  <Words>3979</Words>
  <Application>Microsoft Office PowerPoint</Application>
  <PresentationFormat>On-screen Show (4:3)</PresentationFormat>
  <Paragraphs>630</Paragraphs>
  <Slides>106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106</vt:i4>
      </vt:variant>
    </vt:vector>
  </HeadingPairs>
  <TitlesOfParts>
    <vt:vector size="107" baseType="lpstr">
      <vt:lpstr>Office Theme</vt:lpstr>
      <vt:lpstr>GEN 101 ENGLISH LANGUAGE  Lecturer:  Salifu N. Alhassan Department of African and General Studies</vt:lpstr>
      <vt:lpstr>E-mail from a long essay group</vt:lpstr>
      <vt:lpstr> 1. SPELLING </vt:lpstr>
      <vt:lpstr>PowerPoint Presentation</vt:lpstr>
      <vt:lpstr>PowerPoint Presentation</vt:lpstr>
      <vt:lpstr>PowerPoint Presentation</vt:lpstr>
      <vt:lpstr>PowerPoint Presentation</vt:lpstr>
      <vt:lpstr> HOMOGRAPHS AND HETEROGRAPHS </vt:lpstr>
      <vt:lpstr> 2. Homographs: </vt:lpstr>
      <vt:lpstr>PowerPoint Presentation</vt:lpstr>
      <vt:lpstr>PowerPoint Presentation</vt:lpstr>
      <vt:lpstr>PowerPoint Presentation</vt:lpstr>
      <vt:lpstr>PowerPoint Presentation</vt:lpstr>
      <vt:lpstr> 3. Homophones:  </vt:lpstr>
      <vt:lpstr>PowerPoint Presentation</vt:lpstr>
      <vt:lpstr>PowerPoint Presentation</vt:lpstr>
      <vt:lpstr> 4. Problem words </vt:lpstr>
      <vt:lpstr>Other problem words:</vt:lpstr>
      <vt:lpstr>PowerPoint Presentation</vt:lpstr>
      <vt:lpstr> 5. British Spelling/ American Spelling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6. Sentence Structure</vt:lpstr>
      <vt:lpstr> -Subject and Predicate</vt:lpstr>
      <vt:lpstr>Subject and Predicate</vt:lpstr>
      <vt:lpstr>Basic sentence patterns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7. Expanding Sentences</vt:lpstr>
      <vt:lpstr>PowerPoint Presentation</vt:lpstr>
      <vt:lpstr>PowerPoint Presentation</vt:lpstr>
      <vt:lpstr>  A. Coordination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-addition and contrast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B. Subordination</vt:lpstr>
      <vt:lpstr>PowerPoint Presentation</vt:lpstr>
      <vt:lpstr>PowerPoint Presentation</vt:lpstr>
      <vt:lpstr>Improving coordination through subordination</vt:lpstr>
      <vt:lpstr>PowerPoint Presentation</vt:lpstr>
      <vt:lpstr>PowerPoint Presentation</vt:lpstr>
      <vt:lpstr> Subordinating conjunctions. </vt:lpstr>
      <vt:lpstr>PowerPoint Presentation</vt:lpstr>
      <vt:lpstr>ii. Expressing Condition: </vt:lpstr>
      <vt:lpstr>iii. Result or purpose</vt:lpstr>
      <vt:lpstr>iv. Reason or Cause </vt:lpstr>
      <vt:lpstr> 7. SUBJECT-VERB AGREEMENT </vt:lpstr>
      <vt:lpstr>PowerPoint Presentation</vt:lpstr>
      <vt:lpstr>PowerPoint Presentation</vt:lpstr>
      <vt:lpstr>PowerPoint Presentation</vt:lpstr>
      <vt:lpstr>PowerPoint Presentation</vt:lpstr>
      <vt:lpstr> iii. Modified nouns and Pronouns </vt:lpstr>
      <vt:lpstr>PowerPoint Presentation</vt:lpstr>
      <vt:lpstr>PowerPoint Presentation</vt:lpstr>
      <vt:lpstr>PowerPoint Presentation</vt:lpstr>
      <vt:lpstr> v. The following are always considered as singular:  </vt:lpstr>
      <vt:lpstr>PowerPoint Presentation</vt:lpstr>
      <vt:lpstr> 8.  AMBIGUITIES AND DANGLING MODIFIERS </vt:lpstr>
      <vt:lpstr> i. Lexical ambiguity </vt:lpstr>
      <vt:lpstr>PowerPoint Presentation</vt:lpstr>
      <vt:lpstr> ii. Misplaced modifiers and modifying phrases. </vt:lpstr>
      <vt:lpstr>PowerPoint Presentation</vt:lpstr>
      <vt:lpstr>PowerPoint Presentation</vt:lpstr>
      <vt:lpstr>PowerPoint Presentation</vt:lpstr>
      <vt:lpstr>iii. Misplaced restrictors </vt:lpstr>
      <vt:lpstr>PowerPoint Presentation</vt:lpstr>
      <vt:lpstr>PowerPoint Presentation</vt:lpstr>
      <vt:lpstr>PowerPoint Presentation</vt:lpstr>
      <vt:lpstr>iv. Ambiguity in Pronouns</vt:lpstr>
      <vt:lpstr>PowerPoint Presentation</vt:lpstr>
      <vt:lpstr>PowerPoint Presentation</vt:lpstr>
      <vt:lpstr>PowerPoint Presentation</vt:lpstr>
      <vt:lpstr>PowerPoint Presentation</vt:lpstr>
      <vt:lpstr>DANGLING MODIFIERS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Correcting Dangling modifiers. </vt:lpstr>
      <vt:lpstr>PowerPoint Presentation</vt:lpstr>
      <vt:lpstr>Other Dangling phrases</vt:lpstr>
      <vt:lpstr>PowerPoint Presentation</vt:lpstr>
      <vt:lpstr>PowerPoint Presentation</vt:lpstr>
      <vt:lpstr>PowerPoint Presentation</vt:lpstr>
      <vt:lpstr>PowerPoint Presentation</vt:lpstr>
      <vt:lpstr>Practice: Correcting dangling modifiers/phrases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GEN 101 ENGLISH LANGUAGE  Lecturer:  Salifu N. Alhassan Department of African and General Studies</dc:title>
  <dc:creator>User</dc:creator>
  <cp:lastModifiedBy>User</cp:lastModifiedBy>
  <cp:revision>123</cp:revision>
  <dcterms:created xsi:type="dcterms:W3CDTF">2012-10-03T20:06:28Z</dcterms:created>
  <dcterms:modified xsi:type="dcterms:W3CDTF">2012-11-26T20:41:49Z</dcterms:modified>
</cp:coreProperties>
</file>