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309" r:id="rId5"/>
    <p:sldId id="259" r:id="rId6"/>
    <p:sldId id="310" r:id="rId7"/>
    <p:sldId id="311" r:id="rId8"/>
    <p:sldId id="272" r:id="rId9"/>
    <p:sldId id="260" r:id="rId10"/>
    <p:sldId id="307" r:id="rId11"/>
    <p:sldId id="308" r:id="rId12"/>
    <p:sldId id="267" r:id="rId13"/>
    <p:sldId id="269" r:id="rId14"/>
    <p:sldId id="277" r:id="rId15"/>
    <p:sldId id="278" r:id="rId16"/>
    <p:sldId id="279" r:id="rId17"/>
    <p:sldId id="281" r:id="rId18"/>
    <p:sldId id="282" r:id="rId19"/>
    <p:sldId id="283" r:id="rId20"/>
    <p:sldId id="285" r:id="rId21"/>
    <p:sldId id="286" r:id="rId22"/>
    <p:sldId id="289" r:id="rId23"/>
    <p:sldId id="290" r:id="rId24"/>
    <p:sldId id="292" r:id="rId25"/>
    <p:sldId id="29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44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2D73F-F50A-406B-B56B-19081739500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68836-2AAF-4F68-99BF-A3F6E6475F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76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6DB46F10-7128-44EC-88B6-59B4C7787D2E}" type="datetimeFigureOut">
              <a:rPr lang="en-US" smtClean="0"/>
              <a:pPr/>
              <a:t>9/26/2013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931FD8-8701-4318-A8B7-283C1C3F3E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268761"/>
            <a:ext cx="8458200" cy="2603152"/>
          </a:xfrm>
        </p:spPr>
        <p:txBody>
          <a:bodyPr>
            <a:normAutofit/>
          </a:bodyPr>
          <a:lstStyle/>
          <a:p>
            <a:r>
              <a:rPr lang="en-US" dirty="0" smtClean="0"/>
              <a:t>CSC 351</a:t>
            </a:r>
            <a:br>
              <a:rPr lang="en-US" dirty="0" smtClean="0"/>
            </a:br>
            <a:r>
              <a:rPr lang="en-US" dirty="0" smtClean="0">
                <a:solidFill>
                  <a:srgbClr val="FFC000"/>
                </a:solidFill>
              </a:rPr>
              <a:t>FUNDAMENTALS OF DATABASE SYSTEMS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18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Typical DBMS </a:t>
            </a:r>
            <a:r>
              <a:rPr lang="en-US" dirty="0" smtClean="0">
                <a:latin typeface="Baskerville Old Face" pitchFamily="18" charset="0"/>
              </a:rPr>
              <a:t>Functionality (cont’d)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None/>
            </a:pP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Other features: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Protection </a:t>
            </a:r>
            <a:r>
              <a:rPr lang="en-US" dirty="0" smtClean="0">
                <a:solidFill>
                  <a:srgbClr val="000000"/>
                </a:solidFill>
                <a:latin typeface="Baskerville Old Face" pitchFamily="18" charset="0"/>
              </a:rPr>
              <a:t>(System or Security)</a:t>
            </a:r>
            <a:endParaRPr lang="en-US" dirty="0">
              <a:solidFill>
                <a:srgbClr val="000000"/>
              </a:solidFill>
              <a:latin typeface="Baskerville Old Fac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 smtClean="0">
                <a:solidFill>
                  <a:srgbClr val="000000"/>
                </a:solidFill>
                <a:latin typeface="Baskerville Old Face" pitchFamily="18" charset="0"/>
              </a:rPr>
              <a:t>Maintenance 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79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Simplified Database System Environment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02844"/>
            <a:ext cx="7992888" cy="532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30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20080"/>
          </a:xfrm>
        </p:spPr>
        <p:txBody>
          <a:bodyPr/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Role of the DBMS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729712"/>
          </a:xfrm>
        </p:spPr>
        <p:txBody>
          <a:bodyPr/>
          <a:lstStyle/>
          <a:p>
            <a:pPr algn="just"/>
            <a:r>
              <a:rPr lang="en-US" dirty="0" smtClean="0">
                <a:latin typeface="Baskerville Old Face" pitchFamily="18" charset="0"/>
              </a:rPr>
              <a:t>The DBMS receives all application requests and translates them into the complex operations required to fulfill those requests.</a:t>
            </a:r>
          </a:p>
          <a:p>
            <a:pPr marL="109728" indent="0" algn="just">
              <a:buNone/>
            </a:pPr>
            <a:endParaRPr lang="en-US" dirty="0">
              <a:latin typeface="Baskerville Old Face" pitchFamily="18" charset="0"/>
            </a:endParaRPr>
          </a:p>
          <a:p>
            <a:pPr algn="just"/>
            <a:r>
              <a:rPr lang="en-US" dirty="0" smtClean="0">
                <a:latin typeface="Baskerville Old Face" pitchFamily="18" charset="0"/>
              </a:rPr>
              <a:t>It hides much of the database’s internal complexity from the application programs and users.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3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936104"/>
          </a:xfrm>
        </p:spPr>
        <p:txBody>
          <a:bodyPr/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Advantages </a:t>
            </a:r>
            <a:r>
              <a:rPr lang="en-US" dirty="0">
                <a:latin typeface="Baskerville Old Face" pitchFamily="18" charset="0"/>
              </a:rPr>
              <a:t>of the 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Improved data sharing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Better data integration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Minimized data inconsistency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Improved data access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Improved decision making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Increased end-user productivity</a:t>
            </a:r>
          </a:p>
          <a:p>
            <a:pPr>
              <a:lnSpc>
                <a:spcPct val="150000"/>
              </a:lnSpc>
            </a:pP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62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Evolution of File System Data </a:t>
            </a:r>
            <a:r>
              <a:rPr lang="en-US" dirty="0" smtClean="0">
                <a:latin typeface="Baskerville Old Face" pitchFamily="18" charset="0"/>
              </a:rPr>
              <a:t>Management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Reasons for studying file systems: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Complexity of database design is easier to understand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Understanding file system problems helps to avoid problems with DBMS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software</a:t>
            </a:r>
            <a:endParaRPr lang="en-US" dirty="0">
              <a:solidFill>
                <a:schemeClr val="tx1"/>
              </a:solidFill>
              <a:latin typeface="Baskerville Old Fac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Knowledge of file system is useful for converting file system to database system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File systems typically composed of collection of file folders, each tagged and kept in cabinet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Organized by expected use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94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Evolution of File System Data </a:t>
            </a:r>
            <a:r>
              <a:rPr lang="en-US" dirty="0" smtClean="0">
                <a:latin typeface="Baskerville Old Face" pitchFamily="18" charset="0"/>
              </a:rPr>
              <a:t>Management(cont’d)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0172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Contents of each file folder are logically related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Manual systems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Served as a data repository for small data collections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Cumbersome for large collections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Computerized file systems</a:t>
            </a:r>
          </a:p>
          <a:p>
            <a:pPr lvl="1" algn="just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Baskerville Old Face" pitchFamily="18" charset="0"/>
              </a:rPr>
              <a:t>Data processing (DP) specialist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converted computer file structure from manual system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Wrote software that managed the data</a:t>
            </a:r>
          </a:p>
          <a:p>
            <a:pPr lvl="2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Designed the application programs</a:t>
            </a:r>
          </a:p>
        </p:txBody>
      </p:sp>
    </p:spTree>
    <p:extLst>
      <p:ext uri="{BB962C8B-B14F-4D97-AF65-F5344CB8AC3E}">
        <p14:creationId xmlns:p14="http://schemas.microsoft.com/office/powerpoint/2010/main" val="263165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Evolution of File System Data </a:t>
            </a:r>
            <a:r>
              <a:rPr lang="en-US" dirty="0" smtClean="0">
                <a:latin typeface="Baskerville Old Face" pitchFamily="18" charset="0"/>
              </a:rPr>
              <a:t>Management </a:t>
            </a:r>
            <a:r>
              <a:rPr lang="en-US" dirty="0">
                <a:latin typeface="Baskerville Old Face" pitchFamily="18" charset="0"/>
              </a:rPr>
              <a:t>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7372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C</a:t>
            </a:r>
            <a:r>
              <a:rPr lang="en-US" dirty="0" smtClean="0">
                <a:latin typeface="Baskerville Old Face" pitchFamily="18" charset="0"/>
              </a:rPr>
              <a:t>omputer </a:t>
            </a:r>
            <a:r>
              <a:rPr lang="en-US" dirty="0">
                <a:latin typeface="Baskerville Old Face" pitchFamily="18" charset="0"/>
              </a:rPr>
              <a:t>file systems resembled manual systems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Baskerville Old Face" pitchFamily="18" charset="0"/>
              </a:rPr>
              <a:t>As number of files increased, file systems evolved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Each file used its own application program to store, retrieve, and modify data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Each file was owned by individual or department that commissioned its creation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3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Problems with File System Data </a:t>
            </a:r>
            <a:r>
              <a:rPr lang="en-US" dirty="0" smtClean="0">
                <a:latin typeface="Baskerville Old Face" pitchFamily="18" charset="0"/>
              </a:rPr>
              <a:t>Management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75716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Even </a:t>
            </a:r>
            <a:r>
              <a:rPr lang="en-US" dirty="0">
                <a:latin typeface="Baskerville Old Face" pitchFamily="18" charset="0"/>
              </a:rPr>
              <a:t>simple file system retrieval task required extensive </a:t>
            </a:r>
            <a:r>
              <a:rPr lang="en-US" dirty="0" smtClean="0">
                <a:latin typeface="Baskerville Old Face" pitchFamily="18" charset="0"/>
              </a:rPr>
              <a:t>programming in 3GL</a:t>
            </a:r>
            <a:endParaRPr lang="en-US" dirty="0">
              <a:latin typeface="Baskerville Old Fac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Ad hoc queries impossible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Changing existing structure difficult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Security features difficult to program therefore are o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ften omitted in file system environments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34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6858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Summary of file System Limitations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Requires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extensive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programming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Cannot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perform ad hoc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queries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System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administration is complex and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difficult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Difficult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to make changes to existing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structures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Security 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features are likely to be inadequate</a:t>
            </a:r>
          </a:p>
          <a:p>
            <a:pPr algn="just">
              <a:lnSpc>
                <a:spcPct val="150000"/>
              </a:lnSpc>
            </a:pP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99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92088"/>
          </a:xfrm>
        </p:spPr>
        <p:txBody>
          <a:bodyPr/>
          <a:lstStyle/>
          <a:p>
            <a:pPr algn="ctr"/>
            <a:r>
              <a:rPr lang="en-US" dirty="0">
                <a:latin typeface="Baskerville Old Face" pitchFamily="18" charset="0"/>
              </a:rPr>
              <a:t>Structural and Data Dependence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01774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20000"/>
              </a:lnSpc>
            </a:pPr>
            <a:r>
              <a:rPr lang="en-US" b="1" dirty="0">
                <a:latin typeface="Baskerville Old Face" pitchFamily="18" charset="0"/>
              </a:rPr>
              <a:t>Structural dependence</a:t>
            </a:r>
            <a:r>
              <a:rPr lang="en-US" dirty="0">
                <a:latin typeface="Baskerville Old Face" pitchFamily="18" charset="0"/>
              </a:rPr>
              <a:t>: access to a file is dependent on its own structure</a:t>
            </a:r>
          </a:p>
          <a:p>
            <a:pPr lvl="1" algn="just">
              <a:lnSpc>
                <a:spcPct val="12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All file system programs must be modified to conform to a new file structure</a:t>
            </a:r>
          </a:p>
          <a:p>
            <a:pPr algn="just">
              <a:lnSpc>
                <a:spcPct val="120000"/>
              </a:lnSpc>
            </a:pPr>
            <a:r>
              <a:rPr lang="en-US" b="1" dirty="0">
                <a:latin typeface="Baskerville Old Face" pitchFamily="18" charset="0"/>
              </a:rPr>
              <a:t>Structural independence</a:t>
            </a:r>
            <a:r>
              <a:rPr lang="en-US" dirty="0">
                <a:latin typeface="Baskerville Old Face" pitchFamily="18" charset="0"/>
              </a:rPr>
              <a:t>: change file structure without affecting data access</a:t>
            </a:r>
          </a:p>
          <a:p>
            <a:pPr algn="just">
              <a:lnSpc>
                <a:spcPct val="120000"/>
              </a:lnSpc>
            </a:pPr>
            <a:r>
              <a:rPr lang="en-US" b="1" dirty="0">
                <a:latin typeface="Baskerville Old Face" pitchFamily="18" charset="0"/>
              </a:rPr>
              <a:t>Data dependence</a:t>
            </a:r>
            <a:r>
              <a:rPr lang="en-US" dirty="0">
                <a:latin typeface="Baskerville Old Face" pitchFamily="18" charset="0"/>
              </a:rPr>
              <a:t>: data access changes when data storage characteristics change</a:t>
            </a:r>
          </a:p>
          <a:p>
            <a:pPr algn="just">
              <a:lnSpc>
                <a:spcPct val="120000"/>
              </a:lnSpc>
            </a:pPr>
            <a:r>
              <a:rPr lang="en-US" b="1" dirty="0">
                <a:latin typeface="Baskerville Old Face" pitchFamily="18" charset="0"/>
              </a:rPr>
              <a:t>Data independence</a:t>
            </a:r>
            <a:r>
              <a:rPr lang="en-US" dirty="0">
                <a:latin typeface="Baskerville Old Face" pitchFamily="18" charset="0"/>
              </a:rPr>
              <a:t>: data storage characteristics do not affect data access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24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/>
          <a:lstStyle/>
          <a:p>
            <a:r>
              <a:rPr lang="en-US" dirty="0">
                <a:latin typeface="Baskerville Old Face" pitchFamily="18" charset="0"/>
              </a:rPr>
              <a:t>TEXT AND COURSE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33768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n-US" sz="2400" dirty="0">
                <a:latin typeface="Baskerville Old Face" pitchFamily="18" charset="0"/>
              </a:rPr>
              <a:t>MAIN TEXT: Fundamentals of Database Systems, 6/e by </a:t>
            </a:r>
            <a:r>
              <a:rPr lang="en-US" sz="2400" dirty="0" err="1">
                <a:latin typeface="Baskerville Old Face" pitchFamily="18" charset="0"/>
              </a:rPr>
              <a:t>Ramez</a:t>
            </a:r>
            <a:r>
              <a:rPr lang="en-US" sz="2400" dirty="0">
                <a:latin typeface="Baskerville Old Face" pitchFamily="18" charset="0"/>
              </a:rPr>
              <a:t> </a:t>
            </a:r>
            <a:r>
              <a:rPr lang="en-US" sz="2400" dirty="0" err="1">
                <a:latin typeface="Baskerville Old Face" pitchFamily="18" charset="0"/>
              </a:rPr>
              <a:t>Elmasri</a:t>
            </a:r>
            <a:r>
              <a:rPr lang="en-US" sz="2400" dirty="0">
                <a:latin typeface="Baskerville Old Face" pitchFamily="18" charset="0"/>
              </a:rPr>
              <a:t> and </a:t>
            </a:r>
            <a:r>
              <a:rPr lang="en-US" sz="2400" dirty="0" err="1">
                <a:latin typeface="Baskerville Old Face" pitchFamily="18" charset="0"/>
              </a:rPr>
              <a:t>Shamkant</a:t>
            </a:r>
            <a:r>
              <a:rPr lang="en-US" sz="2400" dirty="0">
                <a:latin typeface="Baskerville Old Face" pitchFamily="18" charset="0"/>
              </a:rPr>
              <a:t> B. </a:t>
            </a:r>
            <a:r>
              <a:rPr lang="en-US" sz="2400" dirty="0" err="1">
                <a:latin typeface="Baskerville Old Face" pitchFamily="18" charset="0"/>
              </a:rPr>
              <a:t>Navathe</a:t>
            </a:r>
            <a:endParaRPr lang="en-US" sz="2400" dirty="0">
              <a:latin typeface="Baskerville Old Face" pitchFamily="18" charset="0"/>
            </a:endParaRPr>
          </a:p>
          <a:p>
            <a:pPr marL="109728" indent="0" algn="just">
              <a:buNone/>
            </a:pPr>
            <a:endParaRPr lang="en-US" sz="2400" dirty="0" smtClean="0">
              <a:latin typeface="Baskerville Old Face" pitchFamily="18" charset="0"/>
            </a:endParaRPr>
          </a:p>
          <a:p>
            <a:pPr marL="109728" indent="0" algn="just">
              <a:buNone/>
            </a:pPr>
            <a:r>
              <a:rPr lang="en-US" sz="2400" dirty="0" smtClean="0">
                <a:latin typeface="Baskerville Old Face" pitchFamily="18" charset="0"/>
              </a:rPr>
              <a:t>OTHER </a:t>
            </a:r>
            <a:r>
              <a:rPr lang="en-US" sz="2400" dirty="0">
                <a:latin typeface="Baskerville Old Face" pitchFamily="18" charset="0"/>
              </a:rPr>
              <a:t>REFERENCES: </a:t>
            </a:r>
          </a:p>
          <a:p>
            <a:pPr marL="109728" indent="0">
              <a:buNone/>
            </a:pPr>
            <a:r>
              <a:rPr lang="en-US" sz="2400" dirty="0" smtClean="0">
                <a:latin typeface="Baskerville Old Face" pitchFamily="18" charset="0"/>
              </a:rPr>
              <a:t>Database </a:t>
            </a:r>
            <a:r>
              <a:rPr lang="en-US" sz="2400" dirty="0">
                <a:latin typeface="Baskerville Old Face" pitchFamily="18" charset="0"/>
              </a:rPr>
              <a:t>Systems: Design, Implementation &amp; Management, International/e by Peter Rob, Carlos Coronel and </a:t>
            </a:r>
            <a:r>
              <a:rPr lang="en-US" sz="2400" dirty="0" err="1">
                <a:latin typeface="Baskerville Old Face" pitchFamily="18" charset="0"/>
              </a:rPr>
              <a:t>Keeley</a:t>
            </a:r>
            <a:r>
              <a:rPr lang="en-US" sz="2400" dirty="0">
                <a:latin typeface="Baskerville Old Face" pitchFamily="18" charset="0"/>
              </a:rPr>
              <a:t> Crockett</a:t>
            </a:r>
          </a:p>
          <a:p>
            <a:pPr marL="109728" indent="0">
              <a:buNone/>
            </a:pPr>
            <a:endParaRPr lang="en-US" sz="2400" dirty="0">
              <a:latin typeface="Baskerville Old Face" pitchFamily="18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Baskerville Old Face" pitchFamily="18" charset="0"/>
              </a:rPr>
              <a:t>Database Management Systems by Patricia Ward and George </a:t>
            </a:r>
            <a:r>
              <a:rPr lang="en-US" sz="2400" dirty="0" err="1" smtClean="0">
                <a:latin typeface="Baskerville Old Face" pitchFamily="18" charset="0"/>
              </a:rPr>
              <a:t>Dafoulas</a:t>
            </a:r>
            <a:endParaRPr lang="en-US" sz="2400" dirty="0" smtClean="0">
              <a:latin typeface="Baskerville Old Face" pitchFamily="18" charset="0"/>
            </a:endParaRPr>
          </a:p>
          <a:p>
            <a:pPr marL="109728" indent="0">
              <a:buNone/>
            </a:pPr>
            <a:endParaRPr lang="en-US" sz="2400" dirty="0">
              <a:latin typeface="Baskerville Old Face" pitchFamily="18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Baskerville Old Face" pitchFamily="18" charset="0"/>
              </a:rPr>
              <a:t>Concepts of Database Management, 6/e by Philip J. Pratt and Joseph J. </a:t>
            </a:r>
            <a:r>
              <a:rPr lang="en-US" sz="2400" dirty="0" err="1" smtClean="0">
                <a:latin typeface="Baskerville Old Face" pitchFamily="18" charset="0"/>
              </a:rPr>
              <a:t>Adamski</a:t>
            </a:r>
            <a:endParaRPr lang="en-US" sz="2400" dirty="0">
              <a:latin typeface="Baskerville Old Face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2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Data Redundancy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Baskerville Old Face" pitchFamily="18" charset="0"/>
              </a:rPr>
              <a:t>File system structure makes it difficult to combine data from multiple sources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Vulnerable to security breaches</a:t>
            </a:r>
          </a:p>
          <a:p>
            <a:pPr algn="just"/>
            <a:r>
              <a:rPr lang="en-US" dirty="0">
                <a:latin typeface="Baskerville Old Face" pitchFamily="18" charset="0"/>
              </a:rPr>
              <a:t>Organizational structure promotes storage of same data in different locations</a:t>
            </a:r>
          </a:p>
          <a:p>
            <a:pPr lvl="1" algn="just"/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Islands of information</a:t>
            </a:r>
          </a:p>
          <a:p>
            <a:pPr algn="just"/>
            <a:r>
              <a:rPr lang="en-US" dirty="0">
                <a:latin typeface="Baskerville Old Face" pitchFamily="18" charset="0"/>
              </a:rPr>
              <a:t>Data stored in different locations is unlikely to be updated consistently</a:t>
            </a:r>
          </a:p>
          <a:p>
            <a:pPr algn="just"/>
            <a:r>
              <a:rPr lang="en-US" b="1" dirty="0">
                <a:latin typeface="Baskerville Old Face" pitchFamily="18" charset="0"/>
              </a:rPr>
              <a:t>Data redundancy</a:t>
            </a:r>
            <a:r>
              <a:rPr lang="en-US" dirty="0">
                <a:latin typeface="Baskerville Old Face" pitchFamily="18" charset="0"/>
              </a:rPr>
              <a:t>: same data stored unnecessarily in different places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5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Data </a:t>
            </a:r>
            <a:r>
              <a:rPr lang="en-US" dirty="0" smtClean="0">
                <a:solidFill>
                  <a:schemeClr val="tx1"/>
                </a:solidFill>
                <a:latin typeface="Baskerville Old Face" pitchFamily="18" charset="0"/>
              </a:rPr>
              <a:t>Redundancy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Data inconsistency</a:t>
            </a:r>
            <a:r>
              <a:rPr lang="en-US" dirty="0">
                <a:latin typeface="Baskerville Old Face" pitchFamily="18" charset="0"/>
              </a:rPr>
              <a:t>: different and conflicting versions of same data occur at different places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Data anomalies</a:t>
            </a:r>
            <a:r>
              <a:rPr lang="en-US" dirty="0">
                <a:latin typeface="Baskerville Old Face" pitchFamily="18" charset="0"/>
              </a:rPr>
              <a:t>: abnormalities when all changes in redundant data are not made correctly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Update anomalies 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Insertion anomalies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Deletion anomalies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65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Baskerville Old Face" pitchFamily="18" charset="0"/>
              </a:rPr>
              <a:t>Contrasting database and file systems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6" descr="C:\Documents and Settings\Paul Nagin\My Documents\CHIMBORAZO 09-13-2009\Books\694 Rob DB Systems 9e - Nancy -Marc Cartright\Figures\C7046_01\C7046_01\Fig01-06.bmp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83"/>
          <a:stretch/>
        </p:blipFill>
        <p:spPr bwMode="auto">
          <a:xfrm>
            <a:off x="251520" y="1556792"/>
            <a:ext cx="8640960" cy="500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5648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0080"/>
          </a:xfrm>
        </p:spPr>
        <p:txBody>
          <a:bodyPr/>
          <a:lstStyle/>
          <a:p>
            <a:pPr algn="ctr"/>
            <a:r>
              <a:rPr lang="en-US" dirty="0">
                <a:latin typeface="Baskerville Old Face" pitchFamily="18" charset="0"/>
              </a:rPr>
              <a:t>The Database System Environment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defRPr/>
            </a:pPr>
            <a:r>
              <a:rPr lang="en-US" b="1" dirty="0">
                <a:latin typeface="Baskerville Old Face" pitchFamily="18" charset="0"/>
                <a:ea typeface="ＭＳ Ｐゴシック" pitchFamily="34" charset="-128"/>
              </a:rPr>
              <a:t>Database system</a:t>
            </a:r>
            <a:r>
              <a:rPr lang="en-US" dirty="0">
                <a:latin typeface="Baskerville Old Face" pitchFamily="18" charset="0"/>
                <a:ea typeface="ＭＳ Ｐゴシック" pitchFamily="34" charset="-128"/>
              </a:rPr>
              <a:t>: defines and regulates the collection, storage, management, use of data</a:t>
            </a:r>
          </a:p>
          <a:p>
            <a:pPr algn="just">
              <a:lnSpc>
                <a:spcPct val="110000"/>
              </a:lnSpc>
              <a:defRPr/>
            </a:pPr>
            <a:r>
              <a:rPr lang="en-US" dirty="0">
                <a:latin typeface="Baskerville Old Face" pitchFamily="18" charset="0"/>
                <a:ea typeface="ＭＳ Ｐゴシック" pitchFamily="34" charset="-128"/>
              </a:rPr>
              <a:t>Five major parts of a database system: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  <a:ea typeface="ＭＳ Ｐゴシック" pitchFamily="34" charset="-128"/>
              </a:rPr>
              <a:t>Hardware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  <a:ea typeface="ＭＳ Ｐゴシック" pitchFamily="34" charset="-128"/>
              </a:rPr>
              <a:t>Software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  <a:ea typeface="ＭＳ Ｐゴシック" pitchFamily="34" charset="-128"/>
              </a:rPr>
              <a:t>People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  <a:ea typeface="ＭＳ Ｐゴシック" pitchFamily="34" charset="-128"/>
              </a:rPr>
              <a:t>Procedures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  <a:ea typeface="ＭＳ Ｐゴシック" pitchFamily="34" charset="-128"/>
              </a:rPr>
              <a:t>Data</a:t>
            </a:r>
          </a:p>
          <a:p>
            <a:pPr algn="just">
              <a:lnSpc>
                <a:spcPct val="110000"/>
              </a:lnSpc>
              <a:defRPr/>
            </a:pPr>
            <a:r>
              <a:rPr lang="en-US" b="1" dirty="0">
                <a:latin typeface="Baskerville Old Face" pitchFamily="18" charset="0"/>
                <a:ea typeface="ＭＳ Ｐゴシック" pitchFamily="34" charset="-128"/>
              </a:rPr>
              <a:t>Hardware</a:t>
            </a:r>
            <a:r>
              <a:rPr lang="en-US" dirty="0">
                <a:latin typeface="Baskerville Old Face" pitchFamily="18" charset="0"/>
                <a:ea typeface="ＭＳ Ｐゴシック" pitchFamily="34" charset="-128"/>
              </a:rPr>
              <a:t>: all the system’s physical devices</a:t>
            </a:r>
          </a:p>
          <a:p>
            <a:pPr algn="just">
              <a:lnSpc>
                <a:spcPct val="110000"/>
              </a:lnSpc>
              <a:defRPr/>
            </a:pPr>
            <a:r>
              <a:rPr lang="en-US" b="1" dirty="0">
                <a:latin typeface="Baskerville Old Face" pitchFamily="18" charset="0"/>
                <a:ea typeface="ＭＳ Ｐゴシック" pitchFamily="34" charset="-128"/>
              </a:rPr>
              <a:t>Software</a:t>
            </a:r>
            <a:r>
              <a:rPr lang="en-US" dirty="0">
                <a:latin typeface="Baskerville Old Face" pitchFamily="18" charset="0"/>
                <a:ea typeface="ＭＳ Ｐゴシック" pitchFamily="34" charset="-128"/>
              </a:rPr>
              <a:t>: three types of software required: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  <a:ea typeface="ＭＳ Ｐゴシック" pitchFamily="34" charset="-128"/>
              </a:rPr>
              <a:t>Operating system software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  <a:ea typeface="ＭＳ Ｐゴシック" pitchFamily="34" charset="-128"/>
              </a:rPr>
              <a:t>DBMS software</a:t>
            </a:r>
          </a:p>
          <a:p>
            <a:pPr lvl="1" algn="just">
              <a:lnSpc>
                <a:spcPct val="110000"/>
              </a:lnSpc>
              <a:defRPr/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  <a:ea typeface="ＭＳ Ｐゴシック" pitchFamily="34" charset="-128"/>
              </a:rPr>
              <a:t>Application programs and utility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2239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The Database System Environment (</a:t>
            </a:r>
            <a:r>
              <a:rPr lang="en-US" dirty="0" smtClean="0">
                <a:latin typeface="Baskerville Old Face" pitchFamily="18" charset="0"/>
              </a:rPr>
              <a:t>cont'd)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People</a:t>
            </a:r>
            <a:r>
              <a:rPr lang="en-US" dirty="0">
                <a:latin typeface="Baskerville Old Face" pitchFamily="18" charset="0"/>
              </a:rPr>
              <a:t>: all users of the database system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System and database administrators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Database designers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Systems analysts and programmers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End users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Procedures</a:t>
            </a:r>
            <a:r>
              <a:rPr lang="en-US" dirty="0">
                <a:latin typeface="Baskerville Old Face" pitchFamily="18" charset="0"/>
              </a:rPr>
              <a:t>: instructions and rules that govern the design and use of the database system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Data</a:t>
            </a:r>
            <a:r>
              <a:rPr lang="en-US" dirty="0">
                <a:latin typeface="Baskerville Old Face" pitchFamily="18" charset="0"/>
              </a:rPr>
              <a:t>: the collection of facts stored in the database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465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92088"/>
          </a:xfrm>
        </p:spPr>
        <p:txBody>
          <a:bodyPr/>
          <a:lstStyle/>
          <a:p>
            <a:pPr algn="ctr"/>
            <a:r>
              <a:rPr lang="en-GB" dirty="0" smtClean="0">
                <a:latin typeface="Baskerville Old Face" pitchFamily="18" charset="0"/>
              </a:rPr>
              <a:t>The database system environment</a:t>
            </a:r>
            <a:endParaRPr lang="en-US" dirty="0">
              <a:latin typeface="Baskerville Old Face" pitchFamily="18" charset="0"/>
            </a:endParaRPr>
          </a:p>
        </p:txBody>
      </p:sp>
      <p:pic>
        <p:nvPicPr>
          <p:cNvPr id="4" name="Picture 6" descr="C:\Documents and Settings\Paul Nagin\My Documents\CHIMBORAZO 09-13-2009\Books\694 Rob DB Systems 9e - Nancy -Marc Cartright\Figures\C7046_01\C7046_01\Fig01-07.bmp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14"/>
          <a:stretch/>
        </p:blipFill>
        <p:spPr bwMode="auto">
          <a:xfrm>
            <a:off x="395536" y="1628800"/>
            <a:ext cx="8352928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733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04864"/>
            <a:ext cx="8229600" cy="2664296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askerville Old Face" pitchFamily="18" charset="0"/>
              </a:rPr>
              <a:t>LECTURE 1: </a:t>
            </a:r>
            <a:r>
              <a:rPr lang="en-US" sz="3600" dirty="0" smtClean="0">
                <a:latin typeface="Baskerville Old Face" pitchFamily="18" charset="0"/>
              </a:rPr>
              <a:t/>
            </a:r>
            <a:br>
              <a:rPr lang="en-US" sz="3600" dirty="0" smtClean="0">
                <a:latin typeface="Baskerville Old Face" pitchFamily="18" charset="0"/>
              </a:rPr>
            </a:br>
            <a:r>
              <a:rPr lang="en-US" sz="3600" dirty="0" smtClean="0">
                <a:latin typeface="Baskerville Old Face" pitchFamily="18" charset="0"/>
              </a:rPr>
              <a:t/>
            </a:r>
            <a:br>
              <a:rPr lang="en-US" sz="3600" dirty="0" smtClean="0">
                <a:latin typeface="Baskerville Old Face" pitchFamily="18" charset="0"/>
              </a:rPr>
            </a:br>
            <a:r>
              <a:rPr lang="en-US" sz="3800" dirty="0" smtClean="0">
                <a:latin typeface="Baskerville Old Face" pitchFamily="18" charset="0"/>
              </a:rPr>
              <a:t>INTRODUCTION TO DATABASES</a:t>
            </a:r>
            <a:endParaRPr lang="en-US" sz="3800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29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93808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Databases are an essential component of modern society. </a:t>
            </a:r>
          </a:p>
          <a:p>
            <a:pPr algn="just">
              <a:lnSpc>
                <a:spcPct val="150000"/>
              </a:lnSpc>
            </a:pPr>
            <a:r>
              <a:rPr lang="en-US" dirty="0" smtClean="0">
                <a:latin typeface="Baskerville Old Face" pitchFamily="18" charset="0"/>
              </a:rPr>
              <a:t>Databases were developed as a result of the need to store and retrieve data, timely and accurately.</a:t>
            </a: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035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Types of Databases and Database Applications</a:t>
            </a:r>
            <a:br>
              <a:rPr lang="en-US" dirty="0">
                <a:latin typeface="Baskerville Old Face" pitchFamily="18" charset="0"/>
              </a:rPr>
            </a:b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94573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Numeric and Textual Databases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Multimedia Databases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Geographic Information Systems (GIS)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Data </a:t>
            </a:r>
            <a:r>
              <a:rPr lang="en-US" dirty="0" smtClean="0">
                <a:solidFill>
                  <a:srgbClr val="000000"/>
                </a:solidFill>
                <a:latin typeface="Baskerville Old Face" pitchFamily="18" charset="0"/>
              </a:rPr>
              <a:t>Warehouses and OLAP systems</a:t>
            </a:r>
            <a:endParaRPr lang="en-US" dirty="0">
              <a:solidFill>
                <a:srgbClr val="000000"/>
              </a:solidFill>
              <a:latin typeface="Baskerville Old Face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Real-time and Active Databases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en-US" dirty="0" smtClean="0">
              <a:latin typeface="Baskerville Old Face" pitchFamily="18" charset="0"/>
            </a:endParaRPr>
          </a:p>
          <a:p>
            <a:pPr marL="109728" indent="0" algn="just">
              <a:lnSpc>
                <a:spcPct val="150000"/>
              </a:lnSpc>
              <a:buNone/>
            </a:pPr>
            <a:endParaRPr lang="en-US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264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20080"/>
          </a:xfrm>
        </p:spPr>
        <p:txBody>
          <a:bodyPr/>
          <a:lstStyle/>
          <a:p>
            <a:r>
              <a:rPr lang="en-US" dirty="0">
                <a:solidFill>
                  <a:srgbClr val="424456"/>
                </a:solidFill>
                <a:latin typeface="Baskerville Old Face" pitchFamily="18" charset="0"/>
              </a:rPr>
              <a:t>Types</a:t>
            </a:r>
            <a:r>
              <a:rPr lang="en-US" dirty="0">
                <a:latin typeface="Baskerville Old Face" pitchFamily="18" charset="0"/>
              </a:rPr>
              <a:t> of Databases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Databases</a:t>
            </a:r>
            <a:r>
              <a:rPr lang="en-US" dirty="0">
                <a:latin typeface="Baskerville Old Face" pitchFamily="18" charset="0"/>
              </a:rPr>
              <a:t> can be classified according to: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Number of users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Database location(s)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Expected type and extent of use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Single-user database </a:t>
            </a:r>
            <a:r>
              <a:rPr lang="en-US" dirty="0">
                <a:latin typeface="Baskerville Old Face" pitchFamily="18" charset="0"/>
              </a:rPr>
              <a:t>supports only one user at a time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Desktop database: single-user; runs on PC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Multiuser database </a:t>
            </a:r>
            <a:r>
              <a:rPr lang="en-US" dirty="0">
                <a:latin typeface="Baskerville Old Face" pitchFamily="18" charset="0"/>
              </a:rPr>
              <a:t>supports multiple users at the same time</a:t>
            </a:r>
          </a:p>
          <a:p>
            <a:pPr lvl="1" algn="just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Baskerville Old Face" pitchFamily="18" charset="0"/>
              </a:rPr>
              <a:t>Workgroup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 and </a:t>
            </a:r>
            <a:r>
              <a:rPr lang="en-US" b="1" dirty="0">
                <a:solidFill>
                  <a:schemeClr val="tx1"/>
                </a:solidFill>
                <a:latin typeface="Baskerville Old Face" pitchFamily="18" charset="0"/>
              </a:rPr>
              <a:t>enterprise</a:t>
            </a: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 databases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50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424456"/>
                </a:solidFill>
                <a:latin typeface="Baskerville Old Face" pitchFamily="18" charset="0"/>
              </a:rPr>
              <a:t>Types</a:t>
            </a:r>
            <a:r>
              <a:rPr lang="en-US" dirty="0">
                <a:latin typeface="Baskerville Old Face" pitchFamily="18" charset="0"/>
              </a:rPr>
              <a:t> of Databases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Centralized database</a:t>
            </a:r>
            <a:r>
              <a:rPr lang="en-US" dirty="0">
                <a:latin typeface="Baskerville Old Face" pitchFamily="18" charset="0"/>
              </a:rPr>
              <a:t>: data located at a single site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Distributed database</a:t>
            </a:r>
            <a:r>
              <a:rPr lang="en-US" dirty="0">
                <a:latin typeface="Baskerville Old Face" pitchFamily="18" charset="0"/>
              </a:rPr>
              <a:t>: data distributed across several different sites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Operational database</a:t>
            </a:r>
            <a:r>
              <a:rPr lang="en-US" dirty="0">
                <a:latin typeface="Baskerville Old Face" pitchFamily="18" charset="0"/>
              </a:rPr>
              <a:t>: supports a company’s day-to-day operations</a:t>
            </a:r>
          </a:p>
          <a:p>
            <a:pPr lvl="1" algn="just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  <a:latin typeface="Baskerville Old Face" pitchFamily="18" charset="0"/>
              </a:rPr>
              <a:t>Transactional or production database 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latin typeface="Baskerville Old Face" pitchFamily="18" charset="0"/>
              </a:rPr>
              <a:t>Data warehouse</a:t>
            </a:r>
            <a:r>
              <a:rPr lang="en-US" dirty="0">
                <a:latin typeface="Baskerville Old Face" pitchFamily="18" charset="0"/>
              </a:rPr>
              <a:t>: stores data used for tactical or strategic decisions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15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2088"/>
          </a:xfrm>
        </p:spPr>
        <p:txBody>
          <a:bodyPr/>
          <a:lstStyle/>
          <a:p>
            <a:pPr algn="ctr"/>
            <a:r>
              <a:rPr lang="en-US" dirty="0" smtClean="0">
                <a:latin typeface="Baskerville Old Face" pitchFamily="18" charset="0"/>
              </a:rPr>
              <a:t>Basic Definitions</a:t>
            </a:r>
            <a:endParaRPr lang="en-US" dirty="0">
              <a:latin typeface="Baskerville Old Face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89752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000000"/>
                </a:solidFill>
                <a:latin typeface="Baskerville Old Face" pitchFamily="18" charset="0"/>
              </a:rPr>
              <a:t>Database</a:t>
            </a: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: A collection of related data.</a:t>
            </a:r>
          </a:p>
          <a:p>
            <a:pPr algn="just"/>
            <a:r>
              <a:rPr lang="en-US" b="1" dirty="0">
                <a:solidFill>
                  <a:srgbClr val="000000"/>
                </a:solidFill>
                <a:latin typeface="Baskerville Old Face" pitchFamily="18" charset="0"/>
              </a:rPr>
              <a:t>Data</a:t>
            </a: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: Known facts that can be recorded and have an implicit meaning.</a:t>
            </a:r>
          </a:p>
          <a:p>
            <a:pPr algn="just"/>
            <a:r>
              <a:rPr lang="en-US" b="1" dirty="0" smtClean="0">
                <a:solidFill>
                  <a:srgbClr val="000000"/>
                </a:solidFill>
                <a:latin typeface="Baskerville Old Face" pitchFamily="18" charset="0"/>
              </a:rPr>
              <a:t>Mini-world or </a:t>
            </a:r>
            <a:r>
              <a:rPr lang="en-US" b="1" dirty="0" err="1" smtClean="0">
                <a:solidFill>
                  <a:srgbClr val="000000"/>
                </a:solidFill>
                <a:latin typeface="Baskerville Old Face" pitchFamily="18" charset="0"/>
              </a:rPr>
              <a:t>UoD</a:t>
            </a:r>
            <a:r>
              <a:rPr lang="en-US" dirty="0" smtClean="0">
                <a:solidFill>
                  <a:srgbClr val="000000"/>
                </a:solidFill>
                <a:latin typeface="Baskerville Old Face" pitchFamily="18" charset="0"/>
              </a:rPr>
              <a:t>: </a:t>
            </a: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Some part of the real world about which data is stored in a database. For example, student grades and transcripts at a </a:t>
            </a:r>
            <a:r>
              <a:rPr lang="en-US" dirty="0" smtClean="0">
                <a:solidFill>
                  <a:srgbClr val="000000"/>
                </a:solidFill>
                <a:latin typeface="Baskerville Old Face" pitchFamily="18" charset="0"/>
              </a:rPr>
              <a:t>University</a:t>
            </a: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.</a:t>
            </a:r>
          </a:p>
          <a:p>
            <a:pPr algn="just"/>
            <a:r>
              <a:rPr lang="en-US" b="1" dirty="0">
                <a:solidFill>
                  <a:srgbClr val="000000"/>
                </a:solidFill>
                <a:latin typeface="Baskerville Old Face" pitchFamily="18" charset="0"/>
              </a:rPr>
              <a:t>Database Management System (DBMS)</a:t>
            </a: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: A </a:t>
            </a:r>
            <a:r>
              <a:rPr lang="en-US" dirty="0" smtClean="0">
                <a:solidFill>
                  <a:srgbClr val="000000"/>
                </a:solidFill>
                <a:latin typeface="Baskerville Old Face" pitchFamily="18" charset="0"/>
              </a:rPr>
              <a:t>collection of programs that enables users to create and maintain a database.</a:t>
            </a:r>
            <a:endParaRPr lang="en-US" dirty="0">
              <a:solidFill>
                <a:srgbClr val="000000"/>
              </a:solidFill>
              <a:latin typeface="Baskerville Old Face" pitchFamily="18" charset="0"/>
            </a:endParaRPr>
          </a:p>
          <a:p>
            <a:pPr algn="just"/>
            <a:r>
              <a:rPr lang="en-US" b="1" dirty="0">
                <a:solidFill>
                  <a:srgbClr val="000000"/>
                </a:solidFill>
                <a:latin typeface="Baskerville Old Face" pitchFamily="18" charset="0"/>
              </a:rPr>
              <a:t>Database System</a:t>
            </a: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: The DBMS software together with the </a:t>
            </a:r>
            <a:r>
              <a:rPr lang="en-US" dirty="0" smtClean="0">
                <a:solidFill>
                  <a:srgbClr val="000000"/>
                </a:solidFill>
                <a:latin typeface="Baskerville Old Face" pitchFamily="18" charset="0"/>
              </a:rPr>
              <a:t>database </a:t>
            </a:r>
            <a:r>
              <a:rPr lang="en-US" dirty="0">
                <a:solidFill>
                  <a:srgbClr val="000000"/>
                </a:solidFill>
                <a:latin typeface="Baskerville Old Face" pitchFamily="18" charset="0"/>
              </a:rPr>
              <a:t>itself.  </a:t>
            </a:r>
          </a:p>
        </p:txBody>
      </p:sp>
    </p:spTree>
    <p:extLst>
      <p:ext uri="{BB962C8B-B14F-4D97-AF65-F5344CB8AC3E}">
        <p14:creationId xmlns:p14="http://schemas.microsoft.com/office/powerpoint/2010/main" val="26899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Baskerville Old Face" pitchFamily="18" charset="0"/>
              </a:rPr>
              <a:t>Typical DBMS Functionality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05776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rgbClr val="000000"/>
                </a:solidFill>
                <a:latin typeface="Baskerville Old Face" pitchFamily="18" charset="0"/>
              </a:rPr>
              <a:t>Defining the </a:t>
            </a:r>
            <a:r>
              <a:rPr lang="en-US" sz="3200" dirty="0">
                <a:solidFill>
                  <a:srgbClr val="000000"/>
                </a:solidFill>
                <a:latin typeface="Baskerville Old Face" pitchFamily="18" charset="0"/>
              </a:rPr>
              <a:t>database : in terms of data types, structures and </a:t>
            </a:r>
            <a:r>
              <a:rPr lang="en-US" sz="3200" dirty="0" smtClean="0">
                <a:solidFill>
                  <a:srgbClr val="000000"/>
                </a:solidFill>
                <a:latin typeface="Baskerville Old Face" pitchFamily="18" charset="0"/>
              </a:rPr>
              <a:t>constraints</a:t>
            </a:r>
            <a:endParaRPr lang="en-US" sz="3200" dirty="0">
              <a:solidFill>
                <a:srgbClr val="000000"/>
              </a:solidFill>
              <a:latin typeface="Baskerville Old Face" pitchFamily="18" charset="0"/>
            </a:endParaRPr>
          </a:p>
          <a:p>
            <a:pPr algn="just"/>
            <a:r>
              <a:rPr lang="en-US" sz="3200" dirty="0">
                <a:solidFill>
                  <a:srgbClr val="000000"/>
                </a:solidFill>
                <a:latin typeface="Baskerville Old Face" pitchFamily="18" charset="0"/>
              </a:rPr>
              <a:t>Construct or Load the Database on a secondary storage medium</a:t>
            </a:r>
          </a:p>
          <a:p>
            <a:pPr algn="just"/>
            <a:r>
              <a:rPr lang="en-US" sz="3200" dirty="0">
                <a:solidFill>
                  <a:srgbClr val="000000"/>
                </a:solidFill>
                <a:latin typeface="Baskerville Old Face" pitchFamily="18" charset="0"/>
              </a:rPr>
              <a:t>Manipulating the database : querying, generating reports, </a:t>
            </a:r>
            <a:r>
              <a:rPr lang="en-US" sz="3200" dirty="0" smtClean="0">
                <a:solidFill>
                  <a:srgbClr val="000000"/>
                </a:solidFill>
                <a:latin typeface="Baskerville Old Face" pitchFamily="18" charset="0"/>
              </a:rPr>
              <a:t>updating </a:t>
            </a:r>
          </a:p>
          <a:p>
            <a:pPr algn="just"/>
            <a:r>
              <a:rPr lang="en-US" sz="3200" dirty="0" smtClean="0">
                <a:solidFill>
                  <a:srgbClr val="000000"/>
                </a:solidFill>
                <a:latin typeface="Baskerville Old Face" pitchFamily="18" charset="0"/>
              </a:rPr>
              <a:t>Concurrent Processing and Sharing by a set of users and programs – yet, keeping all data valid and consistent</a:t>
            </a:r>
            <a:endParaRPr lang="en-US" sz="3200" dirty="0">
              <a:solidFill>
                <a:srgbClr val="000000"/>
              </a:solidFill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72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13557</TotalTime>
  <Words>967</Words>
  <Application>Microsoft Office PowerPoint</Application>
  <PresentationFormat>On-screen Show (4:3)</PresentationFormat>
  <Paragraphs>135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Urban</vt:lpstr>
      <vt:lpstr>CSC 351 FUNDAMENTALS OF DATABASE SYSTEMS</vt:lpstr>
      <vt:lpstr>TEXT AND COURSE MATERIAL</vt:lpstr>
      <vt:lpstr>LECTURE 1:   INTRODUCTION TO DATABASES</vt:lpstr>
      <vt:lpstr>PowerPoint Presentation</vt:lpstr>
      <vt:lpstr>Types of Databases and Database Applications </vt:lpstr>
      <vt:lpstr>Types of Databases (cont’d)</vt:lpstr>
      <vt:lpstr>Types of Databases (cont’d)</vt:lpstr>
      <vt:lpstr>Basic Definitions</vt:lpstr>
      <vt:lpstr>Typical DBMS Functionality</vt:lpstr>
      <vt:lpstr>Typical DBMS Functionality (cont’d)</vt:lpstr>
      <vt:lpstr>Simplified Database System Environment</vt:lpstr>
      <vt:lpstr>Role of the DBMS</vt:lpstr>
      <vt:lpstr>Advantages of the DBMS</vt:lpstr>
      <vt:lpstr>Evolution of File System Data Management</vt:lpstr>
      <vt:lpstr>Evolution of File System Data Management(cont’d)</vt:lpstr>
      <vt:lpstr>Evolution of File System Data Management (cont’d)</vt:lpstr>
      <vt:lpstr>Problems with File System Data Management</vt:lpstr>
      <vt:lpstr>Summary of file System Limitations</vt:lpstr>
      <vt:lpstr>Structural and Data Dependence</vt:lpstr>
      <vt:lpstr>Data Redundancy</vt:lpstr>
      <vt:lpstr>Data Redundancy (cont’d)</vt:lpstr>
      <vt:lpstr>Contrasting database and file systems</vt:lpstr>
      <vt:lpstr>The Database System Environment</vt:lpstr>
      <vt:lpstr>The Database System Environment (cont'd)</vt:lpstr>
      <vt:lpstr>The database system environment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  FUNDAMENTALS OF DATABASE MANAGEMENT SYSTEMS</dc:title>
  <dc:creator>tgPAULA</dc:creator>
  <cp:lastModifiedBy>tgPAULA</cp:lastModifiedBy>
  <cp:revision>55</cp:revision>
  <dcterms:created xsi:type="dcterms:W3CDTF">2013-07-31T17:34:10Z</dcterms:created>
  <dcterms:modified xsi:type="dcterms:W3CDTF">2013-09-26T11:12:10Z</dcterms:modified>
</cp:coreProperties>
</file>