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9" r:id="rId4"/>
    <p:sldId id="258" r:id="rId5"/>
    <p:sldId id="269" r:id="rId6"/>
    <p:sldId id="260" r:id="rId7"/>
    <p:sldId id="270" r:id="rId8"/>
    <p:sldId id="261" r:id="rId9"/>
    <p:sldId id="262" r:id="rId10"/>
    <p:sldId id="271" r:id="rId11"/>
    <p:sldId id="263" r:id="rId12"/>
    <p:sldId id="273" r:id="rId13"/>
    <p:sldId id="264" r:id="rId14"/>
    <p:sldId id="274" r:id="rId15"/>
    <p:sldId id="265" r:id="rId16"/>
    <p:sldId id="267" r:id="rId17"/>
    <p:sldId id="266" r:id="rId18"/>
    <p:sldId id="268"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7"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EFDEF-D017-429C-96C1-82711826451D}" type="datetimeFigureOut">
              <a:rPr lang="en-US" smtClean="0"/>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9D035-5D32-457B-8289-D477FCC3B2C2}" type="slidenum">
              <a:rPr lang="en-US" smtClean="0"/>
              <a:t>‹#›</a:t>
            </a:fld>
            <a:endParaRPr lang="en-US"/>
          </a:p>
        </p:txBody>
      </p:sp>
    </p:spTree>
    <p:extLst>
      <p:ext uri="{BB962C8B-B14F-4D97-AF65-F5344CB8AC3E}">
        <p14:creationId xmlns:p14="http://schemas.microsoft.com/office/powerpoint/2010/main" val="341792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9D035-5D32-457B-8289-D477FCC3B2C2}" type="slidenum">
              <a:rPr lang="en-US" smtClean="0"/>
              <a:t>28</a:t>
            </a:fld>
            <a:endParaRPr lang="en-US"/>
          </a:p>
        </p:txBody>
      </p:sp>
    </p:spTree>
    <p:extLst>
      <p:ext uri="{BB962C8B-B14F-4D97-AF65-F5344CB8AC3E}">
        <p14:creationId xmlns:p14="http://schemas.microsoft.com/office/powerpoint/2010/main" val="368595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9D035-5D32-457B-8289-D477FCC3B2C2}" type="slidenum">
              <a:rPr lang="en-US" smtClean="0"/>
              <a:t>29</a:t>
            </a:fld>
            <a:endParaRPr lang="en-US"/>
          </a:p>
        </p:txBody>
      </p:sp>
    </p:spTree>
    <p:extLst>
      <p:ext uri="{BB962C8B-B14F-4D97-AF65-F5344CB8AC3E}">
        <p14:creationId xmlns:p14="http://schemas.microsoft.com/office/powerpoint/2010/main" val="368595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49BE224-72B2-4BCB-B7F2-7B5897E0EE5C}" type="datetimeFigureOut">
              <a:rPr lang="en-US" smtClean="0"/>
              <a:t>10/16/2013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A21367F-E46D-41DC-9148-AD86C1FEF2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9BE224-72B2-4BCB-B7F2-7B5897E0EE5C}"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1367F-E46D-41DC-9148-AD86C1FEF2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9BE224-72B2-4BCB-B7F2-7B5897E0EE5C}"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1367F-E46D-41DC-9148-AD86C1FEF2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9BE224-72B2-4BCB-B7F2-7B5897E0EE5C}"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1367F-E46D-41DC-9148-AD86C1FEF2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9BE224-72B2-4BCB-B7F2-7B5897E0EE5C}"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1367F-E46D-41DC-9148-AD86C1FEF2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BE224-72B2-4BCB-B7F2-7B5897E0EE5C}"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1367F-E46D-41DC-9148-AD86C1FEF2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49BE224-72B2-4BCB-B7F2-7B5897E0EE5C}" type="datetimeFigureOut">
              <a:rPr lang="en-US" smtClean="0"/>
              <a:t>10/16/2013</a:t>
            </a:fld>
            <a:endParaRPr lang="en-US"/>
          </a:p>
        </p:txBody>
      </p:sp>
      <p:sp>
        <p:nvSpPr>
          <p:cNvPr id="27" name="Slide Number Placeholder 26"/>
          <p:cNvSpPr>
            <a:spLocks noGrp="1"/>
          </p:cNvSpPr>
          <p:nvPr>
            <p:ph type="sldNum" sz="quarter" idx="11"/>
          </p:nvPr>
        </p:nvSpPr>
        <p:spPr/>
        <p:txBody>
          <a:bodyPr rtlCol="0"/>
          <a:lstStyle/>
          <a:p>
            <a:fld id="{DA21367F-E46D-41DC-9148-AD86C1FEF295}"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49BE224-72B2-4BCB-B7F2-7B5897E0EE5C}" type="datetimeFigureOut">
              <a:rPr lang="en-US" smtClean="0"/>
              <a:t>10/16/2013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A21367F-E46D-41DC-9148-AD86C1FEF2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BE224-72B2-4BCB-B7F2-7B5897E0EE5C}" type="datetimeFigureOut">
              <a:rPr lang="en-US" smtClean="0"/>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1367F-E46D-41DC-9148-AD86C1FEF2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BE224-72B2-4BCB-B7F2-7B5897E0EE5C}"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1367F-E46D-41DC-9148-AD86C1FEF2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9BE224-72B2-4BCB-B7F2-7B5897E0EE5C}"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1367F-E46D-41DC-9148-AD86C1FEF2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49BE224-72B2-4BCB-B7F2-7B5897E0EE5C}" type="datetimeFigureOut">
              <a:rPr lang="en-US" smtClean="0"/>
              <a:t>10/16/2013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A21367F-E46D-41DC-9148-AD86C1FEF2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8458200" cy="1470025"/>
          </a:xfrm>
        </p:spPr>
        <p:txBody>
          <a:bodyPr/>
          <a:lstStyle/>
          <a:p>
            <a:r>
              <a:rPr lang="en-US" dirty="0" smtClean="0">
                <a:latin typeface="Baskerville Old Face" pitchFamily="18" charset="0"/>
              </a:rPr>
              <a:t>LECTURE 4</a:t>
            </a:r>
            <a:endParaRPr lang="en-US" dirty="0">
              <a:latin typeface="Baskerville Old Face" pitchFamily="18" charset="0"/>
            </a:endParaRPr>
          </a:p>
        </p:txBody>
      </p:sp>
      <p:sp>
        <p:nvSpPr>
          <p:cNvPr id="3" name="Subtitle 2"/>
          <p:cNvSpPr>
            <a:spLocks noGrp="1"/>
          </p:cNvSpPr>
          <p:nvPr>
            <p:ph type="subTitle" idx="1"/>
          </p:nvPr>
        </p:nvSpPr>
        <p:spPr>
          <a:xfrm>
            <a:off x="457200" y="3899938"/>
            <a:ext cx="7139136" cy="1752600"/>
          </a:xfrm>
        </p:spPr>
        <p:txBody>
          <a:bodyPr/>
          <a:lstStyle/>
          <a:p>
            <a:r>
              <a:rPr lang="en-US" sz="4000" dirty="0" smtClean="0">
                <a:latin typeface="Baskerville Old Face" pitchFamily="18" charset="0"/>
              </a:rPr>
              <a:t>RELATIONAL</a:t>
            </a:r>
            <a:r>
              <a:rPr lang="en-US" dirty="0" smtClean="0">
                <a:latin typeface="Baskerville Old Face" pitchFamily="18" charset="0"/>
              </a:rPr>
              <a:t> </a:t>
            </a:r>
            <a:r>
              <a:rPr lang="en-US" sz="4000" dirty="0" smtClean="0">
                <a:latin typeface="Baskerville Old Face" pitchFamily="18" charset="0"/>
              </a:rPr>
              <a:t>ALGEBRA</a:t>
            </a:r>
            <a:endParaRPr lang="en-US" dirty="0">
              <a:latin typeface="Baskerville Old Face" pitchFamily="18" charset="0"/>
            </a:endParaRPr>
          </a:p>
        </p:txBody>
      </p:sp>
    </p:spTree>
    <p:extLst>
      <p:ext uri="{BB962C8B-B14F-4D97-AF65-F5344CB8AC3E}">
        <p14:creationId xmlns:p14="http://schemas.microsoft.com/office/powerpoint/2010/main" val="4086364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76064"/>
          </a:xfrm>
        </p:spPr>
        <p:txBody>
          <a:bodyPr>
            <a:normAutofit fontScale="90000"/>
          </a:bodyPr>
          <a:lstStyle/>
          <a:p>
            <a:pPr algn="ctr"/>
            <a:r>
              <a:rPr lang="en-US" dirty="0" smtClean="0">
                <a:latin typeface="Baskerville Old Face" pitchFamily="18" charset="0"/>
              </a:rPr>
              <a:t>UNION (cont’d)</a:t>
            </a:r>
            <a:endParaRPr lang="en-US" dirty="0">
              <a:latin typeface="Baskerville Old Fac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9614628"/>
              </p:ext>
            </p:extLst>
          </p:nvPr>
        </p:nvGraphicFramePr>
        <p:xfrm>
          <a:off x="971600" y="1458313"/>
          <a:ext cx="3096344" cy="1402080"/>
        </p:xfrm>
        <a:graphic>
          <a:graphicData uri="http://schemas.openxmlformats.org/drawingml/2006/table">
            <a:tbl>
              <a:tblPr firstRow="1" firstCol="1" bandRow="1">
                <a:tableStyleId>{5C22544A-7EE6-4342-B048-85BDC9FD1C3A}</a:tableStyleId>
              </a:tblPr>
              <a:tblGrid>
                <a:gridCol w="1742773"/>
                <a:gridCol w="1353571"/>
              </a:tblGrid>
              <a:tr h="269077">
                <a:tc>
                  <a:txBody>
                    <a:bodyPr/>
                    <a:lstStyle/>
                    <a:p>
                      <a:pPr>
                        <a:lnSpc>
                          <a:spcPct val="115000"/>
                        </a:lnSpc>
                        <a:spcAft>
                          <a:spcPts val="0"/>
                        </a:spcAft>
                      </a:pPr>
                      <a:r>
                        <a:rPr lang="en-US" sz="1600" dirty="0">
                          <a:effectLst/>
                          <a:latin typeface="Baskerville Old Face" pitchFamily="18" charset="0"/>
                        </a:rPr>
                        <a:t>OrderNum</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PartNum</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21608</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AT94</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DR93</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DW11</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KL62</a:t>
                      </a:r>
                      <a:endParaRPr lang="en-US" sz="1600" dirty="0">
                        <a:effectLst/>
                        <a:latin typeface="Baskerville Old Face" pitchFamily="18" charset="0"/>
                        <a:ea typeface="Calibri"/>
                        <a:cs typeface="Times New Roman"/>
                      </a:endParaRPr>
                    </a:p>
                  </a:txBody>
                  <a:tcPr marL="68580" marR="68580" marT="0" marB="0"/>
                </a:tc>
              </a:tr>
            </a:tbl>
          </a:graphicData>
        </a:graphic>
      </p:graphicFrame>
      <p:sp>
        <p:nvSpPr>
          <p:cNvPr id="6" name="TextBox 5"/>
          <p:cNvSpPr txBox="1"/>
          <p:nvPr/>
        </p:nvSpPr>
        <p:spPr>
          <a:xfrm>
            <a:off x="1002360" y="1052736"/>
            <a:ext cx="2160240" cy="461665"/>
          </a:xfrm>
          <a:prstGeom prst="rect">
            <a:avLst/>
          </a:prstGeom>
          <a:noFill/>
        </p:spPr>
        <p:txBody>
          <a:bodyPr wrap="square" rtlCol="0">
            <a:spAutoFit/>
          </a:bodyPr>
          <a:lstStyle/>
          <a:p>
            <a:r>
              <a:rPr lang="en-US" sz="2400" dirty="0" smtClean="0">
                <a:latin typeface="Baskerville Old Face" pitchFamily="18" charset="0"/>
              </a:rPr>
              <a:t>OrderLine1</a:t>
            </a:r>
            <a:endParaRPr lang="en-US" sz="2400" dirty="0">
              <a:latin typeface="Baskerville Old Face" pitchFamily="18"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1379471894"/>
              </p:ext>
            </p:extLst>
          </p:nvPr>
        </p:nvGraphicFramePr>
        <p:xfrm>
          <a:off x="4860032" y="1488936"/>
          <a:ext cx="3096344" cy="1682496"/>
        </p:xfrm>
        <a:graphic>
          <a:graphicData uri="http://schemas.openxmlformats.org/drawingml/2006/table">
            <a:tbl>
              <a:tblPr firstRow="1" firstCol="1" bandRow="1">
                <a:tableStyleId>{5C22544A-7EE6-4342-B048-85BDC9FD1C3A}</a:tableStyleId>
              </a:tblPr>
              <a:tblGrid>
                <a:gridCol w="1742773"/>
                <a:gridCol w="1353571"/>
              </a:tblGrid>
              <a:tr h="269077">
                <a:tc>
                  <a:txBody>
                    <a:bodyPr/>
                    <a:lstStyle/>
                    <a:p>
                      <a:pPr>
                        <a:lnSpc>
                          <a:spcPct val="115000"/>
                        </a:lnSpc>
                        <a:spcAft>
                          <a:spcPts val="0"/>
                        </a:spcAft>
                      </a:pPr>
                      <a:r>
                        <a:rPr lang="en-US" sz="1600" dirty="0">
                          <a:effectLst/>
                          <a:latin typeface="Baskerville Old Face" pitchFamily="18" charset="0"/>
                        </a:rPr>
                        <a:t>OrderNum</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PartNum</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21614</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KT03</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BV06</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CD52</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21619</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DR93</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21623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KV29</a:t>
                      </a:r>
                      <a:endParaRPr lang="en-US" sz="1600" dirty="0">
                        <a:effectLst/>
                        <a:latin typeface="Baskerville Old Face" pitchFamily="18" charset="0"/>
                        <a:ea typeface="Calibri"/>
                        <a:cs typeface="Times New Roman"/>
                      </a:endParaRPr>
                    </a:p>
                  </a:txBody>
                  <a:tcPr marL="68580" marR="68580" marT="0" marB="0"/>
                </a:tc>
              </a:tr>
            </a:tbl>
          </a:graphicData>
        </a:graphic>
      </p:graphicFrame>
      <p:sp>
        <p:nvSpPr>
          <p:cNvPr id="10" name="TextBox 9"/>
          <p:cNvSpPr txBox="1"/>
          <p:nvPr/>
        </p:nvSpPr>
        <p:spPr>
          <a:xfrm>
            <a:off x="5220072" y="1095127"/>
            <a:ext cx="2160240" cy="461665"/>
          </a:xfrm>
          <a:prstGeom prst="rect">
            <a:avLst/>
          </a:prstGeom>
          <a:noFill/>
        </p:spPr>
        <p:txBody>
          <a:bodyPr wrap="square" rtlCol="0">
            <a:spAutoFit/>
          </a:bodyPr>
          <a:lstStyle/>
          <a:p>
            <a:r>
              <a:rPr lang="en-US" sz="2400" dirty="0" smtClean="0">
                <a:latin typeface="Baskerville Old Face" pitchFamily="18" charset="0"/>
              </a:rPr>
              <a:t>OrderLine2</a:t>
            </a:r>
            <a:endParaRPr lang="en-US" sz="2400" dirty="0">
              <a:latin typeface="Baskerville Old Face" pitchFamily="18" charset="0"/>
            </a:endParaRPr>
          </a:p>
        </p:txBody>
      </p:sp>
      <p:graphicFrame>
        <p:nvGraphicFramePr>
          <p:cNvPr id="11" name="Content Placeholder 3"/>
          <p:cNvGraphicFramePr>
            <a:graphicFrameLocks/>
          </p:cNvGraphicFramePr>
          <p:nvPr>
            <p:extLst>
              <p:ext uri="{D42A27DB-BD31-4B8C-83A1-F6EECF244321}">
                <p14:modId xmlns:p14="http://schemas.microsoft.com/office/powerpoint/2010/main" val="992653174"/>
              </p:ext>
            </p:extLst>
          </p:nvPr>
        </p:nvGraphicFramePr>
        <p:xfrm>
          <a:off x="827584" y="3789040"/>
          <a:ext cx="3096344" cy="2804160"/>
        </p:xfrm>
        <a:graphic>
          <a:graphicData uri="http://schemas.openxmlformats.org/drawingml/2006/table">
            <a:tbl>
              <a:tblPr firstRow="1" firstCol="1" bandRow="1">
                <a:tableStyleId>{5C22544A-7EE6-4342-B048-85BDC9FD1C3A}</a:tableStyleId>
              </a:tblPr>
              <a:tblGrid>
                <a:gridCol w="1742773"/>
                <a:gridCol w="1353571"/>
              </a:tblGrid>
              <a:tr h="269077">
                <a:tc>
                  <a:txBody>
                    <a:bodyPr/>
                    <a:lstStyle/>
                    <a:p>
                      <a:pPr>
                        <a:lnSpc>
                          <a:spcPct val="115000"/>
                        </a:lnSpc>
                        <a:spcAft>
                          <a:spcPts val="0"/>
                        </a:spcAft>
                      </a:pPr>
                      <a:r>
                        <a:rPr lang="en-US" sz="1600" dirty="0">
                          <a:effectLst/>
                          <a:latin typeface="Baskerville Old Face" pitchFamily="18" charset="0"/>
                        </a:rPr>
                        <a:t>OrderNum</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PartNum</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21608</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AT94</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DR93</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DW11</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KL62</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21614</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KT03</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21617</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BV06</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21617</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CD52</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21619</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DR93</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21623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KV29</a:t>
                      </a:r>
                      <a:endParaRPr lang="en-US" sz="1600" dirty="0">
                        <a:effectLst/>
                        <a:latin typeface="Baskerville Old Face" pitchFamily="18" charset="0"/>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12" name="TextBox 11"/>
              <p:cNvSpPr txBox="1"/>
              <p:nvPr/>
            </p:nvSpPr>
            <p:spPr>
              <a:xfrm>
                <a:off x="611560" y="3284984"/>
                <a:ext cx="3888432" cy="830997"/>
              </a:xfrm>
              <a:prstGeom prst="rect">
                <a:avLst/>
              </a:prstGeom>
              <a:noFill/>
            </p:spPr>
            <p:txBody>
              <a:bodyPr wrap="square" rtlCol="0">
                <a:spAutoFit/>
              </a:bodyPr>
              <a:lstStyle/>
              <a:p>
                <a:r>
                  <a:rPr lang="en-US" sz="2400" dirty="0" smtClean="0">
                    <a:latin typeface="Baskerville Old Face" pitchFamily="18" charset="0"/>
                  </a:rPr>
                  <a:t>OrderLine1</a:t>
                </a:r>
                <a:r>
                  <a:rPr lang="en-US" sz="2400" dirty="0" smtClean="0">
                    <a:solidFill>
                      <a:schemeClr val="tx1"/>
                    </a:solidFill>
                    <a:ea typeface="Cambria Math"/>
                  </a:rPr>
                  <a:t> </a:t>
                </a:r>
                <a14:m>
                  <m:oMath xmlns:m="http://schemas.openxmlformats.org/officeDocument/2006/math">
                    <m:r>
                      <a:rPr lang="en-US" sz="2400" i="1" smtClean="0">
                        <a:solidFill>
                          <a:schemeClr val="tx1"/>
                        </a:solidFill>
                        <a:latin typeface="Cambria Math"/>
                        <a:ea typeface="Cambria Math"/>
                      </a:rPr>
                      <m:t>∪</m:t>
                    </m:r>
                    <m:r>
                      <a:rPr lang="en-US" sz="2400" b="0" i="1" smtClean="0">
                        <a:solidFill>
                          <a:schemeClr val="tx1"/>
                        </a:solidFill>
                        <a:latin typeface="Cambria Math"/>
                        <a:ea typeface="Cambria Math"/>
                      </a:rPr>
                      <m:t> </m:t>
                    </m:r>
                  </m:oMath>
                </a14:m>
                <a:r>
                  <a:rPr lang="en-US" sz="2400" dirty="0" smtClean="0">
                    <a:latin typeface="Baskerville Old Face" pitchFamily="18" charset="0"/>
                  </a:rPr>
                  <a:t>OrderLine2</a:t>
                </a:r>
                <a:endParaRPr lang="en-US" sz="2400" dirty="0">
                  <a:latin typeface="Baskerville Old Face" pitchFamily="18" charset="0"/>
                </a:endParaRPr>
              </a:p>
              <a:p>
                <a:endParaRPr lang="en-US" sz="2400" dirty="0">
                  <a:latin typeface="Baskerville Old Face"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11560" y="3284984"/>
                <a:ext cx="3888432" cy="830997"/>
              </a:xfrm>
              <a:prstGeom prst="rect">
                <a:avLst/>
              </a:prstGeom>
              <a:blipFill rotWithShape="1">
                <a:blip r:embed="rId2"/>
                <a:stretch>
                  <a:fillRect l="-2351" t="-5147"/>
                </a:stretch>
              </a:blipFill>
            </p:spPr>
            <p:txBody>
              <a:bodyPr/>
              <a:lstStyle/>
              <a:p>
                <a:r>
                  <a:rPr lang="en-US">
                    <a:noFill/>
                  </a:rPr>
                  <a:t> </a:t>
                </a:r>
              </a:p>
            </p:txBody>
          </p:sp>
        </mc:Fallback>
      </mc:AlternateContent>
    </p:spTree>
    <p:extLst>
      <p:ext uri="{BB962C8B-B14F-4D97-AF65-F5344CB8AC3E}">
        <p14:creationId xmlns:p14="http://schemas.microsoft.com/office/powerpoint/2010/main" val="2179182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p:spPr>
        <p:txBody>
          <a:bodyPr>
            <a:normAutofit fontScale="90000"/>
          </a:bodyPr>
          <a:lstStyle/>
          <a:p>
            <a:pPr algn="ctr"/>
            <a:r>
              <a:rPr lang="en-US" dirty="0" smtClean="0">
                <a:latin typeface="Baskerville Old Face" pitchFamily="18" charset="0"/>
              </a:rPr>
              <a:t>INTERSECT</a:t>
            </a:r>
            <a:endParaRPr lang="en-US" dirty="0">
              <a:latin typeface="Baskerville Old Fac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752"/>
                <a:ext cx="8229600" cy="5377784"/>
              </a:xfrm>
            </p:spPr>
            <p:txBody>
              <a:bodyPr>
                <a:normAutofit fontScale="92500" lnSpcReduction="10000"/>
              </a:bodyPr>
              <a:lstStyle/>
              <a:p>
                <a:pPr algn="just">
                  <a:lnSpc>
                    <a:spcPct val="160000"/>
                  </a:lnSpc>
                </a:pPr>
                <a:r>
                  <a:rPr lang="en-US" dirty="0" smtClean="0">
                    <a:latin typeface="Baskerville Old Face" pitchFamily="18" charset="0"/>
                  </a:rPr>
                  <a:t>The INTERSECT operator denoted as </a:t>
                </a:r>
                <a14:m>
                  <m:oMath xmlns:m="http://schemas.openxmlformats.org/officeDocument/2006/math">
                    <m:r>
                      <a:rPr lang="en-US" i="1" smtClean="0">
                        <a:latin typeface="Cambria Math"/>
                        <a:ea typeface="Cambria Math"/>
                      </a:rPr>
                      <m:t>∩</m:t>
                    </m:r>
                  </m:oMath>
                </a14:m>
                <a:r>
                  <a:rPr lang="en-US" dirty="0" smtClean="0">
                    <a:latin typeface="Baskerville Old Face" pitchFamily="18" charset="0"/>
                  </a:rPr>
                  <a:t>, returns only the tuples that appear in both relations</a:t>
                </a:r>
              </a:p>
              <a:p>
                <a:pPr algn="just">
                  <a:lnSpc>
                    <a:spcPct val="160000"/>
                  </a:lnSpc>
                </a:pPr>
                <a:r>
                  <a:rPr lang="en-US" dirty="0" smtClean="0">
                    <a:latin typeface="Baskerville Old Face" pitchFamily="18" charset="0"/>
                  </a:rPr>
                  <a:t>The tables must be union-compatible to give valid results. </a:t>
                </a:r>
              </a:p>
              <a:p>
                <a:pPr algn="just">
                  <a:lnSpc>
                    <a:spcPct val="150000"/>
                  </a:lnSpc>
                </a:pPr>
                <a:r>
                  <a:rPr lang="en-US" dirty="0">
                    <a:latin typeface="Baskerville Old Face" pitchFamily="18" charset="0"/>
                  </a:rPr>
                  <a:t>The INTERSECT</a:t>
                </a:r>
                <a:r>
                  <a:rPr lang="en-US" dirty="0" smtClean="0">
                    <a:latin typeface="Baskerville Old Face" pitchFamily="18" charset="0"/>
                  </a:rPr>
                  <a:t> </a:t>
                </a:r>
                <a:r>
                  <a:rPr lang="en-US" dirty="0">
                    <a:latin typeface="Baskerville Old Face" pitchFamily="18" charset="0"/>
                  </a:rPr>
                  <a:t>operator is </a:t>
                </a:r>
                <a:r>
                  <a:rPr lang="en-US" dirty="0" smtClean="0">
                    <a:latin typeface="Baskerville Old Face" pitchFamily="18" charset="0"/>
                  </a:rPr>
                  <a:t>formally </a:t>
                </a:r>
                <a:r>
                  <a:rPr lang="en-US" dirty="0">
                    <a:latin typeface="Baskerville Old Face" pitchFamily="18" charset="0"/>
                  </a:rPr>
                  <a:t>defined as:</a:t>
                </a:r>
              </a:p>
              <a:p>
                <a:pPr lvl="1" algn="just">
                  <a:lnSpc>
                    <a:spcPct val="150000"/>
                  </a:lnSpc>
                </a:pPr>
                <a:r>
                  <a:rPr lang="en-US" dirty="0">
                    <a:solidFill>
                      <a:schemeClr val="tx1"/>
                    </a:solidFill>
                    <a:latin typeface="Baskerville Old Face" pitchFamily="18" charset="0"/>
                  </a:rPr>
                  <a:t>The </a:t>
                </a:r>
                <a:r>
                  <a:rPr lang="en-US" dirty="0" smtClean="0">
                    <a:solidFill>
                      <a:schemeClr val="tx1"/>
                    </a:solidFill>
                    <a:latin typeface="Baskerville Old Face" pitchFamily="18" charset="0"/>
                  </a:rPr>
                  <a:t>intersect </a:t>
                </a:r>
                <a:r>
                  <a:rPr lang="en-US" dirty="0">
                    <a:solidFill>
                      <a:schemeClr val="tx1"/>
                    </a:solidFill>
                    <a:latin typeface="Baskerville Old Face" pitchFamily="18" charset="0"/>
                  </a:rPr>
                  <a:t>of relations </a:t>
                </a:r>
                <a14:m>
                  <m:oMath xmlns:m="http://schemas.openxmlformats.org/officeDocument/2006/math">
                    <m:r>
                      <m:rPr>
                        <m:sty m:val="p"/>
                      </m:rPr>
                      <a:rPr lang="en-US">
                        <a:solidFill>
                          <a:schemeClr val="tx1"/>
                        </a:solidFill>
                        <a:latin typeface="Cambria Math"/>
                      </a:rPr>
                      <m:t>R</m:t>
                    </m:r>
                    <m:r>
                      <a:rPr lang="en-US" baseline="-25000">
                        <a:solidFill>
                          <a:schemeClr val="tx1"/>
                        </a:solidFill>
                        <a:latin typeface="Cambria Math"/>
                      </a:rPr>
                      <m:t>1</m:t>
                    </m:r>
                    <m:d>
                      <m:dPr>
                        <m:ctrlPr>
                          <a:rPr lang="en-US" i="1">
                            <a:solidFill>
                              <a:schemeClr val="tx1"/>
                            </a:solidFill>
                            <a:latin typeface="Cambria Math"/>
                          </a:rPr>
                        </m:ctrlPr>
                      </m:dPr>
                      <m:e>
                        <m:r>
                          <a:rPr lang="en-US" i="1">
                            <a:solidFill>
                              <a:schemeClr val="tx1"/>
                            </a:solidFill>
                            <a:latin typeface="Cambria Math"/>
                          </a:rPr>
                          <m:t>𝑎</m:t>
                        </m:r>
                        <m:r>
                          <a:rPr lang="en-US" i="1" baseline="-25000">
                            <a:solidFill>
                              <a:schemeClr val="tx1"/>
                            </a:solidFill>
                            <a:latin typeface="Cambria Math"/>
                          </a:rPr>
                          <m:t>1</m:t>
                        </m:r>
                        <m:r>
                          <a:rPr lang="en-US" i="1">
                            <a:solidFill>
                              <a:schemeClr val="tx1"/>
                            </a:solidFill>
                            <a:latin typeface="Cambria Math"/>
                          </a:rPr>
                          <m:t>, </m:t>
                        </m:r>
                        <m:r>
                          <a:rPr lang="en-US" i="1">
                            <a:solidFill>
                              <a:schemeClr val="tx1"/>
                            </a:solidFill>
                            <a:latin typeface="Cambria Math"/>
                          </a:rPr>
                          <m:t>𝑎</m:t>
                        </m:r>
                        <m:r>
                          <a:rPr lang="en-US" i="1" baseline="-25000">
                            <a:solidFill>
                              <a:schemeClr val="tx1"/>
                            </a:solidFill>
                            <a:latin typeface="Cambria Math"/>
                          </a:rPr>
                          <m:t>2</m:t>
                        </m:r>
                        <m:r>
                          <a:rPr lang="en-US" i="1">
                            <a:solidFill>
                              <a:schemeClr val="tx1"/>
                            </a:solidFill>
                            <a:latin typeface="Cambria Math"/>
                          </a:rPr>
                          <m:t>,…</m:t>
                        </m:r>
                        <m:r>
                          <a:rPr lang="en-US" i="1">
                            <a:solidFill>
                              <a:schemeClr val="tx1"/>
                            </a:solidFill>
                            <a:latin typeface="Cambria Math"/>
                          </a:rPr>
                          <m:t>𝑎𝑛</m:t>
                        </m:r>
                      </m:e>
                    </m:d>
                  </m:oMath>
                </a14:m>
                <a:r>
                  <a:rPr lang="en-US" dirty="0">
                    <a:solidFill>
                      <a:schemeClr val="tx1"/>
                    </a:solidFill>
                    <a:latin typeface="Baskerville Old Face" pitchFamily="18" charset="0"/>
                  </a:rPr>
                  <a:t> and </a:t>
                </a:r>
                <a14:m>
                  <m:oMath xmlns:m="http://schemas.openxmlformats.org/officeDocument/2006/math">
                    <m:r>
                      <m:rPr>
                        <m:sty m:val="p"/>
                      </m:rPr>
                      <a:rPr lang="en-US">
                        <a:solidFill>
                          <a:schemeClr val="tx1"/>
                        </a:solidFill>
                        <a:latin typeface="Cambria Math"/>
                      </a:rPr>
                      <m:t>R</m:t>
                    </m:r>
                    <m:r>
                      <a:rPr lang="en-US" i="1" baseline="-25000">
                        <a:solidFill>
                          <a:schemeClr val="tx1"/>
                        </a:solidFill>
                        <a:latin typeface="Cambria Math"/>
                      </a:rPr>
                      <m:t>2</m:t>
                    </m:r>
                    <m:d>
                      <m:dPr>
                        <m:ctrlPr>
                          <a:rPr lang="en-US" i="1">
                            <a:solidFill>
                              <a:schemeClr val="tx1"/>
                            </a:solidFill>
                            <a:latin typeface="Cambria Math"/>
                          </a:rPr>
                        </m:ctrlPr>
                      </m:dPr>
                      <m:e>
                        <m:r>
                          <a:rPr lang="en-US" i="1">
                            <a:solidFill>
                              <a:schemeClr val="tx1"/>
                            </a:solidFill>
                            <a:latin typeface="Cambria Math"/>
                          </a:rPr>
                          <m:t>𝑏</m:t>
                        </m:r>
                        <m:r>
                          <a:rPr lang="en-US" i="1" baseline="-25000">
                            <a:solidFill>
                              <a:schemeClr val="tx1"/>
                            </a:solidFill>
                            <a:latin typeface="Cambria Math"/>
                          </a:rPr>
                          <m:t>1</m:t>
                        </m:r>
                        <m:r>
                          <a:rPr lang="en-US" i="1">
                            <a:solidFill>
                              <a:schemeClr val="tx1"/>
                            </a:solidFill>
                            <a:latin typeface="Cambria Math"/>
                          </a:rPr>
                          <m:t>, </m:t>
                        </m:r>
                        <m:r>
                          <a:rPr lang="en-US" i="1">
                            <a:solidFill>
                              <a:schemeClr val="tx1"/>
                            </a:solidFill>
                            <a:latin typeface="Cambria Math"/>
                          </a:rPr>
                          <m:t>𝑏</m:t>
                        </m:r>
                        <m:r>
                          <a:rPr lang="en-US" i="1" baseline="-25000">
                            <a:solidFill>
                              <a:schemeClr val="tx1"/>
                            </a:solidFill>
                            <a:latin typeface="Cambria Math"/>
                          </a:rPr>
                          <m:t>2</m:t>
                        </m:r>
                        <m:r>
                          <a:rPr lang="en-US" i="1">
                            <a:solidFill>
                              <a:schemeClr val="tx1"/>
                            </a:solidFill>
                            <a:latin typeface="Cambria Math"/>
                          </a:rPr>
                          <m:t>,…</m:t>
                        </m:r>
                        <m:r>
                          <a:rPr lang="en-US" i="1">
                            <a:solidFill>
                              <a:schemeClr val="tx1"/>
                            </a:solidFill>
                            <a:latin typeface="Cambria Math"/>
                          </a:rPr>
                          <m:t>𝑏𝑛</m:t>
                        </m:r>
                      </m:e>
                    </m:d>
                    <m:r>
                      <a:rPr lang="en-US" i="1">
                        <a:solidFill>
                          <a:schemeClr val="tx1"/>
                        </a:solidFill>
                        <a:latin typeface="Cambria Math"/>
                      </a:rPr>
                      <m:t> </m:t>
                    </m:r>
                  </m:oMath>
                </a14:m>
                <a:r>
                  <a:rPr lang="en-US" dirty="0">
                    <a:solidFill>
                      <a:schemeClr val="tx1"/>
                    </a:solidFill>
                    <a:latin typeface="Baskerville Old Face" pitchFamily="18" charset="0"/>
                  </a:rPr>
                  <a:t>denoted by </a:t>
                </a:r>
                <a14:m>
                  <m:oMath xmlns:m="http://schemas.openxmlformats.org/officeDocument/2006/math">
                    <m:r>
                      <m:rPr>
                        <m:sty m:val="p"/>
                      </m:rPr>
                      <a:rPr lang="en-US" smtClean="0">
                        <a:solidFill>
                          <a:schemeClr val="tx1"/>
                        </a:solidFill>
                        <a:latin typeface="Cambria Math"/>
                        <a:ea typeface="Cambria Math"/>
                      </a:rPr>
                      <m:t>R</m:t>
                    </m:r>
                    <m:r>
                      <a:rPr lang="en-US" baseline="-25000">
                        <a:solidFill>
                          <a:schemeClr val="tx1"/>
                        </a:solidFill>
                        <a:latin typeface="Cambria Math"/>
                        <a:ea typeface="Cambria Math"/>
                      </a:rPr>
                      <m:t>1</m:t>
                    </m:r>
                    <m:r>
                      <a:rPr lang="en-US" i="1">
                        <a:solidFill>
                          <a:schemeClr val="tx1"/>
                        </a:solidFill>
                        <a:latin typeface="Cambria Math"/>
                        <a:ea typeface="Cambria Math"/>
                      </a:rPr>
                      <m:t>∩</m:t>
                    </m:r>
                    <m:r>
                      <a:rPr lang="en-US" i="1">
                        <a:solidFill>
                          <a:schemeClr val="tx1"/>
                        </a:solidFill>
                        <a:latin typeface="Cambria Math"/>
                        <a:ea typeface="Cambria Math"/>
                      </a:rPr>
                      <m:t>𝑅</m:t>
                    </m:r>
                    <m:r>
                      <a:rPr lang="en-US" i="1" baseline="-25000">
                        <a:solidFill>
                          <a:schemeClr val="tx1"/>
                        </a:solidFill>
                        <a:latin typeface="Cambria Math"/>
                        <a:ea typeface="Cambria Math"/>
                      </a:rPr>
                      <m:t>2</m:t>
                    </m:r>
                  </m:oMath>
                </a14:m>
                <a:r>
                  <a:rPr lang="en-US" dirty="0">
                    <a:solidFill>
                      <a:schemeClr val="tx1"/>
                    </a:solidFill>
                    <a:latin typeface="Baskerville Old Face" pitchFamily="18" charset="0"/>
                  </a:rPr>
                  <a:t> with degree </a:t>
                </a:r>
                <a:r>
                  <a:rPr lang="en-US" i="1" dirty="0">
                    <a:solidFill>
                      <a:schemeClr val="tx1"/>
                    </a:solidFill>
                    <a:latin typeface="Baskerville Old Face" pitchFamily="18" charset="0"/>
                  </a:rPr>
                  <a:t>n, </a:t>
                </a:r>
                <a:r>
                  <a:rPr lang="en-US" dirty="0">
                    <a:solidFill>
                      <a:schemeClr val="tx1"/>
                    </a:solidFill>
                    <a:latin typeface="Baskerville Old Face" pitchFamily="18" charset="0"/>
                  </a:rPr>
                  <a:t>is the relation </a:t>
                </a:r>
                <a14:m>
                  <m:oMath xmlns:m="http://schemas.openxmlformats.org/officeDocument/2006/math">
                    <m:r>
                      <m:rPr>
                        <m:sty m:val="p"/>
                      </m:rPr>
                      <a:rPr lang="en-US">
                        <a:solidFill>
                          <a:schemeClr val="tx1"/>
                        </a:solidFill>
                        <a:latin typeface="Cambria Math"/>
                      </a:rPr>
                      <m:t>R</m:t>
                    </m:r>
                    <m:r>
                      <a:rPr lang="en-US" i="1" baseline="-25000">
                        <a:solidFill>
                          <a:schemeClr val="tx1"/>
                        </a:solidFill>
                        <a:latin typeface="Cambria Math"/>
                      </a:rPr>
                      <m:t>3</m:t>
                    </m:r>
                    <m:d>
                      <m:dPr>
                        <m:ctrlPr>
                          <a:rPr lang="en-US" i="1">
                            <a:solidFill>
                              <a:schemeClr val="tx1"/>
                            </a:solidFill>
                            <a:latin typeface="Cambria Math"/>
                          </a:rPr>
                        </m:ctrlPr>
                      </m:dPr>
                      <m:e>
                        <m:r>
                          <a:rPr lang="en-US" i="1">
                            <a:solidFill>
                              <a:schemeClr val="tx1"/>
                            </a:solidFill>
                            <a:latin typeface="Cambria Math"/>
                          </a:rPr>
                          <m:t>𝑐</m:t>
                        </m:r>
                        <m:r>
                          <a:rPr lang="en-US" i="1" baseline="-25000">
                            <a:solidFill>
                              <a:schemeClr val="tx1"/>
                            </a:solidFill>
                            <a:latin typeface="Cambria Math"/>
                          </a:rPr>
                          <m:t>1</m:t>
                        </m:r>
                        <m:r>
                          <a:rPr lang="en-US" i="1">
                            <a:solidFill>
                              <a:schemeClr val="tx1"/>
                            </a:solidFill>
                            <a:latin typeface="Cambria Math"/>
                          </a:rPr>
                          <m:t>, </m:t>
                        </m:r>
                        <m:r>
                          <a:rPr lang="en-US" i="1">
                            <a:solidFill>
                              <a:schemeClr val="tx1"/>
                            </a:solidFill>
                            <a:latin typeface="Cambria Math"/>
                          </a:rPr>
                          <m:t>𝑐</m:t>
                        </m:r>
                        <m:r>
                          <a:rPr lang="en-US" i="1" baseline="-25000">
                            <a:solidFill>
                              <a:schemeClr val="tx1"/>
                            </a:solidFill>
                            <a:latin typeface="Cambria Math"/>
                          </a:rPr>
                          <m:t>2</m:t>
                        </m:r>
                        <m:r>
                          <a:rPr lang="en-US" i="1">
                            <a:solidFill>
                              <a:schemeClr val="tx1"/>
                            </a:solidFill>
                            <a:latin typeface="Cambria Math"/>
                          </a:rPr>
                          <m:t>,…</m:t>
                        </m:r>
                        <m:r>
                          <a:rPr lang="en-US" i="1">
                            <a:solidFill>
                              <a:schemeClr val="tx1"/>
                            </a:solidFill>
                            <a:latin typeface="Cambria Math"/>
                          </a:rPr>
                          <m:t>𝑐𝑛</m:t>
                        </m:r>
                      </m:e>
                    </m:d>
                    <m:r>
                      <a:rPr lang="en-US" i="1">
                        <a:solidFill>
                          <a:schemeClr val="tx1"/>
                        </a:solidFill>
                        <a:latin typeface="Cambria Math"/>
                      </a:rPr>
                      <m:t> </m:t>
                    </m:r>
                  </m:oMath>
                </a14:m>
                <a:r>
                  <a:rPr lang="en-US" dirty="0" smtClean="0">
                    <a:solidFill>
                      <a:schemeClr val="tx1"/>
                    </a:solidFill>
                    <a:latin typeface="Baskerville Old Face" pitchFamily="18" charset="0"/>
                  </a:rPr>
                  <a:t>that includes only those tuples of </a:t>
                </a:r>
                <a:r>
                  <a:rPr lang="en-US" i="1" dirty="0">
                    <a:solidFill>
                      <a:schemeClr val="tx1"/>
                    </a:solidFill>
                    <a:latin typeface="Baskerville Old Face" pitchFamily="18" charset="0"/>
                  </a:rPr>
                  <a:t>R</a:t>
                </a:r>
                <a:r>
                  <a:rPr lang="en-US" i="1" baseline="-25000" dirty="0">
                    <a:solidFill>
                      <a:schemeClr val="tx1"/>
                    </a:solidFill>
                    <a:latin typeface="Baskerville Old Face" pitchFamily="18" charset="0"/>
                  </a:rPr>
                  <a:t>1 </a:t>
                </a:r>
                <a:r>
                  <a:rPr lang="en-US" dirty="0">
                    <a:solidFill>
                      <a:schemeClr val="tx1"/>
                    </a:solidFill>
                    <a:latin typeface="Baskerville Old Face" pitchFamily="18" charset="0"/>
                  </a:rPr>
                  <a:t> </a:t>
                </a:r>
                <a:r>
                  <a:rPr lang="en-US" dirty="0" smtClean="0">
                    <a:solidFill>
                      <a:schemeClr val="tx1"/>
                    </a:solidFill>
                    <a:latin typeface="Baskerville Old Face" pitchFamily="18" charset="0"/>
                  </a:rPr>
                  <a:t>that also appear in </a:t>
                </a:r>
                <a:r>
                  <a:rPr lang="en-US" i="1" dirty="0">
                    <a:solidFill>
                      <a:schemeClr val="tx1"/>
                    </a:solidFill>
                    <a:latin typeface="Baskerville Old Face" pitchFamily="18" charset="0"/>
                  </a:rPr>
                  <a:t>R</a:t>
                </a:r>
                <a:r>
                  <a:rPr lang="en-US" i="1" baseline="-25000" dirty="0">
                    <a:solidFill>
                      <a:schemeClr val="tx1"/>
                    </a:solidFill>
                    <a:latin typeface="Baskerville Old Face" pitchFamily="18" charset="0"/>
                  </a:rPr>
                  <a:t>2 </a:t>
                </a:r>
                <a:r>
                  <a:rPr lang="en-US" dirty="0" smtClean="0">
                    <a:solidFill>
                      <a:schemeClr val="tx1"/>
                    </a:solidFill>
                    <a:latin typeface="Baskerville Old Face" pitchFamily="18" charset="0"/>
                  </a:rPr>
                  <a:t>where </a:t>
                </a:r>
                <a:r>
                  <a:rPr lang="en-US" dirty="0">
                    <a:solidFill>
                      <a:schemeClr val="tx1"/>
                    </a:solidFill>
                    <a:latin typeface="Baskerville Old Face" pitchFamily="18" charset="0"/>
                  </a:rPr>
                  <a:t>for each </a:t>
                </a:r>
                <a:r>
                  <a:rPr lang="en-US" i="1" dirty="0">
                    <a:solidFill>
                      <a:schemeClr val="tx1"/>
                    </a:solidFill>
                    <a:latin typeface="Baskerville Old Face" pitchFamily="18" charset="0"/>
                  </a:rPr>
                  <a:t>i (i = 1, 2, …n), </a:t>
                </a:r>
                <a:r>
                  <a:rPr lang="en-US" dirty="0" err="1">
                    <a:solidFill>
                      <a:schemeClr val="tx1"/>
                    </a:solidFill>
                    <a:latin typeface="Baskerville Old Face" pitchFamily="18" charset="0"/>
                  </a:rPr>
                  <a:t>a</a:t>
                </a:r>
                <a:r>
                  <a:rPr lang="en-US" baseline="-25000" dirty="0" err="1">
                    <a:solidFill>
                      <a:schemeClr val="tx1"/>
                    </a:solidFill>
                    <a:latin typeface="Baskerville Old Face" pitchFamily="18" charset="0"/>
                  </a:rPr>
                  <a:t>i</a:t>
                </a:r>
                <a:r>
                  <a:rPr lang="en-US" baseline="-25000" dirty="0">
                    <a:solidFill>
                      <a:schemeClr val="tx1"/>
                    </a:solidFill>
                    <a:latin typeface="Baskerville Old Face" pitchFamily="18" charset="0"/>
                  </a:rPr>
                  <a:t> </a:t>
                </a:r>
                <a:r>
                  <a:rPr lang="en-US" dirty="0">
                    <a:solidFill>
                      <a:schemeClr val="tx1"/>
                    </a:solidFill>
                    <a:latin typeface="Baskerville Old Face" pitchFamily="18" charset="0"/>
                  </a:rPr>
                  <a:t>and b</a:t>
                </a:r>
                <a:r>
                  <a:rPr lang="en-US" baseline="-25000" dirty="0">
                    <a:solidFill>
                      <a:schemeClr val="tx1"/>
                    </a:solidFill>
                    <a:latin typeface="Baskerville Old Face" pitchFamily="18" charset="0"/>
                  </a:rPr>
                  <a:t>i</a:t>
                </a:r>
                <a:r>
                  <a:rPr lang="en-US" dirty="0">
                    <a:solidFill>
                      <a:schemeClr val="tx1"/>
                    </a:solidFill>
                    <a:latin typeface="Baskerville Old Face" pitchFamily="18" charset="0"/>
                  </a:rPr>
                  <a:t> must have compatible domains</a:t>
                </a:r>
                <a:r>
                  <a:rPr lang="en-US" i="1" dirty="0">
                    <a:solidFill>
                      <a:schemeClr val="tx1"/>
                    </a:solidFill>
                    <a:latin typeface="Baskerville Old Face" pitchFamily="18" charset="0"/>
                  </a:rPr>
                  <a:t>.</a:t>
                </a:r>
                <a:r>
                  <a:rPr lang="en-US" dirty="0">
                    <a:solidFill>
                      <a:schemeClr val="tx1"/>
                    </a:solidFill>
                    <a:latin typeface="Baskerville Old Face" pitchFamily="18" charset="0"/>
                  </a:rPr>
                  <a:t> </a:t>
                </a: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5377784"/>
              </a:xfrm>
              <a:blipFill rotWithShape="1">
                <a:blip r:embed="rId2"/>
                <a:stretch>
                  <a:fillRect r="-1333"/>
                </a:stretch>
              </a:blipFill>
            </p:spPr>
            <p:txBody>
              <a:bodyPr/>
              <a:lstStyle/>
              <a:p>
                <a:r>
                  <a:rPr lang="en-US">
                    <a:noFill/>
                  </a:rPr>
                  <a:t> </a:t>
                </a:r>
              </a:p>
            </p:txBody>
          </p:sp>
        </mc:Fallback>
      </mc:AlternateContent>
    </p:spTree>
    <p:extLst>
      <p:ext uri="{BB962C8B-B14F-4D97-AF65-F5344CB8AC3E}">
        <p14:creationId xmlns:p14="http://schemas.microsoft.com/office/powerpoint/2010/main" val="273035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p:spPr>
        <p:txBody>
          <a:bodyPr/>
          <a:lstStyle/>
          <a:p>
            <a:pPr algn="ctr"/>
            <a:r>
              <a:rPr lang="en-US" dirty="0" smtClean="0">
                <a:latin typeface="Baskerville Old Face" pitchFamily="18" charset="0"/>
              </a:rPr>
              <a:t>INTERSECT(cont’d)</a:t>
            </a:r>
            <a:endParaRPr lang="en-US" dirty="0">
              <a:latin typeface="Baskerville Old Face"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14591004"/>
              </p:ext>
            </p:extLst>
          </p:nvPr>
        </p:nvGraphicFramePr>
        <p:xfrm>
          <a:off x="3419872" y="1721768"/>
          <a:ext cx="1584176" cy="2499320"/>
        </p:xfrm>
        <a:graphic>
          <a:graphicData uri="http://schemas.openxmlformats.org/drawingml/2006/table">
            <a:tbl>
              <a:tblPr firstRow="1" firstCol="1" bandRow="1">
                <a:tableStyleId>{5C22544A-7EE6-4342-B048-85BDC9FD1C3A}</a:tableStyleId>
              </a:tblPr>
              <a:tblGrid>
                <a:gridCol w="1584176"/>
              </a:tblGrid>
              <a:tr h="499864">
                <a:tc>
                  <a:txBody>
                    <a:bodyPr/>
                    <a:lstStyle/>
                    <a:p>
                      <a:pPr>
                        <a:lnSpc>
                          <a:spcPct val="115000"/>
                        </a:lnSpc>
                        <a:spcAft>
                          <a:spcPts val="0"/>
                        </a:spcAft>
                      </a:pPr>
                      <a:r>
                        <a:rPr lang="en-US" sz="2000" dirty="0">
                          <a:effectLst/>
                          <a:latin typeface="Baskerville Old Face" pitchFamily="18" charset="0"/>
                        </a:rPr>
                        <a:t>PartNum</a:t>
                      </a:r>
                      <a:endParaRPr lang="en-US" sz="2000" dirty="0">
                        <a:effectLst/>
                        <a:latin typeface="Baskerville Old Face" pitchFamily="18" charset="0"/>
                        <a:ea typeface="Calibri"/>
                        <a:cs typeface="Times New Roman"/>
                      </a:endParaRPr>
                    </a:p>
                  </a:txBody>
                  <a:tcPr marL="68580" marR="68580" marT="0" marB="0"/>
                </a:tc>
              </a:tr>
              <a:tr h="499864">
                <a:tc>
                  <a:txBody>
                    <a:bodyPr/>
                    <a:lstStyle/>
                    <a:p>
                      <a:pPr>
                        <a:lnSpc>
                          <a:spcPct val="115000"/>
                        </a:lnSpc>
                        <a:spcAft>
                          <a:spcPts val="0"/>
                        </a:spcAft>
                      </a:pPr>
                      <a:r>
                        <a:rPr lang="en-US" sz="2000" dirty="0">
                          <a:effectLst/>
                          <a:latin typeface="Baskerville Old Face" pitchFamily="18" charset="0"/>
                        </a:rPr>
                        <a:t>DR93</a:t>
                      </a:r>
                      <a:endParaRPr lang="en-US" sz="2000" dirty="0">
                        <a:effectLst/>
                        <a:latin typeface="Baskerville Old Face" pitchFamily="18" charset="0"/>
                        <a:ea typeface="Calibri"/>
                        <a:cs typeface="Times New Roman"/>
                      </a:endParaRPr>
                    </a:p>
                  </a:txBody>
                  <a:tcPr marL="68580" marR="68580" marT="0" marB="0"/>
                </a:tc>
              </a:tr>
              <a:tr h="499864">
                <a:tc>
                  <a:txBody>
                    <a:bodyPr/>
                    <a:lstStyle/>
                    <a:p>
                      <a:pPr>
                        <a:lnSpc>
                          <a:spcPct val="115000"/>
                        </a:lnSpc>
                        <a:spcAft>
                          <a:spcPts val="0"/>
                        </a:spcAft>
                      </a:pPr>
                      <a:r>
                        <a:rPr lang="en-US" sz="2000" dirty="0">
                          <a:effectLst/>
                          <a:latin typeface="Baskerville Old Face" pitchFamily="18" charset="0"/>
                        </a:rPr>
                        <a:t>DW11</a:t>
                      </a:r>
                      <a:endParaRPr lang="en-US" sz="2000" dirty="0">
                        <a:effectLst/>
                        <a:latin typeface="Baskerville Old Face" pitchFamily="18" charset="0"/>
                        <a:ea typeface="Calibri"/>
                        <a:cs typeface="Times New Roman"/>
                      </a:endParaRPr>
                    </a:p>
                  </a:txBody>
                  <a:tcPr marL="68580" marR="68580" marT="0" marB="0"/>
                </a:tc>
              </a:tr>
              <a:tr h="499864">
                <a:tc>
                  <a:txBody>
                    <a:bodyPr/>
                    <a:lstStyle/>
                    <a:p>
                      <a:pPr>
                        <a:lnSpc>
                          <a:spcPct val="115000"/>
                        </a:lnSpc>
                        <a:spcAft>
                          <a:spcPts val="0"/>
                        </a:spcAft>
                      </a:pPr>
                      <a:r>
                        <a:rPr lang="en-US" sz="2000" dirty="0">
                          <a:effectLst/>
                          <a:latin typeface="Baskerville Old Face" pitchFamily="18" charset="0"/>
                        </a:rPr>
                        <a:t>BV06</a:t>
                      </a:r>
                      <a:endParaRPr lang="en-US" sz="2000" dirty="0">
                        <a:effectLst/>
                        <a:latin typeface="Baskerville Old Face" pitchFamily="18" charset="0"/>
                        <a:ea typeface="Calibri"/>
                        <a:cs typeface="Times New Roman"/>
                      </a:endParaRPr>
                    </a:p>
                  </a:txBody>
                  <a:tcPr marL="68580" marR="68580" marT="0" marB="0"/>
                </a:tc>
              </a:tr>
              <a:tr h="499864">
                <a:tc>
                  <a:txBody>
                    <a:bodyPr/>
                    <a:lstStyle/>
                    <a:p>
                      <a:pPr>
                        <a:lnSpc>
                          <a:spcPct val="115000"/>
                        </a:lnSpc>
                        <a:spcAft>
                          <a:spcPts val="0"/>
                        </a:spcAft>
                      </a:pPr>
                      <a:r>
                        <a:rPr lang="en-US" sz="2000" dirty="0">
                          <a:effectLst/>
                          <a:latin typeface="Baskerville Old Face" pitchFamily="18" charset="0"/>
                        </a:rPr>
                        <a:t>CD52</a:t>
                      </a:r>
                      <a:endParaRPr lang="en-US" sz="2000" dirty="0">
                        <a:effectLst/>
                        <a:latin typeface="Baskerville Old Face" pitchFamily="18" charset="0"/>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65670285"/>
              </p:ext>
            </p:extLst>
          </p:nvPr>
        </p:nvGraphicFramePr>
        <p:xfrm>
          <a:off x="1115616" y="1704960"/>
          <a:ext cx="1656184" cy="2453640"/>
        </p:xfrm>
        <a:graphic>
          <a:graphicData uri="http://schemas.openxmlformats.org/drawingml/2006/table">
            <a:tbl>
              <a:tblPr firstRow="1" firstCol="1" bandRow="1">
                <a:tableStyleId>{5C22544A-7EE6-4342-B048-85BDC9FD1C3A}</a:tableStyleId>
              </a:tblPr>
              <a:tblGrid>
                <a:gridCol w="1656184"/>
              </a:tblGrid>
              <a:tr h="180340">
                <a:tc>
                  <a:txBody>
                    <a:bodyPr/>
                    <a:lstStyle/>
                    <a:p>
                      <a:pPr>
                        <a:lnSpc>
                          <a:spcPct val="115000"/>
                        </a:lnSpc>
                        <a:spcAft>
                          <a:spcPts val="0"/>
                        </a:spcAft>
                      </a:pPr>
                      <a:r>
                        <a:rPr lang="en-US" sz="2000" dirty="0">
                          <a:effectLst/>
                          <a:latin typeface="Baskerville Old Face" pitchFamily="18" charset="0"/>
                        </a:rPr>
                        <a:t>PartNum</a:t>
                      </a:r>
                      <a:endParaRPr lang="en-US" sz="2000" dirty="0">
                        <a:effectLst/>
                        <a:latin typeface="Baskerville Old Face" pitchFamily="18" charset="0"/>
                        <a:ea typeface="Calibri"/>
                        <a:cs typeface="Times New Roman"/>
                      </a:endParaRPr>
                    </a:p>
                  </a:txBody>
                  <a:tcPr marL="68580" marR="68580" marT="0" marB="0"/>
                </a:tc>
              </a:tr>
              <a:tr h="170180">
                <a:tc>
                  <a:txBody>
                    <a:bodyPr/>
                    <a:lstStyle/>
                    <a:p>
                      <a:pPr>
                        <a:lnSpc>
                          <a:spcPct val="115000"/>
                        </a:lnSpc>
                        <a:spcAft>
                          <a:spcPts val="0"/>
                        </a:spcAft>
                      </a:pPr>
                      <a:r>
                        <a:rPr lang="en-US" sz="2000" dirty="0">
                          <a:effectLst/>
                          <a:latin typeface="Baskerville Old Face" pitchFamily="18" charset="0"/>
                        </a:rPr>
                        <a:t>AT94</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DR93</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DW11</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KL62</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KT03</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KV29</a:t>
                      </a:r>
                      <a:endParaRPr lang="en-US" sz="2000" dirty="0">
                        <a:effectLst/>
                        <a:latin typeface="Baskerville Old Face" pitchFamily="18" charset="0"/>
                        <a:ea typeface="Calibri"/>
                        <a:cs typeface="Times New Roman"/>
                      </a:endParaRPr>
                    </a:p>
                  </a:txBody>
                  <a:tcPr marL="68580" marR="68580" marT="0" marB="0"/>
                </a:tc>
              </a:tr>
            </a:tbl>
          </a:graphicData>
        </a:graphic>
      </p:graphicFrame>
      <p:sp>
        <p:nvSpPr>
          <p:cNvPr id="7" name="Rectangle 1"/>
          <p:cNvSpPr>
            <a:spLocks noChangeArrowheads="1"/>
          </p:cNvSpPr>
          <p:nvPr/>
        </p:nvSpPr>
        <p:spPr bwMode="auto">
          <a:xfrm>
            <a:off x="1259632" y="19168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580112" y="1311151"/>
                <a:ext cx="3024336" cy="461665"/>
              </a:xfrm>
              <a:prstGeom prst="rect">
                <a:avLst/>
              </a:prstGeom>
              <a:noFill/>
            </p:spPr>
            <p:txBody>
              <a:bodyPr wrap="square" rtlCol="0">
                <a:spAutoFit/>
              </a:bodyPr>
              <a:lstStyle/>
              <a:p>
                <a:r>
                  <a:rPr lang="en-US" sz="2400" dirty="0" smtClean="0">
                    <a:latin typeface="Baskerville Old Face" pitchFamily="18" charset="0"/>
                  </a:rPr>
                  <a:t>Part1 </a:t>
                </a:r>
                <a14:m>
                  <m:oMath xmlns:m="http://schemas.openxmlformats.org/officeDocument/2006/math">
                    <m:r>
                      <a:rPr lang="en-US" sz="2400" i="1" smtClean="0">
                        <a:latin typeface="Cambria Math"/>
                        <a:ea typeface="Cambria Math"/>
                      </a:rPr>
                      <m:t>∩</m:t>
                    </m:r>
                  </m:oMath>
                </a14:m>
                <a:r>
                  <a:rPr lang="en-US" sz="2400" dirty="0" smtClean="0">
                    <a:latin typeface="Baskerville Old Face" pitchFamily="18" charset="0"/>
                  </a:rPr>
                  <a:t> Part2</a:t>
                </a:r>
                <a:endParaRPr lang="en-US" sz="2400" dirty="0">
                  <a:latin typeface="Baskerville Old Face"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580112" y="1311151"/>
                <a:ext cx="3024336" cy="461665"/>
              </a:xfrm>
              <a:prstGeom prst="rect">
                <a:avLst/>
              </a:prstGeom>
              <a:blipFill rotWithShape="1">
                <a:blip r:embed="rId2"/>
                <a:stretch>
                  <a:fillRect l="-3024" t="-9211" b="-30263"/>
                </a:stretch>
              </a:blipFill>
            </p:spPr>
            <p:txBody>
              <a:bodyPr/>
              <a:lstStyle/>
              <a:p>
                <a:r>
                  <a:rPr lang="en-US">
                    <a:noFill/>
                  </a:rPr>
                  <a:t> </a:t>
                </a:r>
              </a:p>
            </p:txBody>
          </p:sp>
        </mc:Fallback>
      </mc:AlternateContent>
      <p:sp>
        <p:nvSpPr>
          <p:cNvPr id="9" name="TextBox 8"/>
          <p:cNvSpPr txBox="1"/>
          <p:nvPr/>
        </p:nvSpPr>
        <p:spPr>
          <a:xfrm>
            <a:off x="1115616" y="1167135"/>
            <a:ext cx="1296144" cy="461665"/>
          </a:xfrm>
          <a:prstGeom prst="rect">
            <a:avLst/>
          </a:prstGeom>
          <a:noFill/>
        </p:spPr>
        <p:txBody>
          <a:bodyPr wrap="square" rtlCol="0">
            <a:spAutoFit/>
          </a:bodyPr>
          <a:lstStyle/>
          <a:p>
            <a:r>
              <a:rPr lang="en-US" sz="2400" dirty="0" smtClean="0">
                <a:latin typeface="Baskerville Old Face" pitchFamily="18" charset="0"/>
              </a:rPr>
              <a:t>Part1</a:t>
            </a:r>
            <a:endParaRPr lang="en-US" dirty="0">
              <a:latin typeface="Baskerville Old Face" pitchFamily="18" charset="0"/>
            </a:endParaRPr>
          </a:p>
        </p:txBody>
      </p:sp>
      <p:sp>
        <p:nvSpPr>
          <p:cNvPr id="10" name="TextBox 9"/>
          <p:cNvSpPr txBox="1"/>
          <p:nvPr/>
        </p:nvSpPr>
        <p:spPr>
          <a:xfrm>
            <a:off x="3491880" y="1239143"/>
            <a:ext cx="1260140" cy="461665"/>
          </a:xfrm>
          <a:prstGeom prst="rect">
            <a:avLst/>
          </a:prstGeom>
          <a:noFill/>
        </p:spPr>
        <p:txBody>
          <a:bodyPr wrap="square" rtlCol="0">
            <a:spAutoFit/>
          </a:bodyPr>
          <a:lstStyle/>
          <a:p>
            <a:r>
              <a:rPr lang="en-US" sz="2400" dirty="0" smtClean="0">
                <a:latin typeface="Baskerville Old Face" pitchFamily="18" charset="0"/>
              </a:rPr>
              <a:t>Part2</a:t>
            </a:r>
            <a:endParaRPr lang="en-US" sz="2400" dirty="0">
              <a:latin typeface="Baskerville Old Face"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75245916"/>
              </p:ext>
            </p:extLst>
          </p:nvPr>
        </p:nvGraphicFramePr>
        <p:xfrm>
          <a:off x="5652120" y="1820416"/>
          <a:ext cx="1656184" cy="1051560"/>
        </p:xfrm>
        <a:graphic>
          <a:graphicData uri="http://schemas.openxmlformats.org/drawingml/2006/table">
            <a:tbl>
              <a:tblPr firstRow="1" firstCol="1" bandRow="1">
                <a:tableStyleId>{5C22544A-7EE6-4342-B048-85BDC9FD1C3A}</a:tableStyleId>
              </a:tblPr>
              <a:tblGrid>
                <a:gridCol w="1656184"/>
              </a:tblGrid>
              <a:tr h="180340">
                <a:tc>
                  <a:txBody>
                    <a:bodyPr/>
                    <a:lstStyle/>
                    <a:p>
                      <a:pPr>
                        <a:lnSpc>
                          <a:spcPct val="115000"/>
                        </a:lnSpc>
                        <a:spcAft>
                          <a:spcPts val="0"/>
                        </a:spcAft>
                      </a:pPr>
                      <a:r>
                        <a:rPr lang="en-US" sz="2000" dirty="0">
                          <a:effectLst/>
                          <a:latin typeface="Baskerville Old Face" pitchFamily="18" charset="0"/>
                        </a:rPr>
                        <a:t>PartNum</a:t>
                      </a:r>
                      <a:endParaRPr lang="en-US" sz="2000" dirty="0">
                        <a:effectLst/>
                        <a:latin typeface="Baskerville Old Face" pitchFamily="18" charset="0"/>
                        <a:ea typeface="Calibri"/>
                        <a:cs typeface="Times New Roman"/>
                      </a:endParaRPr>
                    </a:p>
                  </a:txBody>
                  <a:tcPr marL="68580" marR="68580" marT="0" marB="0"/>
                </a:tc>
              </a:tr>
              <a:tr h="170180">
                <a:tc>
                  <a:txBody>
                    <a:bodyPr/>
                    <a:lstStyle/>
                    <a:p>
                      <a:pPr>
                        <a:lnSpc>
                          <a:spcPct val="115000"/>
                        </a:lnSpc>
                        <a:spcAft>
                          <a:spcPts val="0"/>
                        </a:spcAft>
                      </a:pPr>
                      <a:r>
                        <a:rPr lang="en-US" sz="2000" dirty="0" smtClean="0">
                          <a:effectLst/>
                          <a:latin typeface="Baskerville Old Face" pitchFamily="18" charset="0"/>
                        </a:rPr>
                        <a:t>DR93</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smtClean="0">
                          <a:effectLst/>
                          <a:latin typeface="Baskerville Old Face" pitchFamily="18" charset="0"/>
                        </a:rPr>
                        <a:t>DW11</a:t>
                      </a:r>
                      <a:endParaRPr lang="en-US" sz="2000" dirty="0">
                        <a:effectLst/>
                        <a:latin typeface="Baskerville Old Fac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70426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p:spPr>
        <p:txBody>
          <a:bodyPr>
            <a:normAutofit fontScale="90000"/>
          </a:bodyPr>
          <a:lstStyle/>
          <a:p>
            <a:pPr algn="ctr"/>
            <a:r>
              <a:rPr lang="en-US" dirty="0" smtClean="0">
                <a:latin typeface="Baskerville Old Face" pitchFamily="18" charset="0"/>
              </a:rPr>
              <a:t>DIFFERENCE</a:t>
            </a:r>
            <a:endParaRPr lang="en-US" dirty="0">
              <a:latin typeface="Baskerville Old Fac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752"/>
                <a:ext cx="8229600" cy="5377784"/>
              </a:xfrm>
            </p:spPr>
            <p:txBody>
              <a:bodyPr>
                <a:normAutofit fontScale="85000" lnSpcReduction="20000"/>
              </a:bodyPr>
              <a:lstStyle/>
              <a:p>
                <a:pPr algn="just">
                  <a:lnSpc>
                    <a:spcPct val="160000"/>
                  </a:lnSpc>
                </a:pPr>
                <a:r>
                  <a:rPr lang="en-US" dirty="0" smtClean="0">
                    <a:latin typeface="Baskerville Old Face" pitchFamily="18" charset="0"/>
                  </a:rPr>
                  <a:t>The DIFFERENCE operator returns all tuples in one relation that are not found in the other relation.</a:t>
                </a:r>
              </a:p>
              <a:p>
                <a:pPr algn="just">
                  <a:lnSpc>
                    <a:spcPct val="160000"/>
                  </a:lnSpc>
                </a:pPr>
                <a:r>
                  <a:rPr lang="en-US" dirty="0" smtClean="0">
                    <a:latin typeface="Baskerville Old Face" pitchFamily="18" charset="0"/>
                  </a:rPr>
                  <a:t>The DIFFERENCE operator requires that the two relations be  union-compatible. </a:t>
                </a:r>
              </a:p>
              <a:p>
                <a:pPr algn="just">
                  <a:lnSpc>
                    <a:spcPct val="160000"/>
                  </a:lnSpc>
                </a:pPr>
                <a:r>
                  <a:rPr lang="en-US" dirty="0">
                    <a:latin typeface="Baskerville Old Face" pitchFamily="18" charset="0"/>
                  </a:rPr>
                  <a:t>The DIFFERENCE</a:t>
                </a:r>
                <a:r>
                  <a:rPr lang="en-US" dirty="0" smtClean="0">
                    <a:latin typeface="Baskerville Old Face" pitchFamily="18" charset="0"/>
                  </a:rPr>
                  <a:t> </a:t>
                </a:r>
                <a:r>
                  <a:rPr lang="en-US" dirty="0">
                    <a:latin typeface="Baskerville Old Face" pitchFamily="18" charset="0"/>
                  </a:rPr>
                  <a:t>operator is </a:t>
                </a:r>
                <a:r>
                  <a:rPr lang="en-US" dirty="0" smtClean="0">
                    <a:latin typeface="Baskerville Old Face" pitchFamily="18" charset="0"/>
                  </a:rPr>
                  <a:t>formally </a:t>
                </a:r>
                <a:r>
                  <a:rPr lang="en-US" dirty="0">
                    <a:latin typeface="Baskerville Old Face" pitchFamily="18" charset="0"/>
                  </a:rPr>
                  <a:t>defined as:</a:t>
                </a:r>
              </a:p>
              <a:p>
                <a:pPr lvl="1" algn="just">
                  <a:lnSpc>
                    <a:spcPct val="160000"/>
                  </a:lnSpc>
                </a:pPr>
                <a:r>
                  <a:rPr lang="en-US" dirty="0">
                    <a:solidFill>
                      <a:schemeClr val="tx1"/>
                    </a:solidFill>
                    <a:latin typeface="Baskerville Old Face" pitchFamily="18" charset="0"/>
                  </a:rPr>
                  <a:t>The </a:t>
                </a:r>
                <a:r>
                  <a:rPr lang="en-US" dirty="0" smtClean="0">
                    <a:solidFill>
                      <a:schemeClr val="tx1"/>
                    </a:solidFill>
                    <a:latin typeface="Baskerville Old Face" pitchFamily="18" charset="0"/>
                  </a:rPr>
                  <a:t>difference </a:t>
                </a:r>
                <a:r>
                  <a:rPr lang="en-US" dirty="0">
                    <a:solidFill>
                      <a:schemeClr val="tx1"/>
                    </a:solidFill>
                    <a:latin typeface="Baskerville Old Face" pitchFamily="18" charset="0"/>
                  </a:rPr>
                  <a:t>of relations </a:t>
                </a:r>
                <a14:m>
                  <m:oMath xmlns:m="http://schemas.openxmlformats.org/officeDocument/2006/math">
                    <m:r>
                      <m:rPr>
                        <m:sty m:val="p"/>
                      </m:rPr>
                      <a:rPr lang="en-US">
                        <a:solidFill>
                          <a:schemeClr val="tx1"/>
                        </a:solidFill>
                        <a:latin typeface="Cambria Math"/>
                      </a:rPr>
                      <m:t>R</m:t>
                    </m:r>
                    <m:r>
                      <a:rPr lang="en-US" baseline="-25000">
                        <a:solidFill>
                          <a:schemeClr val="tx1"/>
                        </a:solidFill>
                        <a:latin typeface="Cambria Math"/>
                      </a:rPr>
                      <m:t>1</m:t>
                    </m:r>
                    <m:d>
                      <m:dPr>
                        <m:ctrlPr>
                          <a:rPr lang="en-US" i="1">
                            <a:solidFill>
                              <a:schemeClr val="tx1"/>
                            </a:solidFill>
                            <a:latin typeface="Cambria Math"/>
                          </a:rPr>
                        </m:ctrlPr>
                      </m:dPr>
                      <m:e>
                        <m:r>
                          <a:rPr lang="en-US" i="1">
                            <a:solidFill>
                              <a:schemeClr val="tx1"/>
                            </a:solidFill>
                            <a:latin typeface="Cambria Math"/>
                          </a:rPr>
                          <m:t>𝑎</m:t>
                        </m:r>
                        <m:r>
                          <a:rPr lang="en-US" i="1" baseline="-25000">
                            <a:solidFill>
                              <a:schemeClr val="tx1"/>
                            </a:solidFill>
                            <a:latin typeface="Cambria Math"/>
                          </a:rPr>
                          <m:t>1</m:t>
                        </m:r>
                        <m:r>
                          <a:rPr lang="en-US" i="1">
                            <a:solidFill>
                              <a:schemeClr val="tx1"/>
                            </a:solidFill>
                            <a:latin typeface="Cambria Math"/>
                          </a:rPr>
                          <m:t>, </m:t>
                        </m:r>
                        <m:r>
                          <a:rPr lang="en-US" i="1">
                            <a:solidFill>
                              <a:schemeClr val="tx1"/>
                            </a:solidFill>
                            <a:latin typeface="Cambria Math"/>
                          </a:rPr>
                          <m:t>𝑎</m:t>
                        </m:r>
                        <m:r>
                          <a:rPr lang="en-US" i="1" baseline="-25000">
                            <a:solidFill>
                              <a:schemeClr val="tx1"/>
                            </a:solidFill>
                            <a:latin typeface="Cambria Math"/>
                          </a:rPr>
                          <m:t>2</m:t>
                        </m:r>
                        <m:r>
                          <a:rPr lang="en-US" i="1">
                            <a:solidFill>
                              <a:schemeClr val="tx1"/>
                            </a:solidFill>
                            <a:latin typeface="Cambria Math"/>
                          </a:rPr>
                          <m:t>,…</m:t>
                        </m:r>
                        <m:r>
                          <a:rPr lang="en-US" i="1">
                            <a:solidFill>
                              <a:schemeClr val="tx1"/>
                            </a:solidFill>
                            <a:latin typeface="Cambria Math"/>
                          </a:rPr>
                          <m:t>𝑎𝑚</m:t>
                        </m:r>
                      </m:e>
                    </m:d>
                  </m:oMath>
                </a14:m>
                <a:r>
                  <a:rPr lang="en-US" dirty="0">
                    <a:solidFill>
                      <a:schemeClr val="tx1"/>
                    </a:solidFill>
                    <a:latin typeface="Baskerville Old Face" pitchFamily="18" charset="0"/>
                  </a:rPr>
                  <a:t> and </a:t>
                </a:r>
                <a14:m>
                  <m:oMath xmlns:m="http://schemas.openxmlformats.org/officeDocument/2006/math">
                    <m:r>
                      <m:rPr>
                        <m:sty m:val="p"/>
                      </m:rPr>
                      <a:rPr lang="en-US">
                        <a:solidFill>
                          <a:schemeClr val="tx1"/>
                        </a:solidFill>
                        <a:latin typeface="Cambria Math"/>
                      </a:rPr>
                      <m:t>R</m:t>
                    </m:r>
                    <m:r>
                      <a:rPr lang="en-US" i="1" baseline="-25000">
                        <a:solidFill>
                          <a:schemeClr val="tx1"/>
                        </a:solidFill>
                        <a:latin typeface="Cambria Math"/>
                      </a:rPr>
                      <m:t>2</m:t>
                    </m:r>
                    <m:d>
                      <m:dPr>
                        <m:ctrlPr>
                          <a:rPr lang="en-US" i="1">
                            <a:solidFill>
                              <a:schemeClr val="tx1"/>
                            </a:solidFill>
                            <a:latin typeface="Cambria Math"/>
                          </a:rPr>
                        </m:ctrlPr>
                      </m:dPr>
                      <m:e>
                        <m:r>
                          <a:rPr lang="en-US" i="1">
                            <a:solidFill>
                              <a:schemeClr val="tx1"/>
                            </a:solidFill>
                            <a:latin typeface="Cambria Math"/>
                          </a:rPr>
                          <m:t>𝑏</m:t>
                        </m:r>
                        <m:r>
                          <a:rPr lang="en-US" i="1" baseline="-25000">
                            <a:solidFill>
                              <a:schemeClr val="tx1"/>
                            </a:solidFill>
                            <a:latin typeface="Cambria Math"/>
                          </a:rPr>
                          <m:t>1</m:t>
                        </m:r>
                        <m:r>
                          <a:rPr lang="en-US" i="1">
                            <a:solidFill>
                              <a:schemeClr val="tx1"/>
                            </a:solidFill>
                            <a:latin typeface="Cambria Math"/>
                          </a:rPr>
                          <m:t>, </m:t>
                        </m:r>
                        <m:r>
                          <a:rPr lang="en-US" i="1">
                            <a:solidFill>
                              <a:schemeClr val="tx1"/>
                            </a:solidFill>
                            <a:latin typeface="Cambria Math"/>
                          </a:rPr>
                          <m:t>𝑏</m:t>
                        </m:r>
                        <m:r>
                          <a:rPr lang="en-US" i="1" baseline="-25000">
                            <a:solidFill>
                              <a:schemeClr val="tx1"/>
                            </a:solidFill>
                            <a:latin typeface="Cambria Math"/>
                          </a:rPr>
                          <m:t>2</m:t>
                        </m:r>
                        <m:r>
                          <a:rPr lang="en-US" i="1">
                            <a:solidFill>
                              <a:schemeClr val="tx1"/>
                            </a:solidFill>
                            <a:latin typeface="Cambria Math"/>
                          </a:rPr>
                          <m:t>,…</m:t>
                        </m:r>
                        <m:r>
                          <a:rPr lang="en-US" i="1">
                            <a:solidFill>
                              <a:schemeClr val="tx1"/>
                            </a:solidFill>
                            <a:latin typeface="Cambria Math"/>
                          </a:rPr>
                          <m:t>𝑏𝑚</m:t>
                        </m:r>
                      </m:e>
                    </m:d>
                    <m:r>
                      <a:rPr lang="en-US" i="1">
                        <a:solidFill>
                          <a:schemeClr val="tx1"/>
                        </a:solidFill>
                        <a:latin typeface="Cambria Math"/>
                      </a:rPr>
                      <m:t> </m:t>
                    </m:r>
                  </m:oMath>
                </a14:m>
                <a:r>
                  <a:rPr lang="en-US" dirty="0">
                    <a:solidFill>
                      <a:schemeClr val="tx1"/>
                    </a:solidFill>
                    <a:latin typeface="Baskerville Old Face" pitchFamily="18" charset="0"/>
                  </a:rPr>
                  <a:t>denoted by </a:t>
                </a:r>
                <a14:m>
                  <m:oMath xmlns:m="http://schemas.openxmlformats.org/officeDocument/2006/math">
                    <m:r>
                      <m:rPr>
                        <m:sty m:val="p"/>
                      </m:rPr>
                      <a:rPr lang="en-US" smtClean="0">
                        <a:solidFill>
                          <a:schemeClr val="tx1"/>
                        </a:solidFill>
                        <a:latin typeface="Cambria Math"/>
                        <a:ea typeface="Cambria Math"/>
                      </a:rPr>
                      <m:t>R</m:t>
                    </m:r>
                    <m:r>
                      <a:rPr lang="en-US" baseline="-25000">
                        <a:solidFill>
                          <a:schemeClr val="tx1"/>
                        </a:solidFill>
                        <a:latin typeface="Cambria Math"/>
                        <a:ea typeface="Cambria Math"/>
                      </a:rPr>
                      <m:t>1</m:t>
                    </m:r>
                    <m:r>
                      <a:rPr lang="en-US" b="0" i="1" smtClean="0">
                        <a:solidFill>
                          <a:schemeClr val="tx1"/>
                        </a:solidFill>
                        <a:latin typeface="Cambria Math"/>
                        <a:ea typeface="Cambria Math"/>
                      </a:rPr>
                      <m:t>−</m:t>
                    </m:r>
                    <m:r>
                      <a:rPr lang="en-US" i="1">
                        <a:solidFill>
                          <a:schemeClr val="tx1"/>
                        </a:solidFill>
                        <a:latin typeface="Cambria Math"/>
                        <a:ea typeface="Cambria Math"/>
                      </a:rPr>
                      <m:t>𝑅</m:t>
                    </m:r>
                    <m:r>
                      <a:rPr lang="en-US" i="1" baseline="-25000">
                        <a:solidFill>
                          <a:schemeClr val="tx1"/>
                        </a:solidFill>
                        <a:latin typeface="Cambria Math"/>
                        <a:ea typeface="Cambria Math"/>
                      </a:rPr>
                      <m:t>2</m:t>
                    </m:r>
                  </m:oMath>
                </a14:m>
                <a:r>
                  <a:rPr lang="en-US" dirty="0">
                    <a:solidFill>
                      <a:schemeClr val="tx1"/>
                    </a:solidFill>
                    <a:latin typeface="Baskerville Old Face" pitchFamily="18" charset="0"/>
                  </a:rPr>
                  <a:t> with degree </a:t>
                </a:r>
                <a:r>
                  <a:rPr lang="en-US" i="1" dirty="0" smtClean="0">
                    <a:solidFill>
                      <a:schemeClr val="tx1"/>
                    </a:solidFill>
                    <a:latin typeface="Baskerville Old Face" pitchFamily="18" charset="0"/>
                  </a:rPr>
                  <a:t>m, </a:t>
                </a:r>
                <a:r>
                  <a:rPr lang="en-US" dirty="0">
                    <a:solidFill>
                      <a:schemeClr val="tx1"/>
                    </a:solidFill>
                    <a:latin typeface="Baskerville Old Face" pitchFamily="18" charset="0"/>
                  </a:rPr>
                  <a:t>is the relation </a:t>
                </a:r>
                <a14:m>
                  <m:oMath xmlns:m="http://schemas.openxmlformats.org/officeDocument/2006/math">
                    <m:r>
                      <m:rPr>
                        <m:sty m:val="p"/>
                      </m:rPr>
                      <a:rPr lang="en-US">
                        <a:solidFill>
                          <a:schemeClr val="tx1"/>
                        </a:solidFill>
                        <a:latin typeface="Cambria Math"/>
                      </a:rPr>
                      <m:t>R</m:t>
                    </m:r>
                    <m:r>
                      <a:rPr lang="en-US" i="1" baseline="-25000">
                        <a:solidFill>
                          <a:schemeClr val="tx1"/>
                        </a:solidFill>
                        <a:latin typeface="Cambria Math"/>
                      </a:rPr>
                      <m:t>3</m:t>
                    </m:r>
                    <m:d>
                      <m:dPr>
                        <m:ctrlPr>
                          <a:rPr lang="en-US" i="1">
                            <a:solidFill>
                              <a:schemeClr val="tx1"/>
                            </a:solidFill>
                            <a:latin typeface="Cambria Math"/>
                          </a:rPr>
                        </m:ctrlPr>
                      </m:dPr>
                      <m:e>
                        <m:r>
                          <a:rPr lang="en-US" i="1">
                            <a:solidFill>
                              <a:schemeClr val="tx1"/>
                            </a:solidFill>
                            <a:latin typeface="Cambria Math"/>
                          </a:rPr>
                          <m:t>𝑐</m:t>
                        </m:r>
                        <m:r>
                          <a:rPr lang="en-US" i="1" baseline="-25000">
                            <a:solidFill>
                              <a:schemeClr val="tx1"/>
                            </a:solidFill>
                            <a:latin typeface="Cambria Math"/>
                          </a:rPr>
                          <m:t>1</m:t>
                        </m:r>
                        <m:r>
                          <a:rPr lang="en-US" i="1">
                            <a:solidFill>
                              <a:schemeClr val="tx1"/>
                            </a:solidFill>
                            <a:latin typeface="Cambria Math"/>
                          </a:rPr>
                          <m:t>, </m:t>
                        </m:r>
                        <m:r>
                          <a:rPr lang="en-US" i="1">
                            <a:solidFill>
                              <a:schemeClr val="tx1"/>
                            </a:solidFill>
                            <a:latin typeface="Cambria Math"/>
                          </a:rPr>
                          <m:t>𝑐</m:t>
                        </m:r>
                        <m:r>
                          <a:rPr lang="en-US" i="1" baseline="-25000">
                            <a:solidFill>
                              <a:schemeClr val="tx1"/>
                            </a:solidFill>
                            <a:latin typeface="Cambria Math"/>
                          </a:rPr>
                          <m:t>2</m:t>
                        </m:r>
                        <m:r>
                          <a:rPr lang="en-US" i="1">
                            <a:solidFill>
                              <a:schemeClr val="tx1"/>
                            </a:solidFill>
                            <a:latin typeface="Cambria Math"/>
                          </a:rPr>
                          <m:t>,…</m:t>
                        </m:r>
                        <m:r>
                          <a:rPr lang="en-US" i="1">
                            <a:solidFill>
                              <a:schemeClr val="tx1"/>
                            </a:solidFill>
                            <a:latin typeface="Cambria Math"/>
                          </a:rPr>
                          <m:t>𝑐𝑚</m:t>
                        </m:r>
                      </m:e>
                    </m:d>
                    <m:r>
                      <a:rPr lang="en-US" i="1">
                        <a:solidFill>
                          <a:schemeClr val="tx1"/>
                        </a:solidFill>
                        <a:latin typeface="Cambria Math"/>
                      </a:rPr>
                      <m:t> </m:t>
                    </m:r>
                  </m:oMath>
                </a14:m>
                <a:r>
                  <a:rPr lang="en-US" dirty="0" smtClean="0">
                    <a:solidFill>
                      <a:schemeClr val="tx1"/>
                    </a:solidFill>
                    <a:latin typeface="Baskerville Old Face" pitchFamily="18" charset="0"/>
                  </a:rPr>
                  <a:t>that includes all the tuples that are in  </a:t>
                </a:r>
                <a:r>
                  <a:rPr lang="en-US" i="1" dirty="0">
                    <a:solidFill>
                      <a:schemeClr val="tx1"/>
                    </a:solidFill>
                    <a:latin typeface="Baskerville Old Face" pitchFamily="18" charset="0"/>
                  </a:rPr>
                  <a:t>R</a:t>
                </a:r>
                <a:r>
                  <a:rPr lang="en-US" i="1" baseline="-25000" dirty="0">
                    <a:solidFill>
                      <a:schemeClr val="tx1"/>
                    </a:solidFill>
                    <a:latin typeface="Baskerville Old Face" pitchFamily="18" charset="0"/>
                  </a:rPr>
                  <a:t>1 </a:t>
                </a:r>
                <a:r>
                  <a:rPr lang="en-US" dirty="0">
                    <a:solidFill>
                      <a:schemeClr val="tx1"/>
                    </a:solidFill>
                    <a:latin typeface="Baskerville Old Face" pitchFamily="18" charset="0"/>
                  </a:rPr>
                  <a:t> </a:t>
                </a:r>
                <a:r>
                  <a:rPr lang="en-US" dirty="0" smtClean="0">
                    <a:solidFill>
                      <a:schemeClr val="tx1"/>
                    </a:solidFill>
                    <a:latin typeface="Baskerville Old Face" pitchFamily="18" charset="0"/>
                  </a:rPr>
                  <a:t>but not in </a:t>
                </a:r>
                <a:r>
                  <a:rPr lang="en-US" i="1" dirty="0" smtClean="0">
                    <a:solidFill>
                      <a:schemeClr val="tx1"/>
                    </a:solidFill>
                    <a:latin typeface="Baskerville Old Face" pitchFamily="18" charset="0"/>
                  </a:rPr>
                  <a:t>R</a:t>
                </a:r>
                <a:r>
                  <a:rPr lang="en-US" i="1" baseline="-25000" dirty="0" smtClean="0">
                    <a:solidFill>
                      <a:schemeClr val="tx1"/>
                    </a:solidFill>
                    <a:latin typeface="Baskerville Old Face" pitchFamily="18" charset="0"/>
                  </a:rPr>
                  <a:t>2 </a:t>
                </a:r>
                <a:r>
                  <a:rPr lang="en-US" dirty="0" smtClean="0">
                    <a:solidFill>
                      <a:schemeClr val="tx1"/>
                    </a:solidFill>
                    <a:latin typeface="Baskerville Old Face" pitchFamily="18" charset="0"/>
                  </a:rPr>
                  <a:t>where </a:t>
                </a:r>
                <a:r>
                  <a:rPr lang="en-US" dirty="0">
                    <a:solidFill>
                      <a:schemeClr val="tx1"/>
                    </a:solidFill>
                    <a:latin typeface="Baskerville Old Face" pitchFamily="18" charset="0"/>
                  </a:rPr>
                  <a:t>for each </a:t>
                </a:r>
                <a:r>
                  <a:rPr lang="en-US" i="1" dirty="0">
                    <a:solidFill>
                      <a:schemeClr val="tx1"/>
                    </a:solidFill>
                    <a:latin typeface="Baskerville Old Face" pitchFamily="18" charset="0"/>
                  </a:rPr>
                  <a:t>i (i = 1, 2, </a:t>
                </a:r>
                <a:r>
                  <a:rPr lang="en-US" i="1" dirty="0" smtClean="0">
                    <a:solidFill>
                      <a:schemeClr val="tx1"/>
                    </a:solidFill>
                    <a:latin typeface="Baskerville Old Face" pitchFamily="18" charset="0"/>
                  </a:rPr>
                  <a:t>…m), </a:t>
                </a:r>
                <a:r>
                  <a:rPr lang="en-US" dirty="0" err="1">
                    <a:solidFill>
                      <a:schemeClr val="tx1"/>
                    </a:solidFill>
                    <a:latin typeface="Baskerville Old Face" pitchFamily="18" charset="0"/>
                  </a:rPr>
                  <a:t>a</a:t>
                </a:r>
                <a:r>
                  <a:rPr lang="en-US" baseline="-25000" dirty="0" err="1">
                    <a:solidFill>
                      <a:schemeClr val="tx1"/>
                    </a:solidFill>
                    <a:latin typeface="Baskerville Old Face" pitchFamily="18" charset="0"/>
                  </a:rPr>
                  <a:t>i</a:t>
                </a:r>
                <a:r>
                  <a:rPr lang="en-US" baseline="-25000" dirty="0">
                    <a:solidFill>
                      <a:schemeClr val="tx1"/>
                    </a:solidFill>
                    <a:latin typeface="Baskerville Old Face" pitchFamily="18" charset="0"/>
                  </a:rPr>
                  <a:t> </a:t>
                </a:r>
                <a:r>
                  <a:rPr lang="en-US" dirty="0">
                    <a:solidFill>
                      <a:schemeClr val="tx1"/>
                    </a:solidFill>
                    <a:latin typeface="Baskerville Old Face" pitchFamily="18" charset="0"/>
                  </a:rPr>
                  <a:t>and b</a:t>
                </a:r>
                <a:r>
                  <a:rPr lang="en-US" baseline="-25000" dirty="0">
                    <a:solidFill>
                      <a:schemeClr val="tx1"/>
                    </a:solidFill>
                    <a:latin typeface="Baskerville Old Face" pitchFamily="18" charset="0"/>
                  </a:rPr>
                  <a:t>i</a:t>
                </a:r>
                <a:r>
                  <a:rPr lang="en-US" dirty="0">
                    <a:solidFill>
                      <a:schemeClr val="tx1"/>
                    </a:solidFill>
                    <a:latin typeface="Baskerville Old Face" pitchFamily="18" charset="0"/>
                  </a:rPr>
                  <a:t> must have compatible domains</a:t>
                </a:r>
                <a:r>
                  <a:rPr lang="en-US" i="1" dirty="0">
                    <a:solidFill>
                      <a:schemeClr val="tx1"/>
                    </a:solidFill>
                    <a:latin typeface="Baskerville Old Face" pitchFamily="18" charset="0"/>
                  </a:rPr>
                  <a:t>.</a:t>
                </a:r>
                <a:r>
                  <a:rPr lang="en-US" dirty="0">
                    <a:solidFill>
                      <a:schemeClr val="tx1"/>
                    </a:solidFill>
                    <a:latin typeface="Baskerville Old Face" pitchFamily="18" charset="0"/>
                  </a:rPr>
                  <a:t> </a:t>
                </a: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5377784"/>
              </a:xfrm>
              <a:blipFill rotWithShape="1">
                <a:blip r:embed="rId2"/>
                <a:stretch>
                  <a:fillRect r="-1111"/>
                </a:stretch>
              </a:blipFill>
            </p:spPr>
            <p:txBody>
              <a:bodyPr/>
              <a:lstStyle/>
              <a:p>
                <a:r>
                  <a:rPr lang="en-US">
                    <a:noFill/>
                  </a:rPr>
                  <a:t> </a:t>
                </a:r>
              </a:p>
            </p:txBody>
          </p:sp>
        </mc:Fallback>
      </mc:AlternateContent>
    </p:spTree>
    <p:extLst>
      <p:ext uri="{BB962C8B-B14F-4D97-AF65-F5344CB8AC3E}">
        <p14:creationId xmlns:p14="http://schemas.microsoft.com/office/powerpoint/2010/main" val="296151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p:spPr>
        <p:txBody>
          <a:bodyPr/>
          <a:lstStyle/>
          <a:p>
            <a:pPr algn="ctr"/>
            <a:r>
              <a:rPr lang="en-US" dirty="0" smtClean="0">
                <a:latin typeface="Baskerville Old Face" pitchFamily="18" charset="0"/>
              </a:rPr>
              <a:t>DIFFERENCE (cont’d)</a:t>
            </a:r>
            <a:endParaRPr lang="en-US" dirty="0">
              <a:latin typeface="Baskerville Old Face"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70923412"/>
              </p:ext>
            </p:extLst>
          </p:nvPr>
        </p:nvGraphicFramePr>
        <p:xfrm>
          <a:off x="3419872" y="1721768"/>
          <a:ext cx="1584176" cy="2499320"/>
        </p:xfrm>
        <a:graphic>
          <a:graphicData uri="http://schemas.openxmlformats.org/drawingml/2006/table">
            <a:tbl>
              <a:tblPr firstRow="1" firstCol="1" bandRow="1">
                <a:tableStyleId>{5C22544A-7EE6-4342-B048-85BDC9FD1C3A}</a:tableStyleId>
              </a:tblPr>
              <a:tblGrid>
                <a:gridCol w="1584176"/>
              </a:tblGrid>
              <a:tr h="499864">
                <a:tc>
                  <a:txBody>
                    <a:bodyPr/>
                    <a:lstStyle/>
                    <a:p>
                      <a:pPr>
                        <a:lnSpc>
                          <a:spcPct val="115000"/>
                        </a:lnSpc>
                        <a:spcAft>
                          <a:spcPts val="0"/>
                        </a:spcAft>
                      </a:pPr>
                      <a:r>
                        <a:rPr lang="en-US" sz="2000" dirty="0">
                          <a:effectLst/>
                          <a:latin typeface="Baskerville Old Face" pitchFamily="18" charset="0"/>
                        </a:rPr>
                        <a:t>PartNum</a:t>
                      </a:r>
                      <a:endParaRPr lang="en-US" sz="2000" dirty="0">
                        <a:effectLst/>
                        <a:latin typeface="Baskerville Old Face" pitchFamily="18" charset="0"/>
                        <a:ea typeface="Calibri"/>
                        <a:cs typeface="Times New Roman"/>
                      </a:endParaRPr>
                    </a:p>
                  </a:txBody>
                  <a:tcPr marL="68580" marR="68580" marT="0" marB="0"/>
                </a:tc>
              </a:tr>
              <a:tr h="499864">
                <a:tc>
                  <a:txBody>
                    <a:bodyPr/>
                    <a:lstStyle/>
                    <a:p>
                      <a:pPr>
                        <a:lnSpc>
                          <a:spcPct val="115000"/>
                        </a:lnSpc>
                        <a:spcAft>
                          <a:spcPts val="0"/>
                        </a:spcAft>
                      </a:pPr>
                      <a:r>
                        <a:rPr lang="en-US" sz="2000" dirty="0">
                          <a:effectLst/>
                          <a:latin typeface="Baskerville Old Face" pitchFamily="18" charset="0"/>
                        </a:rPr>
                        <a:t>DR93</a:t>
                      </a:r>
                      <a:endParaRPr lang="en-US" sz="2000" dirty="0">
                        <a:effectLst/>
                        <a:latin typeface="Baskerville Old Face" pitchFamily="18" charset="0"/>
                        <a:ea typeface="Calibri"/>
                        <a:cs typeface="Times New Roman"/>
                      </a:endParaRPr>
                    </a:p>
                  </a:txBody>
                  <a:tcPr marL="68580" marR="68580" marT="0" marB="0"/>
                </a:tc>
              </a:tr>
              <a:tr h="499864">
                <a:tc>
                  <a:txBody>
                    <a:bodyPr/>
                    <a:lstStyle/>
                    <a:p>
                      <a:pPr>
                        <a:lnSpc>
                          <a:spcPct val="115000"/>
                        </a:lnSpc>
                        <a:spcAft>
                          <a:spcPts val="0"/>
                        </a:spcAft>
                      </a:pPr>
                      <a:r>
                        <a:rPr lang="en-US" sz="2000" dirty="0">
                          <a:effectLst/>
                          <a:latin typeface="Baskerville Old Face" pitchFamily="18" charset="0"/>
                        </a:rPr>
                        <a:t>DW11</a:t>
                      </a:r>
                      <a:endParaRPr lang="en-US" sz="2000" dirty="0">
                        <a:effectLst/>
                        <a:latin typeface="Baskerville Old Face" pitchFamily="18" charset="0"/>
                        <a:ea typeface="Calibri"/>
                        <a:cs typeface="Times New Roman"/>
                      </a:endParaRPr>
                    </a:p>
                  </a:txBody>
                  <a:tcPr marL="68580" marR="68580" marT="0" marB="0"/>
                </a:tc>
              </a:tr>
              <a:tr h="499864">
                <a:tc>
                  <a:txBody>
                    <a:bodyPr/>
                    <a:lstStyle/>
                    <a:p>
                      <a:pPr>
                        <a:lnSpc>
                          <a:spcPct val="115000"/>
                        </a:lnSpc>
                        <a:spcAft>
                          <a:spcPts val="0"/>
                        </a:spcAft>
                      </a:pPr>
                      <a:r>
                        <a:rPr lang="en-US" sz="2000" dirty="0">
                          <a:effectLst/>
                          <a:latin typeface="Baskerville Old Face" pitchFamily="18" charset="0"/>
                        </a:rPr>
                        <a:t>BV06</a:t>
                      </a:r>
                      <a:endParaRPr lang="en-US" sz="2000" dirty="0">
                        <a:effectLst/>
                        <a:latin typeface="Baskerville Old Face" pitchFamily="18" charset="0"/>
                        <a:ea typeface="Calibri"/>
                        <a:cs typeface="Times New Roman"/>
                      </a:endParaRPr>
                    </a:p>
                  </a:txBody>
                  <a:tcPr marL="68580" marR="68580" marT="0" marB="0"/>
                </a:tc>
              </a:tr>
              <a:tr h="499864">
                <a:tc>
                  <a:txBody>
                    <a:bodyPr/>
                    <a:lstStyle/>
                    <a:p>
                      <a:pPr>
                        <a:lnSpc>
                          <a:spcPct val="115000"/>
                        </a:lnSpc>
                        <a:spcAft>
                          <a:spcPts val="0"/>
                        </a:spcAft>
                      </a:pPr>
                      <a:r>
                        <a:rPr lang="en-US" sz="2000" dirty="0">
                          <a:effectLst/>
                          <a:latin typeface="Baskerville Old Face" pitchFamily="18" charset="0"/>
                        </a:rPr>
                        <a:t>CD52</a:t>
                      </a:r>
                      <a:endParaRPr lang="en-US" sz="2000" dirty="0">
                        <a:effectLst/>
                        <a:latin typeface="Baskerville Old Face" pitchFamily="18" charset="0"/>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34922809"/>
              </p:ext>
            </p:extLst>
          </p:nvPr>
        </p:nvGraphicFramePr>
        <p:xfrm>
          <a:off x="1115616" y="1704960"/>
          <a:ext cx="1656184" cy="2804160"/>
        </p:xfrm>
        <a:graphic>
          <a:graphicData uri="http://schemas.openxmlformats.org/drawingml/2006/table">
            <a:tbl>
              <a:tblPr firstRow="1" firstCol="1" bandRow="1">
                <a:tableStyleId>{5C22544A-7EE6-4342-B048-85BDC9FD1C3A}</a:tableStyleId>
              </a:tblPr>
              <a:tblGrid>
                <a:gridCol w="1656184"/>
              </a:tblGrid>
              <a:tr h="180340">
                <a:tc>
                  <a:txBody>
                    <a:bodyPr/>
                    <a:lstStyle/>
                    <a:p>
                      <a:pPr>
                        <a:lnSpc>
                          <a:spcPct val="115000"/>
                        </a:lnSpc>
                        <a:spcAft>
                          <a:spcPts val="0"/>
                        </a:spcAft>
                      </a:pPr>
                      <a:r>
                        <a:rPr lang="en-US" sz="2000" dirty="0">
                          <a:effectLst/>
                          <a:latin typeface="Baskerville Old Face" pitchFamily="18" charset="0"/>
                        </a:rPr>
                        <a:t>PartNum</a:t>
                      </a:r>
                      <a:endParaRPr lang="en-US" sz="2000" dirty="0">
                        <a:effectLst/>
                        <a:latin typeface="Baskerville Old Face" pitchFamily="18" charset="0"/>
                        <a:ea typeface="Calibri"/>
                        <a:cs typeface="Times New Roman"/>
                      </a:endParaRPr>
                    </a:p>
                  </a:txBody>
                  <a:tcPr marL="68580" marR="68580" marT="0" marB="0"/>
                </a:tc>
              </a:tr>
              <a:tr h="170180">
                <a:tc>
                  <a:txBody>
                    <a:bodyPr/>
                    <a:lstStyle/>
                    <a:p>
                      <a:pPr>
                        <a:lnSpc>
                          <a:spcPct val="115000"/>
                        </a:lnSpc>
                        <a:spcAft>
                          <a:spcPts val="0"/>
                        </a:spcAft>
                      </a:pPr>
                      <a:r>
                        <a:rPr lang="en-US" sz="2000" dirty="0">
                          <a:effectLst/>
                          <a:latin typeface="Baskerville Old Face" pitchFamily="18" charset="0"/>
                        </a:rPr>
                        <a:t>AT94</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DR93</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DW11</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KL62</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KT03</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DR93</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KV29</a:t>
                      </a:r>
                      <a:endParaRPr lang="en-US" sz="2000" dirty="0">
                        <a:effectLst/>
                        <a:latin typeface="Baskerville Old Face" pitchFamily="18" charset="0"/>
                        <a:ea typeface="Calibri"/>
                        <a:cs typeface="Times New Roman"/>
                      </a:endParaRPr>
                    </a:p>
                  </a:txBody>
                  <a:tcPr marL="68580" marR="68580" marT="0" marB="0"/>
                </a:tc>
              </a:tr>
            </a:tbl>
          </a:graphicData>
        </a:graphic>
      </p:graphicFrame>
      <p:sp>
        <p:nvSpPr>
          <p:cNvPr id="7" name="Rectangle 1"/>
          <p:cNvSpPr>
            <a:spLocks noChangeArrowheads="1"/>
          </p:cNvSpPr>
          <p:nvPr/>
        </p:nvSpPr>
        <p:spPr bwMode="auto">
          <a:xfrm>
            <a:off x="1259632" y="19168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580112" y="1311151"/>
                <a:ext cx="3024336" cy="461665"/>
              </a:xfrm>
              <a:prstGeom prst="rect">
                <a:avLst/>
              </a:prstGeom>
              <a:noFill/>
            </p:spPr>
            <p:txBody>
              <a:bodyPr wrap="square" rtlCol="0">
                <a:spAutoFit/>
              </a:bodyPr>
              <a:lstStyle/>
              <a:p>
                <a:r>
                  <a:rPr lang="en-US" sz="2400" dirty="0" smtClean="0">
                    <a:latin typeface="Baskerville Old Face" pitchFamily="18" charset="0"/>
                  </a:rPr>
                  <a:t>Part1 </a:t>
                </a:r>
                <a14:m>
                  <m:oMath xmlns:m="http://schemas.openxmlformats.org/officeDocument/2006/math">
                    <m:r>
                      <a:rPr lang="en-US" sz="2400" b="0" i="1" smtClean="0">
                        <a:latin typeface="Cambria Math"/>
                      </a:rPr>
                      <m:t>−</m:t>
                    </m:r>
                  </m:oMath>
                </a14:m>
                <a:r>
                  <a:rPr lang="en-US" sz="2400" dirty="0" smtClean="0">
                    <a:latin typeface="Baskerville Old Face" pitchFamily="18" charset="0"/>
                  </a:rPr>
                  <a:t> Part2</a:t>
                </a:r>
                <a:endParaRPr lang="en-US" sz="2400" dirty="0">
                  <a:latin typeface="Baskerville Old Face"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580112" y="1311151"/>
                <a:ext cx="3024336" cy="461665"/>
              </a:xfrm>
              <a:prstGeom prst="rect">
                <a:avLst/>
              </a:prstGeom>
              <a:blipFill rotWithShape="1">
                <a:blip r:embed="rId2"/>
                <a:stretch>
                  <a:fillRect l="-3024" t="-9211" b="-30263"/>
                </a:stretch>
              </a:blipFill>
            </p:spPr>
            <p:txBody>
              <a:bodyPr/>
              <a:lstStyle/>
              <a:p>
                <a:r>
                  <a:rPr lang="en-US">
                    <a:noFill/>
                  </a:rPr>
                  <a:t> </a:t>
                </a:r>
              </a:p>
            </p:txBody>
          </p:sp>
        </mc:Fallback>
      </mc:AlternateContent>
      <p:sp>
        <p:nvSpPr>
          <p:cNvPr id="9" name="TextBox 8"/>
          <p:cNvSpPr txBox="1"/>
          <p:nvPr/>
        </p:nvSpPr>
        <p:spPr>
          <a:xfrm>
            <a:off x="1115616" y="1167135"/>
            <a:ext cx="1296144" cy="461665"/>
          </a:xfrm>
          <a:prstGeom prst="rect">
            <a:avLst/>
          </a:prstGeom>
          <a:noFill/>
        </p:spPr>
        <p:txBody>
          <a:bodyPr wrap="square" rtlCol="0">
            <a:spAutoFit/>
          </a:bodyPr>
          <a:lstStyle/>
          <a:p>
            <a:r>
              <a:rPr lang="en-US" sz="2400" dirty="0" smtClean="0">
                <a:latin typeface="Baskerville Old Face" pitchFamily="18" charset="0"/>
              </a:rPr>
              <a:t>Part1</a:t>
            </a:r>
            <a:endParaRPr lang="en-US" dirty="0">
              <a:latin typeface="Baskerville Old Face" pitchFamily="18" charset="0"/>
            </a:endParaRPr>
          </a:p>
        </p:txBody>
      </p:sp>
      <p:sp>
        <p:nvSpPr>
          <p:cNvPr id="10" name="TextBox 9"/>
          <p:cNvSpPr txBox="1"/>
          <p:nvPr/>
        </p:nvSpPr>
        <p:spPr>
          <a:xfrm>
            <a:off x="3491880" y="1239143"/>
            <a:ext cx="1260140" cy="461665"/>
          </a:xfrm>
          <a:prstGeom prst="rect">
            <a:avLst/>
          </a:prstGeom>
          <a:noFill/>
        </p:spPr>
        <p:txBody>
          <a:bodyPr wrap="square" rtlCol="0">
            <a:spAutoFit/>
          </a:bodyPr>
          <a:lstStyle/>
          <a:p>
            <a:r>
              <a:rPr lang="en-US" sz="2400" dirty="0" smtClean="0">
                <a:latin typeface="Baskerville Old Face" pitchFamily="18" charset="0"/>
              </a:rPr>
              <a:t>Part2</a:t>
            </a:r>
            <a:endParaRPr lang="en-US" sz="2400" dirty="0">
              <a:latin typeface="Baskerville Old Face"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838419657"/>
              </p:ext>
            </p:extLst>
          </p:nvPr>
        </p:nvGraphicFramePr>
        <p:xfrm>
          <a:off x="5652120" y="1820416"/>
          <a:ext cx="1656184" cy="1752600"/>
        </p:xfrm>
        <a:graphic>
          <a:graphicData uri="http://schemas.openxmlformats.org/drawingml/2006/table">
            <a:tbl>
              <a:tblPr firstRow="1" firstCol="1" bandRow="1">
                <a:tableStyleId>{5C22544A-7EE6-4342-B048-85BDC9FD1C3A}</a:tableStyleId>
              </a:tblPr>
              <a:tblGrid>
                <a:gridCol w="1656184"/>
              </a:tblGrid>
              <a:tr h="180340">
                <a:tc>
                  <a:txBody>
                    <a:bodyPr/>
                    <a:lstStyle/>
                    <a:p>
                      <a:pPr>
                        <a:lnSpc>
                          <a:spcPct val="115000"/>
                        </a:lnSpc>
                        <a:spcAft>
                          <a:spcPts val="0"/>
                        </a:spcAft>
                      </a:pPr>
                      <a:r>
                        <a:rPr lang="en-US" sz="2000" dirty="0">
                          <a:effectLst/>
                          <a:latin typeface="Baskerville Old Face" pitchFamily="18" charset="0"/>
                        </a:rPr>
                        <a:t>PartNum</a:t>
                      </a:r>
                      <a:endParaRPr lang="en-US" sz="2000" dirty="0">
                        <a:effectLst/>
                        <a:latin typeface="Baskerville Old Face" pitchFamily="18" charset="0"/>
                        <a:ea typeface="Calibri"/>
                        <a:cs typeface="Times New Roman"/>
                      </a:endParaRPr>
                    </a:p>
                  </a:txBody>
                  <a:tcPr marL="68580" marR="68580" marT="0" marB="0"/>
                </a:tc>
              </a:tr>
              <a:tr h="170180">
                <a:tc>
                  <a:txBody>
                    <a:bodyPr/>
                    <a:lstStyle/>
                    <a:p>
                      <a:pPr>
                        <a:lnSpc>
                          <a:spcPct val="115000"/>
                        </a:lnSpc>
                        <a:spcAft>
                          <a:spcPts val="0"/>
                        </a:spcAft>
                      </a:pPr>
                      <a:r>
                        <a:rPr lang="en-US" sz="2000" dirty="0">
                          <a:effectLst/>
                          <a:latin typeface="Baskerville Old Face" pitchFamily="18" charset="0"/>
                        </a:rPr>
                        <a:t>AT94</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KL62</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KT03</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KV29</a:t>
                      </a:r>
                      <a:endParaRPr lang="en-US" sz="2000" dirty="0">
                        <a:effectLst/>
                        <a:latin typeface="Baskerville Old Fac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06392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04056"/>
          </a:xfrm>
        </p:spPr>
        <p:txBody>
          <a:bodyPr>
            <a:normAutofit fontScale="90000"/>
          </a:bodyPr>
          <a:lstStyle/>
          <a:p>
            <a:pPr algn="ctr"/>
            <a:r>
              <a:rPr lang="en-US" dirty="0" smtClean="0">
                <a:latin typeface="Baskerville Old Face" pitchFamily="18" charset="0"/>
              </a:rPr>
              <a:t>CARTESIAN PRODUCT</a:t>
            </a:r>
            <a:endParaRPr lang="en-US" dirty="0">
              <a:latin typeface="Baskerville Old Fac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08720"/>
                <a:ext cx="8229600" cy="5665816"/>
              </a:xfrm>
            </p:spPr>
            <p:txBody>
              <a:bodyPr>
                <a:noAutofit/>
              </a:bodyPr>
              <a:lstStyle/>
              <a:p>
                <a:pPr algn="just">
                  <a:lnSpc>
                    <a:spcPct val="150000"/>
                  </a:lnSpc>
                </a:pPr>
                <a:r>
                  <a:rPr lang="en-US" sz="2000" dirty="0" smtClean="0">
                    <a:solidFill>
                      <a:schemeClr val="tx1"/>
                    </a:solidFill>
                    <a:latin typeface="Baskerville Old Face" pitchFamily="18" charset="0"/>
                  </a:rPr>
                  <a:t>The CARTESIAN PRODUCT is usually written as </a:t>
                </a:r>
                <a14:m>
                  <m:oMath xmlns:m="http://schemas.openxmlformats.org/officeDocument/2006/math">
                    <m:r>
                      <a:rPr lang="en-US" sz="2000" i="1">
                        <a:solidFill>
                          <a:schemeClr val="tx1"/>
                        </a:solidFill>
                        <a:latin typeface="Cambria Math"/>
                        <a:ea typeface="Cambria Math"/>
                      </a:rPr>
                      <m:t>𝑅</m:t>
                    </m:r>
                    <m:r>
                      <a:rPr lang="en-US" sz="2000" i="1" baseline="-25000">
                        <a:solidFill>
                          <a:schemeClr val="tx1"/>
                        </a:solidFill>
                        <a:latin typeface="Cambria Math"/>
                        <a:ea typeface="Cambria Math"/>
                      </a:rPr>
                      <m:t>1</m:t>
                    </m:r>
                    <m:r>
                      <a:rPr lang="en-US" sz="2000" b="0" i="1" smtClean="0">
                        <a:solidFill>
                          <a:schemeClr val="tx1"/>
                        </a:solidFill>
                        <a:latin typeface="Cambria Math"/>
                        <a:ea typeface="Cambria Math"/>
                      </a:rPr>
                      <m:t>𝑥</m:t>
                    </m:r>
                    <m:r>
                      <a:rPr lang="en-US" sz="2000" i="1">
                        <a:solidFill>
                          <a:schemeClr val="tx1"/>
                        </a:solidFill>
                        <a:latin typeface="Cambria Math"/>
                        <a:ea typeface="Cambria Math"/>
                      </a:rPr>
                      <m:t>𝑅</m:t>
                    </m:r>
                    <m:r>
                      <a:rPr lang="en-US" sz="2000" i="1" baseline="-25000">
                        <a:solidFill>
                          <a:schemeClr val="tx1"/>
                        </a:solidFill>
                        <a:latin typeface="Cambria Math"/>
                        <a:ea typeface="Cambria Math"/>
                      </a:rPr>
                      <m:t>2</m:t>
                    </m:r>
                  </m:oMath>
                </a14:m>
                <a:r>
                  <a:rPr lang="en-US" sz="2000" i="1" dirty="0" smtClean="0">
                    <a:solidFill>
                      <a:schemeClr val="tx1"/>
                    </a:solidFill>
                    <a:latin typeface="Baskerville Old Face" pitchFamily="18" charset="0"/>
                  </a:rPr>
                  <a:t> </a:t>
                </a:r>
                <a:r>
                  <a:rPr lang="en-US" sz="2000" dirty="0" smtClean="0">
                    <a:solidFill>
                      <a:schemeClr val="tx1"/>
                    </a:solidFill>
                    <a:latin typeface="Baskerville Old Face" pitchFamily="18" charset="0"/>
                  </a:rPr>
                  <a:t>with the new resulting relation </a:t>
                </a:r>
                <a14:m>
                  <m:oMath xmlns:m="http://schemas.openxmlformats.org/officeDocument/2006/math">
                    <m:r>
                      <m:rPr>
                        <m:sty m:val="p"/>
                      </m:rPr>
                      <a:rPr lang="en-US" sz="2000">
                        <a:solidFill>
                          <a:schemeClr val="tx1"/>
                        </a:solidFill>
                        <a:latin typeface="Cambria Math"/>
                      </a:rPr>
                      <m:t>R</m:t>
                    </m:r>
                    <m:r>
                      <a:rPr lang="en-US" sz="2000" i="1" baseline="-25000">
                        <a:solidFill>
                          <a:schemeClr val="tx1"/>
                        </a:solidFill>
                        <a:latin typeface="Cambria Math"/>
                      </a:rPr>
                      <m:t>3 </m:t>
                    </m:r>
                  </m:oMath>
                </a14:m>
                <a:r>
                  <a:rPr lang="en-US" sz="2000" dirty="0" smtClean="0">
                    <a:solidFill>
                      <a:schemeClr val="tx1"/>
                    </a:solidFill>
                    <a:latin typeface="Baskerville Old Face" pitchFamily="18" charset="0"/>
                  </a:rPr>
                  <a:t>containing all the attributes which are present in </a:t>
                </a:r>
                <a14:m>
                  <m:oMath xmlns:m="http://schemas.openxmlformats.org/officeDocument/2006/math">
                    <m:r>
                      <a:rPr lang="en-US" sz="2000" i="1">
                        <a:solidFill>
                          <a:schemeClr val="tx1"/>
                        </a:solidFill>
                        <a:latin typeface="Cambria Math"/>
                      </a:rPr>
                      <m:t>𝑅</m:t>
                    </m:r>
                    <m:r>
                      <a:rPr lang="en-US" sz="2000" b="0" i="1" baseline="-25000" smtClean="0">
                        <a:solidFill>
                          <a:schemeClr val="tx1"/>
                        </a:solidFill>
                        <a:latin typeface="Cambria Math"/>
                      </a:rPr>
                      <m:t>1</m:t>
                    </m:r>
                  </m:oMath>
                </a14:m>
                <a:r>
                  <a:rPr lang="en-US" sz="2000" dirty="0" smtClean="0">
                    <a:solidFill>
                      <a:schemeClr val="tx1"/>
                    </a:solidFill>
                    <a:latin typeface="Baskerville Old Face" pitchFamily="18" charset="0"/>
                  </a:rPr>
                  <a:t>and </a:t>
                </a:r>
                <a14:m>
                  <m:oMath xmlns:m="http://schemas.openxmlformats.org/officeDocument/2006/math">
                    <m:r>
                      <a:rPr lang="en-US" sz="2000" i="1">
                        <a:solidFill>
                          <a:schemeClr val="tx1"/>
                        </a:solidFill>
                        <a:latin typeface="Cambria Math"/>
                      </a:rPr>
                      <m:t>𝑅</m:t>
                    </m:r>
                    <m:r>
                      <a:rPr lang="en-US" sz="2000" b="0" i="1" baseline="-25000" smtClean="0">
                        <a:solidFill>
                          <a:schemeClr val="tx1"/>
                        </a:solidFill>
                        <a:latin typeface="Cambria Math"/>
                      </a:rPr>
                      <m:t>2</m:t>
                    </m:r>
                  </m:oMath>
                </a14:m>
                <a:r>
                  <a:rPr lang="en-US" sz="2000" dirty="0" smtClean="0">
                    <a:solidFill>
                      <a:schemeClr val="tx1"/>
                    </a:solidFill>
                    <a:latin typeface="Baskerville Old Face" pitchFamily="18" charset="0"/>
                  </a:rPr>
                  <a:t> along with all possible combinations of tuples from both </a:t>
                </a:r>
                <a14:m>
                  <m:oMath xmlns:m="http://schemas.openxmlformats.org/officeDocument/2006/math">
                    <m:r>
                      <a:rPr lang="en-US" sz="2000" i="1">
                        <a:solidFill>
                          <a:schemeClr val="tx1"/>
                        </a:solidFill>
                        <a:latin typeface="Cambria Math"/>
                      </a:rPr>
                      <m:t>𝑅</m:t>
                    </m:r>
                    <m:r>
                      <a:rPr lang="en-US" sz="2000" i="1" baseline="-25000">
                        <a:solidFill>
                          <a:schemeClr val="tx1"/>
                        </a:solidFill>
                        <a:latin typeface="Cambria Math"/>
                      </a:rPr>
                      <m:t>1</m:t>
                    </m:r>
                  </m:oMath>
                </a14:m>
                <a:r>
                  <a:rPr lang="en-US" sz="2000" dirty="0">
                    <a:solidFill>
                      <a:schemeClr val="tx1"/>
                    </a:solidFill>
                    <a:latin typeface="Baskerville Old Face" pitchFamily="18" charset="0"/>
                  </a:rPr>
                  <a:t>and </a:t>
                </a:r>
                <a14:m>
                  <m:oMath xmlns:m="http://schemas.openxmlformats.org/officeDocument/2006/math">
                    <m:r>
                      <a:rPr lang="en-US" sz="2000" i="1">
                        <a:solidFill>
                          <a:schemeClr val="tx1"/>
                        </a:solidFill>
                        <a:latin typeface="Cambria Math"/>
                      </a:rPr>
                      <m:t>𝑅</m:t>
                    </m:r>
                    <m:r>
                      <a:rPr lang="en-US" sz="2000" i="1" baseline="-25000">
                        <a:solidFill>
                          <a:schemeClr val="tx1"/>
                        </a:solidFill>
                        <a:latin typeface="Cambria Math"/>
                      </a:rPr>
                      <m:t>2</m:t>
                    </m:r>
                  </m:oMath>
                </a14:m>
                <a:endParaRPr lang="en-US" sz="2000" dirty="0" smtClean="0">
                  <a:solidFill>
                    <a:schemeClr val="tx1"/>
                  </a:solidFill>
                  <a:latin typeface="Baskerville Old Face" pitchFamily="18" charset="0"/>
                </a:endParaRPr>
              </a:p>
              <a:p>
                <a:pPr algn="just">
                  <a:lnSpc>
                    <a:spcPct val="150000"/>
                  </a:lnSpc>
                </a:pPr>
                <a:r>
                  <a:rPr lang="en-US" sz="2000" dirty="0" smtClean="0">
                    <a:solidFill>
                      <a:schemeClr val="tx1"/>
                    </a:solidFill>
                    <a:latin typeface="Baskerville Old Face" pitchFamily="18" charset="0"/>
                  </a:rPr>
                  <a:t>It can be formally </a:t>
                </a:r>
                <a:r>
                  <a:rPr lang="en-US" sz="2000" dirty="0">
                    <a:solidFill>
                      <a:schemeClr val="tx1"/>
                    </a:solidFill>
                    <a:latin typeface="Baskerville Old Face" pitchFamily="18" charset="0"/>
                  </a:rPr>
                  <a:t>defined as:</a:t>
                </a:r>
              </a:p>
              <a:p>
                <a:pPr lvl="1" algn="just">
                  <a:lnSpc>
                    <a:spcPct val="150000"/>
                  </a:lnSpc>
                </a:pPr>
                <a:r>
                  <a:rPr lang="en-US" sz="1800" dirty="0">
                    <a:solidFill>
                      <a:schemeClr val="tx1"/>
                    </a:solidFill>
                    <a:latin typeface="Baskerville Old Face" pitchFamily="18" charset="0"/>
                  </a:rPr>
                  <a:t>The CARTESIAN PRODUCT</a:t>
                </a:r>
                <a:r>
                  <a:rPr lang="en-US" sz="1800" dirty="0" smtClean="0">
                    <a:solidFill>
                      <a:schemeClr val="tx1"/>
                    </a:solidFill>
                    <a:latin typeface="Baskerville Old Face" pitchFamily="18" charset="0"/>
                  </a:rPr>
                  <a:t> </a:t>
                </a:r>
                <a:r>
                  <a:rPr lang="en-US" sz="1800" dirty="0">
                    <a:solidFill>
                      <a:schemeClr val="tx1"/>
                    </a:solidFill>
                    <a:latin typeface="Baskerville Old Face" pitchFamily="18" charset="0"/>
                  </a:rPr>
                  <a:t>of </a:t>
                </a:r>
                <a:r>
                  <a:rPr lang="en-US" sz="1800" dirty="0" smtClean="0">
                    <a:solidFill>
                      <a:schemeClr val="tx1"/>
                    </a:solidFill>
                    <a:latin typeface="Baskerville Old Face" pitchFamily="18" charset="0"/>
                  </a:rPr>
                  <a:t>two relations </a:t>
                </a:r>
                <a14:m>
                  <m:oMath xmlns:m="http://schemas.openxmlformats.org/officeDocument/2006/math">
                    <m:r>
                      <m:rPr>
                        <m:sty m:val="p"/>
                      </m:rPr>
                      <a:rPr lang="en-US" sz="1800">
                        <a:solidFill>
                          <a:schemeClr val="tx1"/>
                        </a:solidFill>
                        <a:latin typeface="Cambria Math"/>
                      </a:rPr>
                      <m:t>R</m:t>
                    </m:r>
                    <m:r>
                      <a:rPr lang="en-US" sz="1800" baseline="-25000">
                        <a:solidFill>
                          <a:schemeClr val="tx1"/>
                        </a:solidFill>
                        <a:latin typeface="Cambria Math"/>
                      </a:rPr>
                      <m:t>1</m:t>
                    </m:r>
                    <m:d>
                      <m:dPr>
                        <m:ctrlPr>
                          <a:rPr lang="en-US" sz="1800" i="1">
                            <a:solidFill>
                              <a:schemeClr val="tx1"/>
                            </a:solidFill>
                            <a:latin typeface="Cambria Math"/>
                          </a:rPr>
                        </m:ctrlPr>
                      </m:dPr>
                      <m:e>
                        <m:r>
                          <a:rPr lang="en-US" sz="1800" i="1">
                            <a:solidFill>
                              <a:schemeClr val="tx1"/>
                            </a:solidFill>
                            <a:latin typeface="Cambria Math"/>
                          </a:rPr>
                          <m:t>𝑎</m:t>
                        </m:r>
                        <m:r>
                          <a:rPr lang="en-US" sz="1800" i="1" baseline="-25000">
                            <a:solidFill>
                              <a:schemeClr val="tx1"/>
                            </a:solidFill>
                            <a:latin typeface="Cambria Math"/>
                          </a:rPr>
                          <m:t>1</m:t>
                        </m:r>
                        <m:r>
                          <a:rPr lang="en-US" sz="1800" i="1">
                            <a:solidFill>
                              <a:schemeClr val="tx1"/>
                            </a:solidFill>
                            <a:latin typeface="Cambria Math"/>
                          </a:rPr>
                          <m:t>, </m:t>
                        </m:r>
                        <m:r>
                          <a:rPr lang="en-US" sz="1800" i="1">
                            <a:solidFill>
                              <a:schemeClr val="tx1"/>
                            </a:solidFill>
                            <a:latin typeface="Cambria Math"/>
                          </a:rPr>
                          <m:t>𝑎</m:t>
                        </m:r>
                        <m:r>
                          <a:rPr lang="en-US" sz="1800" i="1" baseline="-25000">
                            <a:solidFill>
                              <a:schemeClr val="tx1"/>
                            </a:solidFill>
                            <a:latin typeface="Cambria Math"/>
                          </a:rPr>
                          <m:t>2</m:t>
                        </m:r>
                        <m:r>
                          <a:rPr lang="en-US" sz="1800" i="1">
                            <a:solidFill>
                              <a:schemeClr val="tx1"/>
                            </a:solidFill>
                            <a:latin typeface="Cambria Math"/>
                          </a:rPr>
                          <m:t>,…</m:t>
                        </m:r>
                        <m:r>
                          <a:rPr lang="en-US" sz="1800" i="1">
                            <a:solidFill>
                              <a:schemeClr val="tx1"/>
                            </a:solidFill>
                            <a:latin typeface="Cambria Math"/>
                          </a:rPr>
                          <m:t>𝑎𝑛</m:t>
                        </m:r>
                      </m:e>
                    </m:d>
                  </m:oMath>
                </a14:m>
                <a:r>
                  <a:rPr lang="en-US" sz="1800" dirty="0">
                    <a:solidFill>
                      <a:schemeClr val="tx1"/>
                    </a:solidFill>
                    <a:latin typeface="Baskerville Old Face" pitchFamily="18" charset="0"/>
                  </a:rPr>
                  <a:t> </a:t>
                </a:r>
                <a:r>
                  <a:rPr lang="en-US" sz="1800" dirty="0" smtClean="0">
                    <a:solidFill>
                      <a:schemeClr val="tx1"/>
                    </a:solidFill>
                    <a:latin typeface="Baskerville Old Face" pitchFamily="18" charset="0"/>
                  </a:rPr>
                  <a:t>with cardinality </a:t>
                </a:r>
                <a:r>
                  <a:rPr lang="en-US" sz="1800" i="1" dirty="0" smtClean="0">
                    <a:solidFill>
                      <a:schemeClr val="tx1"/>
                    </a:solidFill>
                    <a:latin typeface="Baskerville Old Face" pitchFamily="18" charset="0"/>
                  </a:rPr>
                  <a:t>i </a:t>
                </a:r>
                <a:r>
                  <a:rPr lang="en-US" sz="1800" dirty="0" smtClean="0">
                    <a:solidFill>
                      <a:schemeClr val="tx1"/>
                    </a:solidFill>
                    <a:latin typeface="Baskerville Old Face" pitchFamily="18" charset="0"/>
                  </a:rPr>
                  <a:t>and </a:t>
                </a:r>
                <a14:m>
                  <m:oMath xmlns:m="http://schemas.openxmlformats.org/officeDocument/2006/math">
                    <m:r>
                      <m:rPr>
                        <m:sty m:val="p"/>
                      </m:rPr>
                      <a:rPr lang="en-US" sz="1800">
                        <a:solidFill>
                          <a:schemeClr val="tx1"/>
                        </a:solidFill>
                        <a:latin typeface="Cambria Math"/>
                      </a:rPr>
                      <m:t>R</m:t>
                    </m:r>
                    <m:r>
                      <a:rPr lang="en-US" sz="1800" i="1" baseline="-25000">
                        <a:solidFill>
                          <a:schemeClr val="tx1"/>
                        </a:solidFill>
                        <a:latin typeface="Cambria Math"/>
                      </a:rPr>
                      <m:t>2</m:t>
                    </m:r>
                    <m:d>
                      <m:dPr>
                        <m:ctrlPr>
                          <a:rPr lang="en-US" sz="1800" i="1">
                            <a:solidFill>
                              <a:schemeClr val="tx1"/>
                            </a:solidFill>
                            <a:latin typeface="Cambria Math"/>
                          </a:rPr>
                        </m:ctrlPr>
                      </m:dPr>
                      <m:e>
                        <m:r>
                          <a:rPr lang="en-US" sz="1800" i="1">
                            <a:solidFill>
                              <a:schemeClr val="tx1"/>
                            </a:solidFill>
                            <a:latin typeface="Cambria Math"/>
                          </a:rPr>
                          <m:t>𝑏</m:t>
                        </m:r>
                        <m:r>
                          <a:rPr lang="en-US" sz="1800" i="1" baseline="-25000">
                            <a:solidFill>
                              <a:schemeClr val="tx1"/>
                            </a:solidFill>
                            <a:latin typeface="Cambria Math"/>
                          </a:rPr>
                          <m:t>1</m:t>
                        </m:r>
                        <m:r>
                          <a:rPr lang="en-US" sz="1800" i="1">
                            <a:solidFill>
                              <a:schemeClr val="tx1"/>
                            </a:solidFill>
                            <a:latin typeface="Cambria Math"/>
                          </a:rPr>
                          <m:t>, </m:t>
                        </m:r>
                        <m:r>
                          <a:rPr lang="en-US" sz="1800" i="1">
                            <a:solidFill>
                              <a:schemeClr val="tx1"/>
                            </a:solidFill>
                            <a:latin typeface="Cambria Math"/>
                          </a:rPr>
                          <m:t>𝑏</m:t>
                        </m:r>
                        <m:r>
                          <a:rPr lang="en-US" sz="1800" i="1" baseline="-25000">
                            <a:solidFill>
                              <a:schemeClr val="tx1"/>
                            </a:solidFill>
                            <a:latin typeface="Cambria Math"/>
                          </a:rPr>
                          <m:t>2</m:t>
                        </m:r>
                        <m:r>
                          <a:rPr lang="en-US" sz="1800" i="1">
                            <a:solidFill>
                              <a:schemeClr val="tx1"/>
                            </a:solidFill>
                            <a:latin typeface="Cambria Math"/>
                          </a:rPr>
                          <m:t>,…</m:t>
                        </m:r>
                        <m:r>
                          <a:rPr lang="en-US" sz="1800" i="1">
                            <a:solidFill>
                              <a:schemeClr val="tx1"/>
                            </a:solidFill>
                            <a:latin typeface="Cambria Math"/>
                          </a:rPr>
                          <m:t>𝑏𝑚</m:t>
                        </m:r>
                      </m:e>
                    </m:d>
                    <m:r>
                      <a:rPr lang="en-US" sz="1800" i="1">
                        <a:solidFill>
                          <a:schemeClr val="tx1"/>
                        </a:solidFill>
                        <a:latin typeface="Cambria Math"/>
                      </a:rPr>
                      <m:t> </m:t>
                    </m:r>
                  </m:oMath>
                </a14:m>
                <a:r>
                  <a:rPr lang="en-US" sz="1800" dirty="0" smtClean="0">
                    <a:solidFill>
                      <a:schemeClr val="tx1"/>
                    </a:solidFill>
                    <a:latin typeface="Baskerville Old Face" pitchFamily="18" charset="0"/>
                  </a:rPr>
                  <a:t>with cardinality </a:t>
                </a:r>
                <a:r>
                  <a:rPr lang="en-US" sz="1800" i="1" dirty="0" smtClean="0">
                    <a:solidFill>
                      <a:schemeClr val="tx1"/>
                    </a:solidFill>
                    <a:latin typeface="Baskerville Old Face" pitchFamily="18" charset="0"/>
                  </a:rPr>
                  <a:t>j </a:t>
                </a:r>
                <a:r>
                  <a:rPr lang="en-US" sz="1800" dirty="0" smtClean="0">
                    <a:solidFill>
                      <a:schemeClr val="tx1"/>
                    </a:solidFill>
                    <a:latin typeface="Baskerville Old Face" pitchFamily="18" charset="0"/>
                  </a:rPr>
                  <a:t>is a </a:t>
                </a:r>
                <a:r>
                  <a:rPr lang="en-US" sz="1800" dirty="0">
                    <a:solidFill>
                      <a:schemeClr val="tx1"/>
                    </a:solidFill>
                    <a:latin typeface="Baskerville Old Face" pitchFamily="18" charset="0"/>
                  </a:rPr>
                  <a:t>relation </a:t>
                </a:r>
                <a14:m>
                  <m:oMath xmlns:m="http://schemas.openxmlformats.org/officeDocument/2006/math">
                    <m:r>
                      <m:rPr>
                        <m:sty m:val="p"/>
                      </m:rPr>
                      <a:rPr lang="en-US" sz="1800">
                        <a:solidFill>
                          <a:schemeClr val="tx1"/>
                        </a:solidFill>
                        <a:latin typeface="Cambria Math"/>
                      </a:rPr>
                      <m:t>R</m:t>
                    </m:r>
                    <m:r>
                      <a:rPr lang="en-US" sz="1800" i="1" baseline="-25000">
                        <a:solidFill>
                          <a:schemeClr val="tx1"/>
                        </a:solidFill>
                        <a:latin typeface="Cambria Math"/>
                      </a:rPr>
                      <m:t>3</m:t>
                    </m:r>
                    <m:r>
                      <a:rPr lang="en-US" sz="1800" b="0" i="1" baseline="-25000" smtClean="0">
                        <a:solidFill>
                          <a:schemeClr val="tx1"/>
                        </a:solidFill>
                        <a:latin typeface="Cambria Math"/>
                      </a:rPr>
                      <m:t> </m:t>
                    </m:r>
                  </m:oMath>
                </a14:m>
                <a:r>
                  <a:rPr lang="en-US" sz="1800" dirty="0" smtClean="0">
                    <a:solidFill>
                      <a:schemeClr val="tx1"/>
                    </a:solidFill>
                    <a:latin typeface="Baskerville Old Face" pitchFamily="18" charset="0"/>
                  </a:rPr>
                  <a:t>with degree </a:t>
                </a:r>
                <a14:m>
                  <m:oMath xmlns:m="http://schemas.openxmlformats.org/officeDocument/2006/math">
                    <m:r>
                      <a:rPr lang="en-US" sz="1800" i="1">
                        <a:solidFill>
                          <a:schemeClr val="tx1"/>
                        </a:solidFill>
                        <a:latin typeface="Cambria Math"/>
                      </a:rPr>
                      <m:t>𝑘</m:t>
                    </m:r>
                    <m:r>
                      <a:rPr lang="en-US" sz="1800" i="1">
                        <a:solidFill>
                          <a:schemeClr val="tx1"/>
                        </a:solidFill>
                        <a:latin typeface="Cambria Math"/>
                      </a:rPr>
                      <m:t>=</m:t>
                    </m:r>
                    <m:r>
                      <a:rPr lang="en-US" sz="1800" i="1">
                        <a:solidFill>
                          <a:schemeClr val="tx1"/>
                        </a:solidFill>
                        <a:latin typeface="Cambria Math"/>
                      </a:rPr>
                      <m:t>𝑛</m:t>
                    </m:r>
                    <m:r>
                      <a:rPr lang="en-US" sz="1800" b="0" i="1" smtClean="0">
                        <a:solidFill>
                          <a:schemeClr val="tx1"/>
                        </a:solidFill>
                        <a:latin typeface="Cambria Math"/>
                      </a:rPr>
                      <m:t>+</m:t>
                    </m:r>
                    <m:r>
                      <a:rPr lang="en-US" sz="1800" i="1">
                        <a:solidFill>
                          <a:schemeClr val="tx1"/>
                        </a:solidFill>
                        <a:latin typeface="Cambria Math"/>
                      </a:rPr>
                      <m:t>𝑚</m:t>
                    </m:r>
                  </m:oMath>
                </a14:m>
                <a:r>
                  <a:rPr lang="en-US" sz="1800" dirty="0">
                    <a:solidFill>
                      <a:schemeClr val="tx1"/>
                    </a:solidFill>
                    <a:latin typeface="Baskerville Old Face" pitchFamily="18" charset="0"/>
                  </a:rPr>
                  <a:t> </a:t>
                </a:r>
                <a:r>
                  <a:rPr lang="en-US" sz="1800" dirty="0" smtClean="0">
                    <a:solidFill>
                      <a:schemeClr val="tx1"/>
                    </a:solidFill>
                    <a:latin typeface="Baskerville Old Face" pitchFamily="18" charset="0"/>
                  </a:rPr>
                  <a:t>, cardinality </a:t>
                </a:r>
                <a14:m>
                  <m:oMath xmlns:m="http://schemas.openxmlformats.org/officeDocument/2006/math">
                    <m:r>
                      <a:rPr lang="en-US" sz="1800" i="1">
                        <a:solidFill>
                          <a:schemeClr val="tx1"/>
                        </a:solidFill>
                        <a:latin typeface="Cambria Math"/>
                      </a:rPr>
                      <m:t>𝑖</m:t>
                    </m:r>
                    <m:r>
                      <a:rPr lang="en-US" sz="1800" i="1" smtClean="0">
                        <a:solidFill>
                          <a:schemeClr val="tx1"/>
                        </a:solidFill>
                        <a:latin typeface="Cambria Math"/>
                        <a:ea typeface="Cambria Math"/>
                      </a:rPr>
                      <m:t>∗</m:t>
                    </m:r>
                    <m:r>
                      <a:rPr lang="en-US" sz="1800" i="1">
                        <a:solidFill>
                          <a:schemeClr val="tx1"/>
                        </a:solidFill>
                        <a:latin typeface="Cambria Math"/>
                        <a:ea typeface="Cambria Math"/>
                      </a:rPr>
                      <m:t>𝑗</m:t>
                    </m:r>
                    <m:r>
                      <a:rPr lang="en-US" sz="1800" i="1">
                        <a:solidFill>
                          <a:schemeClr val="tx1"/>
                        </a:solidFill>
                        <a:latin typeface="Cambria Math"/>
                        <a:ea typeface="Cambria Math"/>
                      </a:rPr>
                      <m:t> </m:t>
                    </m:r>
                  </m:oMath>
                </a14:m>
                <a:r>
                  <a:rPr lang="en-US" sz="1800" dirty="0" smtClean="0">
                    <a:solidFill>
                      <a:schemeClr val="tx1"/>
                    </a:solidFill>
                    <a:latin typeface="Baskerville Old Face" pitchFamily="18" charset="0"/>
                  </a:rPr>
                  <a:t>and attributes </a:t>
                </a:r>
                <a14:m>
                  <m:oMath xmlns:m="http://schemas.openxmlformats.org/officeDocument/2006/math">
                    <m:d>
                      <m:dPr>
                        <m:ctrlPr>
                          <a:rPr lang="en-US" sz="1800" i="1">
                            <a:solidFill>
                              <a:schemeClr val="tx1"/>
                            </a:solidFill>
                            <a:latin typeface="Cambria Math"/>
                          </a:rPr>
                        </m:ctrlPr>
                      </m:dPr>
                      <m:e>
                        <m:r>
                          <a:rPr lang="en-US" sz="1800" b="0" i="1" smtClean="0">
                            <a:solidFill>
                              <a:schemeClr val="tx1"/>
                            </a:solidFill>
                            <a:latin typeface="Cambria Math"/>
                          </a:rPr>
                          <m:t>𝑎</m:t>
                        </m:r>
                        <m:r>
                          <a:rPr lang="en-US" sz="1800" b="0" i="1" baseline="-25000" smtClean="0">
                            <a:solidFill>
                              <a:schemeClr val="tx1"/>
                            </a:solidFill>
                            <a:latin typeface="Cambria Math"/>
                          </a:rPr>
                          <m:t>1</m:t>
                        </m:r>
                        <m:r>
                          <a:rPr lang="en-US" sz="1800" b="0" i="1" smtClean="0">
                            <a:solidFill>
                              <a:schemeClr val="tx1"/>
                            </a:solidFill>
                            <a:latin typeface="Cambria Math"/>
                          </a:rPr>
                          <m:t>, </m:t>
                        </m:r>
                        <m:r>
                          <a:rPr lang="en-US" sz="1800" b="0" i="1" smtClean="0">
                            <a:solidFill>
                              <a:schemeClr val="tx1"/>
                            </a:solidFill>
                            <a:latin typeface="Cambria Math"/>
                          </a:rPr>
                          <m:t>𝑎</m:t>
                        </m:r>
                        <m:r>
                          <a:rPr lang="en-US" sz="1800" b="0" i="1" baseline="-25000" smtClean="0">
                            <a:solidFill>
                              <a:schemeClr val="tx1"/>
                            </a:solidFill>
                            <a:latin typeface="Cambria Math"/>
                          </a:rPr>
                          <m:t>2</m:t>
                        </m:r>
                        <m:r>
                          <a:rPr lang="en-US" sz="1800" b="0" i="1" smtClean="0">
                            <a:solidFill>
                              <a:schemeClr val="tx1"/>
                            </a:solidFill>
                            <a:latin typeface="Cambria Math"/>
                          </a:rPr>
                          <m:t>, …, </m:t>
                        </m:r>
                        <m:r>
                          <a:rPr lang="en-US" sz="1800" b="0" i="1" smtClean="0">
                            <a:solidFill>
                              <a:schemeClr val="tx1"/>
                            </a:solidFill>
                            <a:latin typeface="Cambria Math"/>
                          </a:rPr>
                          <m:t>𝑎𝑛</m:t>
                        </m:r>
                        <m:r>
                          <a:rPr lang="en-US" sz="1800" b="0" i="1" smtClean="0">
                            <a:solidFill>
                              <a:schemeClr val="tx1"/>
                            </a:solidFill>
                            <a:latin typeface="Cambria Math"/>
                          </a:rPr>
                          <m:t>, </m:t>
                        </m:r>
                        <m:r>
                          <a:rPr lang="en-US" sz="1800" i="1">
                            <a:solidFill>
                              <a:schemeClr val="tx1"/>
                            </a:solidFill>
                            <a:latin typeface="Cambria Math"/>
                          </a:rPr>
                          <m:t>𝑏</m:t>
                        </m:r>
                        <m:r>
                          <a:rPr lang="en-US" sz="1800" i="1" baseline="-25000">
                            <a:solidFill>
                              <a:schemeClr val="tx1"/>
                            </a:solidFill>
                            <a:latin typeface="Cambria Math"/>
                          </a:rPr>
                          <m:t>1</m:t>
                        </m:r>
                        <m:r>
                          <a:rPr lang="en-US" sz="1800" i="1">
                            <a:solidFill>
                              <a:schemeClr val="tx1"/>
                            </a:solidFill>
                            <a:latin typeface="Cambria Math"/>
                          </a:rPr>
                          <m:t>, </m:t>
                        </m:r>
                        <m:r>
                          <a:rPr lang="en-US" sz="1800" i="1">
                            <a:solidFill>
                              <a:schemeClr val="tx1"/>
                            </a:solidFill>
                            <a:latin typeface="Cambria Math"/>
                          </a:rPr>
                          <m:t>𝑏</m:t>
                        </m:r>
                        <m:r>
                          <a:rPr lang="en-US" sz="1800" i="1" baseline="-25000">
                            <a:solidFill>
                              <a:schemeClr val="tx1"/>
                            </a:solidFill>
                            <a:latin typeface="Cambria Math"/>
                          </a:rPr>
                          <m:t>2</m:t>
                        </m:r>
                        <m:r>
                          <a:rPr lang="en-US" sz="1800" i="1">
                            <a:solidFill>
                              <a:schemeClr val="tx1"/>
                            </a:solidFill>
                            <a:latin typeface="Cambria Math"/>
                          </a:rPr>
                          <m:t>,…</m:t>
                        </m:r>
                        <m:r>
                          <a:rPr lang="en-US" sz="1800" i="1">
                            <a:solidFill>
                              <a:schemeClr val="tx1"/>
                            </a:solidFill>
                            <a:latin typeface="Cambria Math"/>
                          </a:rPr>
                          <m:t>𝑏𝑚</m:t>
                        </m:r>
                      </m:e>
                    </m:d>
                  </m:oMath>
                </a14:m>
                <a:r>
                  <a:rPr lang="en-US" sz="1800" dirty="0" smtClean="0">
                    <a:solidFill>
                      <a:schemeClr val="tx1"/>
                    </a:solidFill>
                    <a:latin typeface="Baskerville Old Face" pitchFamily="18" charset="0"/>
                  </a:rPr>
                  <a:t>. This can be denoted as </a:t>
                </a:r>
                <a14:m>
                  <m:oMath xmlns:m="http://schemas.openxmlformats.org/officeDocument/2006/math">
                    <m:r>
                      <a:rPr lang="en-US" sz="1800" b="0" i="1" smtClean="0">
                        <a:solidFill>
                          <a:schemeClr val="tx1"/>
                        </a:solidFill>
                        <a:latin typeface="Cambria Math"/>
                        <a:ea typeface="Cambria Math"/>
                      </a:rPr>
                      <m:t>𝑅</m:t>
                    </m:r>
                    <m:r>
                      <a:rPr lang="en-US" sz="1800" b="0" i="1" baseline="-25000" smtClean="0">
                        <a:solidFill>
                          <a:schemeClr val="tx1"/>
                        </a:solidFill>
                        <a:latin typeface="Cambria Math"/>
                        <a:ea typeface="Cambria Math"/>
                      </a:rPr>
                      <m:t>3</m:t>
                    </m:r>
                    <m:r>
                      <a:rPr lang="en-US" sz="1800" b="0" i="0" smtClean="0">
                        <a:solidFill>
                          <a:schemeClr val="tx1"/>
                        </a:solidFill>
                        <a:latin typeface="Cambria Math"/>
                        <a:ea typeface="Cambria Math"/>
                      </a:rPr>
                      <m:t>=</m:t>
                    </m:r>
                    <m:r>
                      <a:rPr lang="en-US" sz="1800" i="1">
                        <a:solidFill>
                          <a:schemeClr val="tx1"/>
                        </a:solidFill>
                        <a:latin typeface="Cambria Math"/>
                        <a:ea typeface="Cambria Math"/>
                      </a:rPr>
                      <m:t>𝑅</m:t>
                    </m:r>
                    <m:r>
                      <a:rPr lang="en-US" sz="1800" i="1" baseline="-25000">
                        <a:solidFill>
                          <a:schemeClr val="tx1"/>
                        </a:solidFill>
                        <a:latin typeface="Cambria Math"/>
                        <a:ea typeface="Cambria Math"/>
                      </a:rPr>
                      <m:t>1</m:t>
                    </m:r>
                    <m:r>
                      <a:rPr lang="en-US" sz="1800" i="1">
                        <a:solidFill>
                          <a:schemeClr val="tx1"/>
                        </a:solidFill>
                        <a:latin typeface="Cambria Math"/>
                        <a:ea typeface="Cambria Math"/>
                      </a:rPr>
                      <m:t>𝑥𝑅</m:t>
                    </m:r>
                    <m:r>
                      <a:rPr lang="en-US" sz="1800" i="1" baseline="-25000">
                        <a:solidFill>
                          <a:schemeClr val="tx1"/>
                        </a:solidFill>
                        <a:latin typeface="Cambria Math"/>
                        <a:ea typeface="Cambria Math"/>
                      </a:rPr>
                      <m:t>2</m:t>
                    </m:r>
                  </m:oMath>
                </a14:m>
                <a:endParaRPr lang="en-US" sz="1800" dirty="0" smtClean="0">
                  <a:solidFill>
                    <a:schemeClr val="tx1"/>
                  </a:solidFill>
                </a:endParaRPr>
              </a:p>
              <a:p>
                <a:pPr algn="just">
                  <a:lnSpc>
                    <a:spcPct val="150000"/>
                  </a:lnSpc>
                </a:pPr>
                <a:r>
                  <a:rPr lang="en-US" sz="2000" dirty="0" smtClean="0"/>
                  <a:t>The </a:t>
                </a:r>
                <a:r>
                  <a:rPr lang="en-US" sz="2000" dirty="0">
                    <a:latin typeface="Baskerville Old Face" pitchFamily="18" charset="0"/>
                  </a:rPr>
                  <a:t>CARTESIAN PRODUCT </a:t>
                </a:r>
                <a:r>
                  <a:rPr lang="en-US" sz="2000" dirty="0" smtClean="0">
                    <a:latin typeface="Baskerville Old Face" pitchFamily="18" charset="0"/>
                  </a:rPr>
                  <a:t>is not a very useful operation by itself, as it combines many tuples that have no association with each other. However, when used in conjunction with the RESTRICT (SELECT) operator, it becomes a very important operator known as a JOIN</a:t>
                </a:r>
                <a:endParaRPr lang="en-US" sz="2000" dirty="0" smtClean="0">
                  <a:solidFill>
                    <a:schemeClr val="tx1"/>
                  </a:solidFill>
                </a:endParaRP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08720"/>
                <a:ext cx="8229600" cy="5665816"/>
              </a:xfrm>
              <a:blipFill rotWithShape="1">
                <a:blip r:embed="rId2"/>
                <a:stretch>
                  <a:fillRect r="-741"/>
                </a:stretch>
              </a:blipFill>
            </p:spPr>
            <p:txBody>
              <a:bodyPr/>
              <a:lstStyle/>
              <a:p>
                <a:r>
                  <a:rPr lang="en-US">
                    <a:noFill/>
                  </a:rPr>
                  <a:t> </a:t>
                </a:r>
              </a:p>
            </p:txBody>
          </p:sp>
        </mc:Fallback>
      </mc:AlternateContent>
    </p:spTree>
    <p:extLst>
      <p:ext uri="{BB962C8B-B14F-4D97-AF65-F5344CB8AC3E}">
        <p14:creationId xmlns:p14="http://schemas.microsoft.com/office/powerpoint/2010/main" val="355962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48072"/>
          </a:xfrm>
        </p:spPr>
        <p:txBody>
          <a:bodyPr>
            <a:normAutofit fontScale="90000"/>
          </a:bodyPr>
          <a:lstStyle/>
          <a:p>
            <a:pPr algn="ctr"/>
            <a:r>
              <a:rPr lang="en-US" dirty="0" smtClean="0">
                <a:latin typeface="Baskerville Old Face" pitchFamily="18" charset="0"/>
              </a:rPr>
              <a:t>CARTESIAN PRODUCT (cont’d)</a:t>
            </a:r>
            <a:endParaRPr lang="en-US" dirty="0">
              <a:latin typeface="Baskerville Old Face"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83414297"/>
              </p:ext>
            </p:extLst>
          </p:nvPr>
        </p:nvGraphicFramePr>
        <p:xfrm>
          <a:off x="930342" y="1748004"/>
          <a:ext cx="2993586" cy="1402080"/>
        </p:xfrm>
        <a:graphic>
          <a:graphicData uri="http://schemas.openxmlformats.org/drawingml/2006/table">
            <a:tbl>
              <a:tblPr firstRow="1" firstCol="1" bandRow="1">
                <a:tableStyleId>{5C22544A-7EE6-4342-B048-85BDC9FD1C3A}</a:tableStyleId>
              </a:tblPr>
              <a:tblGrid>
                <a:gridCol w="1496793"/>
                <a:gridCol w="1496793"/>
              </a:tblGrid>
              <a:tr h="348241">
                <a:tc>
                  <a:txBody>
                    <a:bodyPr/>
                    <a:lstStyle/>
                    <a:p>
                      <a:pPr>
                        <a:lnSpc>
                          <a:spcPct val="115000"/>
                        </a:lnSpc>
                        <a:spcAft>
                          <a:spcPts val="0"/>
                        </a:spcAft>
                      </a:pPr>
                      <a:r>
                        <a:rPr lang="en-US" sz="2000" dirty="0">
                          <a:effectLst/>
                          <a:latin typeface="Baskerville Old Face" pitchFamily="18" charset="0"/>
                        </a:rPr>
                        <a:t>OrderNum</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OrderDate</a:t>
                      </a:r>
                      <a:endParaRPr lang="en-US" sz="2000" dirty="0">
                        <a:effectLst/>
                        <a:latin typeface="Baskerville Old Face" pitchFamily="18" charset="0"/>
                        <a:ea typeface="Calibri"/>
                        <a:cs typeface="Times New Roman"/>
                      </a:endParaRPr>
                    </a:p>
                  </a:txBody>
                  <a:tcPr marL="68580" marR="68580" marT="0" marB="0"/>
                </a:tc>
              </a:tr>
              <a:tr h="348241">
                <a:tc>
                  <a:txBody>
                    <a:bodyPr/>
                    <a:lstStyle/>
                    <a:p>
                      <a:pPr>
                        <a:lnSpc>
                          <a:spcPct val="115000"/>
                        </a:lnSpc>
                        <a:spcAft>
                          <a:spcPts val="0"/>
                        </a:spcAft>
                      </a:pPr>
                      <a:r>
                        <a:rPr lang="en-US" sz="2000" dirty="0">
                          <a:effectLst/>
                          <a:latin typeface="Baskerville Old Face" pitchFamily="18" charset="0"/>
                        </a:rPr>
                        <a:t>21608</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10/20/2010</a:t>
                      </a:r>
                      <a:endParaRPr lang="en-US" sz="2000" dirty="0">
                        <a:effectLst/>
                        <a:latin typeface="Baskerville Old Face" pitchFamily="18" charset="0"/>
                        <a:ea typeface="Calibri"/>
                        <a:cs typeface="Times New Roman"/>
                      </a:endParaRPr>
                    </a:p>
                  </a:txBody>
                  <a:tcPr marL="68580" marR="68580" marT="0" marB="0"/>
                </a:tc>
              </a:tr>
              <a:tr h="348241">
                <a:tc>
                  <a:txBody>
                    <a:bodyPr/>
                    <a:lstStyle/>
                    <a:p>
                      <a:pPr>
                        <a:lnSpc>
                          <a:spcPct val="115000"/>
                        </a:lnSpc>
                        <a:spcAft>
                          <a:spcPts val="0"/>
                        </a:spcAft>
                      </a:pPr>
                      <a:r>
                        <a:rPr lang="en-US" sz="2000">
                          <a:effectLst/>
                          <a:latin typeface="Baskerville Old Face" pitchFamily="18" charset="0"/>
                        </a:rPr>
                        <a:t>21610</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10/20/2010</a:t>
                      </a:r>
                      <a:endParaRPr lang="en-US" sz="2000" dirty="0">
                        <a:effectLst/>
                        <a:latin typeface="Baskerville Old Face" pitchFamily="18" charset="0"/>
                        <a:ea typeface="Calibri"/>
                        <a:cs typeface="Times New Roman"/>
                      </a:endParaRPr>
                    </a:p>
                  </a:txBody>
                  <a:tcPr marL="68580" marR="68580" marT="0" marB="0"/>
                </a:tc>
              </a:tr>
              <a:tr h="348241">
                <a:tc>
                  <a:txBody>
                    <a:bodyPr/>
                    <a:lstStyle/>
                    <a:p>
                      <a:pPr>
                        <a:lnSpc>
                          <a:spcPct val="115000"/>
                        </a:lnSpc>
                        <a:spcAft>
                          <a:spcPts val="0"/>
                        </a:spcAft>
                      </a:pPr>
                      <a:r>
                        <a:rPr lang="en-US" sz="2000" dirty="0">
                          <a:effectLst/>
                          <a:latin typeface="Baskerville Old Face" pitchFamily="18" charset="0"/>
                        </a:rPr>
                        <a:t>21613</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10/21/2010</a:t>
                      </a:r>
                      <a:endParaRPr lang="en-US" sz="2000" dirty="0">
                        <a:effectLst/>
                        <a:latin typeface="Baskerville Old Face" pitchFamily="18" charset="0"/>
                        <a:ea typeface="Calibri"/>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79470775"/>
              </p:ext>
            </p:extLst>
          </p:nvPr>
        </p:nvGraphicFramePr>
        <p:xfrm>
          <a:off x="4572000" y="1838147"/>
          <a:ext cx="3312368" cy="1158807"/>
        </p:xfrm>
        <a:graphic>
          <a:graphicData uri="http://schemas.openxmlformats.org/drawingml/2006/table">
            <a:tbl>
              <a:tblPr firstRow="1" firstCol="1" bandRow="1">
                <a:tableStyleId>{5C22544A-7EE6-4342-B048-85BDC9FD1C3A}</a:tableStyleId>
              </a:tblPr>
              <a:tblGrid>
                <a:gridCol w="1656184"/>
                <a:gridCol w="1656184"/>
              </a:tblGrid>
              <a:tr h="386269">
                <a:tc>
                  <a:txBody>
                    <a:bodyPr/>
                    <a:lstStyle/>
                    <a:p>
                      <a:pPr>
                        <a:lnSpc>
                          <a:spcPct val="115000"/>
                        </a:lnSpc>
                        <a:spcAft>
                          <a:spcPts val="0"/>
                        </a:spcAft>
                      </a:pPr>
                      <a:r>
                        <a:rPr lang="en-US" sz="2000" dirty="0">
                          <a:effectLst/>
                          <a:latin typeface="Baskerville Old Face" pitchFamily="18" charset="0"/>
                        </a:rPr>
                        <a:t>PartNum</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Description</a:t>
                      </a:r>
                      <a:endParaRPr lang="en-US" sz="2000" dirty="0">
                        <a:effectLst/>
                        <a:latin typeface="Baskerville Old Face" pitchFamily="18" charset="0"/>
                        <a:ea typeface="Calibri"/>
                        <a:cs typeface="Times New Roman"/>
                      </a:endParaRPr>
                    </a:p>
                  </a:txBody>
                  <a:tcPr marL="68580" marR="68580" marT="0" marB="0"/>
                </a:tc>
              </a:tr>
              <a:tr h="386269">
                <a:tc>
                  <a:txBody>
                    <a:bodyPr/>
                    <a:lstStyle/>
                    <a:p>
                      <a:pPr>
                        <a:lnSpc>
                          <a:spcPct val="115000"/>
                        </a:lnSpc>
                        <a:spcAft>
                          <a:spcPts val="0"/>
                        </a:spcAft>
                      </a:pPr>
                      <a:r>
                        <a:rPr lang="en-US" sz="2000">
                          <a:effectLst/>
                          <a:latin typeface="Baskerville Old Face" pitchFamily="18" charset="0"/>
                        </a:rPr>
                        <a:t>DR93</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Gas Range</a:t>
                      </a:r>
                      <a:endParaRPr lang="en-US" sz="2000" dirty="0">
                        <a:effectLst/>
                        <a:latin typeface="Baskerville Old Face" pitchFamily="18" charset="0"/>
                        <a:ea typeface="Calibri"/>
                        <a:cs typeface="Times New Roman"/>
                      </a:endParaRPr>
                    </a:p>
                  </a:txBody>
                  <a:tcPr marL="68580" marR="68580" marT="0" marB="0"/>
                </a:tc>
              </a:tr>
              <a:tr h="386269">
                <a:tc>
                  <a:txBody>
                    <a:bodyPr/>
                    <a:lstStyle/>
                    <a:p>
                      <a:pPr>
                        <a:lnSpc>
                          <a:spcPct val="115000"/>
                        </a:lnSpc>
                        <a:spcAft>
                          <a:spcPts val="0"/>
                        </a:spcAft>
                      </a:pPr>
                      <a:r>
                        <a:rPr lang="en-US" sz="2000">
                          <a:effectLst/>
                          <a:latin typeface="Baskerville Old Face" pitchFamily="18" charset="0"/>
                        </a:rPr>
                        <a:t>DW11</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Washer</a:t>
                      </a:r>
                      <a:endParaRPr lang="en-US" sz="2000" dirty="0">
                        <a:effectLst/>
                        <a:latin typeface="Baskerville Old Face" pitchFamily="18" charset="0"/>
                        <a:ea typeface="Calibri"/>
                        <a:cs typeface="Times New Roman"/>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01610582"/>
              </p:ext>
            </p:extLst>
          </p:nvPr>
        </p:nvGraphicFramePr>
        <p:xfrm>
          <a:off x="323528" y="3933056"/>
          <a:ext cx="8424937" cy="2944368"/>
        </p:xfrm>
        <a:graphic>
          <a:graphicData uri="http://schemas.openxmlformats.org/drawingml/2006/table">
            <a:tbl>
              <a:tblPr firstRow="1" firstCol="1" bandRow="1">
                <a:tableStyleId>{5C22544A-7EE6-4342-B048-85BDC9FD1C3A}</a:tableStyleId>
              </a:tblPr>
              <a:tblGrid>
                <a:gridCol w="2264137"/>
                <a:gridCol w="2264137"/>
                <a:gridCol w="1758503"/>
                <a:gridCol w="2138160"/>
              </a:tblGrid>
              <a:tr h="0">
                <a:tc>
                  <a:txBody>
                    <a:bodyPr/>
                    <a:lstStyle/>
                    <a:p>
                      <a:pPr>
                        <a:lnSpc>
                          <a:spcPct val="115000"/>
                        </a:lnSpc>
                        <a:spcAft>
                          <a:spcPts val="0"/>
                        </a:spcAft>
                      </a:pPr>
                      <a:r>
                        <a:rPr lang="en-US" sz="2400" dirty="0">
                          <a:effectLst/>
                          <a:latin typeface="Baskerville Old Face" pitchFamily="18" charset="0"/>
                        </a:rPr>
                        <a:t>OrderNum</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dirty="0">
                          <a:effectLst/>
                          <a:latin typeface="Baskerville Old Face" pitchFamily="18" charset="0"/>
                        </a:rPr>
                        <a:t>OrderDate</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dirty="0">
                          <a:effectLst/>
                          <a:latin typeface="Baskerville Old Face" pitchFamily="18" charset="0"/>
                        </a:rPr>
                        <a:t>PartNum</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Description</a:t>
                      </a:r>
                      <a:endParaRPr lang="en-US" sz="2400">
                        <a:effectLst/>
                        <a:latin typeface="Baskerville Old Face" pitchFamily="18" charset="0"/>
                        <a:ea typeface="Calibri"/>
                        <a:cs typeface="Times New Roman"/>
                      </a:endParaRPr>
                    </a:p>
                  </a:txBody>
                  <a:tcPr marL="68580" marR="68580" marT="0" marB="0"/>
                </a:tc>
              </a:tr>
              <a:tr h="318893">
                <a:tc>
                  <a:txBody>
                    <a:bodyPr/>
                    <a:lstStyle/>
                    <a:p>
                      <a:pPr>
                        <a:lnSpc>
                          <a:spcPct val="115000"/>
                        </a:lnSpc>
                        <a:spcAft>
                          <a:spcPts val="0"/>
                        </a:spcAft>
                      </a:pPr>
                      <a:r>
                        <a:rPr lang="en-US" sz="2400" dirty="0">
                          <a:effectLst/>
                          <a:latin typeface="Baskerville Old Face" pitchFamily="18" charset="0"/>
                        </a:rPr>
                        <a:t>21608</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dirty="0">
                          <a:effectLst/>
                          <a:latin typeface="Baskerville Old Face" pitchFamily="18" charset="0"/>
                        </a:rPr>
                        <a:t>10/20/2010</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DR93</a:t>
                      </a:r>
                      <a:endParaRPr lang="en-US" sz="2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Gas Range</a:t>
                      </a:r>
                      <a:endParaRPr lang="en-US" sz="2400">
                        <a:effectLst/>
                        <a:latin typeface="Baskerville Old Face" pitchFamily="18" charset="0"/>
                        <a:ea typeface="Calibri"/>
                        <a:cs typeface="Times New Roman"/>
                      </a:endParaRPr>
                    </a:p>
                  </a:txBody>
                  <a:tcPr marL="68580" marR="68580" marT="0" marB="0"/>
                </a:tc>
              </a:tr>
              <a:tr h="318893">
                <a:tc>
                  <a:txBody>
                    <a:bodyPr/>
                    <a:lstStyle/>
                    <a:p>
                      <a:pPr>
                        <a:lnSpc>
                          <a:spcPct val="115000"/>
                        </a:lnSpc>
                        <a:spcAft>
                          <a:spcPts val="0"/>
                        </a:spcAft>
                      </a:pPr>
                      <a:r>
                        <a:rPr lang="en-US" sz="2400" dirty="0">
                          <a:effectLst/>
                          <a:latin typeface="Baskerville Old Face" pitchFamily="18" charset="0"/>
                        </a:rPr>
                        <a:t>21610</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dirty="0">
                          <a:effectLst/>
                          <a:latin typeface="Baskerville Old Face" pitchFamily="18" charset="0"/>
                        </a:rPr>
                        <a:t>10/20/2010</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dirty="0">
                          <a:effectLst/>
                          <a:latin typeface="Baskerville Old Face" pitchFamily="18" charset="0"/>
                        </a:rPr>
                        <a:t>DR93</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Gas Range</a:t>
                      </a:r>
                      <a:endParaRPr lang="en-US" sz="2400">
                        <a:effectLst/>
                        <a:latin typeface="Baskerville Old Face" pitchFamily="18" charset="0"/>
                        <a:ea typeface="Calibri"/>
                        <a:cs typeface="Times New Roman"/>
                      </a:endParaRPr>
                    </a:p>
                  </a:txBody>
                  <a:tcPr marL="68580" marR="68580" marT="0" marB="0"/>
                </a:tc>
              </a:tr>
              <a:tr h="318893">
                <a:tc>
                  <a:txBody>
                    <a:bodyPr/>
                    <a:lstStyle/>
                    <a:p>
                      <a:pPr>
                        <a:lnSpc>
                          <a:spcPct val="115000"/>
                        </a:lnSpc>
                        <a:spcAft>
                          <a:spcPts val="0"/>
                        </a:spcAft>
                      </a:pPr>
                      <a:r>
                        <a:rPr lang="en-US" sz="2400">
                          <a:effectLst/>
                          <a:latin typeface="Baskerville Old Face" pitchFamily="18" charset="0"/>
                        </a:rPr>
                        <a:t>21613</a:t>
                      </a:r>
                      <a:endParaRPr lang="en-US" sz="2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10/21/2010</a:t>
                      </a:r>
                      <a:endParaRPr lang="en-US" sz="2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DR93</a:t>
                      </a:r>
                      <a:endParaRPr lang="en-US" sz="2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Gas Range</a:t>
                      </a:r>
                      <a:endParaRPr lang="en-US" sz="2400">
                        <a:effectLst/>
                        <a:latin typeface="Baskerville Old Face" pitchFamily="18" charset="0"/>
                        <a:ea typeface="Calibri"/>
                        <a:cs typeface="Times New Roman"/>
                      </a:endParaRPr>
                    </a:p>
                  </a:txBody>
                  <a:tcPr marL="68580" marR="68580" marT="0" marB="0"/>
                </a:tc>
              </a:tr>
              <a:tr h="318893">
                <a:tc>
                  <a:txBody>
                    <a:bodyPr/>
                    <a:lstStyle/>
                    <a:p>
                      <a:pPr>
                        <a:lnSpc>
                          <a:spcPct val="115000"/>
                        </a:lnSpc>
                        <a:spcAft>
                          <a:spcPts val="0"/>
                        </a:spcAft>
                      </a:pPr>
                      <a:r>
                        <a:rPr lang="en-US" sz="2400">
                          <a:effectLst/>
                          <a:latin typeface="Baskerville Old Face" pitchFamily="18" charset="0"/>
                        </a:rPr>
                        <a:t>21608</a:t>
                      </a:r>
                      <a:endParaRPr lang="en-US" sz="2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dirty="0">
                          <a:effectLst/>
                          <a:latin typeface="Baskerville Old Face" pitchFamily="18" charset="0"/>
                        </a:rPr>
                        <a:t>10/20/2010</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dirty="0">
                          <a:effectLst/>
                          <a:latin typeface="Baskerville Old Face" pitchFamily="18" charset="0"/>
                        </a:rPr>
                        <a:t>DW11</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Washer</a:t>
                      </a:r>
                      <a:endParaRPr lang="en-US" sz="2400">
                        <a:effectLst/>
                        <a:latin typeface="Baskerville Old Face" pitchFamily="18" charset="0"/>
                        <a:ea typeface="Calibri"/>
                        <a:cs typeface="Times New Roman"/>
                      </a:endParaRPr>
                    </a:p>
                  </a:txBody>
                  <a:tcPr marL="68580" marR="68580" marT="0" marB="0"/>
                </a:tc>
              </a:tr>
              <a:tr h="318893">
                <a:tc>
                  <a:txBody>
                    <a:bodyPr/>
                    <a:lstStyle/>
                    <a:p>
                      <a:pPr>
                        <a:lnSpc>
                          <a:spcPct val="115000"/>
                        </a:lnSpc>
                        <a:spcAft>
                          <a:spcPts val="0"/>
                        </a:spcAft>
                      </a:pPr>
                      <a:r>
                        <a:rPr lang="en-US" sz="2400">
                          <a:effectLst/>
                          <a:latin typeface="Baskerville Old Face" pitchFamily="18" charset="0"/>
                        </a:rPr>
                        <a:t>21610</a:t>
                      </a:r>
                      <a:endParaRPr lang="en-US" sz="2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dirty="0">
                          <a:effectLst/>
                          <a:latin typeface="Baskerville Old Face" pitchFamily="18" charset="0"/>
                        </a:rPr>
                        <a:t>10/20/2010</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DW11</a:t>
                      </a:r>
                      <a:endParaRPr lang="en-US" sz="2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dirty="0">
                          <a:effectLst/>
                          <a:latin typeface="Baskerville Old Face" pitchFamily="18" charset="0"/>
                        </a:rPr>
                        <a:t>Washer</a:t>
                      </a:r>
                      <a:endParaRPr lang="en-US" sz="2400" dirty="0">
                        <a:effectLst/>
                        <a:latin typeface="Baskerville Old Face" pitchFamily="18" charset="0"/>
                        <a:ea typeface="Calibri"/>
                        <a:cs typeface="Times New Roman"/>
                      </a:endParaRPr>
                    </a:p>
                  </a:txBody>
                  <a:tcPr marL="68580" marR="68580" marT="0" marB="0"/>
                </a:tc>
              </a:tr>
              <a:tr h="318893">
                <a:tc>
                  <a:txBody>
                    <a:bodyPr/>
                    <a:lstStyle/>
                    <a:p>
                      <a:pPr>
                        <a:lnSpc>
                          <a:spcPct val="115000"/>
                        </a:lnSpc>
                        <a:spcAft>
                          <a:spcPts val="0"/>
                        </a:spcAft>
                      </a:pPr>
                      <a:r>
                        <a:rPr lang="en-US" sz="2400" dirty="0">
                          <a:effectLst/>
                          <a:latin typeface="Baskerville Old Face" pitchFamily="18" charset="0"/>
                        </a:rPr>
                        <a:t>21613</a:t>
                      </a:r>
                      <a:endParaRPr lang="en-US" sz="2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10/21/2010</a:t>
                      </a:r>
                      <a:endParaRPr lang="en-US" sz="2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a:effectLst/>
                          <a:latin typeface="Baskerville Old Face" pitchFamily="18" charset="0"/>
                        </a:rPr>
                        <a:t>DW11</a:t>
                      </a:r>
                      <a:endParaRPr lang="en-US" sz="2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400" dirty="0">
                          <a:effectLst/>
                          <a:latin typeface="Baskerville Old Face" pitchFamily="18" charset="0"/>
                        </a:rPr>
                        <a:t>Washer</a:t>
                      </a:r>
                      <a:endParaRPr lang="en-US" sz="2400" dirty="0">
                        <a:effectLst/>
                        <a:latin typeface="Baskerville Old Face" pitchFamily="18" charset="0"/>
                        <a:ea typeface="Calibri"/>
                        <a:cs typeface="Times New Roman"/>
                      </a:endParaRPr>
                    </a:p>
                  </a:txBody>
                  <a:tcPr marL="68580" marR="68580" marT="0" marB="0"/>
                </a:tc>
              </a:tr>
            </a:tbl>
          </a:graphicData>
        </a:graphic>
      </p:graphicFrame>
      <p:sp>
        <p:nvSpPr>
          <p:cNvPr id="10" name="Rectangle 1"/>
          <p:cNvSpPr>
            <a:spLocks noChangeArrowheads="1"/>
          </p:cNvSpPr>
          <p:nvPr/>
        </p:nvSpPr>
        <p:spPr bwMode="auto">
          <a:xfrm>
            <a:off x="5004048" y="851775"/>
            <a:ext cx="9361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Baskerville Old Face" pitchFamily="18" charset="0"/>
                <a:cs typeface="Arial" pitchFamily="34" charset="0"/>
              </a:rPr>
              <a:t>Part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1051992" y="869124"/>
            <a:ext cx="135976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Orders</a:t>
            </a:r>
            <a:endParaRPr kumimoji="0" lang="en-US" sz="2000"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Box 12"/>
          <p:cNvSpPr txBox="1"/>
          <p:nvPr/>
        </p:nvSpPr>
        <p:spPr>
          <a:xfrm>
            <a:off x="697868" y="3284984"/>
            <a:ext cx="5688632" cy="800219"/>
          </a:xfrm>
          <a:prstGeom prst="rect">
            <a:avLst/>
          </a:prstGeom>
          <a:noFill/>
        </p:spPr>
        <p:txBody>
          <a:bodyPr wrap="square" rtlCol="0">
            <a:spAutoFit/>
          </a:bodyPr>
          <a:lstStyle/>
          <a:p>
            <a:pPr lvl="0"/>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Product of Orders</a:t>
            </a:r>
            <a:r>
              <a:rPr kumimoji="0" lang="en-US" sz="28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and</a:t>
            </a: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Part</a:t>
            </a:r>
            <a:endParaRPr kumimoji="0" lang="en-US" b="0" i="0" u="none" strike="noStrike" cap="none" normalizeH="0" baseline="0" dirty="0" smtClean="0">
              <a:ln>
                <a:noFill/>
              </a:ln>
              <a:solidFill>
                <a:schemeClr val="tx1"/>
              </a:solidFill>
              <a:effectLst/>
              <a:latin typeface="Baskerville Old Face" pitchFamily="18" charset="0"/>
              <a:cs typeface="Arial" pitchFamily="34" charset="0"/>
            </a:endParaRPr>
          </a:p>
          <a:p>
            <a:endParaRPr lang="en-US" dirty="0"/>
          </a:p>
        </p:txBody>
      </p:sp>
    </p:spTree>
    <p:extLst>
      <p:ext uri="{BB962C8B-B14F-4D97-AF65-F5344CB8AC3E}">
        <p14:creationId xmlns:p14="http://schemas.microsoft.com/office/powerpoint/2010/main" val="3407121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04056"/>
          </a:xfrm>
        </p:spPr>
        <p:txBody>
          <a:bodyPr>
            <a:normAutofit fontScale="90000"/>
          </a:bodyPr>
          <a:lstStyle/>
          <a:p>
            <a:pPr algn="ctr"/>
            <a:r>
              <a:rPr lang="en-US" dirty="0" smtClean="0">
                <a:latin typeface="Baskerville Old Face" pitchFamily="18" charset="0"/>
              </a:rPr>
              <a:t>DIVISION</a:t>
            </a:r>
            <a:endParaRPr lang="en-US" dirty="0">
              <a:latin typeface="Baskerville Old Fac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08720"/>
                <a:ext cx="8229600" cy="5665816"/>
              </a:xfrm>
            </p:spPr>
            <p:txBody>
              <a:bodyPr>
                <a:noAutofit/>
              </a:bodyPr>
              <a:lstStyle/>
              <a:p>
                <a:pPr algn="just">
                  <a:lnSpc>
                    <a:spcPct val="150000"/>
                  </a:lnSpc>
                </a:pPr>
                <a:r>
                  <a:rPr lang="en-US" sz="2000" dirty="0" smtClean="0">
                    <a:solidFill>
                      <a:schemeClr val="tx1"/>
                    </a:solidFill>
                    <a:latin typeface="Baskerville Old Face" pitchFamily="18" charset="0"/>
                  </a:rPr>
                  <a:t>The division operation produces a new relation by selecting the tuples in one relation, </a:t>
                </a:r>
                <a14:m>
                  <m:oMath xmlns:m="http://schemas.openxmlformats.org/officeDocument/2006/math">
                    <m:r>
                      <a:rPr lang="en-US" sz="2000" i="1">
                        <a:solidFill>
                          <a:schemeClr val="tx1"/>
                        </a:solidFill>
                        <a:latin typeface="Cambria Math"/>
                        <a:ea typeface="Cambria Math"/>
                      </a:rPr>
                      <m:t>𝑅</m:t>
                    </m:r>
                    <m:r>
                      <a:rPr lang="en-US" sz="2000" i="1" baseline="-25000">
                        <a:solidFill>
                          <a:schemeClr val="tx1"/>
                        </a:solidFill>
                        <a:latin typeface="Cambria Math"/>
                        <a:ea typeface="Cambria Math"/>
                      </a:rPr>
                      <m:t>1</m:t>
                    </m:r>
                  </m:oMath>
                </a14:m>
                <a:r>
                  <a:rPr lang="en-US" sz="2000" i="1" dirty="0" smtClean="0">
                    <a:solidFill>
                      <a:schemeClr val="tx1"/>
                    </a:solidFill>
                    <a:latin typeface="Baskerville Old Face" pitchFamily="18" charset="0"/>
                  </a:rPr>
                  <a:t>, </a:t>
                </a:r>
                <a:r>
                  <a:rPr lang="en-US" sz="2000" dirty="0" smtClean="0">
                    <a:solidFill>
                      <a:schemeClr val="tx1"/>
                    </a:solidFill>
                    <a:latin typeface="Baskerville Old Face" pitchFamily="18" charset="0"/>
                  </a:rPr>
                  <a:t>that match every row in another relation, </a:t>
                </a:r>
                <a14:m>
                  <m:oMath xmlns:m="http://schemas.openxmlformats.org/officeDocument/2006/math">
                    <m:r>
                      <a:rPr lang="en-US" sz="2000" i="1">
                        <a:latin typeface="Cambria Math"/>
                        <a:ea typeface="Cambria Math"/>
                      </a:rPr>
                      <m:t>𝑅</m:t>
                    </m:r>
                    <m:r>
                      <a:rPr lang="en-US" sz="2000" i="1" baseline="-25000">
                        <a:latin typeface="Cambria Math"/>
                        <a:ea typeface="Cambria Math"/>
                      </a:rPr>
                      <m:t>2</m:t>
                    </m:r>
                  </m:oMath>
                </a14:m>
                <a:r>
                  <a:rPr lang="en-US" sz="2000" i="1" dirty="0" smtClean="0">
                    <a:solidFill>
                      <a:schemeClr val="tx1"/>
                    </a:solidFill>
                    <a:latin typeface="Baskerville Old Face" pitchFamily="18" charset="0"/>
                  </a:rPr>
                  <a:t>.  </a:t>
                </a:r>
                <a:r>
                  <a:rPr lang="en-US" sz="2000" dirty="0" smtClean="0">
                    <a:solidFill>
                      <a:schemeClr val="tx1"/>
                    </a:solidFill>
                    <a:latin typeface="Baskerville Old Face" pitchFamily="18" charset="0"/>
                  </a:rPr>
                  <a:t>It is the inverse of the CARTESIAN PRODUCT.</a:t>
                </a:r>
                <a:r>
                  <a:rPr lang="en-US" sz="2000" i="1" dirty="0" smtClean="0">
                    <a:solidFill>
                      <a:schemeClr val="tx1"/>
                    </a:solidFill>
                    <a:latin typeface="Baskerville Old Face" pitchFamily="18" charset="0"/>
                  </a:rPr>
                  <a:t> </a:t>
                </a:r>
              </a:p>
              <a:p>
                <a:pPr algn="just">
                  <a:lnSpc>
                    <a:spcPct val="150000"/>
                  </a:lnSpc>
                </a:pPr>
                <a:r>
                  <a:rPr lang="en-US" sz="2000" dirty="0" smtClean="0">
                    <a:latin typeface="Baskerville Old Face" pitchFamily="18" charset="0"/>
                  </a:rPr>
                  <a:t>DIVISION, denoted by </a:t>
                </a:r>
                <a14:m>
                  <m:oMath xmlns:m="http://schemas.openxmlformats.org/officeDocument/2006/math">
                    <m:r>
                      <a:rPr lang="en-US" sz="2000" i="1">
                        <a:latin typeface="Cambria Math"/>
                        <a:ea typeface="Cambria Math"/>
                      </a:rPr>
                      <m:t>𝑅</m:t>
                    </m:r>
                    <m:r>
                      <a:rPr lang="en-US" sz="2000" i="1" baseline="-25000">
                        <a:latin typeface="Cambria Math"/>
                        <a:ea typeface="Cambria Math"/>
                      </a:rPr>
                      <m:t>1</m:t>
                    </m:r>
                    <m:r>
                      <a:rPr lang="en-US" sz="2000" i="1" smtClean="0">
                        <a:latin typeface="Cambria Math"/>
                        <a:ea typeface="Cambria Math"/>
                      </a:rPr>
                      <m:t>÷</m:t>
                    </m:r>
                    <m:r>
                      <a:rPr lang="en-US" sz="2000" i="1">
                        <a:latin typeface="Cambria Math"/>
                        <a:ea typeface="Cambria Math"/>
                      </a:rPr>
                      <m:t>𝑅</m:t>
                    </m:r>
                    <m:r>
                      <a:rPr lang="en-US" sz="2000" i="1" baseline="-25000">
                        <a:latin typeface="Cambria Math"/>
                        <a:ea typeface="Cambria Math"/>
                      </a:rPr>
                      <m:t>2</m:t>
                    </m:r>
                  </m:oMath>
                </a14:m>
                <a:r>
                  <a:rPr lang="en-US" sz="2000" dirty="0" smtClean="0">
                    <a:solidFill>
                      <a:schemeClr val="tx1"/>
                    </a:solidFill>
                    <a:latin typeface="Baskerville Old Face" pitchFamily="18" charset="0"/>
                  </a:rPr>
                  <a:t>, can be formally </a:t>
                </a:r>
                <a:r>
                  <a:rPr lang="en-US" sz="2000" dirty="0">
                    <a:solidFill>
                      <a:schemeClr val="tx1"/>
                    </a:solidFill>
                    <a:latin typeface="Baskerville Old Face" pitchFamily="18" charset="0"/>
                  </a:rPr>
                  <a:t>defined as:</a:t>
                </a:r>
              </a:p>
              <a:p>
                <a:pPr lvl="1" algn="just">
                  <a:lnSpc>
                    <a:spcPct val="150000"/>
                  </a:lnSpc>
                </a:pPr>
                <a:r>
                  <a:rPr lang="en-US" sz="1800" dirty="0">
                    <a:solidFill>
                      <a:schemeClr val="tx1"/>
                    </a:solidFill>
                    <a:latin typeface="Baskerville Old Face" pitchFamily="18" charset="0"/>
                  </a:rPr>
                  <a:t>The </a:t>
                </a:r>
                <a:r>
                  <a:rPr lang="en-US" sz="1800" dirty="0" smtClean="0">
                    <a:solidFill>
                      <a:schemeClr val="tx1"/>
                    </a:solidFill>
                    <a:latin typeface="Baskerville Old Face" pitchFamily="18" charset="0"/>
                  </a:rPr>
                  <a:t>DIVISION of two relations </a:t>
                </a:r>
                <a14:m>
                  <m:oMath xmlns:m="http://schemas.openxmlformats.org/officeDocument/2006/math">
                    <m:r>
                      <m:rPr>
                        <m:sty m:val="p"/>
                      </m:rPr>
                      <a:rPr lang="en-US" sz="1800">
                        <a:solidFill>
                          <a:schemeClr val="tx1"/>
                        </a:solidFill>
                        <a:latin typeface="Cambria Math"/>
                      </a:rPr>
                      <m:t>R</m:t>
                    </m:r>
                    <m:r>
                      <a:rPr lang="en-US" sz="1800" baseline="-25000">
                        <a:solidFill>
                          <a:schemeClr val="tx1"/>
                        </a:solidFill>
                        <a:latin typeface="Cambria Math"/>
                      </a:rPr>
                      <m:t>1</m:t>
                    </m:r>
                    <m:d>
                      <m:dPr>
                        <m:ctrlPr>
                          <a:rPr lang="en-US" sz="1800" i="1">
                            <a:solidFill>
                              <a:schemeClr val="tx1"/>
                            </a:solidFill>
                            <a:latin typeface="Cambria Math"/>
                          </a:rPr>
                        </m:ctrlPr>
                      </m:dPr>
                      <m:e>
                        <m:r>
                          <a:rPr lang="en-US" sz="1800" i="1">
                            <a:solidFill>
                              <a:schemeClr val="tx1"/>
                            </a:solidFill>
                            <a:latin typeface="Cambria Math"/>
                          </a:rPr>
                          <m:t>𝑎</m:t>
                        </m:r>
                        <m:r>
                          <a:rPr lang="en-US" sz="1800" i="1" baseline="-25000">
                            <a:solidFill>
                              <a:schemeClr val="tx1"/>
                            </a:solidFill>
                            <a:latin typeface="Cambria Math"/>
                          </a:rPr>
                          <m:t>1</m:t>
                        </m:r>
                        <m:r>
                          <a:rPr lang="en-US" sz="1800" i="1">
                            <a:solidFill>
                              <a:schemeClr val="tx1"/>
                            </a:solidFill>
                            <a:latin typeface="Cambria Math"/>
                          </a:rPr>
                          <m:t>, </m:t>
                        </m:r>
                        <m:r>
                          <a:rPr lang="en-US" sz="1800" i="1">
                            <a:solidFill>
                              <a:schemeClr val="tx1"/>
                            </a:solidFill>
                            <a:latin typeface="Cambria Math"/>
                          </a:rPr>
                          <m:t>𝑎</m:t>
                        </m:r>
                        <m:r>
                          <a:rPr lang="en-US" sz="1800" i="1" baseline="-25000">
                            <a:solidFill>
                              <a:schemeClr val="tx1"/>
                            </a:solidFill>
                            <a:latin typeface="Cambria Math"/>
                          </a:rPr>
                          <m:t>2</m:t>
                        </m:r>
                        <m:r>
                          <a:rPr lang="en-US" sz="1800" i="1">
                            <a:solidFill>
                              <a:schemeClr val="tx1"/>
                            </a:solidFill>
                            <a:latin typeface="Cambria Math"/>
                          </a:rPr>
                          <m:t>,…</m:t>
                        </m:r>
                        <m:r>
                          <a:rPr lang="en-US" sz="1800" i="1">
                            <a:solidFill>
                              <a:schemeClr val="tx1"/>
                            </a:solidFill>
                            <a:latin typeface="Cambria Math"/>
                          </a:rPr>
                          <m:t>𝑎𝑛</m:t>
                        </m:r>
                      </m:e>
                    </m:d>
                  </m:oMath>
                </a14:m>
                <a:r>
                  <a:rPr lang="en-US" sz="1800" dirty="0">
                    <a:solidFill>
                      <a:schemeClr val="tx1"/>
                    </a:solidFill>
                    <a:latin typeface="Baskerville Old Face" pitchFamily="18" charset="0"/>
                  </a:rPr>
                  <a:t> </a:t>
                </a:r>
                <a:r>
                  <a:rPr lang="en-US" sz="1800" dirty="0" smtClean="0">
                    <a:solidFill>
                      <a:schemeClr val="tx1"/>
                    </a:solidFill>
                    <a:latin typeface="Baskerville Old Face" pitchFamily="18" charset="0"/>
                  </a:rPr>
                  <a:t>with cardinality </a:t>
                </a:r>
                <a:r>
                  <a:rPr lang="en-US" sz="1800" i="1" dirty="0" smtClean="0">
                    <a:solidFill>
                      <a:schemeClr val="tx1"/>
                    </a:solidFill>
                    <a:latin typeface="Baskerville Old Face" pitchFamily="18" charset="0"/>
                  </a:rPr>
                  <a:t>i </a:t>
                </a:r>
                <a:r>
                  <a:rPr lang="en-US" sz="1800" dirty="0" smtClean="0">
                    <a:solidFill>
                      <a:schemeClr val="tx1"/>
                    </a:solidFill>
                    <a:latin typeface="Baskerville Old Face" pitchFamily="18" charset="0"/>
                  </a:rPr>
                  <a:t>and </a:t>
                </a:r>
                <a14:m>
                  <m:oMath xmlns:m="http://schemas.openxmlformats.org/officeDocument/2006/math">
                    <m:r>
                      <m:rPr>
                        <m:sty m:val="p"/>
                      </m:rPr>
                      <a:rPr lang="en-US" sz="1800">
                        <a:solidFill>
                          <a:schemeClr val="tx1"/>
                        </a:solidFill>
                        <a:latin typeface="Cambria Math"/>
                      </a:rPr>
                      <m:t>R</m:t>
                    </m:r>
                    <m:r>
                      <a:rPr lang="en-US" sz="1800" i="1" baseline="-25000">
                        <a:solidFill>
                          <a:schemeClr val="tx1"/>
                        </a:solidFill>
                        <a:latin typeface="Cambria Math"/>
                      </a:rPr>
                      <m:t>2</m:t>
                    </m:r>
                    <m:d>
                      <m:dPr>
                        <m:ctrlPr>
                          <a:rPr lang="en-US" sz="1800" i="1">
                            <a:solidFill>
                              <a:schemeClr val="tx1"/>
                            </a:solidFill>
                            <a:latin typeface="Cambria Math"/>
                          </a:rPr>
                        </m:ctrlPr>
                      </m:dPr>
                      <m:e>
                        <m:r>
                          <a:rPr lang="en-US" sz="1800" i="1">
                            <a:solidFill>
                              <a:schemeClr val="tx1"/>
                            </a:solidFill>
                            <a:latin typeface="Cambria Math"/>
                          </a:rPr>
                          <m:t>𝑏</m:t>
                        </m:r>
                        <m:r>
                          <a:rPr lang="en-US" sz="1800" i="1" baseline="-25000">
                            <a:solidFill>
                              <a:schemeClr val="tx1"/>
                            </a:solidFill>
                            <a:latin typeface="Cambria Math"/>
                          </a:rPr>
                          <m:t>1</m:t>
                        </m:r>
                        <m:r>
                          <a:rPr lang="en-US" sz="1800" i="1">
                            <a:solidFill>
                              <a:schemeClr val="tx1"/>
                            </a:solidFill>
                            <a:latin typeface="Cambria Math"/>
                          </a:rPr>
                          <m:t>, </m:t>
                        </m:r>
                        <m:r>
                          <a:rPr lang="en-US" sz="1800" i="1">
                            <a:solidFill>
                              <a:schemeClr val="tx1"/>
                            </a:solidFill>
                            <a:latin typeface="Cambria Math"/>
                          </a:rPr>
                          <m:t>𝑏</m:t>
                        </m:r>
                        <m:r>
                          <a:rPr lang="en-US" sz="1800" i="1" baseline="-25000">
                            <a:solidFill>
                              <a:schemeClr val="tx1"/>
                            </a:solidFill>
                            <a:latin typeface="Cambria Math"/>
                          </a:rPr>
                          <m:t>2</m:t>
                        </m:r>
                        <m:r>
                          <a:rPr lang="en-US" sz="1800" i="1">
                            <a:solidFill>
                              <a:schemeClr val="tx1"/>
                            </a:solidFill>
                            <a:latin typeface="Cambria Math"/>
                          </a:rPr>
                          <m:t>,…</m:t>
                        </m:r>
                        <m:r>
                          <a:rPr lang="en-US" sz="1800" i="1">
                            <a:solidFill>
                              <a:schemeClr val="tx1"/>
                            </a:solidFill>
                            <a:latin typeface="Cambria Math"/>
                          </a:rPr>
                          <m:t>𝑏𝑚</m:t>
                        </m:r>
                      </m:e>
                    </m:d>
                    <m:r>
                      <a:rPr lang="en-US" sz="1800" i="1">
                        <a:solidFill>
                          <a:schemeClr val="tx1"/>
                        </a:solidFill>
                        <a:latin typeface="Cambria Math"/>
                      </a:rPr>
                      <m:t> </m:t>
                    </m:r>
                  </m:oMath>
                </a14:m>
                <a:r>
                  <a:rPr lang="en-US" sz="1800" dirty="0" smtClean="0">
                    <a:solidFill>
                      <a:schemeClr val="tx1"/>
                    </a:solidFill>
                    <a:latin typeface="Baskerville Old Face" pitchFamily="18" charset="0"/>
                  </a:rPr>
                  <a:t>with cardinality </a:t>
                </a:r>
                <a:r>
                  <a:rPr lang="en-US" sz="1800" i="1" dirty="0" smtClean="0">
                    <a:solidFill>
                      <a:schemeClr val="tx1"/>
                    </a:solidFill>
                    <a:latin typeface="Baskerville Old Face" pitchFamily="18" charset="0"/>
                  </a:rPr>
                  <a:t>j </a:t>
                </a:r>
                <a:r>
                  <a:rPr lang="en-US" sz="1800" dirty="0" smtClean="0">
                    <a:solidFill>
                      <a:schemeClr val="tx1"/>
                    </a:solidFill>
                    <a:latin typeface="Baskerville Old Face" pitchFamily="18" charset="0"/>
                  </a:rPr>
                  <a:t>is a </a:t>
                </a:r>
                <a:r>
                  <a:rPr lang="en-US" sz="1800" dirty="0">
                    <a:solidFill>
                      <a:schemeClr val="tx1"/>
                    </a:solidFill>
                    <a:latin typeface="Baskerville Old Face" pitchFamily="18" charset="0"/>
                  </a:rPr>
                  <a:t>relation </a:t>
                </a:r>
                <a14:m>
                  <m:oMath xmlns:m="http://schemas.openxmlformats.org/officeDocument/2006/math">
                    <m:r>
                      <m:rPr>
                        <m:sty m:val="p"/>
                      </m:rPr>
                      <a:rPr lang="en-US" sz="1800">
                        <a:solidFill>
                          <a:schemeClr val="tx1"/>
                        </a:solidFill>
                        <a:latin typeface="Cambria Math"/>
                      </a:rPr>
                      <m:t>R</m:t>
                    </m:r>
                    <m:r>
                      <a:rPr lang="en-US" sz="1800" i="1" baseline="-25000">
                        <a:solidFill>
                          <a:schemeClr val="tx1"/>
                        </a:solidFill>
                        <a:latin typeface="Cambria Math"/>
                      </a:rPr>
                      <m:t>3</m:t>
                    </m:r>
                    <m:r>
                      <a:rPr lang="en-US" sz="1800" b="0" i="1" baseline="-25000" smtClean="0">
                        <a:solidFill>
                          <a:schemeClr val="tx1"/>
                        </a:solidFill>
                        <a:latin typeface="Cambria Math"/>
                      </a:rPr>
                      <m:t> </m:t>
                    </m:r>
                  </m:oMath>
                </a14:m>
                <a:r>
                  <a:rPr lang="en-US" sz="1800" dirty="0" smtClean="0">
                    <a:solidFill>
                      <a:schemeClr val="tx1"/>
                    </a:solidFill>
                    <a:latin typeface="Baskerville Old Face" pitchFamily="18" charset="0"/>
                  </a:rPr>
                  <a:t>with degree </a:t>
                </a:r>
                <a14:m>
                  <m:oMath xmlns:m="http://schemas.openxmlformats.org/officeDocument/2006/math">
                    <m:r>
                      <a:rPr lang="en-US" sz="1800" b="0" i="1" smtClean="0">
                        <a:solidFill>
                          <a:schemeClr val="tx1"/>
                        </a:solidFill>
                        <a:latin typeface="Cambria Math"/>
                      </a:rPr>
                      <m:t>𝑘</m:t>
                    </m:r>
                    <m:r>
                      <a:rPr lang="en-US" sz="1800" b="0" i="1" smtClean="0">
                        <a:solidFill>
                          <a:schemeClr val="tx1"/>
                        </a:solidFill>
                        <a:latin typeface="Cambria Math"/>
                      </a:rPr>
                      <m:t>=</m:t>
                    </m:r>
                    <m:r>
                      <a:rPr lang="en-US" sz="1800" b="0" i="1" smtClean="0">
                        <a:solidFill>
                          <a:schemeClr val="tx1"/>
                        </a:solidFill>
                        <a:latin typeface="Cambria Math"/>
                      </a:rPr>
                      <m:t>𝑛</m:t>
                    </m:r>
                    <m:r>
                      <a:rPr lang="en-US" sz="1800" b="0" i="1" smtClean="0">
                        <a:solidFill>
                          <a:schemeClr val="tx1"/>
                        </a:solidFill>
                        <a:latin typeface="Cambria Math"/>
                      </a:rPr>
                      <m:t>−</m:t>
                    </m:r>
                    <m:r>
                      <a:rPr lang="en-US" sz="1800" b="0" i="1" smtClean="0">
                        <a:solidFill>
                          <a:schemeClr val="tx1"/>
                        </a:solidFill>
                        <a:latin typeface="Cambria Math"/>
                      </a:rPr>
                      <m:t>𝑚</m:t>
                    </m:r>
                  </m:oMath>
                </a14:m>
                <a:r>
                  <a:rPr lang="en-US" sz="1800" dirty="0" smtClean="0">
                    <a:solidFill>
                      <a:schemeClr val="tx1"/>
                    </a:solidFill>
                    <a:latin typeface="Baskerville Old Face" pitchFamily="18" charset="0"/>
                  </a:rPr>
                  <a:t> and cardinality </a:t>
                </a:r>
                <a14:m>
                  <m:oMath xmlns:m="http://schemas.openxmlformats.org/officeDocument/2006/math">
                    <m:r>
                      <a:rPr lang="en-US" sz="1800" b="0" i="1" smtClean="0">
                        <a:solidFill>
                          <a:schemeClr val="tx1"/>
                        </a:solidFill>
                        <a:latin typeface="Cambria Math"/>
                      </a:rPr>
                      <m:t>𝑖</m:t>
                    </m:r>
                    <m:r>
                      <a:rPr lang="en-US" sz="1800" b="0" i="1" smtClean="0">
                        <a:solidFill>
                          <a:schemeClr val="tx1"/>
                        </a:solidFill>
                        <a:latin typeface="Cambria Math"/>
                        <a:ea typeface="Cambria Math"/>
                      </a:rPr>
                      <m:t>÷</m:t>
                    </m:r>
                    <m:r>
                      <a:rPr lang="en-US" sz="1800" b="0" i="1" smtClean="0">
                        <a:solidFill>
                          <a:schemeClr val="tx1"/>
                        </a:solidFill>
                        <a:latin typeface="Cambria Math"/>
                        <a:ea typeface="Cambria Math"/>
                      </a:rPr>
                      <m:t>𝑗</m:t>
                    </m:r>
                  </m:oMath>
                </a14:m>
                <a:r>
                  <a:rPr lang="en-US" sz="1800" dirty="0" smtClean="0">
                    <a:solidFill>
                      <a:schemeClr val="tx1"/>
                    </a:solidFill>
                    <a:latin typeface="Baskerville Old Face" pitchFamily="18" charset="0"/>
                  </a:rPr>
                  <a:t>. </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08720"/>
                <a:ext cx="8229600" cy="5665816"/>
              </a:xfrm>
              <a:blipFill rotWithShape="1">
                <a:blip r:embed="rId2"/>
                <a:stretch>
                  <a:fillRect r="-741"/>
                </a:stretch>
              </a:blipFill>
            </p:spPr>
            <p:txBody>
              <a:bodyPr/>
              <a:lstStyle/>
              <a:p>
                <a:r>
                  <a:rPr lang="en-US">
                    <a:noFill/>
                  </a:rPr>
                  <a:t> </a:t>
                </a:r>
              </a:p>
            </p:txBody>
          </p:sp>
        </mc:Fallback>
      </mc:AlternateContent>
    </p:spTree>
    <p:extLst>
      <p:ext uri="{BB962C8B-B14F-4D97-AF65-F5344CB8AC3E}">
        <p14:creationId xmlns:p14="http://schemas.microsoft.com/office/powerpoint/2010/main" val="3850759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p:spPr>
        <p:txBody>
          <a:bodyPr/>
          <a:lstStyle/>
          <a:p>
            <a:pPr algn="ctr"/>
            <a:r>
              <a:rPr lang="en-US" dirty="0" smtClean="0">
                <a:latin typeface="Baskerville Old Face" pitchFamily="18" charset="0"/>
              </a:rPr>
              <a:t>Division (cont’d)</a:t>
            </a:r>
            <a:endParaRPr lang="en-US" dirty="0">
              <a:latin typeface="Baskerville Old Fac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3676648"/>
              </p:ext>
            </p:extLst>
          </p:nvPr>
        </p:nvGraphicFramePr>
        <p:xfrm>
          <a:off x="5220073" y="4509120"/>
          <a:ext cx="2376263" cy="841248"/>
        </p:xfrm>
        <a:graphic>
          <a:graphicData uri="http://schemas.openxmlformats.org/drawingml/2006/table">
            <a:tbl>
              <a:tblPr firstRow="1" firstCol="1" bandRow="1">
                <a:tableStyleId>{5C22544A-7EE6-4342-B048-85BDC9FD1C3A}</a:tableStyleId>
              </a:tblPr>
              <a:tblGrid>
                <a:gridCol w="2376263"/>
              </a:tblGrid>
              <a:tr h="180340">
                <a:tc>
                  <a:txBody>
                    <a:bodyPr/>
                    <a:lstStyle/>
                    <a:p>
                      <a:pPr>
                        <a:lnSpc>
                          <a:spcPct val="115000"/>
                        </a:lnSpc>
                        <a:spcAft>
                          <a:spcPts val="0"/>
                        </a:spcAft>
                      </a:pPr>
                      <a:r>
                        <a:rPr lang="en-US" sz="2400" dirty="0">
                          <a:effectLst/>
                          <a:latin typeface="Baskerville Old Face" pitchFamily="18" charset="0"/>
                        </a:rPr>
                        <a:t>OrderNum</a:t>
                      </a:r>
                      <a:endParaRPr lang="en-US" sz="24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400" dirty="0">
                          <a:effectLst/>
                          <a:latin typeface="Baskerville Old Face" pitchFamily="18" charset="0"/>
                        </a:rPr>
                        <a:t>21610</a:t>
                      </a:r>
                      <a:endParaRPr lang="en-US" sz="2400" dirty="0">
                        <a:effectLst/>
                        <a:latin typeface="Baskerville Old Face" pitchFamily="18" charset="0"/>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26536213"/>
              </p:ext>
            </p:extLst>
          </p:nvPr>
        </p:nvGraphicFramePr>
        <p:xfrm>
          <a:off x="5004048" y="1556792"/>
          <a:ext cx="1584176" cy="1499592"/>
        </p:xfrm>
        <a:graphic>
          <a:graphicData uri="http://schemas.openxmlformats.org/drawingml/2006/table">
            <a:tbl>
              <a:tblPr firstRow="1" firstCol="1" bandRow="1">
                <a:tableStyleId>{5C22544A-7EE6-4342-B048-85BDC9FD1C3A}</a:tableStyleId>
              </a:tblPr>
              <a:tblGrid>
                <a:gridCol w="1584176"/>
              </a:tblGrid>
              <a:tr h="499864">
                <a:tc>
                  <a:txBody>
                    <a:bodyPr/>
                    <a:lstStyle/>
                    <a:p>
                      <a:pPr>
                        <a:lnSpc>
                          <a:spcPct val="115000"/>
                        </a:lnSpc>
                        <a:spcAft>
                          <a:spcPts val="0"/>
                        </a:spcAft>
                      </a:pPr>
                      <a:r>
                        <a:rPr lang="en-US" sz="2000" dirty="0">
                          <a:effectLst/>
                          <a:latin typeface="Baskerville Old Face" pitchFamily="18" charset="0"/>
                        </a:rPr>
                        <a:t>PartNum</a:t>
                      </a:r>
                      <a:endParaRPr lang="en-US" sz="2000" dirty="0">
                        <a:effectLst/>
                        <a:latin typeface="Baskerville Old Face" pitchFamily="18" charset="0"/>
                        <a:ea typeface="Calibri"/>
                        <a:cs typeface="Times New Roman"/>
                      </a:endParaRPr>
                    </a:p>
                  </a:txBody>
                  <a:tcPr marL="68580" marR="68580" marT="0" marB="0"/>
                </a:tc>
              </a:tr>
              <a:tr h="499864">
                <a:tc>
                  <a:txBody>
                    <a:bodyPr/>
                    <a:lstStyle/>
                    <a:p>
                      <a:pPr>
                        <a:lnSpc>
                          <a:spcPct val="115000"/>
                        </a:lnSpc>
                        <a:spcAft>
                          <a:spcPts val="0"/>
                        </a:spcAft>
                      </a:pPr>
                      <a:r>
                        <a:rPr lang="en-US" sz="2000" dirty="0">
                          <a:effectLst/>
                          <a:latin typeface="Baskerville Old Face" pitchFamily="18" charset="0"/>
                        </a:rPr>
                        <a:t>DR93</a:t>
                      </a:r>
                      <a:endParaRPr lang="en-US" sz="2000" dirty="0">
                        <a:effectLst/>
                        <a:latin typeface="Baskerville Old Face" pitchFamily="18" charset="0"/>
                        <a:ea typeface="Calibri"/>
                        <a:cs typeface="Times New Roman"/>
                      </a:endParaRPr>
                    </a:p>
                  </a:txBody>
                  <a:tcPr marL="68580" marR="68580" marT="0" marB="0"/>
                </a:tc>
              </a:tr>
              <a:tr h="499864">
                <a:tc>
                  <a:txBody>
                    <a:bodyPr/>
                    <a:lstStyle/>
                    <a:p>
                      <a:pPr>
                        <a:lnSpc>
                          <a:spcPct val="115000"/>
                        </a:lnSpc>
                        <a:spcAft>
                          <a:spcPts val="0"/>
                        </a:spcAft>
                      </a:pPr>
                      <a:r>
                        <a:rPr lang="en-US" sz="2000" dirty="0">
                          <a:effectLst/>
                          <a:latin typeface="Baskerville Old Face" pitchFamily="18" charset="0"/>
                        </a:rPr>
                        <a:t>DW11</a:t>
                      </a:r>
                      <a:endParaRPr lang="en-US" sz="2000" dirty="0">
                        <a:effectLst/>
                        <a:latin typeface="Baskerville Old Face" pitchFamily="18" charset="0"/>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46688332"/>
              </p:ext>
            </p:extLst>
          </p:nvPr>
        </p:nvGraphicFramePr>
        <p:xfrm>
          <a:off x="1115616" y="1484784"/>
          <a:ext cx="3096344" cy="3505200"/>
        </p:xfrm>
        <a:graphic>
          <a:graphicData uri="http://schemas.openxmlformats.org/drawingml/2006/table">
            <a:tbl>
              <a:tblPr firstRow="1" firstCol="1" bandRow="1">
                <a:tableStyleId>{5C22544A-7EE6-4342-B048-85BDC9FD1C3A}</a:tableStyleId>
              </a:tblPr>
              <a:tblGrid>
                <a:gridCol w="1742774"/>
                <a:gridCol w="1353570"/>
              </a:tblGrid>
              <a:tr h="180340">
                <a:tc>
                  <a:txBody>
                    <a:bodyPr/>
                    <a:lstStyle/>
                    <a:p>
                      <a:pPr>
                        <a:lnSpc>
                          <a:spcPct val="115000"/>
                        </a:lnSpc>
                        <a:spcAft>
                          <a:spcPts val="0"/>
                        </a:spcAft>
                      </a:pPr>
                      <a:r>
                        <a:rPr lang="en-US" sz="2000" dirty="0">
                          <a:effectLst/>
                          <a:latin typeface="Baskerville Old Face" pitchFamily="18" charset="0"/>
                        </a:rPr>
                        <a:t>OrderNum</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PartNum</a:t>
                      </a:r>
                      <a:endParaRPr lang="en-US" sz="2000" dirty="0">
                        <a:effectLst/>
                        <a:latin typeface="Baskerville Old Face" pitchFamily="18" charset="0"/>
                        <a:ea typeface="Calibri"/>
                        <a:cs typeface="Times New Roman"/>
                      </a:endParaRPr>
                    </a:p>
                  </a:txBody>
                  <a:tcPr marL="68580" marR="68580" marT="0" marB="0"/>
                </a:tc>
              </a:tr>
              <a:tr h="170180">
                <a:tc>
                  <a:txBody>
                    <a:bodyPr/>
                    <a:lstStyle/>
                    <a:p>
                      <a:pPr>
                        <a:lnSpc>
                          <a:spcPct val="115000"/>
                        </a:lnSpc>
                        <a:spcAft>
                          <a:spcPts val="0"/>
                        </a:spcAft>
                      </a:pPr>
                      <a:r>
                        <a:rPr lang="en-US" sz="2000" dirty="0">
                          <a:effectLst/>
                          <a:latin typeface="Baskerville Old Face" pitchFamily="18" charset="0"/>
                        </a:rPr>
                        <a:t>21608</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a:effectLst/>
                          <a:latin typeface="Baskerville Old Face" pitchFamily="18" charset="0"/>
                        </a:rPr>
                        <a:t>AT94</a:t>
                      </a:r>
                      <a:endParaRPr lang="en-US" sz="200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a:effectLst/>
                          <a:latin typeface="Baskerville Old Face" pitchFamily="18" charset="0"/>
                        </a:rPr>
                        <a:t>21610</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DR93</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21610</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DW11</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21613</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KL62</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a:effectLst/>
                          <a:latin typeface="Baskerville Old Face" pitchFamily="18" charset="0"/>
                        </a:rPr>
                        <a:t>21614</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KT03</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21617</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BV06</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a:effectLst/>
                          <a:latin typeface="Baskerville Old Face" pitchFamily="18" charset="0"/>
                        </a:rPr>
                        <a:t>21617</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CD52</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a:effectLst/>
                          <a:latin typeface="Baskerville Old Face" pitchFamily="18" charset="0"/>
                        </a:rPr>
                        <a:t>21619</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DR93</a:t>
                      </a:r>
                      <a:endParaRPr lang="en-US" sz="2000" dirty="0">
                        <a:effectLst/>
                        <a:latin typeface="Baskerville Old Face" pitchFamily="18" charset="0"/>
                        <a:ea typeface="Calibri"/>
                        <a:cs typeface="Times New Roman"/>
                      </a:endParaRPr>
                    </a:p>
                  </a:txBody>
                  <a:tcPr marL="68580" marR="68580" marT="0" marB="0"/>
                </a:tc>
              </a:tr>
              <a:tr h="180340">
                <a:tc>
                  <a:txBody>
                    <a:bodyPr/>
                    <a:lstStyle/>
                    <a:p>
                      <a:pPr>
                        <a:lnSpc>
                          <a:spcPct val="115000"/>
                        </a:lnSpc>
                        <a:spcAft>
                          <a:spcPts val="0"/>
                        </a:spcAft>
                      </a:pPr>
                      <a:r>
                        <a:rPr lang="en-US" sz="2000" dirty="0">
                          <a:effectLst/>
                          <a:latin typeface="Baskerville Old Face" pitchFamily="18" charset="0"/>
                        </a:rPr>
                        <a:t>21623</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KV29</a:t>
                      </a:r>
                      <a:endParaRPr lang="en-US" sz="2000" dirty="0">
                        <a:effectLst/>
                        <a:latin typeface="Baskerville Old Face" pitchFamily="18" charset="0"/>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5148064" y="3933056"/>
                <a:ext cx="3024336" cy="461665"/>
              </a:xfrm>
              <a:prstGeom prst="rect">
                <a:avLst/>
              </a:prstGeom>
              <a:noFill/>
            </p:spPr>
            <p:txBody>
              <a:bodyPr wrap="square" rtlCol="0">
                <a:spAutoFit/>
              </a:bodyPr>
              <a:lstStyle/>
              <a:p>
                <a:r>
                  <a:rPr lang="en-US" sz="2400" dirty="0" smtClean="0">
                    <a:latin typeface="Baskerville Old Face" pitchFamily="18" charset="0"/>
                  </a:rPr>
                  <a:t>OrderLine </a:t>
                </a:r>
                <a14:m>
                  <m:oMath xmlns:m="http://schemas.openxmlformats.org/officeDocument/2006/math">
                    <m:r>
                      <a:rPr lang="en-US" sz="2400" i="1" smtClean="0">
                        <a:latin typeface="Cambria Math"/>
                        <a:ea typeface="Cambria Math"/>
                      </a:rPr>
                      <m:t>÷</m:t>
                    </m:r>
                  </m:oMath>
                </a14:m>
                <a:r>
                  <a:rPr lang="en-US" sz="2400" dirty="0" smtClean="0">
                    <a:latin typeface="Baskerville Old Face" pitchFamily="18" charset="0"/>
                  </a:rPr>
                  <a:t> Part</a:t>
                </a:r>
                <a:endParaRPr lang="en-US" sz="2400" dirty="0">
                  <a:latin typeface="Baskerville Old Face"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48064" y="3933056"/>
                <a:ext cx="3024336" cy="461665"/>
              </a:xfrm>
              <a:prstGeom prst="rect">
                <a:avLst/>
              </a:prstGeom>
              <a:blipFill rotWithShape="1">
                <a:blip r:embed="rId2"/>
                <a:stretch>
                  <a:fillRect l="-3018" t="-9211" b="-30263"/>
                </a:stretch>
              </a:blipFill>
            </p:spPr>
            <p:txBody>
              <a:bodyPr/>
              <a:lstStyle/>
              <a:p>
                <a:r>
                  <a:rPr lang="en-US">
                    <a:noFill/>
                  </a:rPr>
                  <a:t> </a:t>
                </a:r>
              </a:p>
            </p:txBody>
          </p:sp>
        </mc:Fallback>
      </mc:AlternateContent>
      <p:sp>
        <p:nvSpPr>
          <p:cNvPr id="9" name="TextBox 8"/>
          <p:cNvSpPr txBox="1"/>
          <p:nvPr/>
        </p:nvSpPr>
        <p:spPr>
          <a:xfrm>
            <a:off x="1628056" y="980728"/>
            <a:ext cx="2232248" cy="461665"/>
          </a:xfrm>
          <a:prstGeom prst="rect">
            <a:avLst/>
          </a:prstGeom>
          <a:noFill/>
        </p:spPr>
        <p:txBody>
          <a:bodyPr wrap="square" rtlCol="0">
            <a:spAutoFit/>
          </a:bodyPr>
          <a:lstStyle/>
          <a:p>
            <a:r>
              <a:rPr lang="en-US" sz="2400" dirty="0" smtClean="0">
                <a:latin typeface="Baskerville Old Face" pitchFamily="18" charset="0"/>
              </a:rPr>
              <a:t>OrderLine</a:t>
            </a:r>
            <a:endParaRPr lang="en-US" dirty="0">
              <a:latin typeface="Baskerville Old Face" pitchFamily="18" charset="0"/>
            </a:endParaRPr>
          </a:p>
        </p:txBody>
      </p:sp>
      <p:sp>
        <p:nvSpPr>
          <p:cNvPr id="10" name="TextBox 9"/>
          <p:cNvSpPr txBox="1"/>
          <p:nvPr/>
        </p:nvSpPr>
        <p:spPr>
          <a:xfrm>
            <a:off x="5220072" y="1052736"/>
            <a:ext cx="1260140" cy="461665"/>
          </a:xfrm>
          <a:prstGeom prst="rect">
            <a:avLst/>
          </a:prstGeom>
          <a:noFill/>
        </p:spPr>
        <p:txBody>
          <a:bodyPr wrap="square" rtlCol="0">
            <a:spAutoFit/>
          </a:bodyPr>
          <a:lstStyle/>
          <a:p>
            <a:r>
              <a:rPr lang="en-US" sz="2400" dirty="0" smtClean="0">
                <a:latin typeface="Baskerville Old Face" pitchFamily="18" charset="0"/>
              </a:rPr>
              <a:t>Part</a:t>
            </a:r>
            <a:endParaRPr lang="en-US" sz="2400" dirty="0">
              <a:latin typeface="Baskerville Old Face" pitchFamily="18" charset="0"/>
            </a:endParaRPr>
          </a:p>
        </p:txBody>
      </p:sp>
    </p:spTree>
    <p:extLst>
      <p:ext uri="{BB962C8B-B14F-4D97-AF65-F5344CB8AC3E}">
        <p14:creationId xmlns:p14="http://schemas.microsoft.com/office/powerpoint/2010/main" val="716203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76064"/>
          </a:xfrm>
        </p:spPr>
        <p:txBody>
          <a:bodyPr>
            <a:normAutofit fontScale="90000"/>
          </a:bodyPr>
          <a:lstStyle/>
          <a:p>
            <a:pPr algn="ctr"/>
            <a:r>
              <a:rPr lang="en-US" dirty="0" smtClean="0">
                <a:latin typeface="Baskerville Old Face" pitchFamily="18" charset="0"/>
              </a:rPr>
              <a:t>JOIN</a:t>
            </a:r>
            <a:endParaRPr lang="en-US" dirty="0">
              <a:latin typeface="Baskerville Old Face" pitchFamily="18" charset="0"/>
            </a:endParaRPr>
          </a:p>
        </p:txBody>
      </p:sp>
      <p:sp>
        <p:nvSpPr>
          <p:cNvPr id="3" name="Content Placeholder 2"/>
          <p:cNvSpPr>
            <a:spLocks noGrp="1"/>
          </p:cNvSpPr>
          <p:nvPr>
            <p:ph idx="1"/>
          </p:nvPr>
        </p:nvSpPr>
        <p:spPr>
          <a:xfrm>
            <a:off x="457200" y="1196752"/>
            <a:ext cx="8229600" cy="5377784"/>
          </a:xfrm>
        </p:spPr>
        <p:txBody>
          <a:bodyPr/>
          <a:lstStyle/>
          <a:p>
            <a:pPr algn="just"/>
            <a:r>
              <a:rPr lang="en-US" dirty="0" smtClean="0">
                <a:latin typeface="Baskerville Old Face" pitchFamily="18" charset="0"/>
              </a:rPr>
              <a:t>The JOIN operation is one of the essential operations of relational algebra. </a:t>
            </a:r>
          </a:p>
          <a:p>
            <a:pPr algn="just"/>
            <a:r>
              <a:rPr lang="en-US" dirty="0" smtClean="0">
                <a:latin typeface="Baskerville Old Face" pitchFamily="18" charset="0"/>
              </a:rPr>
              <a:t>It is said to be the real power behind the relational database, allowing the use of independent tables linked by common attributes</a:t>
            </a:r>
          </a:p>
          <a:p>
            <a:pPr algn="just"/>
            <a:r>
              <a:rPr lang="en-US" dirty="0" smtClean="0">
                <a:latin typeface="Baskerville Old Face" pitchFamily="18" charset="0"/>
              </a:rPr>
              <a:t>The JOIN of two relations</a:t>
            </a:r>
            <a:r>
              <a:rPr lang="en-US" i="1" dirty="0" smtClean="0">
                <a:latin typeface="Baskerville Old Face" pitchFamily="18" charset="0"/>
              </a:rPr>
              <a:t> R</a:t>
            </a:r>
            <a:r>
              <a:rPr lang="en-US" i="1" baseline="-25000" dirty="0" smtClean="0">
                <a:latin typeface="Baskerville Old Face" pitchFamily="18" charset="0"/>
              </a:rPr>
              <a:t>1</a:t>
            </a:r>
            <a:r>
              <a:rPr lang="en-US" i="1" dirty="0" smtClean="0">
                <a:latin typeface="Baskerville Old Face" pitchFamily="18" charset="0"/>
              </a:rPr>
              <a:t> </a:t>
            </a:r>
            <a:r>
              <a:rPr lang="en-US" dirty="0" smtClean="0">
                <a:latin typeface="Baskerville Old Face" pitchFamily="18" charset="0"/>
              </a:rPr>
              <a:t>and </a:t>
            </a:r>
            <a:r>
              <a:rPr lang="en-US" i="1" dirty="0" smtClean="0">
                <a:latin typeface="Baskerville Old Face" pitchFamily="18" charset="0"/>
              </a:rPr>
              <a:t>R</a:t>
            </a:r>
            <a:r>
              <a:rPr lang="en-US" i="1" baseline="-25000" dirty="0" smtClean="0">
                <a:latin typeface="Baskerville Old Face" pitchFamily="18" charset="0"/>
              </a:rPr>
              <a:t>2</a:t>
            </a:r>
            <a:r>
              <a:rPr lang="en-US" dirty="0" smtClean="0">
                <a:latin typeface="Baskerville Old Face" pitchFamily="18" charset="0"/>
              </a:rPr>
              <a:t> is a restriction on their Cartesian product </a:t>
            </a:r>
            <a:r>
              <a:rPr lang="en-US" i="1" dirty="0" smtClean="0">
                <a:latin typeface="Baskerville Old Face" pitchFamily="18" charset="0"/>
              </a:rPr>
              <a:t>R</a:t>
            </a:r>
            <a:r>
              <a:rPr lang="en-US" i="1" baseline="-25000" dirty="0" smtClean="0">
                <a:latin typeface="Baskerville Old Face" pitchFamily="18" charset="0"/>
              </a:rPr>
              <a:t>1</a:t>
            </a:r>
            <a:r>
              <a:rPr lang="en-US" dirty="0">
                <a:latin typeface="Baskerville Old Face" pitchFamily="18" charset="0"/>
              </a:rPr>
              <a:t>X</a:t>
            </a:r>
            <a:r>
              <a:rPr lang="en-US" i="1" dirty="0" smtClean="0">
                <a:latin typeface="Baskerville Old Face" pitchFamily="18" charset="0"/>
              </a:rPr>
              <a:t>R</a:t>
            </a:r>
            <a:r>
              <a:rPr lang="en-US" i="1" baseline="-25000" dirty="0" smtClean="0">
                <a:latin typeface="Baskerville Old Face" pitchFamily="18" charset="0"/>
              </a:rPr>
              <a:t>2</a:t>
            </a:r>
            <a:r>
              <a:rPr lang="en-US" dirty="0" smtClean="0">
                <a:latin typeface="Baskerville Old Face" pitchFamily="18" charset="0"/>
              </a:rPr>
              <a:t> </a:t>
            </a:r>
            <a:r>
              <a:rPr lang="en-US" dirty="0" smtClean="0">
                <a:latin typeface="Baskerville Old Face" pitchFamily="18" charset="0"/>
              </a:rPr>
              <a:t>to meet a specified criterion.</a:t>
            </a:r>
          </a:p>
          <a:p>
            <a:pPr algn="just"/>
            <a:r>
              <a:rPr lang="en-US" dirty="0" smtClean="0">
                <a:latin typeface="Baskerville Old Face" pitchFamily="18" charset="0"/>
              </a:rPr>
              <a:t>The join itself is defined on an attribute </a:t>
            </a:r>
            <a:r>
              <a:rPr lang="en-US" i="1" dirty="0" smtClean="0">
                <a:latin typeface="Baskerville Old Face" pitchFamily="18" charset="0"/>
              </a:rPr>
              <a:t>a</a:t>
            </a:r>
            <a:r>
              <a:rPr lang="en-US" dirty="0" smtClean="0">
                <a:latin typeface="Baskerville Old Face" pitchFamily="18" charset="0"/>
              </a:rPr>
              <a:t> of </a:t>
            </a:r>
            <a:r>
              <a:rPr lang="en-US" i="1" dirty="0" smtClean="0">
                <a:latin typeface="Baskerville Old Face" pitchFamily="18" charset="0"/>
              </a:rPr>
              <a:t>R</a:t>
            </a:r>
            <a:r>
              <a:rPr lang="en-US" i="1" baseline="-25000" dirty="0" smtClean="0">
                <a:latin typeface="Baskerville Old Face" pitchFamily="18" charset="0"/>
              </a:rPr>
              <a:t>1</a:t>
            </a:r>
            <a:r>
              <a:rPr lang="en-US" dirty="0" smtClean="0">
                <a:latin typeface="Baskerville Old Face" pitchFamily="18" charset="0"/>
              </a:rPr>
              <a:t> and </a:t>
            </a:r>
            <a:r>
              <a:rPr lang="en-US" i="1" dirty="0" smtClean="0">
                <a:latin typeface="Baskerville Old Face" pitchFamily="18" charset="0"/>
              </a:rPr>
              <a:t>b</a:t>
            </a:r>
            <a:r>
              <a:rPr lang="en-US" dirty="0" smtClean="0">
                <a:latin typeface="Baskerville Old Face" pitchFamily="18" charset="0"/>
              </a:rPr>
              <a:t> of </a:t>
            </a:r>
            <a:r>
              <a:rPr lang="en-US" i="1" dirty="0" smtClean="0">
                <a:latin typeface="Baskerville Old Face" pitchFamily="18" charset="0"/>
              </a:rPr>
              <a:t>R</a:t>
            </a:r>
            <a:r>
              <a:rPr lang="en-US" i="1" baseline="-25000" dirty="0" smtClean="0">
                <a:latin typeface="Baskerville Old Face" pitchFamily="18" charset="0"/>
              </a:rPr>
              <a:t>2</a:t>
            </a:r>
            <a:r>
              <a:rPr lang="en-US" dirty="0" smtClean="0">
                <a:latin typeface="Baskerville Old Face" pitchFamily="18" charset="0"/>
              </a:rPr>
              <a:t> where the attributes a and b share the same domain.</a:t>
            </a:r>
            <a:endParaRPr lang="en-US" dirty="0">
              <a:latin typeface="Baskerville Old Face" pitchFamily="18" charset="0"/>
            </a:endParaRPr>
          </a:p>
        </p:txBody>
      </p:sp>
    </p:spTree>
    <p:extLst>
      <p:ext uri="{BB962C8B-B14F-4D97-AF65-F5344CB8AC3E}">
        <p14:creationId xmlns:p14="http://schemas.microsoft.com/office/powerpoint/2010/main" val="3999767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76064"/>
          </a:xfrm>
        </p:spPr>
        <p:txBody>
          <a:bodyPr>
            <a:normAutofit fontScale="90000"/>
          </a:bodyPr>
          <a:lstStyle/>
          <a:p>
            <a:pPr algn="ctr"/>
            <a:r>
              <a:rPr lang="en-US" dirty="0" smtClean="0">
                <a:latin typeface="Baskerville Old Face" pitchFamily="18" charset="0"/>
              </a:rPr>
              <a:t>Introduction</a:t>
            </a:r>
            <a:endParaRPr lang="en-US" dirty="0">
              <a:latin typeface="Baskerville Old Face" pitchFamily="18" charset="0"/>
            </a:endParaRPr>
          </a:p>
        </p:txBody>
      </p:sp>
      <p:sp>
        <p:nvSpPr>
          <p:cNvPr id="3" name="Content Placeholder 2"/>
          <p:cNvSpPr>
            <a:spLocks noGrp="1"/>
          </p:cNvSpPr>
          <p:nvPr>
            <p:ph idx="1"/>
          </p:nvPr>
        </p:nvSpPr>
        <p:spPr>
          <a:xfrm>
            <a:off x="457200" y="1124744"/>
            <a:ext cx="8229600" cy="5449792"/>
          </a:xfrm>
        </p:spPr>
        <p:txBody>
          <a:bodyPr>
            <a:normAutofit/>
          </a:bodyPr>
          <a:lstStyle/>
          <a:p>
            <a:pPr algn="just"/>
            <a:r>
              <a:rPr lang="en-US" b="1" dirty="0" smtClean="0">
                <a:latin typeface="Baskerville Old Face" pitchFamily="18" charset="0"/>
              </a:rPr>
              <a:t>Relational algebra </a:t>
            </a:r>
            <a:r>
              <a:rPr lang="en-US" dirty="0" smtClean="0">
                <a:latin typeface="Baskerville Old Face" pitchFamily="18" charset="0"/>
              </a:rPr>
              <a:t>defines the theoretical way of manipulating table contents through a number of relational operators</a:t>
            </a:r>
          </a:p>
          <a:p>
            <a:pPr algn="just"/>
            <a:r>
              <a:rPr lang="en-US" dirty="0" smtClean="0">
                <a:latin typeface="Baskerville Old Face" pitchFamily="18" charset="0"/>
              </a:rPr>
              <a:t>These relational operators include;</a:t>
            </a:r>
          </a:p>
          <a:p>
            <a:pPr lvl="1" algn="just"/>
            <a:r>
              <a:rPr lang="en-US" dirty="0" smtClean="0">
                <a:solidFill>
                  <a:schemeClr val="tx1"/>
                </a:solidFill>
                <a:latin typeface="Baskerville Old Face" pitchFamily="18" charset="0"/>
              </a:rPr>
              <a:t>SELECT (or RESTRICT)</a:t>
            </a:r>
          </a:p>
          <a:p>
            <a:pPr lvl="1" algn="just"/>
            <a:r>
              <a:rPr lang="en-US" dirty="0" smtClean="0">
                <a:solidFill>
                  <a:schemeClr val="tx1"/>
                </a:solidFill>
                <a:latin typeface="Baskerville Old Face" pitchFamily="18" charset="0"/>
              </a:rPr>
              <a:t>PROJECT</a:t>
            </a:r>
          </a:p>
          <a:p>
            <a:pPr lvl="1" algn="just"/>
            <a:r>
              <a:rPr lang="en-US" dirty="0" smtClean="0">
                <a:solidFill>
                  <a:schemeClr val="tx1"/>
                </a:solidFill>
                <a:latin typeface="Baskerville Old Face" pitchFamily="18" charset="0"/>
              </a:rPr>
              <a:t>JOIN</a:t>
            </a:r>
          </a:p>
          <a:p>
            <a:pPr lvl="1" algn="just"/>
            <a:r>
              <a:rPr lang="en-US" dirty="0" smtClean="0">
                <a:solidFill>
                  <a:schemeClr val="tx1"/>
                </a:solidFill>
                <a:latin typeface="Baskerville Old Face" pitchFamily="18" charset="0"/>
              </a:rPr>
              <a:t>PRODUCT</a:t>
            </a:r>
          </a:p>
          <a:p>
            <a:pPr lvl="1" algn="just"/>
            <a:r>
              <a:rPr lang="en-US" dirty="0" smtClean="0">
                <a:solidFill>
                  <a:schemeClr val="tx1"/>
                </a:solidFill>
                <a:latin typeface="Baskerville Old Face" pitchFamily="18" charset="0"/>
              </a:rPr>
              <a:t>INTERSECT</a:t>
            </a:r>
          </a:p>
          <a:p>
            <a:pPr lvl="1" algn="just"/>
            <a:r>
              <a:rPr lang="en-US" dirty="0" smtClean="0">
                <a:solidFill>
                  <a:schemeClr val="tx1"/>
                </a:solidFill>
                <a:latin typeface="Baskerville Old Face" pitchFamily="18" charset="0"/>
              </a:rPr>
              <a:t>UNION</a:t>
            </a:r>
          </a:p>
          <a:p>
            <a:pPr lvl="1" algn="just"/>
            <a:r>
              <a:rPr lang="en-US" dirty="0" smtClean="0">
                <a:solidFill>
                  <a:schemeClr val="tx1"/>
                </a:solidFill>
                <a:latin typeface="Baskerville Old Face" pitchFamily="18" charset="0"/>
              </a:rPr>
              <a:t>DIFFERENCE</a:t>
            </a:r>
          </a:p>
          <a:p>
            <a:pPr lvl="1" algn="just"/>
            <a:r>
              <a:rPr lang="en-US" dirty="0" smtClean="0">
                <a:solidFill>
                  <a:schemeClr val="tx1"/>
                </a:solidFill>
                <a:latin typeface="Baskerville Old Face" pitchFamily="18" charset="0"/>
              </a:rPr>
              <a:t>DIVIDE</a:t>
            </a:r>
            <a:endParaRPr lang="en-US" dirty="0">
              <a:solidFill>
                <a:schemeClr val="tx1"/>
              </a:solidFill>
              <a:latin typeface="Baskerville Old Face" pitchFamily="18" charset="0"/>
            </a:endParaRPr>
          </a:p>
        </p:txBody>
      </p:sp>
    </p:spTree>
    <p:extLst>
      <p:ext uri="{BB962C8B-B14F-4D97-AF65-F5344CB8AC3E}">
        <p14:creationId xmlns:p14="http://schemas.microsoft.com/office/powerpoint/2010/main" val="2879232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76064"/>
          </a:xfrm>
        </p:spPr>
        <p:txBody>
          <a:bodyPr>
            <a:normAutofit fontScale="90000"/>
          </a:bodyPr>
          <a:lstStyle/>
          <a:p>
            <a:pPr algn="ctr"/>
            <a:r>
              <a:rPr lang="en-US" dirty="0" smtClean="0">
                <a:latin typeface="Baskerville Old Face" pitchFamily="18" charset="0"/>
              </a:rPr>
              <a:t>JOIN(cont’d)</a:t>
            </a:r>
            <a:endParaRPr lang="en-US" dirty="0">
              <a:latin typeface="Baskerville Old Fac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752"/>
                <a:ext cx="8229600" cy="5377784"/>
              </a:xfrm>
            </p:spPr>
            <p:txBody>
              <a:bodyPr>
                <a:normAutofit fontScale="92500" lnSpcReduction="20000"/>
              </a:bodyPr>
              <a:lstStyle/>
              <a:p>
                <a:pPr algn="just">
                  <a:lnSpc>
                    <a:spcPct val="150000"/>
                  </a:lnSpc>
                </a:pPr>
                <a:r>
                  <a:rPr lang="en-US" dirty="0" smtClean="0">
                    <a:solidFill>
                      <a:schemeClr val="tx1"/>
                    </a:solidFill>
                    <a:latin typeface="Baskerville Old Face" pitchFamily="18" charset="0"/>
                  </a:rPr>
                  <a:t>The JOIN operator is formally defined as:</a:t>
                </a:r>
              </a:p>
              <a:p>
                <a:pPr lvl="1" algn="just">
                  <a:lnSpc>
                    <a:spcPct val="150000"/>
                  </a:lnSpc>
                </a:pPr>
                <a:r>
                  <a:rPr lang="en-US" dirty="0" smtClean="0">
                    <a:solidFill>
                      <a:schemeClr val="tx1"/>
                    </a:solidFill>
                    <a:latin typeface="Baskerville Old Face" pitchFamily="18" charset="0"/>
                  </a:rPr>
                  <a:t>The join of two relations </a:t>
                </a:r>
                <a:r>
                  <a:rPr lang="en-US" i="1" dirty="0" smtClean="0">
                    <a:solidFill>
                      <a:schemeClr val="tx1"/>
                    </a:solidFill>
                    <a:latin typeface="Baskerville Old Face" pitchFamily="18" charset="0"/>
                  </a:rPr>
                  <a:t>R</a:t>
                </a:r>
                <a:r>
                  <a:rPr lang="en-US" i="1" baseline="-25000" dirty="0" smtClean="0">
                    <a:solidFill>
                      <a:schemeClr val="tx1"/>
                    </a:solidFill>
                    <a:latin typeface="Baskerville Old Face" pitchFamily="18" charset="0"/>
                  </a:rPr>
                  <a:t>1</a:t>
                </a:r>
                <a:r>
                  <a:rPr lang="en-US" dirty="0" smtClean="0">
                    <a:solidFill>
                      <a:schemeClr val="tx1"/>
                    </a:solidFill>
                    <a:latin typeface="Baskerville Old Face" pitchFamily="18" charset="0"/>
                  </a:rPr>
                  <a:t>(</a:t>
                </a:r>
                <a:r>
                  <a:rPr lang="en-US" i="1" dirty="0" smtClean="0">
                    <a:solidFill>
                      <a:schemeClr val="tx1"/>
                    </a:solidFill>
                    <a:latin typeface="Baskerville Old Face" pitchFamily="18" charset="0"/>
                  </a:rPr>
                  <a:t>a</a:t>
                </a:r>
                <a:r>
                  <a:rPr lang="en-US" i="1" baseline="-25000" dirty="0" smtClean="0">
                    <a:solidFill>
                      <a:schemeClr val="tx1"/>
                    </a:solidFill>
                    <a:latin typeface="Baskerville Old Face" pitchFamily="18" charset="0"/>
                  </a:rPr>
                  <a:t>1</a:t>
                </a:r>
                <a:r>
                  <a:rPr lang="en-US" dirty="0" smtClean="0">
                    <a:solidFill>
                      <a:schemeClr val="tx1"/>
                    </a:solidFill>
                    <a:latin typeface="Baskerville Old Face" pitchFamily="18" charset="0"/>
                  </a:rPr>
                  <a:t>, </a:t>
                </a:r>
                <a:r>
                  <a:rPr lang="en-US" i="1" dirty="0" smtClean="0">
                    <a:solidFill>
                      <a:schemeClr val="tx1"/>
                    </a:solidFill>
                    <a:latin typeface="Baskerville Old Face" pitchFamily="18" charset="0"/>
                  </a:rPr>
                  <a:t>a</a:t>
                </a:r>
                <a:r>
                  <a:rPr lang="en-US" i="1"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 </a:t>
                </a:r>
                <a:r>
                  <a:rPr lang="en-US" i="1" dirty="0" smtClean="0">
                    <a:solidFill>
                      <a:schemeClr val="tx1"/>
                    </a:solidFill>
                    <a:latin typeface="Baskerville Old Face" pitchFamily="18" charset="0"/>
                  </a:rPr>
                  <a:t>a</a:t>
                </a:r>
                <a:r>
                  <a:rPr lang="en-US" i="1" baseline="-25000" dirty="0" smtClean="0">
                    <a:solidFill>
                      <a:schemeClr val="tx1"/>
                    </a:solidFill>
                    <a:latin typeface="Baskerville Old Face" pitchFamily="18" charset="0"/>
                  </a:rPr>
                  <a:t>n</a:t>
                </a:r>
                <a:r>
                  <a:rPr lang="en-US" dirty="0" smtClean="0">
                    <a:solidFill>
                      <a:schemeClr val="tx1"/>
                    </a:solidFill>
                    <a:latin typeface="Baskerville Old Face" pitchFamily="18" charset="0"/>
                  </a:rPr>
                  <a:t>) and </a:t>
                </a:r>
                <a:r>
                  <a:rPr lang="en-US" i="1" dirty="0" smtClean="0">
                    <a:solidFill>
                      <a:schemeClr val="tx1"/>
                    </a:solidFill>
                    <a:latin typeface="Baskerville Old Face" pitchFamily="18" charset="0"/>
                  </a:rPr>
                  <a:t>R</a:t>
                </a:r>
                <a:r>
                  <a:rPr lang="en-US" i="1"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a:t>
                </a:r>
                <a:r>
                  <a:rPr lang="en-US" i="1" dirty="0" smtClean="0">
                    <a:solidFill>
                      <a:schemeClr val="tx1"/>
                    </a:solidFill>
                    <a:latin typeface="Baskerville Old Face" pitchFamily="18" charset="0"/>
                  </a:rPr>
                  <a:t>b</a:t>
                </a:r>
                <a:r>
                  <a:rPr lang="en-US" i="1" baseline="-25000" dirty="0" smtClean="0">
                    <a:solidFill>
                      <a:schemeClr val="tx1"/>
                    </a:solidFill>
                    <a:latin typeface="Baskerville Old Face" pitchFamily="18" charset="0"/>
                  </a:rPr>
                  <a:t>1</a:t>
                </a:r>
                <a:r>
                  <a:rPr lang="en-US" dirty="0" smtClean="0">
                    <a:solidFill>
                      <a:schemeClr val="tx1"/>
                    </a:solidFill>
                    <a:latin typeface="Baskerville Old Face" pitchFamily="18" charset="0"/>
                  </a:rPr>
                  <a:t>, </a:t>
                </a:r>
                <a:r>
                  <a:rPr lang="en-US" i="1" dirty="0" smtClean="0">
                    <a:solidFill>
                      <a:schemeClr val="tx1"/>
                    </a:solidFill>
                    <a:latin typeface="Baskerville Old Face" pitchFamily="18" charset="0"/>
                  </a:rPr>
                  <a:t>b</a:t>
                </a:r>
                <a:r>
                  <a:rPr lang="en-US" i="1"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 </a:t>
                </a:r>
                <a:r>
                  <a:rPr lang="en-US" i="1" dirty="0" err="1" smtClean="0">
                    <a:solidFill>
                      <a:schemeClr val="tx1"/>
                    </a:solidFill>
                    <a:latin typeface="Baskerville Old Face" pitchFamily="18" charset="0"/>
                  </a:rPr>
                  <a:t>b</a:t>
                </a:r>
                <a:r>
                  <a:rPr lang="en-US" i="1" baseline="-25000" dirty="0" err="1" smtClean="0">
                    <a:solidFill>
                      <a:schemeClr val="tx1"/>
                    </a:solidFill>
                    <a:latin typeface="Baskerville Old Face" pitchFamily="18" charset="0"/>
                  </a:rPr>
                  <a:t>m</a:t>
                </a:r>
                <a:r>
                  <a:rPr lang="en-US" dirty="0" smtClean="0">
                    <a:solidFill>
                      <a:schemeClr val="tx1"/>
                    </a:solidFill>
                    <a:latin typeface="Baskerville Old Face" pitchFamily="18" charset="0"/>
                  </a:rPr>
                  <a:t>) is a relation </a:t>
                </a:r>
                <a:r>
                  <a:rPr lang="en-US" i="1" dirty="0" smtClean="0">
                    <a:solidFill>
                      <a:schemeClr val="tx1"/>
                    </a:solidFill>
                    <a:latin typeface="Baskerville Old Face" pitchFamily="18" charset="0"/>
                  </a:rPr>
                  <a:t>R</a:t>
                </a:r>
                <a:r>
                  <a:rPr lang="en-US" i="1" baseline="-25000" dirty="0" smtClean="0">
                    <a:solidFill>
                      <a:schemeClr val="tx1"/>
                    </a:solidFill>
                    <a:latin typeface="Baskerville Old Face" pitchFamily="18" charset="0"/>
                  </a:rPr>
                  <a:t>3</a:t>
                </a:r>
                <a:r>
                  <a:rPr lang="en-US" dirty="0" smtClean="0">
                    <a:solidFill>
                      <a:schemeClr val="tx1"/>
                    </a:solidFill>
                    <a:latin typeface="Baskerville Old Face" pitchFamily="18" charset="0"/>
                  </a:rPr>
                  <a:t> with degree </a:t>
                </a:r>
                <a14:m>
                  <m:oMath xmlns:m="http://schemas.openxmlformats.org/officeDocument/2006/math">
                    <m:r>
                      <a:rPr lang="en-US" b="0" i="1" smtClean="0">
                        <a:solidFill>
                          <a:schemeClr val="tx1"/>
                        </a:solidFill>
                        <a:latin typeface="Cambria Math"/>
                      </a:rPr>
                      <m:t>𝑘</m:t>
                    </m:r>
                    <m:r>
                      <a:rPr lang="en-US" b="0" i="1" smtClean="0">
                        <a:solidFill>
                          <a:schemeClr val="tx1"/>
                        </a:solidFill>
                        <a:latin typeface="Cambria Math"/>
                      </a:rPr>
                      <m:t>=</m:t>
                    </m:r>
                    <m:r>
                      <a:rPr lang="en-US" b="0" i="1" smtClean="0">
                        <a:solidFill>
                          <a:schemeClr val="tx1"/>
                        </a:solidFill>
                        <a:latin typeface="Cambria Math"/>
                      </a:rPr>
                      <m:t>𝑛</m:t>
                    </m:r>
                    <m:r>
                      <a:rPr lang="en-US" b="0" i="1" smtClean="0">
                        <a:solidFill>
                          <a:schemeClr val="tx1"/>
                        </a:solidFill>
                        <a:latin typeface="Cambria Math"/>
                      </a:rPr>
                      <m:t>+</m:t>
                    </m:r>
                    <m:r>
                      <a:rPr lang="en-US" b="0" i="1" smtClean="0">
                        <a:solidFill>
                          <a:schemeClr val="tx1"/>
                        </a:solidFill>
                        <a:latin typeface="Cambria Math"/>
                      </a:rPr>
                      <m:t>𝑚</m:t>
                    </m:r>
                  </m:oMath>
                </a14:m>
                <a:r>
                  <a:rPr lang="en-US" dirty="0" smtClean="0">
                    <a:solidFill>
                      <a:schemeClr val="tx1"/>
                    </a:solidFill>
                    <a:latin typeface="Baskerville Old Face" pitchFamily="18" charset="0"/>
                  </a:rPr>
                  <a:t>and attributes (</a:t>
                </a:r>
                <a:r>
                  <a:rPr lang="en-US" i="1" dirty="0" smtClean="0">
                    <a:solidFill>
                      <a:schemeClr val="tx1"/>
                    </a:solidFill>
                    <a:latin typeface="Baskerville Old Face" pitchFamily="18" charset="0"/>
                  </a:rPr>
                  <a:t>a</a:t>
                </a:r>
                <a:r>
                  <a:rPr lang="en-US" i="1" baseline="-25000" dirty="0" smtClean="0">
                    <a:solidFill>
                      <a:schemeClr val="tx1"/>
                    </a:solidFill>
                    <a:latin typeface="Baskerville Old Face" pitchFamily="18" charset="0"/>
                  </a:rPr>
                  <a:t>1</a:t>
                </a:r>
                <a:r>
                  <a:rPr lang="en-US" dirty="0" smtClean="0">
                    <a:solidFill>
                      <a:schemeClr val="tx1"/>
                    </a:solidFill>
                    <a:latin typeface="Baskerville Old Face" pitchFamily="18" charset="0"/>
                  </a:rPr>
                  <a:t>, </a:t>
                </a:r>
                <a:r>
                  <a:rPr lang="en-US" i="1" dirty="0" smtClean="0">
                    <a:solidFill>
                      <a:schemeClr val="tx1"/>
                    </a:solidFill>
                    <a:latin typeface="Baskerville Old Face" pitchFamily="18" charset="0"/>
                  </a:rPr>
                  <a:t>a</a:t>
                </a:r>
                <a:r>
                  <a:rPr lang="en-US" i="1"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 </a:t>
                </a:r>
                <a:r>
                  <a:rPr lang="en-US" i="1" dirty="0" smtClean="0">
                    <a:solidFill>
                      <a:schemeClr val="tx1"/>
                    </a:solidFill>
                    <a:latin typeface="Baskerville Old Face" pitchFamily="18" charset="0"/>
                  </a:rPr>
                  <a:t>a</a:t>
                </a:r>
                <a:r>
                  <a:rPr lang="en-US" i="1" baseline="-25000" dirty="0" smtClean="0">
                    <a:solidFill>
                      <a:schemeClr val="tx1"/>
                    </a:solidFill>
                    <a:latin typeface="Baskerville Old Face" pitchFamily="18" charset="0"/>
                  </a:rPr>
                  <a:t>n</a:t>
                </a:r>
                <a:r>
                  <a:rPr lang="en-US" dirty="0" smtClean="0">
                    <a:solidFill>
                      <a:schemeClr val="tx1"/>
                    </a:solidFill>
                    <a:latin typeface="Baskerville Old Face" pitchFamily="18" charset="0"/>
                  </a:rPr>
                  <a:t>, </a:t>
                </a:r>
                <a:r>
                  <a:rPr lang="en-US" i="1" dirty="0" smtClean="0">
                    <a:solidFill>
                      <a:schemeClr val="tx1"/>
                    </a:solidFill>
                    <a:latin typeface="Baskerville Old Face" pitchFamily="18" charset="0"/>
                  </a:rPr>
                  <a:t>b</a:t>
                </a:r>
                <a:r>
                  <a:rPr lang="en-US" i="1" baseline="-25000" dirty="0" smtClean="0">
                    <a:solidFill>
                      <a:schemeClr val="tx1"/>
                    </a:solidFill>
                    <a:latin typeface="Baskerville Old Face" pitchFamily="18" charset="0"/>
                  </a:rPr>
                  <a:t>1</a:t>
                </a:r>
                <a:r>
                  <a:rPr lang="en-US" dirty="0" smtClean="0">
                    <a:solidFill>
                      <a:schemeClr val="tx1"/>
                    </a:solidFill>
                    <a:latin typeface="Baskerville Old Face" pitchFamily="18" charset="0"/>
                  </a:rPr>
                  <a:t>, </a:t>
                </a:r>
                <a:r>
                  <a:rPr lang="en-US" i="1" dirty="0" smtClean="0">
                    <a:solidFill>
                      <a:schemeClr val="tx1"/>
                    </a:solidFill>
                    <a:latin typeface="Baskerville Old Face" pitchFamily="18" charset="0"/>
                  </a:rPr>
                  <a:t>b</a:t>
                </a:r>
                <a:r>
                  <a:rPr lang="en-US" i="1"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 </a:t>
                </a:r>
                <a:r>
                  <a:rPr lang="en-US" i="1" dirty="0" err="1" smtClean="0">
                    <a:solidFill>
                      <a:schemeClr val="tx1"/>
                    </a:solidFill>
                    <a:latin typeface="Baskerville Old Face" pitchFamily="18" charset="0"/>
                  </a:rPr>
                  <a:t>b</a:t>
                </a:r>
                <a:r>
                  <a:rPr lang="en-US" i="1" baseline="-25000" dirty="0" err="1" smtClean="0">
                    <a:solidFill>
                      <a:schemeClr val="tx1"/>
                    </a:solidFill>
                    <a:latin typeface="Baskerville Old Face" pitchFamily="18" charset="0"/>
                  </a:rPr>
                  <a:t>m</a:t>
                </a:r>
                <a:r>
                  <a:rPr lang="en-US" dirty="0" smtClean="0">
                    <a:solidFill>
                      <a:schemeClr val="tx1"/>
                    </a:solidFill>
                    <a:latin typeface="Baskerville Old Face" pitchFamily="18" charset="0"/>
                  </a:rPr>
                  <a:t>) </a:t>
                </a:r>
              </a:p>
              <a:p>
                <a:pPr algn="just">
                  <a:lnSpc>
                    <a:spcPct val="150000"/>
                  </a:lnSpc>
                </a:pPr>
                <a:r>
                  <a:rPr lang="en-US" dirty="0" smtClean="0">
                    <a:solidFill>
                      <a:schemeClr val="tx1"/>
                    </a:solidFill>
                    <a:latin typeface="Baskerville Old Face" pitchFamily="18" charset="0"/>
                  </a:rPr>
                  <a:t>Types of join operations</a:t>
                </a:r>
              </a:p>
              <a:p>
                <a:pPr lvl="1" algn="just">
                  <a:lnSpc>
                    <a:spcPct val="150000"/>
                  </a:lnSpc>
                </a:pPr>
                <a:r>
                  <a:rPr lang="en-US" dirty="0" smtClean="0">
                    <a:solidFill>
                      <a:schemeClr val="tx1"/>
                    </a:solidFill>
                    <a:latin typeface="Baskerville Old Face" pitchFamily="18" charset="0"/>
                  </a:rPr>
                  <a:t>THETA JOIN</a:t>
                </a:r>
              </a:p>
              <a:p>
                <a:pPr lvl="1" algn="just">
                  <a:lnSpc>
                    <a:spcPct val="150000"/>
                  </a:lnSpc>
                </a:pPr>
                <a:r>
                  <a:rPr lang="en-US" dirty="0" smtClean="0">
                    <a:solidFill>
                      <a:schemeClr val="tx1"/>
                    </a:solidFill>
                    <a:latin typeface="Baskerville Old Face" pitchFamily="18" charset="0"/>
                  </a:rPr>
                  <a:t>EQUIJOIN</a:t>
                </a:r>
              </a:p>
              <a:p>
                <a:pPr lvl="1" algn="just">
                  <a:lnSpc>
                    <a:spcPct val="150000"/>
                  </a:lnSpc>
                </a:pPr>
                <a:r>
                  <a:rPr lang="en-US" dirty="0" smtClean="0">
                    <a:solidFill>
                      <a:schemeClr val="tx1"/>
                    </a:solidFill>
                    <a:latin typeface="Baskerville Old Face" pitchFamily="18" charset="0"/>
                  </a:rPr>
                  <a:t>NATURAL JOIN</a:t>
                </a:r>
              </a:p>
              <a:p>
                <a:pPr lvl="1" algn="just">
                  <a:lnSpc>
                    <a:spcPct val="150000"/>
                  </a:lnSpc>
                </a:pPr>
                <a:r>
                  <a:rPr lang="en-US" dirty="0" smtClean="0">
                    <a:solidFill>
                      <a:schemeClr val="tx1"/>
                    </a:solidFill>
                    <a:latin typeface="Baskerville Old Face" pitchFamily="18" charset="0"/>
                  </a:rPr>
                  <a:t>LEFT OUTER JOIN</a:t>
                </a:r>
              </a:p>
              <a:p>
                <a:pPr lvl="1" algn="just">
                  <a:lnSpc>
                    <a:spcPct val="150000"/>
                  </a:lnSpc>
                </a:pPr>
                <a:r>
                  <a:rPr lang="en-US" dirty="0" smtClean="0">
                    <a:solidFill>
                      <a:schemeClr val="tx1"/>
                    </a:solidFill>
                    <a:latin typeface="Baskerville Old Face" pitchFamily="18" charset="0"/>
                  </a:rPr>
                  <a:t>RIGHT OUTER JOIN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5377784"/>
              </a:xfrm>
              <a:blipFill rotWithShape="1">
                <a:blip r:embed="rId2"/>
                <a:stretch>
                  <a:fillRect r="-1111"/>
                </a:stretch>
              </a:blipFill>
            </p:spPr>
            <p:txBody>
              <a:bodyPr/>
              <a:lstStyle/>
              <a:p>
                <a:r>
                  <a:rPr lang="en-US">
                    <a:noFill/>
                  </a:rPr>
                  <a:t> </a:t>
                </a:r>
              </a:p>
            </p:txBody>
          </p:sp>
        </mc:Fallback>
      </mc:AlternateContent>
    </p:spTree>
    <p:extLst>
      <p:ext uri="{BB962C8B-B14F-4D97-AF65-F5344CB8AC3E}">
        <p14:creationId xmlns:p14="http://schemas.microsoft.com/office/powerpoint/2010/main" val="81029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576064"/>
          </a:xfrm>
        </p:spPr>
        <p:txBody>
          <a:bodyPr>
            <a:normAutofit fontScale="90000"/>
          </a:bodyPr>
          <a:lstStyle/>
          <a:p>
            <a:pPr algn="ctr"/>
            <a:r>
              <a:rPr lang="en-US" dirty="0" smtClean="0">
                <a:latin typeface="Baskerville Old Face" pitchFamily="18" charset="0"/>
              </a:rPr>
              <a:t>THETA JOIN AND EQUIJOIN</a:t>
            </a:r>
            <a:endParaRPr lang="en-US" dirty="0">
              <a:latin typeface="Baskerville Old Face" pitchFamily="18" charset="0"/>
            </a:endParaRPr>
          </a:p>
        </p:txBody>
      </p:sp>
      <p:sp>
        <p:nvSpPr>
          <p:cNvPr id="3" name="Content Placeholder 2"/>
          <p:cNvSpPr>
            <a:spLocks noGrp="1"/>
          </p:cNvSpPr>
          <p:nvPr>
            <p:ph idx="1"/>
          </p:nvPr>
        </p:nvSpPr>
        <p:spPr>
          <a:xfrm>
            <a:off x="457200" y="908720"/>
            <a:ext cx="8229600" cy="5665816"/>
          </a:xfrm>
        </p:spPr>
        <p:txBody>
          <a:bodyPr>
            <a:normAutofit/>
          </a:bodyPr>
          <a:lstStyle/>
          <a:p>
            <a:pPr algn="just">
              <a:lnSpc>
                <a:spcPct val="160000"/>
              </a:lnSpc>
            </a:pPr>
            <a:r>
              <a:rPr lang="en-US" dirty="0" smtClean="0">
                <a:latin typeface="Baskerville Old Face" pitchFamily="18" charset="0"/>
              </a:rPr>
              <a:t>EQUIJOIN is on of the most commonly used joins which links tables on the basis of an equality condition that compares specified columns of each table</a:t>
            </a:r>
          </a:p>
          <a:p>
            <a:pPr algn="just">
              <a:lnSpc>
                <a:spcPct val="160000"/>
              </a:lnSpc>
            </a:pPr>
            <a:r>
              <a:rPr lang="en-US" dirty="0" smtClean="0">
                <a:latin typeface="Baskerville Old Face" pitchFamily="18" charset="0"/>
              </a:rPr>
              <a:t>The outcome of the equijoin does not eliminate duplicate columns , and the condition or criterion used must be explicitly defined.</a:t>
            </a:r>
          </a:p>
          <a:p>
            <a:pPr algn="just">
              <a:lnSpc>
                <a:spcPct val="160000"/>
              </a:lnSpc>
            </a:pPr>
            <a:r>
              <a:rPr lang="en-US" dirty="0" smtClean="0">
                <a:latin typeface="Baskerville Old Face" pitchFamily="18" charset="0"/>
              </a:rPr>
              <a:t>The equijoin takes its name from the equality comparison operator (=) used in the condition</a:t>
            </a:r>
          </a:p>
        </p:txBody>
      </p:sp>
    </p:spTree>
    <p:extLst>
      <p:ext uri="{BB962C8B-B14F-4D97-AF65-F5344CB8AC3E}">
        <p14:creationId xmlns:p14="http://schemas.microsoft.com/office/powerpoint/2010/main" val="1316981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576064"/>
          </a:xfrm>
        </p:spPr>
        <p:txBody>
          <a:bodyPr>
            <a:normAutofit fontScale="90000"/>
          </a:bodyPr>
          <a:lstStyle/>
          <a:p>
            <a:pPr algn="ctr"/>
            <a:r>
              <a:rPr lang="en-US" dirty="0" smtClean="0">
                <a:latin typeface="Baskerville Old Face" pitchFamily="18" charset="0"/>
              </a:rPr>
              <a:t>THETA JOIN AND EQUIJOIN(cont’d)</a:t>
            </a:r>
            <a:endParaRPr lang="en-US" dirty="0">
              <a:latin typeface="Baskerville Old Fac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08720"/>
                <a:ext cx="8229600" cy="5665816"/>
              </a:xfrm>
            </p:spPr>
            <p:txBody>
              <a:bodyPr>
                <a:normAutofit lnSpcReduction="10000"/>
              </a:bodyPr>
              <a:lstStyle/>
              <a:p>
                <a:pPr algn="just">
                  <a:lnSpc>
                    <a:spcPct val="150000"/>
                  </a:lnSpc>
                </a:pPr>
                <a:r>
                  <a:rPr lang="en-US" dirty="0" smtClean="0">
                    <a:latin typeface="Baskerville Old Face" pitchFamily="18" charset="0"/>
                  </a:rPr>
                  <a:t>If any other comparison operator is used the join is called a THETA JOIN, denoted by </a:t>
                </a:r>
                <a:r>
                  <a:rPr lang="el-GR" dirty="0" smtClean="0">
                    <a:latin typeface="Calibri"/>
                    <a:cs typeface="Calibri"/>
                  </a:rPr>
                  <a:t>θ</a:t>
                </a:r>
                <a:r>
                  <a:rPr lang="en-US" dirty="0" smtClean="0">
                    <a:latin typeface="Baskerville Old Face" pitchFamily="18" charset="0"/>
                    <a:cs typeface="Calibri"/>
                  </a:rPr>
                  <a:t> (</a:t>
                </a:r>
                <a:r>
                  <a:rPr lang="el-GR" dirty="0" smtClean="0">
                    <a:latin typeface="Calibri"/>
                    <a:cs typeface="Calibri"/>
                  </a:rPr>
                  <a:t>θ</a:t>
                </a:r>
                <a:r>
                  <a:rPr lang="en-US" dirty="0" smtClean="0">
                    <a:latin typeface="Baskerville Old Face" pitchFamily="18" charset="0"/>
                    <a:cs typeface="Calibri"/>
                  </a:rPr>
                  <a:t>-join)</a:t>
                </a:r>
              </a:p>
              <a:p>
                <a:pPr lvl="1" algn="just">
                  <a:lnSpc>
                    <a:spcPct val="150000"/>
                  </a:lnSpc>
                </a:pPr>
                <a:r>
                  <a:rPr lang="en-US" dirty="0" smtClean="0">
                    <a:solidFill>
                      <a:schemeClr val="tx1"/>
                    </a:solidFill>
                    <a:latin typeface="Baskerville Old Face" pitchFamily="18" charset="0"/>
                    <a:cs typeface="Calibri"/>
                  </a:rPr>
                  <a:t>Therefore, theta represents a predicate which consists of the following comparison operators (</a:t>
                </a:r>
                <a14:m>
                  <m:oMath xmlns:m="http://schemas.openxmlformats.org/officeDocument/2006/math">
                    <m:r>
                      <a:rPr lang="en-US" i="1" smtClean="0">
                        <a:solidFill>
                          <a:schemeClr val="tx1"/>
                        </a:solidFill>
                        <a:latin typeface="Cambria Math"/>
                        <a:ea typeface="Cambria Math"/>
                        <a:cs typeface="Calibri"/>
                      </a:rPr>
                      <m:t>=</m:t>
                    </m:r>
                    <m:r>
                      <a:rPr lang="en-US" b="0" i="1" smtClean="0">
                        <a:solidFill>
                          <a:schemeClr val="tx1"/>
                        </a:solidFill>
                        <a:latin typeface="Cambria Math"/>
                        <a:ea typeface="Cambria Math"/>
                        <a:cs typeface="Calibri"/>
                      </a:rPr>
                      <m:t>,  </m:t>
                    </m:r>
                  </m:oMath>
                </a14:m>
                <a:r>
                  <a:rPr lang="en-US" dirty="0" smtClean="0">
                    <a:solidFill>
                      <a:schemeClr val="tx1"/>
                    </a:solidFill>
                    <a:latin typeface="Baskerville Old Face" pitchFamily="18" charset="0"/>
                    <a:cs typeface="Calibri"/>
                  </a:rPr>
                  <a:t>&lt;, &lt;=, &gt;=, &lt;&gt;) </a:t>
                </a:r>
              </a:p>
              <a:p>
                <a:pPr algn="just">
                  <a:lnSpc>
                    <a:spcPct val="150000"/>
                  </a:lnSpc>
                </a:pPr>
                <a:r>
                  <a:rPr lang="en-US" dirty="0" smtClean="0">
                    <a:latin typeface="Baskerville Old Face" pitchFamily="18" charset="0"/>
                    <a:cs typeface="Calibri"/>
                  </a:rPr>
                  <a:t>EQUIJOIN is a special type of THETA JOIN</a:t>
                </a:r>
                <a:r>
                  <a:rPr lang="en-US" dirty="0" smtClean="0">
                    <a:latin typeface="Baskerville Old Face" pitchFamily="18" charset="0"/>
                  </a:rPr>
                  <a:t> </a:t>
                </a:r>
              </a:p>
              <a:p>
                <a:pPr algn="just">
                  <a:lnSpc>
                    <a:spcPct val="150000"/>
                  </a:lnSpc>
                </a:pPr>
                <a:r>
                  <a:rPr lang="en-US" dirty="0" smtClean="0">
                    <a:latin typeface="Baskerville Old Face" pitchFamily="18" charset="0"/>
                  </a:rPr>
                  <a:t>Let </a:t>
                </a:r>
                <a:r>
                  <a:rPr lang="en-US" i="1" dirty="0" smtClean="0">
                    <a:latin typeface="Baskerville Old Face" pitchFamily="18" charset="0"/>
                  </a:rPr>
                  <a:t>R</a:t>
                </a:r>
                <a:r>
                  <a:rPr lang="en-US" i="1" baseline="-25000" dirty="0" smtClean="0">
                    <a:latin typeface="Baskerville Old Face" pitchFamily="18" charset="0"/>
                  </a:rPr>
                  <a:t>1</a:t>
                </a:r>
                <a:r>
                  <a:rPr lang="en-US" dirty="0" smtClean="0">
                    <a:latin typeface="Baskerville Old Face" pitchFamily="18" charset="0"/>
                  </a:rPr>
                  <a:t>(</a:t>
                </a:r>
                <a:r>
                  <a:rPr lang="en-US" i="1" dirty="0" smtClean="0">
                    <a:latin typeface="Baskerville Old Face" pitchFamily="18" charset="0"/>
                  </a:rPr>
                  <a:t>a</a:t>
                </a:r>
                <a:r>
                  <a:rPr lang="en-US" i="1" baseline="-25000" dirty="0" smtClean="0">
                    <a:latin typeface="Baskerville Old Face" pitchFamily="18" charset="0"/>
                  </a:rPr>
                  <a:t>1</a:t>
                </a:r>
                <a:r>
                  <a:rPr lang="en-US" dirty="0">
                    <a:latin typeface="Baskerville Old Face" pitchFamily="18" charset="0"/>
                  </a:rPr>
                  <a:t>, </a:t>
                </a:r>
                <a:r>
                  <a:rPr lang="en-US" i="1" dirty="0">
                    <a:latin typeface="Baskerville Old Face" pitchFamily="18" charset="0"/>
                  </a:rPr>
                  <a:t>a</a:t>
                </a:r>
                <a:r>
                  <a:rPr lang="en-US" i="1" baseline="-25000" dirty="0">
                    <a:latin typeface="Baskerville Old Face" pitchFamily="18" charset="0"/>
                  </a:rPr>
                  <a:t>2</a:t>
                </a:r>
                <a:r>
                  <a:rPr lang="en-US" dirty="0">
                    <a:latin typeface="Baskerville Old Face" pitchFamily="18" charset="0"/>
                  </a:rPr>
                  <a:t>,…., </a:t>
                </a:r>
                <a:r>
                  <a:rPr lang="en-US" i="1" dirty="0">
                    <a:latin typeface="Baskerville Old Face" pitchFamily="18" charset="0"/>
                  </a:rPr>
                  <a:t>a</a:t>
                </a:r>
                <a:r>
                  <a:rPr lang="en-US" i="1" baseline="-25000" dirty="0">
                    <a:latin typeface="Baskerville Old Face" pitchFamily="18" charset="0"/>
                  </a:rPr>
                  <a:t>n</a:t>
                </a:r>
                <a:r>
                  <a:rPr lang="en-US" dirty="0">
                    <a:latin typeface="Baskerville Old Face" pitchFamily="18" charset="0"/>
                  </a:rPr>
                  <a:t>) and </a:t>
                </a:r>
                <a:r>
                  <a:rPr lang="en-US" i="1" dirty="0">
                    <a:latin typeface="Baskerville Old Face" pitchFamily="18" charset="0"/>
                  </a:rPr>
                  <a:t>R</a:t>
                </a:r>
                <a:r>
                  <a:rPr lang="en-US" i="1" baseline="-25000" dirty="0">
                    <a:latin typeface="Baskerville Old Face" pitchFamily="18" charset="0"/>
                  </a:rPr>
                  <a:t>2</a:t>
                </a:r>
                <a:r>
                  <a:rPr lang="en-US" dirty="0">
                    <a:latin typeface="Baskerville Old Face" pitchFamily="18" charset="0"/>
                  </a:rPr>
                  <a:t>(</a:t>
                </a:r>
                <a:r>
                  <a:rPr lang="en-US" i="1" dirty="0">
                    <a:latin typeface="Baskerville Old Face" pitchFamily="18" charset="0"/>
                  </a:rPr>
                  <a:t>b</a:t>
                </a:r>
                <a:r>
                  <a:rPr lang="en-US" i="1" baseline="-25000" dirty="0">
                    <a:latin typeface="Baskerville Old Face" pitchFamily="18" charset="0"/>
                  </a:rPr>
                  <a:t>1</a:t>
                </a:r>
                <a:r>
                  <a:rPr lang="en-US" dirty="0">
                    <a:latin typeface="Baskerville Old Face" pitchFamily="18" charset="0"/>
                  </a:rPr>
                  <a:t>, </a:t>
                </a:r>
                <a:r>
                  <a:rPr lang="en-US" i="1" dirty="0">
                    <a:latin typeface="Baskerville Old Face" pitchFamily="18" charset="0"/>
                  </a:rPr>
                  <a:t>b</a:t>
                </a:r>
                <a:r>
                  <a:rPr lang="en-US" i="1" baseline="-25000" dirty="0">
                    <a:latin typeface="Baskerville Old Face" pitchFamily="18" charset="0"/>
                  </a:rPr>
                  <a:t>2</a:t>
                </a:r>
                <a:r>
                  <a:rPr lang="en-US" dirty="0">
                    <a:latin typeface="Baskerville Old Face" pitchFamily="18" charset="0"/>
                  </a:rPr>
                  <a:t>,…, </a:t>
                </a:r>
                <a:r>
                  <a:rPr lang="en-US" i="1" dirty="0" err="1">
                    <a:latin typeface="Baskerville Old Face" pitchFamily="18" charset="0"/>
                  </a:rPr>
                  <a:t>b</a:t>
                </a:r>
                <a:r>
                  <a:rPr lang="en-US" i="1" baseline="-25000" dirty="0" err="1">
                    <a:latin typeface="Baskerville Old Face" pitchFamily="18" charset="0"/>
                  </a:rPr>
                  <a:t>m</a:t>
                </a:r>
                <a:r>
                  <a:rPr lang="en-US" dirty="0" smtClean="0">
                    <a:latin typeface="Baskerville Old Face" pitchFamily="18" charset="0"/>
                  </a:rPr>
                  <a:t>) be relations which may have different schemas. </a:t>
                </a:r>
                <a:endParaRPr lang="en-US" dirty="0">
                  <a:latin typeface="Baskerville Old Face" pitchFamily="18" charset="0"/>
                </a:endParaRPr>
              </a:p>
              <a:p>
                <a:pPr lvl="1" algn="just">
                  <a:lnSpc>
                    <a:spcPct val="150000"/>
                  </a:lnSpc>
                </a:pPr>
                <a:r>
                  <a:rPr lang="en-US" dirty="0" smtClean="0">
                    <a:solidFill>
                      <a:schemeClr val="tx1"/>
                    </a:solidFill>
                    <a:latin typeface="Baskerville Old Face" pitchFamily="18" charset="0"/>
                  </a:rPr>
                  <a:t>Then, </a:t>
                </a:r>
                <a:r>
                  <a:rPr lang="el-GR" dirty="0">
                    <a:solidFill>
                      <a:schemeClr val="tx1"/>
                    </a:solidFill>
                    <a:latin typeface="Calibri"/>
                    <a:cs typeface="Calibri"/>
                  </a:rPr>
                  <a:t>θ</a:t>
                </a:r>
                <a:r>
                  <a:rPr lang="en-US" dirty="0" smtClean="0">
                    <a:solidFill>
                      <a:schemeClr val="tx1"/>
                    </a:solidFill>
                    <a:latin typeface="Baskerville Old Face" pitchFamily="18" charset="0"/>
                    <a:cs typeface="Calibri"/>
                  </a:rPr>
                  <a:t>-join of </a:t>
                </a:r>
                <a:r>
                  <a:rPr lang="en-US" i="1" dirty="0" smtClean="0">
                    <a:solidFill>
                      <a:schemeClr val="tx1"/>
                    </a:solidFill>
                    <a:latin typeface="Baskerville Old Face" pitchFamily="18" charset="0"/>
                    <a:cs typeface="Calibri"/>
                  </a:rPr>
                  <a:t>R</a:t>
                </a:r>
                <a:r>
                  <a:rPr lang="en-US" i="1" baseline="-25000" dirty="0" smtClean="0">
                    <a:solidFill>
                      <a:schemeClr val="tx1"/>
                    </a:solidFill>
                    <a:latin typeface="Baskerville Old Face" pitchFamily="18" charset="0"/>
                    <a:cs typeface="Calibri"/>
                  </a:rPr>
                  <a:t>1</a:t>
                </a:r>
                <a:r>
                  <a:rPr lang="en-US" dirty="0" smtClean="0">
                    <a:solidFill>
                      <a:schemeClr val="tx1"/>
                    </a:solidFill>
                    <a:latin typeface="Baskerville Old Face" pitchFamily="18" charset="0"/>
                    <a:cs typeface="Calibri"/>
                  </a:rPr>
                  <a:t> and </a:t>
                </a:r>
                <a:r>
                  <a:rPr lang="en-US" i="1" dirty="0" smtClean="0">
                    <a:solidFill>
                      <a:schemeClr val="tx1"/>
                    </a:solidFill>
                    <a:latin typeface="Baskerville Old Face" pitchFamily="18" charset="0"/>
                    <a:cs typeface="Calibri"/>
                  </a:rPr>
                  <a:t>R</a:t>
                </a:r>
                <a:r>
                  <a:rPr lang="en-US" i="1" baseline="-25000" dirty="0" smtClean="0">
                    <a:solidFill>
                      <a:schemeClr val="tx1"/>
                    </a:solidFill>
                    <a:latin typeface="Baskerville Old Face" pitchFamily="18" charset="0"/>
                    <a:cs typeface="Calibri"/>
                  </a:rPr>
                  <a:t>2</a:t>
                </a:r>
                <a:r>
                  <a:rPr lang="en-US" baseline="-25000" dirty="0" smtClean="0">
                    <a:solidFill>
                      <a:schemeClr val="tx1"/>
                    </a:solidFill>
                    <a:latin typeface="Baskerville Old Face" pitchFamily="18" charset="0"/>
                    <a:cs typeface="Calibri"/>
                  </a:rPr>
                  <a:t> </a:t>
                </a:r>
                <a:r>
                  <a:rPr lang="en-US" dirty="0" smtClean="0">
                    <a:solidFill>
                      <a:schemeClr val="tx1"/>
                    </a:solidFill>
                    <a:latin typeface="Baskerville Old Face" pitchFamily="18" charset="0"/>
                    <a:cs typeface="Calibri"/>
                  </a:rPr>
                  <a:t>is denoted as </a:t>
                </a:r>
                <a:r>
                  <a:rPr lang="en-US" i="1" dirty="0" smtClean="0">
                    <a:solidFill>
                      <a:schemeClr val="tx1"/>
                    </a:solidFill>
                    <a:latin typeface="Baskerville Old Face" pitchFamily="18" charset="0"/>
                    <a:cs typeface="Calibri"/>
                  </a:rPr>
                  <a:t>R</a:t>
                </a:r>
                <a:r>
                  <a:rPr lang="en-US" i="1" baseline="-25000" dirty="0" smtClean="0">
                    <a:solidFill>
                      <a:schemeClr val="tx1"/>
                    </a:solidFill>
                    <a:latin typeface="Baskerville Old Face" pitchFamily="18" charset="0"/>
                    <a:cs typeface="Calibri"/>
                  </a:rPr>
                  <a:t>1</a:t>
                </a:r>
                <a:r>
                  <a:rPr lang="en-US" dirty="0" smtClean="0">
                    <a:solidFill>
                      <a:schemeClr val="tx1"/>
                    </a:solidFill>
                    <a:latin typeface="Baskerville Old Face" pitchFamily="18" charset="0"/>
                    <a:cs typeface="Calibri"/>
                  </a:rPr>
                  <a:t>    </a:t>
                </a:r>
                <a:r>
                  <a:rPr lang="el-GR" baseline="-25000" dirty="0" smtClean="0">
                    <a:solidFill>
                      <a:schemeClr val="tx1"/>
                    </a:solidFill>
                    <a:latin typeface="Calibri"/>
                    <a:cs typeface="Calibri"/>
                  </a:rPr>
                  <a:t>θ</a:t>
                </a:r>
                <a:r>
                  <a:rPr lang="en-US" i="1" dirty="0" smtClean="0">
                    <a:solidFill>
                      <a:schemeClr val="tx1"/>
                    </a:solidFill>
                    <a:latin typeface="Baskerville Old Face" pitchFamily="18" charset="0"/>
                    <a:cs typeface="Calibri"/>
                  </a:rPr>
                  <a:t>R</a:t>
                </a:r>
                <a:r>
                  <a:rPr lang="en-US" i="1" baseline="-25000" dirty="0" smtClean="0">
                    <a:solidFill>
                      <a:schemeClr val="tx1"/>
                    </a:solidFill>
                    <a:latin typeface="Baskerville Old Face" pitchFamily="18" charset="0"/>
                    <a:cs typeface="Calibri"/>
                  </a:rPr>
                  <a:t>2   </a:t>
                </a:r>
              </a:p>
              <a:p>
                <a:pPr lvl="1" algn="just">
                  <a:lnSpc>
                    <a:spcPct val="150000"/>
                  </a:lnSpc>
                </a:pPr>
                <a:r>
                  <a:rPr lang="en-US" dirty="0" smtClean="0">
                    <a:solidFill>
                      <a:schemeClr val="tx1"/>
                    </a:solidFill>
                    <a:latin typeface="Baskerville Old Face" pitchFamily="18" charset="0"/>
                    <a:cs typeface="Calibri"/>
                  </a:rPr>
                  <a:t>The equijoin is denoted as </a:t>
                </a:r>
                <a:r>
                  <a:rPr lang="en-US" i="1" dirty="0" smtClean="0">
                    <a:solidFill>
                      <a:schemeClr val="tx1"/>
                    </a:solidFill>
                    <a:latin typeface="Baskerville Old Face" pitchFamily="18" charset="0"/>
                    <a:cs typeface="Calibri"/>
                  </a:rPr>
                  <a:t>R</a:t>
                </a:r>
                <a:r>
                  <a:rPr lang="en-US" i="1" baseline="-25000" dirty="0" smtClean="0">
                    <a:solidFill>
                      <a:schemeClr val="tx1"/>
                    </a:solidFill>
                    <a:latin typeface="Baskerville Old Face" pitchFamily="18" charset="0"/>
                    <a:cs typeface="Calibri"/>
                  </a:rPr>
                  <a:t>1</a:t>
                </a:r>
                <a:r>
                  <a:rPr lang="en-US" dirty="0" smtClean="0">
                    <a:solidFill>
                      <a:schemeClr val="tx1"/>
                    </a:solidFill>
                    <a:latin typeface="Baskerville Old Face" pitchFamily="18" charset="0"/>
                    <a:cs typeface="Calibri"/>
                  </a:rPr>
                  <a:t>    </a:t>
                </a:r>
                <a:r>
                  <a:rPr lang="en-US" i="1" baseline="-25000" dirty="0" smtClean="0">
                    <a:solidFill>
                      <a:schemeClr val="tx1"/>
                    </a:solidFill>
                    <a:latin typeface="Baskerville Old Face" pitchFamily="18" charset="0"/>
                    <a:cs typeface="Calibri"/>
                  </a:rPr>
                  <a:t>R1.a = R2.b</a:t>
                </a:r>
                <a:r>
                  <a:rPr lang="en-US" i="1" dirty="0" smtClean="0">
                    <a:solidFill>
                      <a:schemeClr val="tx1"/>
                    </a:solidFill>
                    <a:latin typeface="Baskerville Old Face" pitchFamily="18" charset="0"/>
                    <a:cs typeface="Calibri"/>
                  </a:rPr>
                  <a:t>R</a:t>
                </a:r>
                <a:r>
                  <a:rPr lang="en-US" i="1" baseline="-25000" dirty="0" smtClean="0">
                    <a:solidFill>
                      <a:schemeClr val="tx1"/>
                    </a:solidFill>
                    <a:latin typeface="Baskerville Old Face" pitchFamily="18" charset="0"/>
                    <a:cs typeface="Calibri"/>
                  </a:rPr>
                  <a:t>2   </a:t>
                </a:r>
                <a:endParaRPr lang="en-US" i="1" baseline="-25000" dirty="0">
                  <a:solidFill>
                    <a:schemeClr val="tx1"/>
                  </a:solidFill>
                  <a:latin typeface="Baskerville Old Face" pitchFamily="18" charset="0"/>
                  <a:cs typeface="Calibri"/>
                </a:endParaRPr>
              </a:p>
              <a:p>
                <a:pPr lvl="1" algn="just">
                  <a:lnSpc>
                    <a:spcPct val="150000"/>
                  </a:lnSpc>
                </a:pPr>
                <a:endParaRPr lang="en-US" dirty="0">
                  <a:solidFill>
                    <a:schemeClr val="tx1"/>
                  </a:solidFill>
                  <a:latin typeface="Baskerville Old Face"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08720"/>
                <a:ext cx="8229600" cy="5665816"/>
              </a:xfrm>
              <a:blipFill rotWithShape="1">
                <a:blip r:embed="rId2"/>
                <a:stretch>
                  <a:fillRect r="-1481"/>
                </a:stretch>
              </a:blipFill>
            </p:spPr>
            <p:txBody>
              <a:bodyPr/>
              <a:lstStyle/>
              <a:p>
                <a:r>
                  <a:rPr lang="en-US">
                    <a:noFill/>
                  </a:rPr>
                  <a:t> </a:t>
                </a:r>
              </a:p>
            </p:txBody>
          </p:sp>
        </mc:Fallback>
      </mc:AlternateContent>
      <p:sp>
        <p:nvSpPr>
          <p:cNvPr id="4" name="Flowchart: Collate 3"/>
          <p:cNvSpPr/>
          <p:nvPr/>
        </p:nvSpPr>
        <p:spPr>
          <a:xfrm rot="16200000">
            <a:off x="6750241" y="5463247"/>
            <a:ext cx="180000" cy="216000"/>
          </a:xfrm>
          <a:prstGeom prst="flowChartCol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5" name="Flowchart: Collate 4"/>
          <p:cNvSpPr/>
          <p:nvPr/>
        </p:nvSpPr>
        <p:spPr>
          <a:xfrm rot="16200000">
            <a:off x="5166088" y="6057124"/>
            <a:ext cx="180000" cy="216000"/>
          </a:xfrm>
          <a:prstGeom prst="flowChartCol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9085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576064"/>
          </a:xfrm>
        </p:spPr>
        <p:txBody>
          <a:bodyPr>
            <a:normAutofit fontScale="90000"/>
          </a:bodyPr>
          <a:lstStyle/>
          <a:p>
            <a:pPr algn="ctr"/>
            <a:r>
              <a:rPr lang="en-US" dirty="0" smtClean="0">
                <a:latin typeface="Baskerville Old Face" pitchFamily="18" charset="0"/>
              </a:rPr>
              <a:t>THETA JOIN AND EQUIJOIN(cont’d)</a:t>
            </a:r>
            <a:endParaRPr lang="en-US" dirty="0">
              <a:latin typeface="Baskerville Old Fac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08720"/>
                <a:ext cx="8229600" cy="5665816"/>
              </a:xfrm>
            </p:spPr>
            <p:txBody>
              <a:bodyPr>
                <a:normAutofit fontScale="85000" lnSpcReduction="10000"/>
              </a:bodyPr>
              <a:lstStyle/>
              <a:p>
                <a:pPr algn="just">
                  <a:lnSpc>
                    <a:spcPct val="150000"/>
                  </a:lnSpc>
                </a:pPr>
                <a:r>
                  <a:rPr lang="en-US" dirty="0" smtClean="0">
                    <a:solidFill>
                      <a:schemeClr val="tx1"/>
                    </a:solidFill>
                    <a:latin typeface="Baskerville Old Face" pitchFamily="18" charset="0"/>
                  </a:rPr>
                  <a:t>It is possible to express the </a:t>
                </a:r>
                <a:r>
                  <a:rPr lang="el-GR" dirty="0">
                    <a:solidFill>
                      <a:schemeClr val="tx1"/>
                    </a:solidFill>
                    <a:latin typeface="Calibri"/>
                    <a:cs typeface="Calibri"/>
                  </a:rPr>
                  <a:t>θ</a:t>
                </a:r>
                <a:r>
                  <a:rPr lang="en-US" dirty="0" smtClean="0">
                    <a:solidFill>
                      <a:schemeClr val="tx1"/>
                    </a:solidFill>
                    <a:latin typeface="Baskerville Old Face" pitchFamily="18" charset="0"/>
                    <a:cs typeface="Calibri"/>
                  </a:rPr>
                  <a:t>-join and the equijoin in terms of restriction and Cartesian product operations</a:t>
                </a:r>
              </a:p>
              <a:p>
                <a:pPr lvl="1" algn="just">
                  <a:lnSpc>
                    <a:spcPct val="150000"/>
                  </a:lnSpc>
                </a:pPr>
                <a:r>
                  <a:rPr lang="en-US" dirty="0" err="1" smtClean="0">
                    <a:solidFill>
                      <a:schemeClr val="tx1"/>
                    </a:solidFill>
                    <a:latin typeface="Baskerville Old Face" pitchFamily="18" charset="0"/>
                    <a:cs typeface="Calibri"/>
                  </a:rPr>
                  <a:t>Eg</a:t>
                </a:r>
                <a:r>
                  <a:rPr lang="en-US" dirty="0" smtClean="0">
                    <a:solidFill>
                      <a:schemeClr val="tx1"/>
                    </a:solidFill>
                    <a:latin typeface="Baskerville Old Face" pitchFamily="18" charset="0"/>
                    <a:cs typeface="Calibri"/>
                  </a:rPr>
                  <a:t>; equijoin </a:t>
                </a:r>
                <a:r>
                  <a:rPr lang="en-US" i="1" dirty="0">
                    <a:solidFill>
                      <a:schemeClr val="tx1"/>
                    </a:solidFill>
                    <a:latin typeface="Baskerville Old Face" pitchFamily="18" charset="0"/>
                    <a:cs typeface="Calibri"/>
                  </a:rPr>
                  <a:t>R</a:t>
                </a:r>
                <a:r>
                  <a:rPr lang="en-US" i="1" baseline="-25000" dirty="0">
                    <a:solidFill>
                      <a:schemeClr val="tx1"/>
                    </a:solidFill>
                    <a:latin typeface="Baskerville Old Face" pitchFamily="18" charset="0"/>
                    <a:cs typeface="Calibri"/>
                  </a:rPr>
                  <a:t>1</a:t>
                </a:r>
                <a:r>
                  <a:rPr lang="en-US" dirty="0">
                    <a:solidFill>
                      <a:schemeClr val="tx1"/>
                    </a:solidFill>
                    <a:latin typeface="Baskerville Old Face" pitchFamily="18" charset="0"/>
                    <a:cs typeface="Calibri"/>
                  </a:rPr>
                  <a:t>   </a:t>
                </a:r>
                <a:r>
                  <a:rPr lang="en-US" dirty="0" smtClean="0">
                    <a:solidFill>
                      <a:schemeClr val="tx1"/>
                    </a:solidFill>
                    <a:latin typeface="Baskerville Old Face" pitchFamily="18" charset="0"/>
                    <a:cs typeface="Calibri"/>
                  </a:rPr>
                  <a:t> </a:t>
                </a:r>
                <a:r>
                  <a:rPr lang="en-US" i="1" baseline="-25000" dirty="0" smtClean="0">
                    <a:solidFill>
                      <a:schemeClr val="tx1"/>
                    </a:solidFill>
                    <a:latin typeface="Baskerville Old Face" pitchFamily="18" charset="0"/>
                    <a:cs typeface="Calibri"/>
                  </a:rPr>
                  <a:t>R1.a </a:t>
                </a:r>
                <a:r>
                  <a:rPr lang="en-US" i="1" baseline="-25000" dirty="0">
                    <a:solidFill>
                      <a:schemeClr val="tx1"/>
                    </a:solidFill>
                    <a:latin typeface="Baskerville Old Face" pitchFamily="18" charset="0"/>
                    <a:cs typeface="Calibri"/>
                  </a:rPr>
                  <a:t>= R2.b</a:t>
                </a:r>
                <a:r>
                  <a:rPr lang="en-US" i="1" dirty="0">
                    <a:solidFill>
                      <a:schemeClr val="tx1"/>
                    </a:solidFill>
                    <a:latin typeface="Baskerville Old Face" pitchFamily="18" charset="0"/>
                    <a:cs typeface="Calibri"/>
                  </a:rPr>
                  <a:t>R</a:t>
                </a:r>
                <a:r>
                  <a:rPr lang="en-US" i="1" baseline="-25000" dirty="0">
                    <a:solidFill>
                      <a:schemeClr val="tx1"/>
                    </a:solidFill>
                    <a:latin typeface="Baskerville Old Face" pitchFamily="18" charset="0"/>
                    <a:cs typeface="Calibri"/>
                  </a:rPr>
                  <a:t>2 </a:t>
                </a:r>
                <a:r>
                  <a:rPr lang="en-US" dirty="0" smtClean="0">
                    <a:solidFill>
                      <a:schemeClr val="tx1"/>
                    </a:solidFill>
                    <a:latin typeface="Baskerville Old Face" pitchFamily="18" charset="0"/>
                    <a:cs typeface="Calibri"/>
                  </a:rPr>
                  <a:t>may also be written as</a:t>
                </a:r>
                <a:r>
                  <a:rPr lang="en-US" dirty="0" smtClean="0">
                    <a:solidFill>
                      <a:schemeClr val="tx1"/>
                    </a:solidFill>
                    <a:latin typeface="Baskerville Old Face" pitchFamily="18" charset="0"/>
                  </a:rPr>
                  <a:t> </a:t>
                </a:r>
              </a:p>
              <a:p>
                <a:pPr marL="411480" lvl="1" indent="0" algn="just">
                  <a:lnSpc>
                    <a:spcPct val="150000"/>
                  </a:lnSpc>
                  <a:buNone/>
                </a:pPr>
                <a:r>
                  <a:rPr lang="en-US" b="1" dirty="0">
                    <a:solidFill>
                      <a:schemeClr val="tx1"/>
                    </a:solidFill>
                    <a:latin typeface="Baskerville Old Face" pitchFamily="18" charset="0"/>
                    <a:ea typeface="Cambria Math"/>
                  </a:rPr>
                  <a:t>	</a:t>
                </a:r>
                <a14:m>
                  <m:oMath xmlns:m="http://schemas.openxmlformats.org/officeDocument/2006/math">
                    <m:r>
                      <a:rPr lang="en-US" b="1" i="1">
                        <a:solidFill>
                          <a:schemeClr val="tx1"/>
                        </a:solidFill>
                        <a:latin typeface="Cambria Math"/>
                        <a:ea typeface="Cambria Math"/>
                      </a:rPr>
                      <m:t>𝝈</m:t>
                    </m:r>
                  </m:oMath>
                </a14:m>
                <a:r>
                  <a:rPr lang="en-US" i="1" baseline="-25000" dirty="0">
                    <a:solidFill>
                      <a:schemeClr val="tx1"/>
                    </a:solidFill>
                    <a:latin typeface="Baskerville Old Face" pitchFamily="18" charset="0"/>
                    <a:cs typeface="Calibri"/>
                  </a:rPr>
                  <a:t>R1.a = </a:t>
                </a:r>
                <a:r>
                  <a:rPr lang="en-US" i="1" baseline="-25000" dirty="0" smtClean="0">
                    <a:solidFill>
                      <a:schemeClr val="tx1"/>
                    </a:solidFill>
                    <a:latin typeface="Baskerville Old Face" pitchFamily="18" charset="0"/>
                    <a:cs typeface="Calibri"/>
                  </a:rPr>
                  <a:t>R2.b</a:t>
                </a:r>
                <a:r>
                  <a:rPr lang="en-US" dirty="0" smtClean="0">
                    <a:solidFill>
                      <a:schemeClr val="tx1"/>
                    </a:solidFill>
                    <a:latin typeface="Baskerville Old Face" pitchFamily="18" charset="0"/>
                    <a:cs typeface="Calibri"/>
                  </a:rPr>
                  <a:t>(</a:t>
                </a:r>
                <a:r>
                  <a:rPr lang="en-US" i="1" dirty="0" smtClean="0">
                    <a:solidFill>
                      <a:schemeClr val="tx1"/>
                    </a:solidFill>
                    <a:latin typeface="Baskerville Old Face" pitchFamily="18" charset="0"/>
                    <a:cs typeface="Calibri"/>
                  </a:rPr>
                  <a:t>R</a:t>
                </a:r>
                <a:r>
                  <a:rPr lang="en-US" i="1" baseline="-25000" dirty="0" smtClean="0">
                    <a:solidFill>
                      <a:schemeClr val="tx1"/>
                    </a:solidFill>
                    <a:latin typeface="Baskerville Old Face" pitchFamily="18" charset="0"/>
                    <a:cs typeface="Calibri"/>
                  </a:rPr>
                  <a:t>1 </a:t>
                </a:r>
                <a:r>
                  <a:rPr lang="en-US" dirty="0">
                    <a:solidFill>
                      <a:schemeClr val="tx1"/>
                    </a:solidFill>
                    <a:latin typeface="Baskerville Old Face" pitchFamily="18" charset="0"/>
                    <a:cs typeface="Calibri"/>
                  </a:rPr>
                  <a:t>X</a:t>
                </a:r>
                <a:r>
                  <a:rPr lang="en-US" i="1" dirty="0" smtClean="0">
                    <a:solidFill>
                      <a:schemeClr val="tx1"/>
                    </a:solidFill>
                    <a:latin typeface="Baskerville Old Face" pitchFamily="18" charset="0"/>
                    <a:cs typeface="Calibri"/>
                  </a:rPr>
                  <a:t>R</a:t>
                </a:r>
                <a:r>
                  <a:rPr lang="en-US" i="1" baseline="-25000" dirty="0" smtClean="0">
                    <a:solidFill>
                      <a:schemeClr val="tx1"/>
                    </a:solidFill>
                    <a:latin typeface="Baskerville Old Face" pitchFamily="18" charset="0"/>
                    <a:cs typeface="Calibri"/>
                  </a:rPr>
                  <a:t>2 </a:t>
                </a:r>
                <a:r>
                  <a:rPr lang="en-US" dirty="0" smtClean="0">
                    <a:solidFill>
                      <a:schemeClr val="tx1"/>
                    </a:solidFill>
                    <a:latin typeface="Baskerville Old Face" pitchFamily="18" charset="0"/>
                    <a:cs typeface="Calibri"/>
                  </a:rPr>
                  <a:t>)</a:t>
                </a:r>
              </a:p>
              <a:p>
                <a:pPr algn="just">
                  <a:lnSpc>
                    <a:spcPct val="150000"/>
                  </a:lnSpc>
                </a:pPr>
                <a:r>
                  <a:rPr lang="en-US" dirty="0" smtClean="0">
                    <a:solidFill>
                      <a:schemeClr val="tx1"/>
                    </a:solidFill>
                    <a:latin typeface="Baskerville Old Face" pitchFamily="18" charset="0"/>
                    <a:cs typeface="Calibri"/>
                  </a:rPr>
                  <a:t>Looking at the </a:t>
                </a:r>
                <a:r>
                  <a:rPr lang="el-GR" dirty="0" smtClean="0">
                    <a:solidFill>
                      <a:schemeClr val="tx1"/>
                    </a:solidFill>
                    <a:latin typeface="Calibri"/>
                    <a:cs typeface="Calibri"/>
                  </a:rPr>
                  <a:t>θ</a:t>
                </a:r>
                <a:r>
                  <a:rPr lang="en-US" dirty="0">
                    <a:solidFill>
                      <a:schemeClr val="tx1"/>
                    </a:solidFill>
                    <a:latin typeface="Baskerville Old Face" pitchFamily="18" charset="0"/>
                    <a:cs typeface="Calibri"/>
                  </a:rPr>
                  <a:t>-join </a:t>
                </a:r>
                <a:r>
                  <a:rPr lang="en-US" dirty="0" smtClean="0">
                    <a:solidFill>
                      <a:schemeClr val="tx1"/>
                    </a:solidFill>
                    <a:latin typeface="Baskerville Old Face" pitchFamily="18" charset="0"/>
                    <a:cs typeface="Calibri"/>
                  </a:rPr>
                  <a:t>and the equijoin in this way allows for some rules to be created which helps in the computation of such joins on two relations:</a:t>
                </a:r>
              </a:p>
              <a:p>
                <a:pPr lvl="1" algn="just">
                  <a:lnSpc>
                    <a:spcPct val="150000"/>
                  </a:lnSpc>
                </a:pPr>
                <a:r>
                  <a:rPr lang="en-US" dirty="0" smtClean="0">
                    <a:solidFill>
                      <a:schemeClr val="tx1"/>
                    </a:solidFill>
                    <a:latin typeface="Baskerville Old Face" pitchFamily="18" charset="0"/>
                    <a:cs typeface="Calibri"/>
                  </a:rPr>
                  <a:t>Compute </a:t>
                </a:r>
                <a:r>
                  <a:rPr lang="en-US" i="1" dirty="0">
                    <a:solidFill>
                      <a:schemeClr val="tx1"/>
                    </a:solidFill>
                    <a:latin typeface="Baskerville Old Face" pitchFamily="18" charset="0"/>
                    <a:cs typeface="Calibri"/>
                  </a:rPr>
                  <a:t>R</a:t>
                </a:r>
                <a:r>
                  <a:rPr lang="en-US" i="1" baseline="-25000" dirty="0">
                    <a:solidFill>
                      <a:schemeClr val="tx1"/>
                    </a:solidFill>
                    <a:latin typeface="Baskerville Old Face" pitchFamily="18" charset="0"/>
                    <a:cs typeface="Calibri"/>
                  </a:rPr>
                  <a:t>1 </a:t>
                </a:r>
                <a:r>
                  <a:rPr lang="en-US" dirty="0">
                    <a:solidFill>
                      <a:schemeClr val="tx1"/>
                    </a:solidFill>
                    <a:latin typeface="Baskerville Old Face" pitchFamily="18" charset="0"/>
                    <a:cs typeface="Calibri"/>
                  </a:rPr>
                  <a:t>X</a:t>
                </a:r>
                <a:r>
                  <a:rPr lang="en-US" i="1" dirty="0">
                    <a:solidFill>
                      <a:schemeClr val="tx1"/>
                    </a:solidFill>
                    <a:latin typeface="Baskerville Old Face" pitchFamily="18" charset="0"/>
                    <a:cs typeface="Calibri"/>
                  </a:rPr>
                  <a:t>R</a:t>
                </a:r>
                <a:r>
                  <a:rPr lang="en-US" i="1" baseline="-25000" dirty="0">
                    <a:solidFill>
                      <a:schemeClr val="tx1"/>
                    </a:solidFill>
                    <a:latin typeface="Baskerville Old Face" pitchFamily="18" charset="0"/>
                    <a:cs typeface="Calibri"/>
                  </a:rPr>
                  <a:t>2 </a:t>
                </a:r>
                <a:r>
                  <a:rPr lang="en-US" i="1" baseline="-25000" dirty="0" smtClean="0">
                    <a:solidFill>
                      <a:schemeClr val="tx1"/>
                    </a:solidFill>
                    <a:latin typeface="Baskerville Old Face" pitchFamily="18" charset="0"/>
                    <a:cs typeface="Calibri"/>
                  </a:rPr>
                  <a:t>. </a:t>
                </a:r>
                <a:r>
                  <a:rPr lang="en-US" dirty="0" smtClean="0">
                    <a:solidFill>
                      <a:schemeClr val="tx1"/>
                    </a:solidFill>
                    <a:latin typeface="Baskerville Old Face" pitchFamily="18" charset="0"/>
                    <a:cs typeface="Calibri"/>
                  </a:rPr>
                  <a:t>This first performs a Cartesian product to form all possible combinations of the rows of </a:t>
                </a:r>
                <a:r>
                  <a:rPr lang="en-US" i="1" dirty="0">
                    <a:solidFill>
                      <a:schemeClr val="tx1"/>
                    </a:solidFill>
                    <a:latin typeface="Baskerville Old Face" pitchFamily="18" charset="0"/>
                    <a:cs typeface="Calibri"/>
                  </a:rPr>
                  <a:t>R</a:t>
                </a:r>
                <a:r>
                  <a:rPr lang="en-US" i="1" baseline="-25000" dirty="0">
                    <a:solidFill>
                      <a:schemeClr val="tx1"/>
                    </a:solidFill>
                    <a:latin typeface="Baskerville Old Face" pitchFamily="18" charset="0"/>
                    <a:cs typeface="Calibri"/>
                  </a:rPr>
                  <a:t>1 </a:t>
                </a:r>
                <a:r>
                  <a:rPr lang="en-US" dirty="0" smtClean="0">
                    <a:solidFill>
                      <a:schemeClr val="tx1"/>
                    </a:solidFill>
                    <a:latin typeface="Baskerville Old Face" pitchFamily="18" charset="0"/>
                    <a:cs typeface="Calibri"/>
                  </a:rPr>
                  <a:t>and </a:t>
                </a:r>
                <a:r>
                  <a:rPr lang="en-US" i="1" dirty="0" smtClean="0">
                    <a:solidFill>
                      <a:schemeClr val="tx1"/>
                    </a:solidFill>
                    <a:latin typeface="Baskerville Old Face" pitchFamily="18" charset="0"/>
                    <a:cs typeface="Calibri"/>
                  </a:rPr>
                  <a:t>R</a:t>
                </a:r>
                <a:r>
                  <a:rPr lang="en-US" i="1" baseline="-25000" dirty="0" smtClean="0">
                    <a:solidFill>
                      <a:schemeClr val="tx1"/>
                    </a:solidFill>
                    <a:latin typeface="Baskerville Old Face" pitchFamily="18" charset="0"/>
                    <a:cs typeface="Calibri"/>
                  </a:rPr>
                  <a:t>2 </a:t>
                </a:r>
              </a:p>
              <a:p>
                <a:pPr lvl="1" algn="just">
                  <a:lnSpc>
                    <a:spcPct val="150000"/>
                  </a:lnSpc>
                </a:pPr>
                <a:r>
                  <a:rPr lang="en-US" dirty="0" smtClean="0">
                    <a:solidFill>
                      <a:schemeClr val="tx1"/>
                    </a:solidFill>
                    <a:latin typeface="Baskerville Old Face" pitchFamily="18" charset="0"/>
                    <a:cs typeface="Calibri"/>
                  </a:rPr>
                  <a:t>Restrict the Cartesian product to only those rows where the values in certain columns match</a:t>
                </a:r>
              </a:p>
              <a:p>
                <a:pPr marL="576072" indent="-457200" algn="just">
                  <a:lnSpc>
                    <a:spcPct val="150000"/>
                  </a:lnSpc>
                </a:pPr>
                <a:endParaRPr lang="en-US" dirty="0">
                  <a:solidFill>
                    <a:schemeClr val="tx1"/>
                  </a:solidFill>
                  <a:latin typeface="Baskerville Old Face"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08720"/>
                <a:ext cx="8229600" cy="5665816"/>
              </a:xfrm>
              <a:blipFill rotWithShape="1">
                <a:blip r:embed="rId2"/>
                <a:stretch>
                  <a:fillRect r="-1111" b="-1183"/>
                </a:stretch>
              </a:blipFill>
            </p:spPr>
            <p:txBody>
              <a:bodyPr/>
              <a:lstStyle/>
              <a:p>
                <a:r>
                  <a:rPr lang="en-US">
                    <a:noFill/>
                  </a:rPr>
                  <a:t> </a:t>
                </a:r>
              </a:p>
            </p:txBody>
          </p:sp>
        </mc:Fallback>
      </mc:AlternateContent>
      <p:sp>
        <p:nvSpPr>
          <p:cNvPr id="7" name="Flowchart: Collate 6"/>
          <p:cNvSpPr/>
          <p:nvPr/>
        </p:nvSpPr>
        <p:spPr>
          <a:xfrm rot="16200000">
            <a:off x="2933840" y="2186865"/>
            <a:ext cx="180000" cy="216000"/>
          </a:xfrm>
          <a:prstGeom prst="flowChartCol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solidFill>
                <a:schemeClr val="tx1"/>
              </a:solidFill>
            </a:endParaRPr>
          </a:p>
        </p:txBody>
      </p:sp>
    </p:spTree>
    <p:extLst>
      <p:ext uri="{BB962C8B-B14F-4D97-AF65-F5344CB8AC3E}">
        <p14:creationId xmlns:p14="http://schemas.microsoft.com/office/powerpoint/2010/main" val="3960862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lstStyle/>
          <a:p>
            <a:pPr algn="ctr"/>
            <a:r>
              <a:rPr lang="en-US" dirty="0" smtClean="0">
                <a:latin typeface="Baskerville Old Face" pitchFamily="18" charset="0"/>
              </a:rPr>
              <a:t>Equijoin Example</a:t>
            </a:r>
            <a:endParaRPr lang="en-US" dirty="0">
              <a:latin typeface="Baskerville Old Fac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1247722"/>
              </p:ext>
            </p:extLst>
          </p:nvPr>
        </p:nvGraphicFramePr>
        <p:xfrm>
          <a:off x="467544" y="4941168"/>
          <a:ext cx="5112568" cy="1752600"/>
        </p:xfrm>
        <a:graphic>
          <a:graphicData uri="http://schemas.openxmlformats.org/drawingml/2006/table">
            <a:tbl>
              <a:tblPr firstRow="1" firstCol="1" bandRow="1">
                <a:tableStyleId>{5C22544A-7EE6-4342-B048-85BDC9FD1C3A}</a:tableStyleId>
              </a:tblPr>
              <a:tblGrid>
                <a:gridCol w="1812917"/>
                <a:gridCol w="3299651"/>
              </a:tblGrid>
              <a:tr h="199390">
                <a:tc>
                  <a:txBody>
                    <a:bodyPr/>
                    <a:lstStyle/>
                    <a:p>
                      <a:pPr>
                        <a:lnSpc>
                          <a:spcPct val="115000"/>
                        </a:lnSpc>
                        <a:spcAft>
                          <a:spcPts val="0"/>
                        </a:spcAft>
                      </a:pPr>
                      <a:r>
                        <a:rPr lang="en-US" sz="2000" dirty="0">
                          <a:effectLst/>
                          <a:latin typeface="Baskerville Old Face" pitchFamily="18" charset="0"/>
                        </a:rPr>
                        <a:t>DEPT_CODE</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a:effectLst/>
                          <a:latin typeface="Baskerville Old Face" pitchFamily="18" charset="0"/>
                        </a:rPr>
                        <a:t>DEPT_NAME</a:t>
                      </a:r>
                      <a:endParaRPr lang="en-US" sz="2000">
                        <a:effectLst/>
                        <a:latin typeface="Baskerville Old Face" pitchFamily="18" charset="0"/>
                        <a:ea typeface="Calibri"/>
                        <a:cs typeface="Times New Roman"/>
                      </a:endParaRPr>
                    </a:p>
                  </a:txBody>
                  <a:tcPr marL="68580" marR="68580" marT="0" marB="0"/>
                </a:tc>
              </a:tr>
              <a:tr h="187325">
                <a:tc>
                  <a:txBody>
                    <a:bodyPr/>
                    <a:lstStyle/>
                    <a:p>
                      <a:pPr>
                        <a:lnSpc>
                          <a:spcPct val="115000"/>
                        </a:lnSpc>
                        <a:spcAft>
                          <a:spcPts val="0"/>
                        </a:spcAft>
                      </a:pPr>
                      <a:r>
                        <a:rPr lang="en-US" sz="2000" dirty="0">
                          <a:effectLst/>
                          <a:latin typeface="Baskerville Old Face" pitchFamily="18" charset="0"/>
                        </a:rPr>
                        <a:t>ACCT</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Accounting</a:t>
                      </a:r>
                      <a:endParaRPr lang="en-US" sz="2000" dirty="0">
                        <a:effectLst/>
                        <a:latin typeface="Baskerville Old Face" pitchFamily="18" charset="0"/>
                        <a:ea typeface="Calibri"/>
                        <a:cs typeface="Times New Roman"/>
                      </a:endParaRPr>
                    </a:p>
                  </a:txBody>
                  <a:tcPr marL="68580" marR="68580" marT="0" marB="0"/>
                </a:tc>
              </a:tr>
              <a:tr h="199390">
                <a:tc>
                  <a:txBody>
                    <a:bodyPr/>
                    <a:lstStyle/>
                    <a:p>
                      <a:pPr>
                        <a:lnSpc>
                          <a:spcPct val="115000"/>
                        </a:lnSpc>
                        <a:spcAft>
                          <a:spcPts val="0"/>
                        </a:spcAft>
                      </a:pPr>
                      <a:r>
                        <a:rPr lang="en-US" sz="2000" dirty="0">
                          <a:effectLst/>
                          <a:latin typeface="Baskerville Old Face" pitchFamily="18" charset="0"/>
                        </a:rPr>
                        <a:t>BIOL</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Biology</a:t>
                      </a:r>
                      <a:endParaRPr lang="en-US" sz="2000" dirty="0">
                        <a:effectLst/>
                        <a:latin typeface="Baskerville Old Face" pitchFamily="18" charset="0"/>
                        <a:ea typeface="Calibri"/>
                        <a:cs typeface="Times New Roman"/>
                      </a:endParaRPr>
                    </a:p>
                  </a:txBody>
                  <a:tcPr marL="68580" marR="68580" marT="0" marB="0"/>
                </a:tc>
              </a:tr>
              <a:tr h="199390">
                <a:tc>
                  <a:txBody>
                    <a:bodyPr/>
                    <a:lstStyle/>
                    <a:p>
                      <a:pPr>
                        <a:lnSpc>
                          <a:spcPct val="115000"/>
                        </a:lnSpc>
                        <a:spcAft>
                          <a:spcPts val="0"/>
                        </a:spcAft>
                      </a:pPr>
                      <a:r>
                        <a:rPr lang="en-US" sz="2000">
                          <a:effectLst/>
                          <a:latin typeface="Baskerville Old Face" pitchFamily="18" charset="0"/>
                        </a:rPr>
                        <a:t>CIS</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Computer Info. Systems</a:t>
                      </a:r>
                      <a:endParaRPr lang="en-US" sz="2000" dirty="0">
                        <a:effectLst/>
                        <a:latin typeface="Baskerville Old Face" pitchFamily="18" charset="0"/>
                        <a:ea typeface="Calibri"/>
                        <a:cs typeface="Times New Roman"/>
                      </a:endParaRPr>
                    </a:p>
                  </a:txBody>
                  <a:tcPr marL="68580" marR="68580" marT="0" marB="0"/>
                </a:tc>
              </a:tr>
              <a:tr h="199390">
                <a:tc>
                  <a:txBody>
                    <a:bodyPr/>
                    <a:lstStyle/>
                    <a:p>
                      <a:pPr>
                        <a:lnSpc>
                          <a:spcPct val="115000"/>
                        </a:lnSpc>
                        <a:spcAft>
                          <a:spcPts val="0"/>
                        </a:spcAft>
                      </a:pPr>
                      <a:r>
                        <a:rPr lang="en-US" sz="2000">
                          <a:effectLst/>
                          <a:latin typeface="Baskerville Old Face" pitchFamily="18" charset="0"/>
                        </a:rPr>
                        <a:t>ENGL</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English</a:t>
                      </a:r>
                      <a:endParaRPr lang="en-US" sz="2000" dirty="0">
                        <a:effectLst/>
                        <a:latin typeface="Baskerville Old Face" pitchFamily="18" charset="0"/>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1850473"/>
              </p:ext>
            </p:extLst>
          </p:nvPr>
        </p:nvGraphicFramePr>
        <p:xfrm>
          <a:off x="467544" y="1608229"/>
          <a:ext cx="8280920" cy="2612859"/>
        </p:xfrm>
        <a:graphic>
          <a:graphicData uri="http://schemas.openxmlformats.org/drawingml/2006/table">
            <a:tbl>
              <a:tblPr firstRow="1" firstCol="1" bandRow="1">
                <a:tableStyleId>{5C22544A-7EE6-4342-B048-85BDC9FD1C3A}</a:tableStyleId>
              </a:tblPr>
              <a:tblGrid>
                <a:gridCol w="1291044"/>
                <a:gridCol w="1543176"/>
                <a:gridCol w="1596079"/>
                <a:gridCol w="1978413"/>
                <a:gridCol w="1872208"/>
              </a:tblGrid>
              <a:tr h="504054">
                <a:tc>
                  <a:txBody>
                    <a:bodyPr/>
                    <a:lstStyle/>
                    <a:p>
                      <a:pPr>
                        <a:lnSpc>
                          <a:spcPct val="115000"/>
                        </a:lnSpc>
                        <a:spcAft>
                          <a:spcPts val="0"/>
                        </a:spcAft>
                      </a:pPr>
                      <a:r>
                        <a:rPr lang="en-US" sz="1800" dirty="0">
                          <a:effectLst/>
                          <a:latin typeface="Baskerville Old Face" pitchFamily="18" charset="0"/>
                        </a:rPr>
                        <a:t>STU_NUM</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STU_LNAME</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STU_FNAME</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STU_DOB</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DEPT_CODE</a:t>
                      </a:r>
                      <a:endParaRPr lang="en-US" sz="1800" dirty="0">
                        <a:effectLst/>
                        <a:latin typeface="Baskerville Old Face" pitchFamily="18" charset="0"/>
                        <a:ea typeface="Calibri"/>
                        <a:cs typeface="Times New Roman"/>
                      </a:endParaRPr>
                    </a:p>
                  </a:txBody>
                  <a:tcPr marL="68580" marR="68580" marT="0" marB="0"/>
                </a:tc>
              </a:tr>
              <a:tr h="421761">
                <a:tc>
                  <a:txBody>
                    <a:bodyPr/>
                    <a:lstStyle/>
                    <a:p>
                      <a:pPr>
                        <a:lnSpc>
                          <a:spcPct val="115000"/>
                        </a:lnSpc>
                        <a:spcAft>
                          <a:spcPts val="0"/>
                        </a:spcAft>
                      </a:pPr>
                      <a:r>
                        <a:rPr lang="en-US" sz="1800">
                          <a:effectLst/>
                          <a:latin typeface="Baskerville Old Face" pitchFamily="18" charset="0"/>
                        </a:rPr>
                        <a:t>321452</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Bowser</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William</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12 February 1972</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BIOL</a:t>
                      </a:r>
                      <a:endParaRPr lang="en-US" sz="1800">
                        <a:effectLst/>
                        <a:latin typeface="Baskerville Old Face" pitchFamily="18" charset="0"/>
                        <a:ea typeface="Calibri"/>
                        <a:cs typeface="Times New Roman"/>
                      </a:endParaRPr>
                    </a:p>
                  </a:txBody>
                  <a:tcPr marL="68580" marR="68580" marT="0" marB="0"/>
                </a:tc>
              </a:tr>
              <a:tr h="421761">
                <a:tc>
                  <a:txBody>
                    <a:bodyPr/>
                    <a:lstStyle/>
                    <a:p>
                      <a:pPr>
                        <a:lnSpc>
                          <a:spcPct val="115000"/>
                        </a:lnSpc>
                        <a:spcAft>
                          <a:spcPts val="0"/>
                        </a:spcAft>
                      </a:pPr>
                      <a:r>
                        <a:rPr lang="en-US" sz="1800">
                          <a:effectLst/>
                          <a:latin typeface="Baskerville Old Face" pitchFamily="18" charset="0"/>
                        </a:rPr>
                        <a:t>324257</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Smithson</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Anne</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15 November 1977</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CIS</a:t>
                      </a:r>
                      <a:endParaRPr lang="en-US" sz="1800" dirty="0">
                        <a:effectLst/>
                        <a:latin typeface="Baskerville Old Face" pitchFamily="18" charset="0"/>
                        <a:ea typeface="Calibri"/>
                        <a:cs typeface="Times New Roman"/>
                      </a:endParaRPr>
                    </a:p>
                  </a:txBody>
                  <a:tcPr marL="68580" marR="68580" marT="0" marB="0"/>
                </a:tc>
              </a:tr>
              <a:tr h="421761">
                <a:tc>
                  <a:txBody>
                    <a:bodyPr/>
                    <a:lstStyle/>
                    <a:p>
                      <a:pPr>
                        <a:lnSpc>
                          <a:spcPct val="115000"/>
                        </a:lnSpc>
                        <a:spcAft>
                          <a:spcPts val="0"/>
                        </a:spcAft>
                      </a:pPr>
                      <a:r>
                        <a:rPr lang="en-US" sz="1800">
                          <a:effectLst/>
                          <a:latin typeface="Baskerville Old Face" pitchFamily="18" charset="0"/>
                        </a:rPr>
                        <a:t>324258</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Brewer</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Juliette</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23 August 1966</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ACCT</a:t>
                      </a:r>
                      <a:endParaRPr lang="en-US" sz="1800" dirty="0">
                        <a:effectLst/>
                        <a:latin typeface="Baskerville Old Face" pitchFamily="18" charset="0"/>
                        <a:ea typeface="Calibri"/>
                        <a:cs typeface="Times New Roman"/>
                      </a:endParaRPr>
                    </a:p>
                  </a:txBody>
                  <a:tcPr marL="68580" marR="68580" marT="0" marB="0"/>
                </a:tc>
              </a:tr>
              <a:tr h="421761">
                <a:tc>
                  <a:txBody>
                    <a:bodyPr/>
                    <a:lstStyle/>
                    <a:p>
                      <a:pPr>
                        <a:lnSpc>
                          <a:spcPct val="115000"/>
                        </a:lnSpc>
                        <a:spcAft>
                          <a:spcPts val="0"/>
                        </a:spcAft>
                      </a:pPr>
                      <a:r>
                        <a:rPr lang="en-US" sz="1800">
                          <a:effectLst/>
                          <a:latin typeface="Baskerville Old Face" pitchFamily="18" charset="0"/>
                        </a:rPr>
                        <a:t>324269</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Oblonski</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Walter</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16 September 1973</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CIS</a:t>
                      </a:r>
                      <a:endParaRPr lang="en-US" sz="1800" dirty="0">
                        <a:effectLst/>
                        <a:latin typeface="Baskerville Old Face" pitchFamily="18" charset="0"/>
                        <a:ea typeface="Calibri"/>
                        <a:cs typeface="Times New Roman"/>
                      </a:endParaRPr>
                    </a:p>
                  </a:txBody>
                  <a:tcPr marL="68580" marR="68580" marT="0" marB="0"/>
                </a:tc>
              </a:tr>
              <a:tr h="421761">
                <a:tc>
                  <a:txBody>
                    <a:bodyPr/>
                    <a:lstStyle/>
                    <a:p>
                      <a:pPr>
                        <a:lnSpc>
                          <a:spcPct val="115000"/>
                        </a:lnSpc>
                        <a:spcAft>
                          <a:spcPts val="0"/>
                        </a:spcAft>
                      </a:pPr>
                      <a:r>
                        <a:rPr lang="en-US" sz="1800">
                          <a:effectLst/>
                          <a:latin typeface="Baskerville Old Face" pitchFamily="18" charset="0"/>
                        </a:rPr>
                        <a:t>324273</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smith</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John</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30 December 1955</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ENGL</a:t>
                      </a:r>
                      <a:endParaRPr lang="en-US" sz="1800" dirty="0">
                        <a:effectLst/>
                        <a:latin typeface="Baskerville Old Face" pitchFamily="18" charset="0"/>
                        <a:ea typeface="Calibri"/>
                        <a:cs typeface="Times New Roman"/>
                      </a:endParaRPr>
                    </a:p>
                  </a:txBody>
                  <a:tcPr marL="68580" marR="68580" marT="0" marB="0"/>
                </a:tc>
              </a:tr>
            </a:tbl>
          </a:graphicData>
        </a:graphic>
      </p:graphicFrame>
      <p:sp>
        <p:nvSpPr>
          <p:cNvPr id="8" name="TextBox 7"/>
          <p:cNvSpPr txBox="1"/>
          <p:nvPr/>
        </p:nvSpPr>
        <p:spPr>
          <a:xfrm>
            <a:off x="467544" y="1196752"/>
            <a:ext cx="2664296" cy="461665"/>
          </a:xfrm>
          <a:prstGeom prst="rect">
            <a:avLst/>
          </a:prstGeom>
          <a:noFill/>
        </p:spPr>
        <p:txBody>
          <a:bodyPr wrap="square" rtlCol="0">
            <a:spAutoFit/>
          </a:bodyPr>
          <a:lstStyle/>
          <a:p>
            <a:r>
              <a:rPr lang="en-US" sz="2400" dirty="0" smtClean="0">
                <a:latin typeface="Baskerville Old Face" pitchFamily="18" charset="0"/>
              </a:rPr>
              <a:t>STUDENT</a:t>
            </a:r>
            <a:endParaRPr lang="en-US" dirty="0">
              <a:latin typeface="Baskerville Old Face" pitchFamily="18" charset="0"/>
            </a:endParaRPr>
          </a:p>
        </p:txBody>
      </p:sp>
      <p:sp>
        <p:nvSpPr>
          <p:cNvPr id="9" name="TextBox 8"/>
          <p:cNvSpPr txBox="1"/>
          <p:nvPr/>
        </p:nvSpPr>
        <p:spPr>
          <a:xfrm>
            <a:off x="467544" y="4437112"/>
            <a:ext cx="2448272" cy="461665"/>
          </a:xfrm>
          <a:prstGeom prst="rect">
            <a:avLst/>
          </a:prstGeom>
          <a:noFill/>
        </p:spPr>
        <p:txBody>
          <a:bodyPr wrap="square" rtlCol="0">
            <a:spAutoFit/>
          </a:bodyPr>
          <a:lstStyle/>
          <a:p>
            <a:r>
              <a:rPr lang="en-US" sz="2400" dirty="0" smtClean="0">
                <a:latin typeface="Baskerville Old Face" pitchFamily="18" charset="0"/>
              </a:rPr>
              <a:t>DEPARTMENT</a:t>
            </a:r>
            <a:endParaRPr lang="en-US" dirty="0">
              <a:latin typeface="Baskerville Old Face" pitchFamily="18" charset="0"/>
            </a:endParaRPr>
          </a:p>
        </p:txBody>
      </p:sp>
    </p:spTree>
    <p:extLst>
      <p:ext uri="{BB962C8B-B14F-4D97-AF65-F5344CB8AC3E}">
        <p14:creationId xmlns:p14="http://schemas.microsoft.com/office/powerpoint/2010/main" val="1199829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360040"/>
          </a:xfrm>
        </p:spPr>
        <p:txBody>
          <a:bodyPr>
            <a:normAutofit fontScale="90000"/>
          </a:bodyPr>
          <a:lstStyle/>
          <a:p>
            <a:pPr algn="ctr"/>
            <a:r>
              <a:rPr lang="en-US" dirty="0">
                <a:latin typeface="Baskerville Old Face" pitchFamily="18" charset="0"/>
              </a:rPr>
              <a:t>Equijoin </a:t>
            </a:r>
            <a:r>
              <a:rPr lang="en-US" dirty="0" smtClean="0">
                <a:latin typeface="Baskerville Old Face" pitchFamily="18" charset="0"/>
              </a:rPr>
              <a:t>Example (cont’d)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3848082"/>
              </p:ext>
            </p:extLst>
          </p:nvPr>
        </p:nvGraphicFramePr>
        <p:xfrm>
          <a:off x="179512" y="1196752"/>
          <a:ext cx="8784976" cy="5472600"/>
        </p:xfrm>
        <a:graphic>
          <a:graphicData uri="http://schemas.openxmlformats.org/drawingml/2006/table">
            <a:tbl>
              <a:tblPr firstRow="1" firstCol="1" bandRow="1">
                <a:tableStyleId>{5C22544A-7EE6-4342-B048-85BDC9FD1C3A}</a:tableStyleId>
              </a:tblPr>
              <a:tblGrid>
                <a:gridCol w="959703"/>
                <a:gridCol w="1107350"/>
                <a:gridCol w="1107350"/>
                <a:gridCol w="1402643"/>
                <a:gridCol w="1254997"/>
                <a:gridCol w="1328820"/>
                <a:gridCol w="1624113"/>
              </a:tblGrid>
              <a:tr h="260600">
                <a:tc>
                  <a:txBody>
                    <a:bodyPr/>
                    <a:lstStyle/>
                    <a:p>
                      <a:pPr>
                        <a:lnSpc>
                          <a:spcPct val="115000"/>
                        </a:lnSpc>
                        <a:spcAft>
                          <a:spcPts val="0"/>
                        </a:spcAft>
                      </a:pPr>
                      <a:r>
                        <a:rPr lang="en-US" sz="1200" dirty="0">
                          <a:effectLst/>
                          <a:latin typeface="Baskerville Old Face" pitchFamily="18" charset="0"/>
                        </a:rPr>
                        <a:t>STU_NUM</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STU_LNAME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STU_FNAME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STU_DOB</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S.DEPT_CODE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D.DEPT_CODE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DEPT_NAME</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dirty="0">
                          <a:effectLst/>
                          <a:latin typeface="Baskerville Old Face" pitchFamily="18" charset="0"/>
                        </a:rPr>
                        <a:t>321452</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Bowser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William</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12 February 1972</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ACCT</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Accounting</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321452</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Bowser</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William</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12 February 1972</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Biology</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321452</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Bowser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William</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12 February 1972</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Computer Info. Systems</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321452</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Bowser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William</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12 February 1972</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English</a:t>
                      </a:r>
                      <a:endParaRPr lang="en-US" sz="1200" dirty="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324257</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Smithson</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Anne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15 November 1977</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ACCT</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Accounting</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324257</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Smithson</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Anne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15 November 1977</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Biology</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324257</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Smithson</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Anne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15 November 1977</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Computer Info. Systems</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324257</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Smithson</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Anne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15 November 1977</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English</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324258</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Brewer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Juliette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23 August 1966</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ACCT</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ACCT</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Accounting</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324258</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Brewer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Juliette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23 August 1966</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ACCT</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Biology</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324258</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Brewer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Juliette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23 August 1966</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ACCT</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Computer Info. Systems</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324258</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Brewer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Juliette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23 August 1966</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ACCT</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English</a:t>
                      </a:r>
                      <a:endParaRPr lang="en-US" sz="1200" dirty="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324269</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Oblonski</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Walter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16 September 1973</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ACCT</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Accounting</a:t>
                      </a:r>
                      <a:endParaRPr lang="en-US" sz="1200" dirty="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324269</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Oblonski</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Walter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16 September 1973</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Biology</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324269</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Oblonski</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Walter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16 September 1973</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Computer Info. Systems</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324269</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Oblonski</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Walter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16 September 1973</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English</a:t>
                      </a:r>
                      <a:endParaRPr lang="en-US" sz="120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324273</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smith</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John</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30 December 1955</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ACCT</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Accounting</a:t>
                      </a:r>
                      <a:endParaRPr lang="en-US" sz="1200" dirty="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324273</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smith</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John</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30 December 1955</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Biology</a:t>
                      </a:r>
                      <a:endParaRPr lang="en-US" sz="1200" dirty="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324273</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smith</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John</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30 December 1955</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Computer Info. Systems</a:t>
                      </a:r>
                      <a:endParaRPr lang="en-US" sz="1200" dirty="0">
                        <a:effectLst/>
                        <a:latin typeface="Baskerville Old Face" pitchFamily="18" charset="0"/>
                        <a:ea typeface="Calibri"/>
                        <a:cs typeface="Times New Roman"/>
                      </a:endParaRPr>
                    </a:p>
                  </a:txBody>
                  <a:tcPr marL="68580" marR="68580" marT="0" marB="0"/>
                </a:tc>
              </a:tr>
              <a:tr h="260600">
                <a:tc>
                  <a:txBody>
                    <a:bodyPr/>
                    <a:lstStyle/>
                    <a:p>
                      <a:pPr>
                        <a:lnSpc>
                          <a:spcPct val="115000"/>
                        </a:lnSpc>
                        <a:spcAft>
                          <a:spcPts val="0"/>
                        </a:spcAft>
                      </a:pPr>
                      <a:r>
                        <a:rPr lang="en-US" sz="1200">
                          <a:effectLst/>
                          <a:latin typeface="Baskerville Old Face" pitchFamily="18" charset="0"/>
                        </a:rPr>
                        <a:t>324273</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smith</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John</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30 December 1955</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English</a:t>
                      </a:r>
                      <a:endParaRPr lang="en-US" sz="1200" dirty="0">
                        <a:effectLst/>
                        <a:latin typeface="Baskerville Old Face" pitchFamily="18" charset="0"/>
                        <a:ea typeface="Calibri"/>
                        <a:cs typeface="Times New Roman"/>
                      </a:endParaRPr>
                    </a:p>
                  </a:txBody>
                  <a:tcPr marL="68580" marR="68580" marT="0" marB="0"/>
                </a:tc>
              </a:tr>
            </a:tbl>
          </a:graphicData>
        </a:graphic>
      </p:graphicFrame>
      <p:sp>
        <p:nvSpPr>
          <p:cNvPr id="5" name="TextBox 4"/>
          <p:cNvSpPr txBox="1"/>
          <p:nvPr/>
        </p:nvSpPr>
        <p:spPr>
          <a:xfrm>
            <a:off x="395536" y="836712"/>
            <a:ext cx="5184576" cy="369332"/>
          </a:xfrm>
          <a:prstGeom prst="rect">
            <a:avLst/>
          </a:prstGeom>
          <a:noFill/>
        </p:spPr>
        <p:txBody>
          <a:bodyPr wrap="square" rtlCol="0">
            <a:spAutoFit/>
          </a:bodyPr>
          <a:lstStyle/>
          <a:p>
            <a:r>
              <a:rPr lang="en-US" dirty="0" smtClean="0">
                <a:latin typeface="Baskerville Old Face" pitchFamily="18" charset="0"/>
              </a:rPr>
              <a:t>Cartesian product (STUDENT X DEPARTMENT)</a:t>
            </a:r>
            <a:endParaRPr lang="en-US" dirty="0">
              <a:latin typeface="Baskerville Old Face" pitchFamily="18" charset="0"/>
            </a:endParaRPr>
          </a:p>
        </p:txBody>
      </p:sp>
    </p:spTree>
    <p:extLst>
      <p:ext uri="{BB962C8B-B14F-4D97-AF65-F5344CB8AC3E}">
        <p14:creationId xmlns:p14="http://schemas.microsoft.com/office/powerpoint/2010/main" val="1824364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76064"/>
          </a:xfrm>
        </p:spPr>
        <p:txBody>
          <a:bodyPr>
            <a:normAutofit fontScale="90000"/>
          </a:bodyPr>
          <a:lstStyle/>
          <a:p>
            <a:pPr algn="ctr"/>
            <a:r>
              <a:rPr lang="en-US" dirty="0">
                <a:latin typeface="Baskerville Old Face" pitchFamily="18" charset="0"/>
              </a:rPr>
              <a:t>Equijoin Example (cont’d)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5492082"/>
              </p:ext>
            </p:extLst>
          </p:nvPr>
        </p:nvGraphicFramePr>
        <p:xfrm>
          <a:off x="179512" y="1659580"/>
          <a:ext cx="8784976" cy="4001670"/>
        </p:xfrm>
        <a:graphic>
          <a:graphicData uri="http://schemas.openxmlformats.org/drawingml/2006/table">
            <a:tbl>
              <a:tblPr firstRow="1" firstCol="1" bandRow="1">
                <a:tableStyleId>{5C22544A-7EE6-4342-B048-85BDC9FD1C3A}</a:tableStyleId>
              </a:tblPr>
              <a:tblGrid>
                <a:gridCol w="936104"/>
                <a:gridCol w="1152128"/>
                <a:gridCol w="1152128"/>
                <a:gridCol w="1440160"/>
                <a:gridCol w="1224136"/>
                <a:gridCol w="1224136"/>
                <a:gridCol w="1656184"/>
              </a:tblGrid>
              <a:tr h="623811">
                <a:tc>
                  <a:txBody>
                    <a:bodyPr/>
                    <a:lstStyle/>
                    <a:p>
                      <a:pPr>
                        <a:lnSpc>
                          <a:spcPct val="115000"/>
                        </a:lnSpc>
                        <a:spcAft>
                          <a:spcPts val="0"/>
                        </a:spcAft>
                      </a:pPr>
                      <a:r>
                        <a:rPr lang="en-US" sz="1200" dirty="0">
                          <a:effectLst/>
                          <a:latin typeface="Baskerville Old Face" pitchFamily="18" charset="0"/>
                        </a:rPr>
                        <a:t>STU_NUM</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STU_LNAME</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STU_FNAME</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STU_DOB</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S.DEPT_CODE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D.DEPT_CODE</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DEPT_NAME</a:t>
                      </a:r>
                      <a:endParaRPr lang="en-US" sz="1200">
                        <a:effectLst/>
                        <a:latin typeface="Baskerville Old Face" pitchFamily="18" charset="0"/>
                        <a:ea typeface="Calibri"/>
                        <a:cs typeface="Times New Roman"/>
                      </a:endParaRPr>
                    </a:p>
                  </a:txBody>
                  <a:tcPr marL="68580" marR="68580" marT="0" marB="0"/>
                </a:tc>
              </a:tr>
              <a:tr h="686219">
                <a:tc>
                  <a:txBody>
                    <a:bodyPr/>
                    <a:lstStyle/>
                    <a:p>
                      <a:pPr>
                        <a:lnSpc>
                          <a:spcPct val="115000"/>
                        </a:lnSpc>
                        <a:spcAft>
                          <a:spcPts val="0"/>
                        </a:spcAft>
                      </a:pPr>
                      <a:r>
                        <a:rPr lang="en-US" sz="1200">
                          <a:effectLst/>
                          <a:latin typeface="Baskerville Old Face" pitchFamily="18" charset="0"/>
                        </a:rPr>
                        <a:t>321452</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Bowser</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William</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12 February 1972</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Biology</a:t>
                      </a:r>
                      <a:endParaRPr lang="en-US" sz="1200">
                        <a:effectLst/>
                        <a:latin typeface="Baskerville Old Face" pitchFamily="18" charset="0"/>
                        <a:ea typeface="Calibri"/>
                        <a:cs typeface="Times New Roman"/>
                      </a:endParaRPr>
                    </a:p>
                  </a:txBody>
                  <a:tcPr marL="68580" marR="68580" marT="0" marB="0"/>
                </a:tc>
              </a:tr>
              <a:tr h="699412">
                <a:tc>
                  <a:txBody>
                    <a:bodyPr/>
                    <a:lstStyle/>
                    <a:p>
                      <a:pPr>
                        <a:lnSpc>
                          <a:spcPct val="115000"/>
                        </a:lnSpc>
                        <a:spcAft>
                          <a:spcPts val="0"/>
                        </a:spcAft>
                      </a:pPr>
                      <a:r>
                        <a:rPr lang="en-US" sz="1200">
                          <a:effectLst/>
                          <a:latin typeface="Baskerville Old Face" pitchFamily="18" charset="0"/>
                        </a:rPr>
                        <a:t>324257</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Smithson</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Anne</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15 November 1977</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CIS</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Computer Info. Systems</a:t>
                      </a:r>
                      <a:endParaRPr lang="en-US" sz="1200">
                        <a:effectLst/>
                        <a:latin typeface="Baskerville Old Face" pitchFamily="18" charset="0"/>
                        <a:ea typeface="Calibri"/>
                        <a:cs typeface="Times New Roman"/>
                      </a:endParaRPr>
                    </a:p>
                  </a:txBody>
                  <a:tcPr marL="68580" marR="68580" marT="0" marB="0"/>
                </a:tc>
              </a:tr>
              <a:tr h="686219">
                <a:tc>
                  <a:txBody>
                    <a:bodyPr/>
                    <a:lstStyle/>
                    <a:p>
                      <a:pPr>
                        <a:lnSpc>
                          <a:spcPct val="115000"/>
                        </a:lnSpc>
                        <a:spcAft>
                          <a:spcPts val="0"/>
                        </a:spcAft>
                      </a:pPr>
                      <a:r>
                        <a:rPr lang="en-US" sz="1200">
                          <a:effectLst/>
                          <a:latin typeface="Baskerville Old Face" pitchFamily="18" charset="0"/>
                        </a:rPr>
                        <a:t>324258</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Brewer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Juliette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23 August 1966</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ACCT</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ACCT</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Accounting</a:t>
                      </a:r>
                      <a:endParaRPr lang="en-US" sz="1200">
                        <a:effectLst/>
                        <a:latin typeface="Baskerville Old Face" pitchFamily="18" charset="0"/>
                        <a:ea typeface="Calibri"/>
                        <a:cs typeface="Times New Roman"/>
                      </a:endParaRPr>
                    </a:p>
                  </a:txBody>
                  <a:tcPr marL="68580" marR="68580" marT="0" marB="0"/>
                </a:tc>
              </a:tr>
              <a:tr h="678009">
                <a:tc>
                  <a:txBody>
                    <a:bodyPr/>
                    <a:lstStyle/>
                    <a:p>
                      <a:pPr>
                        <a:lnSpc>
                          <a:spcPct val="115000"/>
                        </a:lnSpc>
                        <a:spcAft>
                          <a:spcPts val="0"/>
                        </a:spcAft>
                      </a:pPr>
                      <a:r>
                        <a:rPr lang="en-US" sz="1200">
                          <a:effectLst/>
                          <a:latin typeface="Baskerville Old Face" pitchFamily="18" charset="0"/>
                        </a:rPr>
                        <a:t>324269</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Oblonski</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Walter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16 September 1973</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CIS</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CIS</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Computer Info. Systems</a:t>
                      </a:r>
                      <a:endParaRPr lang="en-US" sz="1200">
                        <a:effectLst/>
                        <a:latin typeface="Baskerville Old Face" pitchFamily="18" charset="0"/>
                        <a:ea typeface="Calibri"/>
                        <a:cs typeface="Times New Roman"/>
                      </a:endParaRPr>
                    </a:p>
                  </a:txBody>
                  <a:tcPr marL="68580" marR="68580" marT="0" marB="0"/>
                </a:tc>
              </a:tr>
              <a:tr h="628000">
                <a:tc>
                  <a:txBody>
                    <a:bodyPr/>
                    <a:lstStyle/>
                    <a:p>
                      <a:pPr>
                        <a:lnSpc>
                          <a:spcPct val="115000"/>
                        </a:lnSpc>
                        <a:spcAft>
                          <a:spcPts val="0"/>
                        </a:spcAft>
                      </a:pPr>
                      <a:r>
                        <a:rPr lang="en-US" sz="1200">
                          <a:effectLst/>
                          <a:latin typeface="Baskerville Old Face" pitchFamily="18" charset="0"/>
                        </a:rPr>
                        <a:t>324273</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smith</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John</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30 December 1955</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ENGL</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ENGL</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English</a:t>
                      </a:r>
                      <a:endParaRPr lang="en-US" sz="1200" dirty="0">
                        <a:effectLst/>
                        <a:latin typeface="Baskerville Old Face" pitchFamily="18" charset="0"/>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684584" y="1105580"/>
                <a:ext cx="10585176" cy="553998"/>
              </a:xfrm>
              <a:prstGeom prst="rect">
                <a:avLst/>
              </a:prstGeom>
              <a:noFill/>
            </p:spPr>
            <p:txBody>
              <a:bodyPr wrap="square" rtlCol="0">
                <a:spAutoFit/>
              </a:bodyPr>
              <a:lstStyle/>
              <a:p>
                <a:pPr marL="0" lvl="1" algn="ctr"/>
                <a:r>
                  <a:rPr lang="en-US" sz="1600" dirty="0" smtClean="0">
                    <a:latin typeface="Baskerville Old Face" pitchFamily="18" charset="0"/>
                  </a:rPr>
                  <a:t>STUDENT_IN_DEPT = </a:t>
                </a:r>
                <a14:m>
                  <m:oMath xmlns:m="http://schemas.openxmlformats.org/officeDocument/2006/math">
                    <m:r>
                      <a:rPr lang="en-US" sz="1600" b="1" i="1" smtClean="0">
                        <a:solidFill>
                          <a:schemeClr val="tx1"/>
                        </a:solidFill>
                        <a:latin typeface="Cambria Math"/>
                        <a:ea typeface="Cambria Math"/>
                      </a:rPr>
                      <m:t>𝝈</m:t>
                    </m:r>
                  </m:oMath>
                </a14:m>
                <a:r>
                  <a:rPr lang="en-US" sz="1600" i="1" baseline="-25000" dirty="0" smtClean="0">
                    <a:solidFill>
                      <a:schemeClr val="tx1"/>
                    </a:solidFill>
                    <a:latin typeface="Baskerville Old Face" pitchFamily="18" charset="0"/>
                    <a:cs typeface="Calibri"/>
                  </a:rPr>
                  <a:t>STUDENT.DEPT_CODE </a:t>
                </a:r>
                <a:r>
                  <a:rPr lang="en-US" sz="1600" i="1" baseline="-25000" dirty="0">
                    <a:solidFill>
                      <a:schemeClr val="tx1"/>
                    </a:solidFill>
                    <a:latin typeface="Baskerville Old Face" pitchFamily="18" charset="0"/>
                    <a:cs typeface="Calibri"/>
                  </a:rPr>
                  <a:t>= </a:t>
                </a:r>
                <a:r>
                  <a:rPr lang="en-US" sz="1600" i="1" baseline="-25000" dirty="0" smtClean="0">
                    <a:solidFill>
                      <a:schemeClr val="tx1"/>
                    </a:solidFill>
                    <a:latin typeface="Baskerville Old Face" pitchFamily="18" charset="0"/>
                    <a:cs typeface="Calibri"/>
                  </a:rPr>
                  <a:t>DEPARTMENT.DEPT_CODE</a:t>
                </a:r>
                <a:r>
                  <a:rPr lang="en-US" sz="1600" dirty="0" smtClean="0">
                    <a:solidFill>
                      <a:schemeClr val="tx1"/>
                    </a:solidFill>
                    <a:latin typeface="Baskerville Old Face" pitchFamily="18" charset="0"/>
                    <a:cs typeface="Calibri"/>
                  </a:rPr>
                  <a:t>(</a:t>
                </a:r>
                <a:r>
                  <a:rPr lang="en-US" sz="1600" i="1" dirty="0" smtClean="0">
                    <a:latin typeface="Baskerville Old Face" pitchFamily="18" charset="0"/>
                    <a:cs typeface="Calibri"/>
                  </a:rPr>
                  <a:t>STUDENT</a:t>
                </a:r>
                <a:r>
                  <a:rPr lang="en-US" sz="1600" i="1" baseline="-25000" dirty="0" smtClean="0">
                    <a:solidFill>
                      <a:schemeClr val="tx1"/>
                    </a:solidFill>
                    <a:latin typeface="Baskerville Old Face" pitchFamily="18" charset="0"/>
                    <a:cs typeface="Calibri"/>
                  </a:rPr>
                  <a:t>  </a:t>
                </a:r>
                <a:r>
                  <a:rPr lang="en-US" sz="1600" dirty="0" smtClean="0">
                    <a:solidFill>
                      <a:schemeClr val="tx1"/>
                    </a:solidFill>
                    <a:latin typeface="Baskerville Old Face" pitchFamily="18" charset="0"/>
                    <a:cs typeface="Calibri"/>
                  </a:rPr>
                  <a:t>X</a:t>
                </a:r>
                <a:r>
                  <a:rPr lang="en-US" sz="1600" i="1" dirty="0">
                    <a:latin typeface="Baskerville Old Face" pitchFamily="18" charset="0"/>
                    <a:cs typeface="Calibri"/>
                  </a:rPr>
                  <a:t> </a:t>
                </a:r>
                <a:r>
                  <a:rPr lang="en-US" sz="1600" i="1" dirty="0" smtClean="0">
                    <a:latin typeface="Baskerville Old Face" pitchFamily="18" charset="0"/>
                    <a:cs typeface="Calibri"/>
                  </a:rPr>
                  <a:t>DEPARTMENT</a:t>
                </a:r>
                <a:r>
                  <a:rPr lang="en-US" sz="1600" i="1" baseline="-25000" dirty="0" smtClean="0">
                    <a:solidFill>
                      <a:schemeClr val="tx1"/>
                    </a:solidFill>
                    <a:latin typeface="Baskerville Old Face" pitchFamily="18" charset="0"/>
                    <a:cs typeface="Calibri"/>
                  </a:rPr>
                  <a:t> </a:t>
                </a:r>
                <a:r>
                  <a:rPr lang="en-US" sz="1600" dirty="0" smtClean="0">
                    <a:solidFill>
                      <a:schemeClr val="tx1"/>
                    </a:solidFill>
                    <a:latin typeface="Baskerville Old Face" pitchFamily="18" charset="0"/>
                    <a:cs typeface="Calibri"/>
                  </a:rPr>
                  <a:t>)</a:t>
                </a:r>
              </a:p>
              <a:p>
                <a:endParaRPr lang="en-US" sz="1400" dirty="0">
                  <a:latin typeface="Baskerville Old Face"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4584" y="1105580"/>
                <a:ext cx="10585176" cy="553998"/>
              </a:xfrm>
              <a:prstGeom prst="rect">
                <a:avLst/>
              </a:prstGeom>
              <a:blipFill rotWithShape="1">
                <a:blip r:embed="rId2"/>
                <a:stretch>
                  <a:fillRect t="-3297"/>
                </a:stretch>
              </a:blipFill>
            </p:spPr>
            <p:txBody>
              <a:bodyPr/>
              <a:lstStyle/>
              <a:p>
                <a:r>
                  <a:rPr lang="en-US">
                    <a:noFill/>
                  </a:rPr>
                  <a:t> </a:t>
                </a:r>
              </a:p>
            </p:txBody>
          </p:sp>
        </mc:Fallback>
      </mc:AlternateContent>
    </p:spTree>
    <p:extLst>
      <p:ext uri="{BB962C8B-B14F-4D97-AF65-F5344CB8AC3E}">
        <p14:creationId xmlns:p14="http://schemas.microsoft.com/office/powerpoint/2010/main" val="2213378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432048"/>
          </a:xfrm>
        </p:spPr>
        <p:txBody>
          <a:bodyPr>
            <a:normAutofit fontScale="90000"/>
          </a:bodyPr>
          <a:lstStyle/>
          <a:p>
            <a:pPr algn="ctr"/>
            <a:r>
              <a:rPr lang="en-US" dirty="0" smtClean="0">
                <a:latin typeface="Baskerville Old Face" pitchFamily="18" charset="0"/>
              </a:rPr>
              <a:t>NATURAL JOIN</a:t>
            </a:r>
            <a:endParaRPr lang="en-US" dirty="0">
              <a:latin typeface="Baskerville Old Face" pitchFamily="18" charset="0"/>
            </a:endParaRPr>
          </a:p>
        </p:txBody>
      </p:sp>
      <p:sp>
        <p:nvSpPr>
          <p:cNvPr id="3" name="Content Placeholder 2"/>
          <p:cNvSpPr>
            <a:spLocks noGrp="1"/>
          </p:cNvSpPr>
          <p:nvPr>
            <p:ph idx="1"/>
          </p:nvPr>
        </p:nvSpPr>
        <p:spPr>
          <a:xfrm>
            <a:off x="457200" y="1196752"/>
            <a:ext cx="8229600" cy="5377784"/>
          </a:xfrm>
        </p:spPr>
        <p:txBody>
          <a:bodyPr>
            <a:normAutofit fontScale="92500" lnSpcReduction="10000"/>
          </a:bodyPr>
          <a:lstStyle/>
          <a:p>
            <a:pPr algn="just">
              <a:lnSpc>
                <a:spcPct val="150000"/>
              </a:lnSpc>
            </a:pPr>
            <a:r>
              <a:rPr lang="en-US" dirty="0" smtClean="0">
                <a:latin typeface="Baskerville Old Face" pitchFamily="18" charset="0"/>
              </a:rPr>
              <a:t>The natural join operation is the most common variant of the joins and requires that the two operant relations must have at least one common attribute, i.e., attributes that share the same domain. The common column(s) is (are) referred to as the </a:t>
            </a:r>
            <a:r>
              <a:rPr lang="en-US" b="1" dirty="0" smtClean="0">
                <a:latin typeface="Baskerville Old Face" pitchFamily="18" charset="0"/>
              </a:rPr>
              <a:t>join column(s)</a:t>
            </a:r>
          </a:p>
          <a:p>
            <a:pPr algn="just">
              <a:lnSpc>
                <a:spcPct val="150000"/>
              </a:lnSpc>
            </a:pPr>
            <a:r>
              <a:rPr lang="en-US" dirty="0" smtClean="0">
                <a:latin typeface="Baskerville Old Face" pitchFamily="18" charset="0"/>
              </a:rPr>
              <a:t>The natural join is in fact an equijoin, however, in addition, the duplicate attributes are dropped with the resulting relation containing one less column than that of the equijoin</a:t>
            </a:r>
            <a:endParaRPr lang="en-US" dirty="0" smtClean="0">
              <a:latin typeface="Baskerville Old Face" pitchFamily="18" charset="0"/>
            </a:endParaRPr>
          </a:p>
          <a:p>
            <a:pPr algn="just"/>
            <a:endParaRPr lang="en-US" dirty="0">
              <a:latin typeface="Baskerville Old Face" pitchFamily="18" charset="0"/>
            </a:endParaRPr>
          </a:p>
        </p:txBody>
      </p:sp>
    </p:spTree>
    <p:extLst>
      <p:ext uri="{BB962C8B-B14F-4D97-AF65-F5344CB8AC3E}">
        <p14:creationId xmlns:p14="http://schemas.microsoft.com/office/powerpoint/2010/main" val="2008942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432048"/>
          </a:xfrm>
        </p:spPr>
        <p:txBody>
          <a:bodyPr>
            <a:normAutofit fontScale="90000"/>
          </a:bodyPr>
          <a:lstStyle/>
          <a:p>
            <a:pPr algn="ctr"/>
            <a:r>
              <a:rPr lang="en-US" dirty="0" smtClean="0">
                <a:latin typeface="Baskerville Old Face" pitchFamily="18" charset="0"/>
              </a:rPr>
              <a:t>NATURAL </a:t>
            </a:r>
            <a:r>
              <a:rPr lang="en-US" dirty="0" smtClean="0">
                <a:latin typeface="Baskerville Old Face" pitchFamily="18" charset="0"/>
              </a:rPr>
              <a:t>JOIN(cont’d)</a:t>
            </a:r>
            <a:endParaRPr lang="en-US" dirty="0">
              <a:latin typeface="Baskerville Old Face"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96752"/>
                <a:ext cx="8229600" cy="5377784"/>
              </a:xfrm>
            </p:spPr>
            <p:txBody>
              <a:bodyPr>
                <a:normAutofit fontScale="92500" lnSpcReduction="10000"/>
              </a:bodyPr>
              <a:lstStyle/>
              <a:p>
                <a:pPr algn="just">
                  <a:lnSpc>
                    <a:spcPct val="150000"/>
                  </a:lnSpc>
                </a:pPr>
                <a:r>
                  <a:rPr lang="en-US" dirty="0" smtClean="0">
                    <a:latin typeface="Baskerville Old Face" pitchFamily="18" charset="0"/>
                  </a:rPr>
                  <a:t>Let </a:t>
                </a:r>
                <a:r>
                  <a:rPr lang="en-US" i="1" dirty="0" smtClean="0">
                    <a:latin typeface="Baskerville Old Face" pitchFamily="18" charset="0"/>
                  </a:rPr>
                  <a:t>R</a:t>
                </a:r>
                <a:r>
                  <a:rPr lang="en-US" i="1" baseline="-25000" dirty="0" smtClean="0">
                    <a:latin typeface="Baskerville Old Face" pitchFamily="18" charset="0"/>
                  </a:rPr>
                  <a:t>1</a:t>
                </a:r>
                <a:r>
                  <a:rPr lang="en-US" dirty="0" smtClean="0">
                    <a:latin typeface="Baskerville Old Face" pitchFamily="18" charset="0"/>
                  </a:rPr>
                  <a:t> be a relation having attributes (a</a:t>
                </a:r>
                <a:r>
                  <a:rPr lang="en-US" baseline="-25000" dirty="0" smtClean="0">
                    <a:latin typeface="Baskerville Old Face" pitchFamily="18" charset="0"/>
                  </a:rPr>
                  <a:t>1</a:t>
                </a:r>
                <a:r>
                  <a:rPr lang="en-US" dirty="0" smtClean="0">
                    <a:latin typeface="Baskerville Old Face" pitchFamily="18" charset="0"/>
                  </a:rPr>
                  <a:t>, a</a:t>
                </a:r>
                <a:r>
                  <a:rPr lang="en-US" baseline="-25000" dirty="0" smtClean="0">
                    <a:latin typeface="Baskerville Old Face" pitchFamily="18" charset="0"/>
                  </a:rPr>
                  <a:t>2</a:t>
                </a:r>
                <a:r>
                  <a:rPr lang="en-US" dirty="0" smtClean="0">
                    <a:latin typeface="Baskerville Old Face" pitchFamily="18" charset="0"/>
                  </a:rPr>
                  <a:t>,…, a</a:t>
                </a:r>
                <a:r>
                  <a:rPr lang="en-US" baseline="-25000" dirty="0" smtClean="0">
                    <a:latin typeface="Baskerville Old Face" pitchFamily="18" charset="0"/>
                  </a:rPr>
                  <a:t>n</a:t>
                </a:r>
                <a:r>
                  <a:rPr lang="en-US" dirty="0" smtClean="0">
                    <a:latin typeface="Baskerville Old Face" pitchFamily="18" charset="0"/>
                  </a:rPr>
                  <a:t>, y), </a:t>
                </a:r>
                <a:r>
                  <a:rPr lang="en-US" i="1" dirty="0" smtClean="0">
                    <a:latin typeface="Baskerville Old Face" pitchFamily="18" charset="0"/>
                  </a:rPr>
                  <a:t>R</a:t>
                </a:r>
                <a:r>
                  <a:rPr lang="en-US" i="1" baseline="-25000" dirty="0" smtClean="0">
                    <a:latin typeface="Baskerville Old Face" pitchFamily="18" charset="0"/>
                  </a:rPr>
                  <a:t>2</a:t>
                </a:r>
                <a:r>
                  <a:rPr lang="en-US" dirty="0" smtClean="0">
                    <a:latin typeface="Baskerville Old Face" pitchFamily="18" charset="0"/>
                  </a:rPr>
                  <a:t> be another relation having attributes (b</a:t>
                </a:r>
                <a:r>
                  <a:rPr lang="en-US" baseline="-25000" dirty="0" smtClean="0">
                    <a:latin typeface="Baskerville Old Face" pitchFamily="18" charset="0"/>
                  </a:rPr>
                  <a:t>1</a:t>
                </a:r>
                <a:r>
                  <a:rPr lang="en-US" dirty="0" smtClean="0">
                    <a:latin typeface="Baskerville Old Face" pitchFamily="18" charset="0"/>
                  </a:rPr>
                  <a:t>, b</a:t>
                </a:r>
                <a:r>
                  <a:rPr lang="en-US" baseline="-25000" dirty="0" smtClean="0">
                    <a:latin typeface="Baskerville Old Face" pitchFamily="18" charset="0"/>
                  </a:rPr>
                  <a:t>2</a:t>
                </a:r>
                <a:r>
                  <a:rPr lang="en-US" dirty="0" smtClean="0">
                    <a:latin typeface="Baskerville Old Face" pitchFamily="18" charset="0"/>
                  </a:rPr>
                  <a:t>,…, </a:t>
                </a:r>
                <a:r>
                  <a:rPr lang="en-US" dirty="0" err="1" smtClean="0">
                    <a:latin typeface="Baskerville Old Face" pitchFamily="18" charset="0"/>
                  </a:rPr>
                  <a:t>b</a:t>
                </a:r>
                <a:r>
                  <a:rPr lang="en-US" baseline="-25000" dirty="0" err="1" smtClean="0">
                    <a:latin typeface="Baskerville Old Face" pitchFamily="18" charset="0"/>
                  </a:rPr>
                  <a:t>m</a:t>
                </a:r>
                <a:r>
                  <a:rPr lang="en-US" dirty="0" err="1" smtClean="0">
                    <a:latin typeface="Baskerville Old Face" pitchFamily="18" charset="0"/>
                  </a:rPr>
                  <a:t>y</a:t>
                </a:r>
                <a:r>
                  <a:rPr lang="en-US" dirty="0" smtClean="0">
                    <a:latin typeface="Baskerville Old Face" pitchFamily="18" charset="0"/>
                  </a:rPr>
                  <a:t>) where y is a set of common attributes (</a:t>
                </a:r>
                <a:r>
                  <a:rPr lang="en-US" b="1" dirty="0" smtClean="0">
                    <a:latin typeface="Baskerville Old Face" pitchFamily="18" charset="0"/>
                  </a:rPr>
                  <a:t>join column(s)</a:t>
                </a:r>
                <a:r>
                  <a:rPr lang="en-US" dirty="0" smtClean="0">
                    <a:latin typeface="Baskerville Old Face" pitchFamily="18" charset="0"/>
                  </a:rPr>
                  <a:t>) which share the same domain</a:t>
                </a:r>
                <a:endParaRPr lang="en-US" b="1" dirty="0" smtClean="0">
                  <a:latin typeface="Baskerville Old Face" pitchFamily="18" charset="0"/>
                </a:endParaRPr>
              </a:p>
              <a:p>
                <a:pPr algn="just">
                  <a:lnSpc>
                    <a:spcPct val="150000"/>
                  </a:lnSpc>
                </a:pPr>
                <a:r>
                  <a:rPr lang="en-US" dirty="0" smtClean="0">
                    <a:latin typeface="Baskerville Old Face" pitchFamily="18" charset="0"/>
                  </a:rPr>
                  <a:t>The natural join operator is defined as:</a:t>
                </a:r>
              </a:p>
              <a:p>
                <a:pPr lvl="1" algn="just">
                  <a:lnSpc>
                    <a:spcPct val="150000"/>
                  </a:lnSpc>
                </a:pPr>
                <a:r>
                  <a:rPr lang="en-US" dirty="0" smtClean="0">
                    <a:solidFill>
                      <a:schemeClr val="tx1"/>
                    </a:solidFill>
                    <a:latin typeface="Baskerville Old Face" pitchFamily="18" charset="0"/>
                  </a:rPr>
                  <a:t>The natural join of R</a:t>
                </a:r>
                <a:r>
                  <a:rPr lang="en-US" baseline="-25000" dirty="0" smtClean="0">
                    <a:solidFill>
                      <a:schemeClr val="tx1"/>
                    </a:solidFill>
                    <a:latin typeface="Baskerville Old Face" pitchFamily="18" charset="0"/>
                  </a:rPr>
                  <a:t>1</a:t>
                </a:r>
                <a:r>
                  <a:rPr lang="en-US" dirty="0" smtClean="0">
                    <a:solidFill>
                      <a:schemeClr val="tx1"/>
                    </a:solidFill>
                    <a:latin typeface="Baskerville Old Face" pitchFamily="18" charset="0"/>
                  </a:rPr>
                  <a:t> and R</a:t>
                </a:r>
                <a:r>
                  <a:rPr lang="en-US"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 denoted R</a:t>
                </a:r>
                <a:r>
                  <a:rPr lang="en-US" baseline="-25000" dirty="0" smtClean="0">
                    <a:solidFill>
                      <a:schemeClr val="tx1"/>
                    </a:solidFill>
                    <a:latin typeface="Baskerville Old Face" pitchFamily="18" charset="0"/>
                  </a:rPr>
                  <a:t>1</a:t>
                </a:r>
                <a:r>
                  <a:rPr lang="en-US" dirty="0" smtClean="0">
                    <a:solidFill>
                      <a:schemeClr val="tx1"/>
                    </a:solidFill>
                    <a:latin typeface="Baskerville Old Face" pitchFamily="18" charset="0"/>
                  </a:rPr>
                  <a:t> X R</a:t>
                </a:r>
                <a:r>
                  <a:rPr lang="en-US"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 consists of combining the tuples of R</a:t>
                </a:r>
                <a:r>
                  <a:rPr lang="en-US" baseline="-25000" dirty="0" smtClean="0">
                    <a:solidFill>
                      <a:schemeClr val="tx1"/>
                    </a:solidFill>
                    <a:latin typeface="Baskerville Old Face" pitchFamily="18" charset="0"/>
                  </a:rPr>
                  <a:t>1</a:t>
                </a:r>
                <a:r>
                  <a:rPr lang="en-US" dirty="0" smtClean="0">
                    <a:solidFill>
                      <a:schemeClr val="tx1"/>
                    </a:solidFill>
                    <a:latin typeface="Baskerville Old Face" pitchFamily="18" charset="0"/>
                  </a:rPr>
                  <a:t> and R</a:t>
                </a:r>
                <a:r>
                  <a:rPr lang="en-US"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 to build a new relation R</a:t>
                </a:r>
                <a:r>
                  <a:rPr lang="en-US" baseline="-25000" dirty="0" smtClean="0">
                    <a:solidFill>
                      <a:schemeClr val="tx1"/>
                    </a:solidFill>
                    <a:latin typeface="Baskerville Old Face" pitchFamily="18" charset="0"/>
                  </a:rPr>
                  <a:t>3</a:t>
                </a:r>
                <a:r>
                  <a:rPr lang="en-US" dirty="0" smtClean="0">
                    <a:solidFill>
                      <a:schemeClr val="tx1"/>
                    </a:solidFill>
                    <a:latin typeface="Baskerville Old Face" pitchFamily="18" charset="0"/>
                  </a:rPr>
                  <a:t>, such that if </a:t>
                </a:r>
                <a14:m>
                  <m:oMath xmlns:m="http://schemas.openxmlformats.org/officeDocument/2006/math">
                    <m:r>
                      <a:rPr lang="en-US" sz="1900" b="0" i="1" smtClean="0">
                        <a:solidFill>
                          <a:schemeClr val="tx1"/>
                        </a:solidFill>
                        <a:latin typeface="Cambria Math"/>
                      </a:rPr>
                      <m:t>𝑅</m:t>
                    </m:r>
                    <m:r>
                      <a:rPr lang="en-US" sz="1900" b="0" i="1" baseline="-25000" smtClean="0">
                        <a:solidFill>
                          <a:schemeClr val="tx1"/>
                        </a:solidFill>
                        <a:latin typeface="Cambria Math"/>
                      </a:rPr>
                      <m:t>1</m:t>
                    </m:r>
                    <m:r>
                      <a:rPr lang="en-US" sz="1900" b="0" i="1" smtClean="0">
                        <a:solidFill>
                          <a:schemeClr val="tx1"/>
                        </a:solidFill>
                        <a:latin typeface="Cambria Math"/>
                      </a:rPr>
                      <m:t>𝑇𝑢𝑝𝑙𝑒</m:t>
                    </m:r>
                    <m:r>
                      <a:rPr lang="en-US" sz="1900" b="0" i="1" smtClean="0">
                        <a:solidFill>
                          <a:schemeClr val="tx1"/>
                        </a:solidFill>
                        <a:latin typeface="Cambria Math"/>
                        <a:ea typeface="Cambria Math"/>
                      </a:rPr>
                      <m:t>∈</m:t>
                    </m:r>
                    <m:r>
                      <a:rPr lang="en-US" sz="1900" b="0" i="1" smtClean="0">
                        <a:solidFill>
                          <a:schemeClr val="tx1"/>
                        </a:solidFill>
                        <a:latin typeface="Cambria Math"/>
                        <a:ea typeface="Cambria Math"/>
                      </a:rPr>
                      <m:t>𝑅</m:t>
                    </m:r>
                    <m:r>
                      <a:rPr lang="en-US" sz="1900" b="0" i="1" baseline="-25000" smtClean="0">
                        <a:solidFill>
                          <a:schemeClr val="tx1"/>
                        </a:solidFill>
                        <a:latin typeface="Cambria Math"/>
                        <a:ea typeface="Cambria Math"/>
                      </a:rPr>
                      <m:t>1</m:t>
                    </m:r>
                  </m:oMath>
                </a14:m>
                <a:r>
                  <a:rPr lang="en-US" dirty="0" smtClean="0">
                    <a:solidFill>
                      <a:schemeClr val="tx1"/>
                    </a:solidFill>
                    <a:latin typeface="Baskerville Old Face" pitchFamily="18" charset="0"/>
                  </a:rPr>
                  <a:t>,</a:t>
                </a:r>
                <a:r>
                  <a:rPr lang="en-US" dirty="0">
                    <a:solidFill>
                      <a:schemeClr val="tx1"/>
                    </a:solidFill>
                  </a:rPr>
                  <a:t> </a:t>
                </a:r>
                <a14:m>
                  <m:oMath xmlns:m="http://schemas.openxmlformats.org/officeDocument/2006/math">
                    <m:r>
                      <a:rPr lang="en-US" sz="2000" i="1">
                        <a:solidFill>
                          <a:schemeClr val="tx1"/>
                        </a:solidFill>
                        <a:latin typeface="Cambria Math"/>
                      </a:rPr>
                      <m:t>𝑅</m:t>
                    </m:r>
                    <m:r>
                      <a:rPr lang="en-US" sz="2000" b="0" i="1" baseline="-25000" smtClean="0">
                        <a:solidFill>
                          <a:schemeClr val="tx1"/>
                        </a:solidFill>
                        <a:latin typeface="Cambria Math"/>
                      </a:rPr>
                      <m:t>2</m:t>
                    </m:r>
                    <m:r>
                      <a:rPr lang="en-US" sz="2000" i="1">
                        <a:solidFill>
                          <a:schemeClr val="tx1"/>
                        </a:solidFill>
                        <a:latin typeface="Cambria Math"/>
                      </a:rPr>
                      <m:t>𝑇𝑢𝑝𝑙𝑒</m:t>
                    </m:r>
                    <m:r>
                      <a:rPr lang="en-US" sz="2000" i="1">
                        <a:solidFill>
                          <a:schemeClr val="tx1"/>
                        </a:solidFill>
                        <a:latin typeface="Cambria Math"/>
                        <a:ea typeface="Cambria Math"/>
                      </a:rPr>
                      <m:t>∈</m:t>
                    </m:r>
                    <m:r>
                      <a:rPr lang="en-US" sz="2000" i="1" smtClean="0">
                        <a:solidFill>
                          <a:schemeClr val="tx1"/>
                        </a:solidFill>
                        <a:latin typeface="Cambria Math"/>
                        <a:ea typeface="Cambria Math"/>
                      </a:rPr>
                      <m:t>𝑅</m:t>
                    </m:r>
                    <m:r>
                      <a:rPr lang="en-US" sz="2000" b="0" i="1" baseline="-25000" smtClean="0">
                        <a:solidFill>
                          <a:schemeClr val="tx1"/>
                        </a:solidFill>
                        <a:latin typeface="Cambria Math"/>
                        <a:ea typeface="Cambria Math"/>
                      </a:rPr>
                      <m:t>2</m:t>
                    </m:r>
                  </m:oMath>
                </a14:m>
                <a:r>
                  <a:rPr lang="en-US" baseline="-25000" dirty="0" smtClean="0">
                    <a:solidFill>
                      <a:schemeClr val="tx1"/>
                    </a:solidFill>
                    <a:latin typeface="Baskerville Old Face" pitchFamily="18" charset="0"/>
                  </a:rPr>
                  <a:t>,</a:t>
                </a:r>
                <a14:m>
                  <m:oMath xmlns:m="http://schemas.openxmlformats.org/officeDocument/2006/math">
                    <m:r>
                      <a:rPr lang="en-US" sz="1900" b="0" i="0" smtClean="0">
                        <a:solidFill>
                          <a:schemeClr val="tx1"/>
                        </a:solidFill>
                        <a:latin typeface="Cambria Math"/>
                      </a:rPr>
                      <m:t>  </m:t>
                    </m:r>
                    <m:r>
                      <m:rPr>
                        <m:sty m:val="p"/>
                      </m:rPr>
                      <a:rPr lang="en-US" sz="1900" b="0" i="0" smtClean="0">
                        <a:solidFill>
                          <a:schemeClr val="tx1"/>
                        </a:solidFill>
                        <a:latin typeface="Cambria Math"/>
                      </a:rPr>
                      <m:t>and</m:t>
                    </m:r>
                    <m:r>
                      <a:rPr lang="en-US" sz="1900" b="0" i="0" smtClean="0">
                        <a:solidFill>
                          <a:schemeClr val="tx1"/>
                        </a:solidFill>
                        <a:latin typeface="Cambria Math"/>
                      </a:rPr>
                      <m:t> </m:t>
                    </m:r>
                    <m:r>
                      <a:rPr lang="en-US" sz="1900" b="0" i="1" smtClean="0">
                        <a:solidFill>
                          <a:schemeClr val="tx1"/>
                        </a:solidFill>
                        <a:latin typeface="Cambria Math"/>
                      </a:rPr>
                      <m:t> </m:t>
                    </m:r>
                    <m:r>
                      <a:rPr lang="en-US" sz="1900" i="1">
                        <a:solidFill>
                          <a:schemeClr val="tx1"/>
                        </a:solidFill>
                        <a:latin typeface="Cambria Math"/>
                      </a:rPr>
                      <m:t>𝑅</m:t>
                    </m:r>
                    <m:r>
                      <a:rPr lang="en-US" sz="1900" i="1" baseline="-25000">
                        <a:solidFill>
                          <a:schemeClr val="tx1"/>
                        </a:solidFill>
                        <a:latin typeface="Cambria Math"/>
                      </a:rPr>
                      <m:t>1</m:t>
                    </m:r>
                    <m:r>
                      <a:rPr lang="en-US" sz="1900" i="1">
                        <a:solidFill>
                          <a:schemeClr val="tx1"/>
                        </a:solidFill>
                        <a:latin typeface="Cambria Math"/>
                      </a:rPr>
                      <m:t>𝑇𝑢𝑝𝑙𝑒</m:t>
                    </m:r>
                    <m:r>
                      <a:rPr lang="en-US" sz="1900" b="0" i="1" smtClean="0">
                        <a:solidFill>
                          <a:schemeClr val="tx1"/>
                        </a:solidFill>
                        <a:latin typeface="Cambria Math"/>
                      </a:rPr>
                      <m:t>.</m:t>
                    </m:r>
                    <m:r>
                      <a:rPr lang="en-US" sz="1900" b="0" i="1" smtClean="0">
                        <a:solidFill>
                          <a:schemeClr val="tx1"/>
                        </a:solidFill>
                        <a:latin typeface="Cambria Math"/>
                      </a:rPr>
                      <m:t>𝑦</m:t>
                    </m:r>
                    <m:r>
                      <a:rPr lang="en-US" sz="1900" b="0" i="1" smtClean="0">
                        <a:solidFill>
                          <a:schemeClr val="tx1"/>
                        </a:solidFill>
                        <a:latin typeface="Cambria Math"/>
                      </a:rPr>
                      <m:t>=</m:t>
                    </m:r>
                    <m:r>
                      <a:rPr lang="en-US" sz="1900" i="1">
                        <a:solidFill>
                          <a:schemeClr val="tx1"/>
                        </a:solidFill>
                        <a:latin typeface="Cambria Math"/>
                        <a:ea typeface="Cambria Math"/>
                      </a:rPr>
                      <m:t>𝑅</m:t>
                    </m:r>
                    <m:r>
                      <a:rPr lang="en-US" sz="1900" b="0" i="1" baseline="-25000" smtClean="0">
                        <a:solidFill>
                          <a:schemeClr val="tx1"/>
                        </a:solidFill>
                        <a:latin typeface="Cambria Math"/>
                        <a:ea typeface="Cambria Math"/>
                      </a:rPr>
                      <m:t>2</m:t>
                    </m:r>
                    <m:r>
                      <a:rPr lang="en-US" sz="1900" b="0" i="1" smtClean="0">
                        <a:solidFill>
                          <a:schemeClr val="tx1"/>
                        </a:solidFill>
                        <a:latin typeface="Cambria Math"/>
                        <a:ea typeface="Cambria Math"/>
                      </a:rPr>
                      <m:t>𝑇𝑢𝑝𝑙𝑒</m:t>
                    </m:r>
                    <m:r>
                      <a:rPr lang="en-US" sz="1900" b="0" i="1" smtClean="0">
                        <a:solidFill>
                          <a:schemeClr val="tx1"/>
                        </a:solidFill>
                        <a:latin typeface="Cambria Math"/>
                        <a:ea typeface="Cambria Math"/>
                      </a:rPr>
                      <m:t>.</m:t>
                    </m:r>
                    <m:r>
                      <a:rPr lang="en-US" sz="1900" b="0" i="1" smtClean="0">
                        <a:solidFill>
                          <a:schemeClr val="tx1"/>
                        </a:solidFill>
                        <a:latin typeface="Cambria Math"/>
                        <a:ea typeface="Cambria Math"/>
                      </a:rPr>
                      <m:t>𝑦</m:t>
                    </m:r>
                  </m:oMath>
                </a14:m>
                <a:r>
                  <a:rPr lang="en-US" sz="1900" baseline="-25000" dirty="0" smtClean="0">
                    <a:solidFill>
                      <a:schemeClr val="tx1"/>
                    </a:solidFill>
                    <a:latin typeface="Baskerville Old Face" pitchFamily="18" charset="0"/>
                  </a:rPr>
                  <a:t>, </a:t>
                </a:r>
                <a:r>
                  <a:rPr lang="en-US" dirty="0" smtClean="0">
                    <a:solidFill>
                      <a:schemeClr val="tx1"/>
                    </a:solidFill>
                    <a:latin typeface="Baskerville Old Face" pitchFamily="18" charset="0"/>
                  </a:rPr>
                  <a:t>then </a:t>
                </a:r>
                <a14:m>
                  <m:oMath xmlns:m="http://schemas.openxmlformats.org/officeDocument/2006/math">
                    <m:r>
                      <a:rPr lang="en-US" sz="1900" b="0" i="1" smtClean="0">
                        <a:solidFill>
                          <a:schemeClr val="tx1"/>
                        </a:solidFill>
                        <a:latin typeface="Cambria Math"/>
                      </a:rPr>
                      <m:t>𝑅</m:t>
                    </m:r>
                    <m:r>
                      <a:rPr lang="en-US" sz="1900" b="0" i="1" baseline="-25000" smtClean="0">
                        <a:solidFill>
                          <a:schemeClr val="tx1"/>
                        </a:solidFill>
                        <a:latin typeface="Cambria Math"/>
                      </a:rPr>
                      <m:t>3</m:t>
                    </m:r>
                    <m:r>
                      <a:rPr lang="en-US" sz="1900" b="0" i="1" smtClean="0">
                        <a:solidFill>
                          <a:schemeClr val="tx1"/>
                        </a:solidFill>
                        <a:latin typeface="Cambria Math"/>
                      </a:rPr>
                      <m:t>𝑇𝑢𝑝𝑙𝑒</m:t>
                    </m:r>
                    <m:r>
                      <a:rPr lang="en-US" sz="1900" b="0" i="1" smtClean="0">
                        <a:solidFill>
                          <a:schemeClr val="tx1"/>
                        </a:solidFill>
                        <a:latin typeface="Cambria Math"/>
                      </a:rPr>
                      <m:t>=</m:t>
                    </m:r>
                    <m:r>
                      <a:rPr lang="en-US" sz="1900" b="0" i="1" smtClean="0">
                        <a:solidFill>
                          <a:schemeClr val="tx1"/>
                        </a:solidFill>
                        <a:latin typeface="Cambria Math"/>
                      </a:rPr>
                      <m:t>𝑅</m:t>
                    </m:r>
                    <m:r>
                      <a:rPr lang="en-US" sz="1900" b="0" i="1" baseline="-25000" smtClean="0">
                        <a:solidFill>
                          <a:schemeClr val="tx1"/>
                        </a:solidFill>
                        <a:latin typeface="Cambria Math"/>
                      </a:rPr>
                      <m:t>1</m:t>
                    </m:r>
                    <m:r>
                      <a:rPr lang="en-US" sz="1900" b="0" i="1" smtClean="0">
                        <a:solidFill>
                          <a:schemeClr val="tx1"/>
                        </a:solidFill>
                        <a:latin typeface="Cambria Math"/>
                      </a:rPr>
                      <m:t>𝑇𝑢𝑝𝑙𝑒</m:t>
                    </m:r>
                    <m:r>
                      <a:rPr lang="en-US" sz="1900" b="0" i="1" smtClean="0">
                        <a:solidFill>
                          <a:schemeClr val="tx1"/>
                        </a:solidFill>
                        <a:latin typeface="Cambria Math"/>
                      </a:rPr>
                      <m:t>.</m:t>
                    </m:r>
                    <m:r>
                      <a:rPr lang="en-US" sz="1900" b="0" i="1" smtClean="0">
                        <a:solidFill>
                          <a:schemeClr val="tx1"/>
                        </a:solidFill>
                        <a:latin typeface="Cambria Math"/>
                      </a:rPr>
                      <m:t>𝑎</m:t>
                    </m:r>
                    <m:r>
                      <a:rPr lang="en-US" sz="1900" b="0" i="1" baseline="-25000" smtClean="0">
                        <a:solidFill>
                          <a:schemeClr val="tx1"/>
                        </a:solidFill>
                        <a:latin typeface="Cambria Math"/>
                      </a:rPr>
                      <m:t>1</m:t>
                    </m:r>
                    <m:r>
                      <a:rPr lang="en-US" sz="1900" b="0" i="1" smtClean="0">
                        <a:solidFill>
                          <a:schemeClr val="tx1"/>
                        </a:solidFill>
                        <a:latin typeface="Cambria Math"/>
                      </a:rPr>
                      <m:t>, </m:t>
                    </m:r>
                    <m:r>
                      <a:rPr lang="en-US" sz="1900" b="0" i="1" smtClean="0">
                        <a:solidFill>
                          <a:schemeClr val="tx1"/>
                        </a:solidFill>
                        <a:latin typeface="Cambria Math"/>
                      </a:rPr>
                      <m:t>𝑅</m:t>
                    </m:r>
                    <m:r>
                      <a:rPr lang="en-US" sz="1900" b="0" i="1" baseline="-25000" smtClean="0">
                        <a:solidFill>
                          <a:schemeClr val="tx1"/>
                        </a:solidFill>
                        <a:latin typeface="Cambria Math"/>
                      </a:rPr>
                      <m:t>1</m:t>
                    </m:r>
                    <m:r>
                      <a:rPr lang="en-US" sz="1900" b="0" i="1" smtClean="0">
                        <a:solidFill>
                          <a:schemeClr val="tx1"/>
                        </a:solidFill>
                        <a:latin typeface="Cambria Math"/>
                      </a:rPr>
                      <m:t>𝑇𝑢𝑝𝑙𝑒</m:t>
                    </m:r>
                    <m:r>
                      <a:rPr lang="en-US" sz="1900" b="0" i="1" smtClean="0">
                        <a:solidFill>
                          <a:schemeClr val="tx1"/>
                        </a:solidFill>
                        <a:latin typeface="Cambria Math"/>
                      </a:rPr>
                      <m:t>.</m:t>
                    </m:r>
                    <m:r>
                      <a:rPr lang="en-US" sz="1900" b="0" i="1" smtClean="0">
                        <a:solidFill>
                          <a:schemeClr val="tx1"/>
                        </a:solidFill>
                        <a:latin typeface="Cambria Math"/>
                      </a:rPr>
                      <m:t>𝑎𝑛</m:t>
                    </m:r>
                    <m:r>
                      <a:rPr lang="en-US" sz="1900" b="0" i="1" smtClean="0">
                        <a:solidFill>
                          <a:schemeClr val="tx1"/>
                        </a:solidFill>
                        <a:latin typeface="Cambria Math"/>
                      </a:rPr>
                      <m:t>, </m:t>
                    </m:r>
                    <m:r>
                      <a:rPr lang="en-US" sz="1900" b="0" i="1" smtClean="0">
                        <a:solidFill>
                          <a:schemeClr val="tx1"/>
                        </a:solidFill>
                        <a:latin typeface="Cambria Math"/>
                      </a:rPr>
                      <m:t>𝑅</m:t>
                    </m:r>
                    <m:r>
                      <a:rPr lang="en-US" sz="1900" b="0" i="1" baseline="-25000" smtClean="0">
                        <a:solidFill>
                          <a:schemeClr val="tx1"/>
                        </a:solidFill>
                        <a:latin typeface="Cambria Math"/>
                      </a:rPr>
                      <m:t>1</m:t>
                    </m:r>
                    <m:r>
                      <a:rPr lang="en-US" sz="1900" b="0" i="1" smtClean="0">
                        <a:solidFill>
                          <a:schemeClr val="tx1"/>
                        </a:solidFill>
                        <a:latin typeface="Cambria Math"/>
                      </a:rPr>
                      <m:t>𝑇𝑢𝑝𝑙𝑒</m:t>
                    </m:r>
                    <m:r>
                      <a:rPr lang="en-US" sz="1900" b="0" i="1" smtClean="0">
                        <a:solidFill>
                          <a:schemeClr val="tx1"/>
                        </a:solidFill>
                        <a:latin typeface="Cambria Math"/>
                      </a:rPr>
                      <m:t>.</m:t>
                    </m:r>
                    <m:r>
                      <a:rPr lang="en-US" sz="1900" b="0" i="1" smtClean="0">
                        <a:solidFill>
                          <a:schemeClr val="tx1"/>
                        </a:solidFill>
                        <a:latin typeface="Cambria Math"/>
                      </a:rPr>
                      <m:t>𝑦</m:t>
                    </m:r>
                    <m:r>
                      <a:rPr lang="en-US" sz="1900" b="0" i="1" smtClean="0">
                        <a:solidFill>
                          <a:schemeClr val="tx1"/>
                        </a:solidFill>
                        <a:latin typeface="Cambria Math"/>
                      </a:rPr>
                      <m:t>, </m:t>
                    </m:r>
                    <m:r>
                      <a:rPr lang="en-US" sz="1900" b="0" i="1" smtClean="0">
                        <a:solidFill>
                          <a:schemeClr val="tx1"/>
                        </a:solidFill>
                        <a:latin typeface="Cambria Math"/>
                      </a:rPr>
                      <m:t>𝑅</m:t>
                    </m:r>
                    <m:r>
                      <a:rPr lang="en-US" sz="1900" b="0" i="1" baseline="-25000" smtClean="0">
                        <a:solidFill>
                          <a:schemeClr val="tx1"/>
                        </a:solidFill>
                        <a:latin typeface="Cambria Math"/>
                      </a:rPr>
                      <m:t>2</m:t>
                    </m:r>
                    <m:r>
                      <a:rPr lang="en-US" sz="1900" b="0" i="1" smtClean="0">
                        <a:solidFill>
                          <a:schemeClr val="tx1"/>
                        </a:solidFill>
                        <a:latin typeface="Cambria Math"/>
                      </a:rPr>
                      <m:t>𝑇𝑢𝑝𝑙𝑒</m:t>
                    </m:r>
                    <m:r>
                      <a:rPr lang="en-US" sz="1900" b="0" i="1" smtClean="0">
                        <a:solidFill>
                          <a:schemeClr val="tx1"/>
                        </a:solidFill>
                        <a:latin typeface="Cambria Math"/>
                      </a:rPr>
                      <m:t>.</m:t>
                    </m:r>
                    <m:r>
                      <a:rPr lang="en-US" sz="1900" b="0" i="1" smtClean="0">
                        <a:solidFill>
                          <a:schemeClr val="tx1"/>
                        </a:solidFill>
                        <a:latin typeface="Cambria Math"/>
                      </a:rPr>
                      <m:t>𝑏</m:t>
                    </m:r>
                    <m:r>
                      <a:rPr lang="en-US" sz="1900" b="0" i="1" baseline="-25000" smtClean="0">
                        <a:solidFill>
                          <a:schemeClr val="tx1"/>
                        </a:solidFill>
                        <a:latin typeface="Cambria Math"/>
                      </a:rPr>
                      <m:t>1</m:t>
                    </m:r>
                    <m:r>
                      <a:rPr lang="en-US" sz="1900" b="0" i="1" smtClean="0">
                        <a:solidFill>
                          <a:schemeClr val="tx1"/>
                        </a:solidFill>
                        <a:latin typeface="Cambria Math"/>
                      </a:rPr>
                      <m:t>,…</m:t>
                    </m:r>
                    <m:r>
                      <a:rPr lang="en-US" sz="1900" b="0" i="1" smtClean="0">
                        <a:solidFill>
                          <a:schemeClr val="tx1"/>
                        </a:solidFill>
                        <a:latin typeface="Cambria Math"/>
                      </a:rPr>
                      <m:t>𝑅</m:t>
                    </m:r>
                    <m:r>
                      <a:rPr lang="en-US" sz="1900" b="0" i="1" baseline="-25000" smtClean="0">
                        <a:solidFill>
                          <a:schemeClr val="tx1"/>
                        </a:solidFill>
                        <a:latin typeface="Cambria Math"/>
                      </a:rPr>
                      <m:t>2</m:t>
                    </m:r>
                    <m:r>
                      <a:rPr lang="en-US" sz="1900" b="0" i="1" smtClean="0">
                        <a:solidFill>
                          <a:schemeClr val="tx1"/>
                        </a:solidFill>
                        <a:latin typeface="Cambria Math"/>
                      </a:rPr>
                      <m:t>𝑇𝑢𝑝𝑙𝑒</m:t>
                    </m:r>
                    <m:r>
                      <a:rPr lang="en-US" sz="1900" b="0" i="1" smtClean="0">
                        <a:solidFill>
                          <a:schemeClr val="tx1"/>
                        </a:solidFill>
                        <a:latin typeface="Cambria Math"/>
                      </a:rPr>
                      <m:t>.</m:t>
                    </m:r>
                    <m:r>
                      <a:rPr lang="en-US" sz="1900" b="0" i="1" smtClean="0">
                        <a:solidFill>
                          <a:schemeClr val="tx1"/>
                        </a:solidFill>
                        <a:latin typeface="Cambria Math"/>
                      </a:rPr>
                      <m:t>𝑏𝑚</m:t>
                    </m:r>
                  </m:oMath>
                </a14:m>
                <a:endParaRPr lang="en-US" sz="1900" baseline="-25000" dirty="0">
                  <a:solidFill>
                    <a:schemeClr val="tx1"/>
                  </a:solidFill>
                  <a:latin typeface="Baskerville Old Face"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5377784"/>
              </a:xfrm>
              <a:blipFill rotWithShape="1">
                <a:blip r:embed="rId3"/>
                <a:stretch>
                  <a:fillRect r="-1333"/>
                </a:stretch>
              </a:blipFill>
            </p:spPr>
            <p:txBody>
              <a:bodyPr/>
              <a:lstStyle/>
              <a:p>
                <a:r>
                  <a:rPr lang="en-US">
                    <a:noFill/>
                  </a:rPr>
                  <a:t> </a:t>
                </a:r>
              </a:p>
            </p:txBody>
          </p:sp>
        </mc:Fallback>
      </mc:AlternateContent>
      <p:cxnSp>
        <p:nvCxnSpPr>
          <p:cNvPr id="5" name="Straight Connector 4"/>
          <p:cNvCxnSpPr/>
          <p:nvPr/>
        </p:nvCxnSpPr>
        <p:spPr>
          <a:xfrm>
            <a:off x="6516216" y="4221088"/>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04248" y="4221088"/>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047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432048"/>
          </a:xfrm>
        </p:spPr>
        <p:txBody>
          <a:bodyPr>
            <a:normAutofit fontScale="90000"/>
          </a:bodyPr>
          <a:lstStyle/>
          <a:p>
            <a:pPr algn="ctr"/>
            <a:r>
              <a:rPr lang="en-US" dirty="0" smtClean="0">
                <a:latin typeface="Baskerville Old Face" pitchFamily="18" charset="0"/>
              </a:rPr>
              <a:t>NATURAL </a:t>
            </a:r>
            <a:r>
              <a:rPr lang="en-US" dirty="0" smtClean="0">
                <a:latin typeface="Baskerville Old Face" pitchFamily="18" charset="0"/>
              </a:rPr>
              <a:t>JOIN(cont’d)</a:t>
            </a:r>
            <a:endParaRPr lang="en-US" dirty="0">
              <a:latin typeface="Baskerville Old Face"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96752"/>
                <a:ext cx="8229600" cy="5377784"/>
              </a:xfrm>
            </p:spPr>
            <p:txBody>
              <a:bodyPr>
                <a:normAutofit fontScale="77500" lnSpcReduction="20000"/>
              </a:bodyPr>
              <a:lstStyle/>
              <a:p>
                <a:pPr algn="just">
                  <a:lnSpc>
                    <a:spcPct val="150000"/>
                  </a:lnSpc>
                </a:pPr>
                <a:r>
                  <a:rPr lang="en-US" dirty="0" smtClean="0">
                    <a:latin typeface="Baskerville Old Face" pitchFamily="18" charset="0"/>
                  </a:rPr>
                  <a:t>The common set of attributes </a:t>
                </a:r>
                <a:r>
                  <a:rPr lang="en-US" i="1" dirty="0" smtClean="0">
                    <a:latin typeface="Baskerville Old Face" pitchFamily="18" charset="0"/>
                  </a:rPr>
                  <a:t>y</a:t>
                </a:r>
                <a:r>
                  <a:rPr lang="en-US" dirty="0" smtClean="0">
                    <a:latin typeface="Baskerville Old Face" pitchFamily="18" charset="0"/>
                  </a:rPr>
                  <a:t> appears only once in </a:t>
                </a:r>
                <a:r>
                  <a:rPr lang="en-US" dirty="0" smtClean="0">
                    <a:latin typeface="Baskerville Old Face" pitchFamily="18" charset="0"/>
                  </a:rPr>
                  <a:t>R</a:t>
                </a:r>
                <a:r>
                  <a:rPr lang="en-US" baseline="-25000" dirty="0" smtClean="0">
                    <a:latin typeface="Baskerville Old Face" pitchFamily="18" charset="0"/>
                  </a:rPr>
                  <a:t>3;</a:t>
                </a:r>
                <a:r>
                  <a:rPr lang="en-US" dirty="0" smtClean="0">
                    <a:latin typeface="Baskerville Old Face" pitchFamily="18" charset="0"/>
                  </a:rPr>
                  <a:t> the notation </a:t>
                </a:r>
                <a14:m>
                  <m:oMath xmlns:m="http://schemas.openxmlformats.org/officeDocument/2006/math">
                    <m:r>
                      <a:rPr lang="en-US" i="1">
                        <a:latin typeface="Cambria Math"/>
                      </a:rPr>
                      <m:t>𝑅</m:t>
                    </m:r>
                    <m:r>
                      <a:rPr lang="en-US" i="1" baseline="-25000">
                        <a:latin typeface="Cambria Math"/>
                      </a:rPr>
                      <m:t>1</m:t>
                    </m:r>
                    <m:r>
                      <a:rPr lang="en-US" i="1">
                        <a:latin typeface="Cambria Math"/>
                      </a:rPr>
                      <m:t>𝑇𝑢𝑝𝑙𝑒</m:t>
                    </m:r>
                    <m:r>
                      <a:rPr lang="en-US" i="1">
                        <a:latin typeface="Cambria Math"/>
                      </a:rPr>
                      <m:t>.</m:t>
                    </m:r>
                    <m:r>
                      <a:rPr lang="en-US" i="1">
                        <a:latin typeface="Cambria Math"/>
                      </a:rPr>
                      <m:t>𝑎</m:t>
                    </m:r>
                    <m:r>
                      <a:rPr lang="en-US" i="1" baseline="-25000">
                        <a:latin typeface="Cambria Math"/>
                      </a:rPr>
                      <m:t>1</m:t>
                    </m:r>
                  </m:oMath>
                </a14:m>
                <a:r>
                  <a:rPr lang="en-US" b="1" i="1" dirty="0" smtClean="0">
                    <a:latin typeface="Baskerville Old Face" pitchFamily="18" charset="0"/>
                  </a:rPr>
                  <a:t> </a:t>
                </a:r>
                <a:r>
                  <a:rPr lang="en-US" dirty="0" smtClean="0">
                    <a:latin typeface="Baskerville Old Face" pitchFamily="18" charset="0"/>
                  </a:rPr>
                  <a:t>correspond to the </a:t>
                </a:r>
                <a14:m>
                  <m:oMath xmlns:m="http://schemas.openxmlformats.org/officeDocument/2006/math">
                    <m:r>
                      <a:rPr lang="en-US" b="0" i="0" smtClean="0">
                        <a:latin typeface="Cambria Math"/>
                      </a:rPr>
                      <m:t> </m:t>
                    </m:r>
                    <m:r>
                      <m:rPr>
                        <m:sty m:val="p"/>
                      </m:rPr>
                      <a:rPr lang="en-US" b="0" i="0">
                        <a:latin typeface="Cambria Math"/>
                      </a:rPr>
                      <m:t>a</m:t>
                    </m:r>
                    <m:r>
                      <a:rPr lang="en-US" b="0" i="0" baseline="-25000">
                        <a:latin typeface="Cambria Math"/>
                      </a:rPr>
                      <m:t>1</m:t>
                    </m:r>
                  </m:oMath>
                </a14:m>
                <a:r>
                  <a:rPr lang="en-US" dirty="0">
                    <a:latin typeface="Baskerville Old Face" pitchFamily="18" charset="0"/>
                  </a:rPr>
                  <a:t> </a:t>
                </a:r>
                <a:r>
                  <a:rPr lang="en-US" dirty="0" smtClean="0">
                    <a:latin typeface="Baskerville Old Face" pitchFamily="18" charset="0"/>
                  </a:rPr>
                  <a:t>attribute value of a tuple of </a:t>
                </a:r>
                <a:r>
                  <a:rPr lang="en-US" dirty="0">
                    <a:latin typeface="Baskerville Old Face" pitchFamily="18" charset="0"/>
                  </a:rPr>
                  <a:t> R</a:t>
                </a:r>
                <a:r>
                  <a:rPr lang="en-US" baseline="-25000" dirty="0">
                    <a:latin typeface="Baskerville Old Face" pitchFamily="18" charset="0"/>
                  </a:rPr>
                  <a:t>1</a:t>
                </a:r>
                <a:r>
                  <a:rPr lang="en-US" dirty="0">
                    <a:latin typeface="Baskerville Old Face" pitchFamily="18" charset="0"/>
                  </a:rPr>
                  <a:t> </a:t>
                </a:r>
                <a:endParaRPr lang="en-US" dirty="0" smtClean="0">
                  <a:latin typeface="Baskerville Old Face" pitchFamily="18" charset="0"/>
                </a:endParaRPr>
              </a:p>
              <a:p>
                <a:pPr algn="just">
                  <a:lnSpc>
                    <a:spcPct val="150000"/>
                  </a:lnSpc>
                </a:pPr>
                <a:r>
                  <a:rPr lang="en-US" dirty="0" smtClean="0">
                    <a:latin typeface="Baskerville Old Face" pitchFamily="18" charset="0"/>
                  </a:rPr>
                  <a:t>The steps required to perform the natural join of two relations are:</a:t>
                </a:r>
              </a:p>
              <a:p>
                <a:pPr marL="925830" lvl="1" indent="-514350" algn="just">
                  <a:lnSpc>
                    <a:spcPct val="150000"/>
                  </a:lnSpc>
                  <a:buFont typeface="+mj-lt"/>
                  <a:buAutoNum type="arabicPeriod"/>
                </a:pPr>
                <a:r>
                  <a:rPr lang="en-US" dirty="0" smtClean="0">
                    <a:solidFill>
                      <a:schemeClr val="tx1"/>
                    </a:solidFill>
                    <a:latin typeface="Baskerville Old Face" pitchFamily="18" charset="0"/>
                  </a:rPr>
                  <a:t>Compute </a:t>
                </a:r>
                <a:r>
                  <a:rPr lang="en-US" dirty="0">
                    <a:solidFill>
                      <a:schemeClr val="tx1"/>
                    </a:solidFill>
                    <a:latin typeface="Baskerville Old Face" pitchFamily="18" charset="0"/>
                  </a:rPr>
                  <a:t>R</a:t>
                </a:r>
                <a:r>
                  <a:rPr lang="en-US" baseline="-25000" dirty="0">
                    <a:solidFill>
                      <a:schemeClr val="tx1"/>
                    </a:solidFill>
                    <a:latin typeface="Baskerville Old Face" pitchFamily="18" charset="0"/>
                  </a:rPr>
                  <a:t>1</a:t>
                </a:r>
                <a:r>
                  <a:rPr lang="en-US" dirty="0">
                    <a:solidFill>
                      <a:schemeClr val="tx1"/>
                    </a:solidFill>
                    <a:latin typeface="Baskerville Old Face" pitchFamily="18" charset="0"/>
                  </a:rPr>
                  <a:t> X </a:t>
                </a:r>
                <a:r>
                  <a:rPr lang="en-US" dirty="0" smtClean="0">
                    <a:solidFill>
                      <a:schemeClr val="tx1"/>
                    </a:solidFill>
                    <a:latin typeface="Baskerville Old Face" pitchFamily="18" charset="0"/>
                  </a:rPr>
                  <a:t>R</a:t>
                </a:r>
                <a:r>
                  <a:rPr lang="en-US"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 </a:t>
                </a:r>
              </a:p>
              <a:p>
                <a:pPr marL="925830" lvl="1" indent="-514350" algn="just">
                  <a:lnSpc>
                    <a:spcPct val="150000"/>
                  </a:lnSpc>
                  <a:buFont typeface="+mj-lt"/>
                  <a:buAutoNum type="arabicPeriod"/>
                </a:pPr>
                <a:r>
                  <a:rPr lang="en-US" dirty="0" smtClean="0">
                    <a:solidFill>
                      <a:schemeClr val="tx1"/>
                    </a:solidFill>
                    <a:latin typeface="Baskerville Old Face" pitchFamily="18" charset="0"/>
                  </a:rPr>
                  <a:t>Select those tuples where </a:t>
                </a:r>
                <a14:m>
                  <m:oMath xmlns:m="http://schemas.openxmlformats.org/officeDocument/2006/math">
                    <m:r>
                      <a:rPr lang="en-US" i="1">
                        <a:solidFill>
                          <a:schemeClr val="tx1"/>
                        </a:solidFill>
                        <a:latin typeface="Cambria Math"/>
                      </a:rPr>
                      <m:t>𝑅</m:t>
                    </m:r>
                    <m:r>
                      <a:rPr lang="en-US" i="1" baseline="-25000">
                        <a:solidFill>
                          <a:schemeClr val="tx1"/>
                        </a:solidFill>
                        <a:latin typeface="Cambria Math"/>
                      </a:rPr>
                      <m:t>1</m:t>
                    </m:r>
                    <m:r>
                      <a:rPr lang="en-US" i="1">
                        <a:solidFill>
                          <a:schemeClr val="tx1"/>
                        </a:solidFill>
                        <a:latin typeface="Cambria Math"/>
                      </a:rPr>
                      <m:t>𝑇𝑢𝑝𝑙𝑒</m:t>
                    </m:r>
                    <m:r>
                      <a:rPr lang="en-US" i="1">
                        <a:solidFill>
                          <a:schemeClr val="tx1"/>
                        </a:solidFill>
                        <a:latin typeface="Cambria Math"/>
                      </a:rPr>
                      <m:t>.</m:t>
                    </m:r>
                    <m:r>
                      <a:rPr lang="en-US" i="1">
                        <a:solidFill>
                          <a:schemeClr val="tx1"/>
                        </a:solidFill>
                        <a:latin typeface="Cambria Math"/>
                      </a:rPr>
                      <m:t>𝑦</m:t>
                    </m:r>
                    <m:r>
                      <a:rPr lang="en-US" i="1">
                        <a:solidFill>
                          <a:schemeClr val="tx1"/>
                        </a:solidFill>
                        <a:latin typeface="Cambria Math"/>
                      </a:rPr>
                      <m:t>=</m:t>
                    </m:r>
                    <m:r>
                      <a:rPr lang="en-US" i="1">
                        <a:solidFill>
                          <a:schemeClr val="tx1"/>
                        </a:solidFill>
                        <a:latin typeface="Cambria Math"/>
                        <a:ea typeface="Cambria Math"/>
                      </a:rPr>
                      <m:t>𝑅</m:t>
                    </m:r>
                    <m:r>
                      <a:rPr lang="en-US" i="1" baseline="-25000">
                        <a:solidFill>
                          <a:schemeClr val="tx1"/>
                        </a:solidFill>
                        <a:latin typeface="Cambria Math"/>
                        <a:ea typeface="Cambria Math"/>
                      </a:rPr>
                      <m:t>2</m:t>
                    </m:r>
                    <m:r>
                      <a:rPr lang="en-US" i="1">
                        <a:solidFill>
                          <a:schemeClr val="tx1"/>
                        </a:solidFill>
                        <a:latin typeface="Cambria Math"/>
                        <a:ea typeface="Cambria Math"/>
                      </a:rPr>
                      <m:t>𝑇𝑢𝑝𝑙𝑒</m:t>
                    </m:r>
                    <m:r>
                      <a:rPr lang="en-US" i="1">
                        <a:solidFill>
                          <a:schemeClr val="tx1"/>
                        </a:solidFill>
                        <a:latin typeface="Cambria Math"/>
                        <a:ea typeface="Cambria Math"/>
                      </a:rPr>
                      <m:t>.</m:t>
                    </m:r>
                    <m:r>
                      <a:rPr lang="en-US" i="1">
                        <a:solidFill>
                          <a:schemeClr val="tx1"/>
                        </a:solidFill>
                        <a:latin typeface="Cambria Math"/>
                        <a:ea typeface="Cambria Math"/>
                      </a:rPr>
                      <m:t>𝑦</m:t>
                    </m:r>
                  </m:oMath>
                </a14:m>
                <a:r>
                  <a:rPr lang="en-US" dirty="0" smtClean="0">
                    <a:solidFill>
                      <a:schemeClr val="tx1"/>
                    </a:solidFill>
                    <a:latin typeface="Baskerville Old Face" pitchFamily="18" charset="0"/>
                  </a:rPr>
                  <a:t>. Only the rows are selected where the attribute values in the join column(s) are equal</a:t>
                </a:r>
              </a:p>
              <a:p>
                <a:pPr marL="925830" lvl="1" indent="-514350" algn="just">
                  <a:lnSpc>
                    <a:spcPct val="150000"/>
                  </a:lnSpc>
                  <a:buFont typeface="+mj-lt"/>
                  <a:buAutoNum type="arabicPeriod"/>
                </a:pPr>
                <a:r>
                  <a:rPr lang="en-US" dirty="0" smtClean="0">
                    <a:solidFill>
                      <a:schemeClr val="tx1"/>
                    </a:solidFill>
                    <a:latin typeface="Baskerville Old Face" pitchFamily="18" charset="0"/>
                  </a:rPr>
                  <a:t>Perform a PROJECT operation on either </a:t>
                </a:r>
                <a14:m>
                  <m:oMath xmlns:m="http://schemas.openxmlformats.org/officeDocument/2006/math">
                    <m:r>
                      <a:rPr lang="en-US" i="1">
                        <a:solidFill>
                          <a:schemeClr val="tx1"/>
                        </a:solidFill>
                        <a:latin typeface="Cambria Math"/>
                      </a:rPr>
                      <m:t>𝑅</m:t>
                    </m:r>
                    <m:r>
                      <a:rPr lang="en-US" i="1" baseline="-25000" smtClean="0">
                        <a:solidFill>
                          <a:schemeClr val="tx1"/>
                        </a:solidFill>
                        <a:latin typeface="Cambria Math"/>
                      </a:rPr>
                      <m:t>1</m:t>
                    </m:r>
                    <m:r>
                      <a:rPr lang="en-US" i="1">
                        <a:solidFill>
                          <a:schemeClr val="tx1"/>
                        </a:solidFill>
                        <a:latin typeface="Cambria Math"/>
                      </a:rPr>
                      <m:t>.</m:t>
                    </m:r>
                    <m:r>
                      <a:rPr lang="en-US" b="0" i="1" smtClean="0">
                        <a:solidFill>
                          <a:schemeClr val="tx1"/>
                        </a:solidFill>
                        <a:latin typeface="Cambria Math"/>
                      </a:rPr>
                      <m:t>𝑦</m:t>
                    </m:r>
                    <m:r>
                      <a:rPr lang="en-US" b="0" i="1" smtClean="0">
                        <a:solidFill>
                          <a:schemeClr val="tx1"/>
                        </a:solidFill>
                        <a:latin typeface="Cambria Math"/>
                      </a:rPr>
                      <m:t> </m:t>
                    </m:r>
                    <m:r>
                      <m:rPr>
                        <m:sty m:val="p"/>
                      </m:rPr>
                      <a:rPr lang="en-US" b="0" i="0" smtClean="0">
                        <a:solidFill>
                          <a:schemeClr val="tx1"/>
                        </a:solidFill>
                        <a:latin typeface="Cambria Math"/>
                      </a:rPr>
                      <m:t>or</m:t>
                    </m:r>
                    <m:r>
                      <a:rPr lang="en-US" b="0" i="1" smtClean="0">
                        <a:solidFill>
                          <a:schemeClr val="tx1"/>
                        </a:solidFill>
                        <a:latin typeface="Cambria Math"/>
                      </a:rPr>
                      <m:t> </m:t>
                    </m:r>
                    <m:r>
                      <a:rPr lang="en-US" i="1">
                        <a:solidFill>
                          <a:schemeClr val="tx1"/>
                        </a:solidFill>
                        <a:latin typeface="Cambria Math"/>
                        <a:ea typeface="Cambria Math"/>
                      </a:rPr>
                      <m:t>𝑅</m:t>
                    </m:r>
                    <m:r>
                      <a:rPr lang="en-US" i="1" baseline="-25000">
                        <a:solidFill>
                          <a:schemeClr val="tx1"/>
                        </a:solidFill>
                        <a:latin typeface="Cambria Math"/>
                        <a:ea typeface="Cambria Math"/>
                      </a:rPr>
                      <m:t>2</m:t>
                    </m:r>
                    <m:r>
                      <a:rPr lang="en-US" i="1">
                        <a:solidFill>
                          <a:schemeClr val="tx1"/>
                        </a:solidFill>
                        <a:latin typeface="Cambria Math"/>
                        <a:ea typeface="Cambria Math"/>
                      </a:rPr>
                      <m:t>.</m:t>
                    </m:r>
                    <m:r>
                      <a:rPr lang="en-US" i="1">
                        <a:solidFill>
                          <a:schemeClr val="tx1"/>
                        </a:solidFill>
                        <a:latin typeface="Cambria Math"/>
                        <a:ea typeface="Cambria Math"/>
                      </a:rPr>
                      <m:t>𝑦</m:t>
                    </m:r>
                  </m:oMath>
                </a14:m>
                <a:r>
                  <a:rPr lang="en-US" dirty="0" smtClean="0">
                    <a:solidFill>
                      <a:schemeClr val="tx1"/>
                    </a:solidFill>
                    <a:latin typeface="Baskerville Old Face" pitchFamily="18" charset="0"/>
                  </a:rPr>
                  <a:t> to the result in step 2, and call it y in the final relation. This is to ensure that the final relation results in a single copy of each attribute in the joining column, thereby eliminating duplicates</a:t>
                </a:r>
              </a:p>
              <a:p>
                <a:pPr lvl="1" algn="just">
                  <a:lnSpc>
                    <a:spcPct val="150000"/>
                  </a:lnSpc>
                </a:pPr>
                <a:endParaRPr lang="en-US" sz="1900" baseline="-25000" dirty="0">
                  <a:solidFill>
                    <a:schemeClr val="tx1"/>
                  </a:solidFill>
                  <a:latin typeface="Baskerville Old Face"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5377784"/>
              </a:xfrm>
              <a:blipFill rotWithShape="1">
                <a:blip r:embed="rId3"/>
                <a:stretch>
                  <a:fillRect r="-963"/>
                </a:stretch>
              </a:blipFill>
            </p:spPr>
            <p:txBody>
              <a:bodyPr/>
              <a:lstStyle/>
              <a:p>
                <a:r>
                  <a:rPr lang="en-US">
                    <a:noFill/>
                  </a:rPr>
                  <a:t> </a:t>
                </a:r>
              </a:p>
            </p:txBody>
          </p:sp>
        </mc:Fallback>
      </mc:AlternateContent>
    </p:spTree>
    <p:extLst>
      <p:ext uri="{BB962C8B-B14F-4D97-AF65-F5344CB8AC3E}">
        <p14:creationId xmlns:p14="http://schemas.microsoft.com/office/powerpoint/2010/main" val="3576212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76064"/>
          </a:xfrm>
        </p:spPr>
        <p:txBody>
          <a:bodyPr>
            <a:normAutofit fontScale="90000"/>
          </a:bodyPr>
          <a:lstStyle/>
          <a:p>
            <a:pPr algn="ctr"/>
            <a:r>
              <a:rPr lang="en-US" dirty="0" smtClean="0">
                <a:latin typeface="Baskerville Old Face" pitchFamily="18" charset="0"/>
              </a:rPr>
              <a:t>Introduction (cont’d)</a:t>
            </a:r>
            <a:endParaRPr lang="en-US" dirty="0">
              <a:latin typeface="Baskerville Old Face" pitchFamily="18" charset="0"/>
            </a:endParaRPr>
          </a:p>
        </p:txBody>
      </p:sp>
      <p:sp>
        <p:nvSpPr>
          <p:cNvPr id="3" name="Content Placeholder 2"/>
          <p:cNvSpPr>
            <a:spLocks noGrp="1"/>
          </p:cNvSpPr>
          <p:nvPr>
            <p:ph idx="1"/>
          </p:nvPr>
        </p:nvSpPr>
        <p:spPr>
          <a:xfrm>
            <a:off x="457200" y="1124744"/>
            <a:ext cx="8229600" cy="5449792"/>
          </a:xfrm>
        </p:spPr>
        <p:txBody>
          <a:bodyPr>
            <a:normAutofit/>
          </a:bodyPr>
          <a:lstStyle/>
          <a:p>
            <a:pPr algn="just"/>
            <a:r>
              <a:rPr lang="en-US" dirty="0" smtClean="0">
                <a:latin typeface="Baskerville Old Face" pitchFamily="18" charset="0"/>
              </a:rPr>
              <a:t>The relational operators have the property of </a:t>
            </a:r>
            <a:r>
              <a:rPr lang="en-US" b="1" dirty="0" smtClean="0">
                <a:latin typeface="Baskerville Old Face" pitchFamily="18" charset="0"/>
              </a:rPr>
              <a:t>closure, </a:t>
            </a:r>
            <a:r>
              <a:rPr lang="en-US" dirty="0" smtClean="0">
                <a:latin typeface="Baskerville Old Face" pitchFamily="18" charset="0"/>
              </a:rPr>
              <a:t>i.e., relational algebra operators are used on existing tables to produce new tables</a:t>
            </a:r>
          </a:p>
          <a:p>
            <a:pPr algn="just"/>
            <a:r>
              <a:rPr lang="en-US" dirty="0" smtClean="0">
                <a:latin typeface="Baskerville Old Face" pitchFamily="18" charset="0"/>
              </a:rPr>
              <a:t>The relational operators are classed as being unary or binary</a:t>
            </a:r>
          </a:p>
          <a:p>
            <a:pPr algn="just"/>
            <a:r>
              <a:rPr lang="en-US" dirty="0" smtClean="0">
                <a:latin typeface="Baskerville Old Face" pitchFamily="18" charset="0"/>
              </a:rPr>
              <a:t>Unary operators such as SELECT and PROJECT, can be applied to one relation</a:t>
            </a:r>
          </a:p>
          <a:p>
            <a:pPr algn="just"/>
            <a:r>
              <a:rPr lang="en-US" dirty="0" smtClean="0">
                <a:latin typeface="Baskerville Old Face" pitchFamily="18" charset="0"/>
              </a:rPr>
              <a:t>Binary operators such as JOIN are applied on two relations</a:t>
            </a:r>
          </a:p>
        </p:txBody>
      </p:sp>
    </p:spTree>
    <p:extLst>
      <p:ext uri="{BB962C8B-B14F-4D97-AF65-F5344CB8AC3E}">
        <p14:creationId xmlns:p14="http://schemas.microsoft.com/office/powerpoint/2010/main" val="3744676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lstStyle/>
          <a:p>
            <a:pPr algn="ctr"/>
            <a:r>
              <a:rPr lang="en-US" dirty="0" smtClean="0">
                <a:latin typeface="Baskerville Old Face" pitchFamily="18" charset="0"/>
              </a:rPr>
              <a:t>Natural </a:t>
            </a:r>
            <a:r>
              <a:rPr lang="en-US" dirty="0" smtClean="0">
                <a:latin typeface="Baskerville Old Face" pitchFamily="18" charset="0"/>
              </a:rPr>
              <a:t>Join Example</a:t>
            </a:r>
            <a:endParaRPr lang="en-US" dirty="0">
              <a:latin typeface="Baskerville Old Face" pitchFamily="18" charset="0"/>
            </a:endParaRPr>
          </a:p>
        </p:txBody>
      </p:sp>
      <p:sp>
        <p:nvSpPr>
          <p:cNvPr id="8" name="TextBox 7"/>
          <p:cNvSpPr txBox="1"/>
          <p:nvPr/>
        </p:nvSpPr>
        <p:spPr>
          <a:xfrm>
            <a:off x="467544" y="1196752"/>
            <a:ext cx="2664296" cy="461665"/>
          </a:xfrm>
          <a:prstGeom prst="rect">
            <a:avLst/>
          </a:prstGeom>
          <a:noFill/>
        </p:spPr>
        <p:txBody>
          <a:bodyPr wrap="square" rtlCol="0">
            <a:spAutoFit/>
          </a:bodyPr>
          <a:lstStyle/>
          <a:p>
            <a:r>
              <a:rPr lang="en-US" sz="2400" dirty="0" smtClean="0">
                <a:latin typeface="Baskerville Old Face" pitchFamily="18" charset="0"/>
              </a:rPr>
              <a:t>CUSTOMER</a:t>
            </a:r>
            <a:endParaRPr lang="en-US" dirty="0">
              <a:latin typeface="Baskerville Old Face" pitchFamily="18" charset="0"/>
            </a:endParaRPr>
          </a:p>
        </p:txBody>
      </p:sp>
      <p:sp>
        <p:nvSpPr>
          <p:cNvPr id="9" name="TextBox 8"/>
          <p:cNvSpPr txBox="1"/>
          <p:nvPr/>
        </p:nvSpPr>
        <p:spPr>
          <a:xfrm>
            <a:off x="467544" y="4149080"/>
            <a:ext cx="2448272" cy="461665"/>
          </a:xfrm>
          <a:prstGeom prst="rect">
            <a:avLst/>
          </a:prstGeom>
          <a:noFill/>
        </p:spPr>
        <p:txBody>
          <a:bodyPr wrap="square" rtlCol="0">
            <a:spAutoFit/>
          </a:bodyPr>
          <a:lstStyle/>
          <a:p>
            <a:r>
              <a:rPr lang="en-US" sz="2400" dirty="0" smtClean="0">
                <a:latin typeface="Baskerville Old Face" pitchFamily="18" charset="0"/>
              </a:rPr>
              <a:t>AG</a:t>
            </a:r>
            <a:r>
              <a:rPr lang="en-US" sz="2400" dirty="0" smtClean="0">
                <a:latin typeface="Baskerville Old Face" pitchFamily="18" charset="0"/>
              </a:rPr>
              <a:t>ENT</a:t>
            </a:r>
            <a:endParaRPr lang="en-US" dirty="0">
              <a:latin typeface="Baskerville Old Face"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6818652"/>
              </p:ext>
            </p:extLst>
          </p:nvPr>
        </p:nvGraphicFramePr>
        <p:xfrm>
          <a:off x="475765" y="1658417"/>
          <a:ext cx="7048562" cy="2208276"/>
        </p:xfrm>
        <a:graphic>
          <a:graphicData uri="http://schemas.openxmlformats.org/drawingml/2006/table">
            <a:tbl>
              <a:tblPr firstRow="1" firstCol="1" bandRow="1">
                <a:tableStyleId>{5C22544A-7EE6-4342-B048-85BDC9FD1C3A}</a:tableStyleId>
              </a:tblPr>
              <a:tblGrid>
                <a:gridCol w="1536114"/>
                <a:gridCol w="1661032"/>
                <a:gridCol w="2051862"/>
                <a:gridCol w="1799554"/>
              </a:tblGrid>
              <a:tr h="276021">
                <a:tc>
                  <a:txBody>
                    <a:bodyPr/>
                    <a:lstStyle/>
                    <a:p>
                      <a:pPr>
                        <a:lnSpc>
                          <a:spcPct val="115000"/>
                        </a:lnSpc>
                        <a:spcAft>
                          <a:spcPts val="0"/>
                        </a:spcAft>
                      </a:pPr>
                      <a:r>
                        <a:rPr lang="en-US" sz="1800" dirty="0">
                          <a:effectLst/>
                          <a:latin typeface="Baskerville Old Face" pitchFamily="18" charset="0"/>
                        </a:rPr>
                        <a:t>CUS_CODE</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CUS_LNAME</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CUS_POSTCODE</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AGENT_CODE</a:t>
                      </a:r>
                      <a:endParaRPr lang="en-US" sz="1800">
                        <a:effectLst/>
                        <a:latin typeface="Baskerville Old Face" pitchFamily="18" charset="0"/>
                        <a:ea typeface="Calibri"/>
                        <a:cs typeface="Times New Roman"/>
                      </a:endParaRPr>
                    </a:p>
                  </a:txBody>
                  <a:tcPr marL="68580" marR="68580" marT="0" marB="0"/>
                </a:tc>
              </a:tr>
              <a:tr h="276021">
                <a:tc>
                  <a:txBody>
                    <a:bodyPr/>
                    <a:lstStyle/>
                    <a:p>
                      <a:pPr>
                        <a:lnSpc>
                          <a:spcPct val="115000"/>
                        </a:lnSpc>
                        <a:spcAft>
                          <a:spcPts val="0"/>
                        </a:spcAft>
                      </a:pPr>
                      <a:r>
                        <a:rPr lang="en-US" sz="1800" dirty="0">
                          <a:effectLst/>
                          <a:latin typeface="Baskerville Old Face" pitchFamily="18" charset="0"/>
                        </a:rPr>
                        <a:t>1132445</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Walker</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M1 5RT</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231</a:t>
                      </a:r>
                      <a:endParaRPr lang="en-US" sz="1800">
                        <a:effectLst/>
                        <a:latin typeface="Baskerville Old Face" pitchFamily="18" charset="0"/>
                        <a:ea typeface="Calibri"/>
                        <a:cs typeface="Times New Roman"/>
                      </a:endParaRPr>
                    </a:p>
                  </a:txBody>
                  <a:tcPr marL="68580" marR="68580" marT="0" marB="0"/>
                </a:tc>
              </a:tr>
              <a:tr h="276021">
                <a:tc>
                  <a:txBody>
                    <a:bodyPr/>
                    <a:lstStyle/>
                    <a:p>
                      <a:pPr>
                        <a:lnSpc>
                          <a:spcPct val="115000"/>
                        </a:lnSpc>
                        <a:spcAft>
                          <a:spcPts val="0"/>
                        </a:spcAft>
                      </a:pPr>
                      <a:r>
                        <a:rPr lang="en-US" sz="1800">
                          <a:effectLst/>
                          <a:latin typeface="Baskerville Old Face" pitchFamily="18" charset="0"/>
                        </a:rPr>
                        <a:t>1217782</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err="1">
                          <a:effectLst/>
                          <a:latin typeface="Baskerville Old Face" pitchFamily="18" charset="0"/>
                        </a:rPr>
                        <a:t>Adares</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NW6 4RT</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125</a:t>
                      </a:r>
                      <a:endParaRPr lang="en-US" sz="1800">
                        <a:effectLst/>
                        <a:latin typeface="Baskerville Old Face" pitchFamily="18" charset="0"/>
                        <a:ea typeface="Calibri"/>
                        <a:cs typeface="Times New Roman"/>
                      </a:endParaRPr>
                    </a:p>
                  </a:txBody>
                  <a:tcPr marL="68580" marR="68580" marT="0" marB="0"/>
                </a:tc>
              </a:tr>
              <a:tr h="276021">
                <a:tc>
                  <a:txBody>
                    <a:bodyPr/>
                    <a:lstStyle/>
                    <a:p>
                      <a:pPr>
                        <a:lnSpc>
                          <a:spcPct val="115000"/>
                        </a:lnSpc>
                        <a:spcAft>
                          <a:spcPts val="0"/>
                        </a:spcAft>
                      </a:pPr>
                      <a:r>
                        <a:rPr lang="en-US" sz="1800">
                          <a:effectLst/>
                          <a:latin typeface="Baskerville Old Face" pitchFamily="18" charset="0"/>
                        </a:rPr>
                        <a:t>1312243</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Rakowski</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678954</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167</a:t>
                      </a:r>
                      <a:endParaRPr lang="en-US" sz="1800">
                        <a:effectLst/>
                        <a:latin typeface="Baskerville Old Face" pitchFamily="18" charset="0"/>
                        <a:ea typeface="Calibri"/>
                        <a:cs typeface="Times New Roman"/>
                      </a:endParaRPr>
                    </a:p>
                  </a:txBody>
                  <a:tcPr marL="68580" marR="68580" marT="0" marB="0"/>
                </a:tc>
              </a:tr>
              <a:tr h="276021">
                <a:tc>
                  <a:txBody>
                    <a:bodyPr/>
                    <a:lstStyle/>
                    <a:p>
                      <a:pPr>
                        <a:lnSpc>
                          <a:spcPct val="115000"/>
                        </a:lnSpc>
                        <a:spcAft>
                          <a:spcPts val="0"/>
                        </a:spcAft>
                      </a:pPr>
                      <a:r>
                        <a:rPr lang="en-US" sz="1800">
                          <a:effectLst/>
                          <a:latin typeface="Baskerville Old Face" pitchFamily="18" charset="0"/>
                        </a:rPr>
                        <a:t>1321242</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Rodriguez</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NW6 2WS</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125</a:t>
                      </a:r>
                      <a:endParaRPr lang="en-US" sz="1800">
                        <a:effectLst/>
                        <a:latin typeface="Baskerville Old Face" pitchFamily="18" charset="0"/>
                        <a:ea typeface="Calibri"/>
                        <a:cs typeface="Times New Roman"/>
                      </a:endParaRPr>
                    </a:p>
                  </a:txBody>
                  <a:tcPr marL="68580" marR="68580" marT="0" marB="0"/>
                </a:tc>
              </a:tr>
              <a:tr h="276021">
                <a:tc>
                  <a:txBody>
                    <a:bodyPr/>
                    <a:lstStyle/>
                    <a:p>
                      <a:pPr>
                        <a:lnSpc>
                          <a:spcPct val="115000"/>
                        </a:lnSpc>
                        <a:spcAft>
                          <a:spcPts val="0"/>
                        </a:spcAft>
                      </a:pPr>
                      <a:r>
                        <a:rPr lang="en-US" sz="1800">
                          <a:effectLst/>
                          <a:latin typeface="Baskerville Old Face" pitchFamily="18" charset="0"/>
                        </a:rPr>
                        <a:t>1542311</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Smithson</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N4 3YP</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421</a:t>
                      </a:r>
                      <a:endParaRPr lang="en-US" sz="1800" dirty="0">
                        <a:effectLst/>
                        <a:latin typeface="Baskerville Old Face" pitchFamily="18" charset="0"/>
                        <a:ea typeface="Calibri"/>
                        <a:cs typeface="Times New Roman"/>
                      </a:endParaRPr>
                    </a:p>
                  </a:txBody>
                  <a:tcPr marL="68580" marR="68580" marT="0" marB="0"/>
                </a:tc>
              </a:tr>
              <a:tr h="258475">
                <a:tc>
                  <a:txBody>
                    <a:bodyPr/>
                    <a:lstStyle/>
                    <a:p>
                      <a:pPr>
                        <a:lnSpc>
                          <a:spcPct val="115000"/>
                        </a:lnSpc>
                        <a:spcAft>
                          <a:spcPts val="0"/>
                        </a:spcAft>
                      </a:pPr>
                      <a:r>
                        <a:rPr lang="en-US" sz="1800">
                          <a:effectLst/>
                          <a:latin typeface="Baskerville Old Face" pitchFamily="18" charset="0"/>
                        </a:rPr>
                        <a:t>1657399</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Vanloo</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67543W</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231</a:t>
                      </a:r>
                      <a:endParaRPr lang="en-US" sz="1800" dirty="0">
                        <a:effectLst/>
                        <a:latin typeface="Baskerville Old Face" pitchFamily="18" charset="0"/>
                        <a:ea typeface="Calibri"/>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7208203"/>
              </p:ext>
            </p:extLst>
          </p:nvPr>
        </p:nvGraphicFramePr>
        <p:xfrm>
          <a:off x="467544" y="4725144"/>
          <a:ext cx="4032448" cy="1637547"/>
        </p:xfrm>
        <a:graphic>
          <a:graphicData uri="http://schemas.openxmlformats.org/drawingml/2006/table">
            <a:tbl>
              <a:tblPr firstRow="1" firstCol="1" bandRow="1">
                <a:tableStyleId>{5C22544A-7EE6-4342-B048-85BDC9FD1C3A}</a:tableStyleId>
              </a:tblPr>
              <a:tblGrid>
                <a:gridCol w="2288765"/>
                <a:gridCol w="1743683"/>
              </a:tblGrid>
              <a:tr h="441715">
                <a:tc>
                  <a:txBody>
                    <a:bodyPr/>
                    <a:lstStyle/>
                    <a:p>
                      <a:pPr>
                        <a:lnSpc>
                          <a:spcPct val="115000"/>
                        </a:lnSpc>
                        <a:spcAft>
                          <a:spcPts val="0"/>
                        </a:spcAft>
                      </a:pPr>
                      <a:r>
                        <a:rPr lang="en-US" sz="1600" dirty="0">
                          <a:effectLst/>
                          <a:latin typeface="Baskerville Old Face" pitchFamily="18" charset="0"/>
                        </a:rPr>
                        <a:t>AGENT_CODE</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AGENT_PHONE</a:t>
                      </a:r>
                      <a:endParaRPr lang="en-US" sz="1600">
                        <a:effectLst/>
                        <a:latin typeface="Baskerville Old Face" pitchFamily="18" charset="0"/>
                        <a:ea typeface="Calibri"/>
                        <a:cs typeface="Times New Roman"/>
                      </a:endParaRPr>
                    </a:p>
                  </a:txBody>
                  <a:tcPr marL="68580" marR="68580" marT="0" marB="0"/>
                </a:tc>
              </a:tr>
              <a:tr h="213607">
                <a:tc>
                  <a:txBody>
                    <a:bodyPr/>
                    <a:lstStyle/>
                    <a:p>
                      <a:pPr>
                        <a:lnSpc>
                          <a:spcPct val="115000"/>
                        </a:lnSpc>
                        <a:spcAft>
                          <a:spcPts val="0"/>
                        </a:spcAft>
                      </a:pPr>
                      <a:r>
                        <a:rPr lang="en-US" sz="1800" dirty="0">
                          <a:effectLst/>
                          <a:latin typeface="Baskerville Old Face" pitchFamily="18" charset="0"/>
                        </a:rPr>
                        <a:t>125</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01812439887</a:t>
                      </a:r>
                      <a:endParaRPr lang="en-US" sz="1800" dirty="0">
                        <a:effectLst/>
                        <a:latin typeface="Baskerville Old Face" pitchFamily="18" charset="0"/>
                        <a:ea typeface="Calibri"/>
                        <a:cs typeface="Times New Roman"/>
                      </a:endParaRPr>
                    </a:p>
                  </a:txBody>
                  <a:tcPr marL="68580" marR="68580" marT="0" marB="0"/>
                </a:tc>
              </a:tr>
              <a:tr h="213607">
                <a:tc>
                  <a:txBody>
                    <a:bodyPr/>
                    <a:lstStyle/>
                    <a:p>
                      <a:pPr>
                        <a:lnSpc>
                          <a:spcPct val="115000"/>
                        </a:lnSpc>
                        <a:spcAft>
                          <a:spcPts val="0"/>
                        </a:spcAft>
                      </a:pPr>
                      <a:r>
                        <a:rPr lang="en-US" sz="1800" dirty="0">
                          <a:effectLst/>
                          <a:latin typeface="Baskerville Old Face" pitchFamily="18" charset="0"/>
                        </a:rPr>
                        <a:t>167</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01813426778</a:t>
                      </a:r>
                      <a:endParaRPr lang="en-US" sz="1800" dirty="0">
                        <a:effectLst/>
                        <a:latin typeface="Baskerville Old Face" pitchFamily="18" charset="0"/>
                        <a:ea typeface="Calibri"/>
                        <a:cs typeface="Times New Roman"/>
                      </a:endParaRPr>
                    </a:p>
                  </a:txBody>
                  <a:tcPr marL="68580" marR="68580" marT="0" marB="0"/>
                </a:tc>
              </a:tr>
              <a:tr h="213607">
                <a:tc>
                  <a:txBody>
                    <a:bodyPr/>
                    <a:lstStyle/>
                    <a:p>
                      <a:pPr>
                        <a:lnSpc>
                          <a:spcPct val="115000"/>
                        </a:lnSpc>
                        <a:spcAft>
                          <a:spcPts val="0"/>
                        </a:spcAft>
                      </a:pPr>
                      <a:r>
                        <a:rPr lang="en-US" sz="1800">
                          <a:effectLst/>
                          <a:latin typeface="Baskerville Old Face" pitchFamily="18" charset="0"/>
                        </a:rPr>
                        <a:t>231</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01812431124</a:t>
                      </a:r>
                      <a:endParaRPr lang="en-US" sz="1800" dirty="0">
                        <a:effectLst/>
                        <a:latin typeface="Baskerville Old Face" pitchFamily="18" charset="0"/>
                        <a:ea typeface="Calibri"/>
                        <a:cs typeface="Times New Roman"/>
                      </a:endParaRPr>
                    </a:p>
                  </a:txBody>
                  <a:tcPr marL="68580" marR="68580" marT="0" marB="0"/>
                </a:tc>
              </a:tr>
              <a:tr h="213607">
                <a:tc>
                  <a:txBody>
                    <a:bodyPr/>
                    <a:lstStyle/>
                    <a:p>
                      <a:pPr>
                        <a:lnSpc>
                          <a:spcPct val="115000"/>
                        </a:lnSpc>
                        <a:spcAft>
                          <a:spcPts val="0"/>
                        </a:spcAft>
                      </a:pPr>
                      <a:r>
                        <a:rPr lang="en-US" sz="1800">
                          <a:effectLst/>
                          <a:latin typeface="Baskerville Old Face" pitchFamily="18" charset="0"/>
                        </a:rPr>
                        <a:t>333</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01131234445</a:t>
                      </a:r>
                      <a:endParaRPr lang="en-US" sz="1800" dirty="0">
                        <a:effectLst/>
                        <a:latin typeface="Baskerville Old Face" pitchFamily="18" charset="0"/>
                        <a:ea typeface="Calibri"/>
                        <a:cs typeface="Times New Roman"/>
                      </a:endParaRPr>
                    </a:p>
                  </a:txBody>
                  <a:tcPr marL="68580" marR="68580" marT="0" marB="0"/>
                </a:tc>
              </a:tr>
            </a:tbl>
          </a:graphicData>
        </a:graphic>
      </p:graphicFrame>
      <p:sp>
        <p:nvSpPr>
          <p:cNvPr id="10" name="Rectangle 1"/>
          <p:cNvSpPr>
            <a:spLocks noChangeArrowheads="1"/>
          </p:cNvSpPr>
          <p:nvPr/>
        </p:nvSpPr>
        <p:spPr bwMode="auto">
          <a:xfrm>
            <a:off x="3581400" y="383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38902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360040"/>
          </a:xfrm>
        </p:spPr>
        <p:txBody>
          <a:bodyPr>
            <a:normAutofit fontScale="90000"/>
          </a:bodyPr>
          <a:lstStyle/>
          <a:p>
            <a:pPr algn="ctr"/>
            <a:r>
              <a:rPr lang="en-US" dirty="0" smtClean="0">
                <a:latin typeface="Baskerville Old Face" pitchFamily="18" charset="0"/>
              </a:rPr>
              <a:t>Natural J</a:t>
            </a:r>
            <a:r>
              <a:rPr lang="en-US" dirty="0" smtClean="0">
                <a:latin typeface="Baskerville Old Face" pitchFamily="18" charset="0"/>
              </a:rPr>
              <a:t>oin </a:t>
            </a:r>
            <a:r>
              <a:rPr lang="en-US" dirty="0" smtClean="0">
                <a:latin typeface="Baskerville Old Face" pitchFamily="18" charset="0"/>
              </a:rPr>
              <a:t>Example (cont’d)</a:t>
            </a:r>
            <a:endParaRPr lang="en-US" dirty="0"/>
          </a:p>
        </p:txBody>
      </p:sp>
      <p:sp>
        <p:nvSpPr>
          <p:cNvPr id="5" name="TextBox 4"/>
          <p:cNvSpPr txBox="1"/>
          <p:nvPr/>
        </p:nvSpPr>
        <p:spPr>
          <a:xfrm>
            <a:off x="395536" y="692696"/>
            <a:ext cx="5184576" cy="369332"/>
          </a:xfrm>
          <a:prstGeom prst="rect">
            <a:avLst/>
          </a:prstGeom>
          <a:noFill/>
        </p:spPr>
        <p:txBody>
          <a:bodyPr wrap="square" rtlCol="0">
            <a:spAutoFit/>
          </a:bodyPr>
          <a:lstStyle/>
          <a:p>
            <a:r>
              <a:rPr lang="en-US" dirty="0" smtClean="0">
                <a:latin typeface="Baskerville Old Face" pitchFamily="18" charset="0"/>
              </a:rPr>
              <a:t>Cartesian product </a:t>
            </a:r>
            <a:r>
              <a:rPr lang="en-US" dirty="0" smtClean="0">
                <a:latin typeface="Baskerville Old Face" pitchFamily="18" charset="0"/>
              </a:rPr>
              <a:t>(</a:t>
            </a:r>
            <a:r>
              <a:rPr lang="en-US" dirty="0" smtClean="0">
                <a:latin typeface="Baskerville Old Face" pitchFamily="18" charset="0"/>
              </a:rPr>
              <a:t>CUSTOMER</a:t>
            </a:r>
            <a:r>
              <a:rPr lang="en-US" dirty="0" smtClean="0">
                <a:latin typeface="Baskerville Old Face" pitchFamily="18" charset="0"/>
              </a:rPr>
              <a:t> </a:t>
            </a:r>
            <a:r>
              <a:rPr lang="en-US" dirty="0" smtClean="0">
                <a:latin typeface="Baskerville Old Face" pitchFamily="18" charset="0"/>
              </a:rPr>
              <a:t>X </a:t>
            </a:r>
            <a:r>
              <a:rPr lang="en-US" dirty="0" smtClean="0">
                <a:latin typeface="Baskerville Old Face" pitchFamily="18" charset="0"/>
              </a:rPr>
              <a:t>AG</a:t>
            </a:r>
            <a:r>
              <a:rPr lang="en-US" dirty="0" smtClean="0">
                <a:latin typeface="Baskerville Old Face" pitchFamily="18" charset="0"/>
              </a:rPr>
              <a:t>ENT</a:t>
            </a:r>
            <a:r>
              <a:rPr lang="en-US" dirty="0" smtClean="0">
                <a:latin typeface="Baskerville Old Face" pitchFamily="18" charset="0"/>
              </a:rPr>
              <a:t>)</a:t>
            </a:r>
            <a:endParaRPr lang="en-US" dirty="0">
              <a:latin typeface="Baskerville Old Face" pitchFamily="18" charset="0"/>
            </a:endParaRPr>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3170938247"/>
              </p:ext>
            </p:extLst>
          </p:nvPr>
        </p:nvGraphicFramePr>
        <p:xfrm>
          <a:off x="251520" y="1062020"/>
          <a:ext cx="8712968" cy="5463323"/>
        </p:xfrm>
        <a:graphic>
          <a:graphicData uri="http://schemas.openxmlformats.org/drawingml/2006/table">
            <a:tbl>
              <a:tblPr firstRow="1" firstCol="1" bandRow="1">
                <a:tableStyleId>{5C22544A-7EE6-4342-B048-85BDC9FD1C3A}</a:tableStyleId>
              </a:tblPr>
              <a:tblGrid>
                <a:gridCol w="1220144"/>
                <a:gridCol w="1354805"/>
                <a:gridCol w="1635956"/>
                <a:gridCol w="1453071"/>
                <a:gridCol w="1462170"/>
                <a:gridCol w="1586822"/>
              </a:tblGrid>
              <a:tr h="339587">
                <a:tc>
                  <a:txBody>
                    <a:bodyPr/>
                    <a:lstStyle/>
                    <a:p>
                      <a:pPr>
                        <a:lnSpc>
                          <a:spcPct val="115000"/>
                        </a:lnSpc>
                        <a:spcAft>
                          <a:spcPts val="0"/>
                        </a:spcAft>
                      </a:pPr>
                      <a:r>
                        <a:rPr lang="en-US" sz="1200" dirty="0">
                          <a:effectLst/>
                          <a:latin typeface="Baskerville Old Face" pitchFamily="18" charset="0"/>
                        </a:rPr>
                        <a:t>C.CUS_CODE</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C.CUS_LNAME</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C.CUS_POSTCODE</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C.AGENT_CODE</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A.AGENT_CODE</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A.AGENT_PHONE</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1132445</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Walker</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M1 5RT</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01812439887</a:t>
                      </a:r>
                      <a:endParaRPr lang="en-US" sz="1200" dirty="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1132445</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Walker</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M1 5RT</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167</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01813426778</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1132445</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Walker</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dirty="0">
                          <a:effectLst/>
                          <a:latin typeface="Baskerville Old Face" pitchFamily="18" charset="0"/>
                        </a:rPr>
                        <a:t>M1 5RT</a:t>
                      </a:r>
                      <a:endParaRPr lang="en-US" sz="1200" dirty="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dirty="0">
                          <a:effectLst/>
                          <a:latin typeface="Baskerville Old Face" pitchFamily="18" charset="0"/>
                        </a:rPr>
                        <a:t>01812431124</a:t>
                      </a:r>
                      <a:endParaRPr lang="en-US" sz="1200" dirty="0">
                        <a:effectLst/>
                        <a:latin typeface="Baskerville Old Face" pitchFamily="18" charset="0"/>
                        <a:ea typeface="Calibri"/>
                        <a:cs typeface="Times New Roman"/>
                      </a:endParaRPr>
                    </a:p>
                  </a:txBody>
                  <a:tcPr marL="59166" marR="59166" marT="0" marB="0">
                    <a:solidFill>
                      <a:srgbClr val="00B050"/>
                    </a:solidFill>
                  </a:tcPr>
                </a:tc>
              </a:tr>
              <a:tr h="213489">
                <a:tc>
                  <a:txBody>
                    <a:bodyPr/>
                    <a:lstStyle/>
                    <a:p>
                      <a:pPr>
                        <a:lnSpc>
                          <a:spcPct val="115000"/>
                        </a:lnSpc>
                        <a:spcAft>
                          <a:spcPts val="0"/>
                        </a:spcAft>
                      </a:pPr>
                      <a:r>
                        <a:rPr lang="en-US" sz="1200">
                          <a:effectLst/>
                          <a:latin typeface="Baskerville Old Face" pitchFamily="18" charset="0"/>
                        </a:rPr>
                        <a:t>1132445</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Walker</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M1 5RT</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333</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01131234445</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1217782</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Adares</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dirty="0">
                          <a:effectLst/>
                          <a:latin typeface="Baskerville Old Face" pitchFamily="18" charset="0"/>
                        </a:rPr>
                        <a:t>NW6 4RT</a:t>
                      </a:r>
                      <a:endParaRPr lang="en-US" sz="1200" dirty="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dirty="0">
                          <a:effectLst/>
                          <a:latin typeface="Baskerville Old Face" pitchFamily="18" charset="0"/>
                        </a:rPr>
                        <a:t>01812439887</a:t>
                      </a:r>
                      <a:endParaRPr lang="en-US" sz="1200" dirty="0">
                        <a:effectLst/>
                        <a:latin typeface="Baskerville Old Face" pitchFamily="18" charset="0"/>
                        <a:ea typeface="Calibri"/>
                        <a:cs typeface="Times New Roman"/>
                      </a:endParaRPr>
                    </a:p>
                  </a:txBody>
                  <a:tcPr marL="59166" marR="59166" marT="0" marB="0">
                    <a:solidFill>
                      <a:srgbClr val="00B050"/>
                    </a:solidFill>
                  </a:tcPr>
                </a:tc>
              </a:tr>
              <a:tr h="213489">
                <a:tc>
                  <a:txBody>
                    <a:bodyPr/>
                    <a:lstStyle/>
                    <a:p>
                      <a:pPr>
                        <a:lnSpc>
                          <a:spcPct val="115000"/>
                        </a:lnSpc>
                        <a:spcAft>
                          <a:spcPts val="0"/>
                        </a:spcAft>
                      </a:pPr>
                      <a:r>
                        <a:rPr lang="en-US" sz="1200">
                          <a:effectLst/>
                          <a:latin typeface="Baskerville Old Face" pitchFamily="18" charset="0"/>
                        </a:rPr>
                        <a:t>1217782</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Adares</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NW6 4RT</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125</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167</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01813426778</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1217782</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Adares</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NW6 4RT</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125</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01812431124</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1217782</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Adares</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NW6 4RT</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333</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01131234445</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1312243</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Rakowski</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678954</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167</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01812439887</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1312243</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Rakowski</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678954</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167</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167</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dirty="0">
                          <a:effectLst/>
                          <a:latin typeface="Baskerville Old Face" pitchFamily="18" charset="0"/>
                        </a:rPr>
                        <a:t>01813426778</a:t>
                      </a:r>
                      <a:endParaRPr lang="en-US" sz="1200" dirty="0">
                        <a:effectLst/>
                        <a:latin typeface="Baskerville Old Face" pitchFamily="18" charset="0"/>
                        <a:ea typeface="Calibri"/>
                        <a:cs typeface="Times New Roman"/>
                      </a:endParaRPr>
                    </a:p>
                  </a:txBody>
                  <a:tcPr marL="59166" marR="59166" marT="0" marB="0">
                    <a:solidFill>
                      <a:srgbClr val="00B050"/>
                    </a:solidFill>
                  </a:tcPr>
                </a:tc>
              </a:tr>
              <a:tr h="213489">
                <a:tc>
                  <a:txBody>
                    <a:bodyPr/>
                    <a:lstStyle/>
                    <a:p>
                      <a:pPr>
                        <a:lnSpc>
                          <a:spcPct val="115000"/>
                        </a:lnSpc>
                        <a:spcAft>
                          <a:spcPts val="0"/>
                        </a:spcAft>
                      </a:pPr>
                      <a:r>
                        <a:rPr lang="en-US" sz="1200">
                          <a:effectLst/>
                          <a:latin typeface="Baskerville Old Face" pitchFamily="18" charset="0"/>
                        </a:rPr>
                        <a:t>1312243</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Rakowski</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678954</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167</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231</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01812431124</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1312243</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Rakowski</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678954</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167</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333</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01131234445</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1321242</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Rodriguez</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NW6 2WS</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dirty="0">
                          <a:effectLst/>
                          <a:latin typeface="Baskerville Old Face" pitchFamily="18" charset="0"/>
                        </a:rPr>
                        <a:t>01812439887</a:t>
                      </a:r>
                      <a:endParaRPr lang="en-US" sz="1200" dirty="0">
                        <a:effectLst/>
                        <a:latin typeface="Baskerville Old Face" pitchFamily="18" charset="0"/>
                        <a:ea typeface="Calibri"/>
                        <a:cs typeface="Times New Roman"/>
                      </a:endParaRPr>
                    </a:p>
                  </a:txBody>
                  <a:tcPr marL="59166" marR="59166" marT="0" marB="0">
                    <a:solidFill>
                      <a:srgbClr val="00B050"/>
                    </a:solidFill>
                  </a:tcPr>
                </a:tc>
              </a:tr>
              <a:tr h="213489">
                <a:tc>
                  <a:txBody>
                    <a:bodyPr/>
                    <a:lstStyle/>
                    <a:p>
                      <a:pPr>
                        <a:lnSpc>
                          <a:spcPct val="115000"/>
                        </a:lnSpc>
                        <a:spcAft>
                          <a:spcPts val="0"/>
                        </a:spcAft>
                      </a:pPr>
                      <a:r>
                        <a:rPr lang="en-US" sz="1200">
                          <a:effectLst/>
                          <a:latin typeface="Baskerville Old Face" pitchFamily="18" charset="0"/>
                        </a:rPr>
                        <a:t>1321242</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Rodriguez</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NW6 2WS</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167</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01813426778</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1321242</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Rodriguez</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NW6 2WS</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01812431124</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1321242</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Rodriguez</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NW6 2WS</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333</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01131234445</a:t>
                      </a:r>
                      <a:endParaRPr lang="en-US" sz="1200" dirty="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1542311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Smithson</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N4 3YP</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421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125</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01812439887</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1542311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Smithson</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N4 3YP</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421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167</a:t>
                      </a:r>
                      <a:endParaRPr lang="en-US" sz="1200" dirty="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01813426778</a:t>
                      </a:r>
                      <a:endParaRPr lang="en-US" sz="1200" dirty="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1542311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Smithson</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N4 3YP</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421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01812431124</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1542311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Smithson</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N4 3YP</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421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333</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01131234445</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1657399</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Vanloo</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67543W</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125</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01812439887</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1657399</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Vanloo</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67543W</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167</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01813426778</a:t>
                      </a:r>
                      <a:endParaRPr lang="en-US" sz="1200">
                        <a:effectLst/>
                        <a:latin typeface="Baskerville Old Face" pitchFamily="18" charset="0"/>
                        <a:ea typeface="Calibri"/>
                        <a:cs typeface="Times New Roman"/>
                      </a:endParaRPr>
                    </a:p>
                  </a:txBody>
                  <a:tcPr marL="59166" marR="59166" marT="0" marB="0"/>
                </a:tc>
              </a:tr>
              <a:tr h="213489">
                <a:tc>
                  <a:txBody>
                    <a:bodyPr/>
                    <a:lstStyle/>
                    <a:p>
                      <a:pPr>
                        <a:lnSpc>
                          <a:spcPct val="115000"/>
                        </a:lnSpc>
                        <a:spcAft>
                          <a:spcPts val="0"/>
                        </a:spcAft>
                      </a:pPr>
                      <a:r>
                        <a:rPr lang="en-US" sz="1200">
                          <a:effectLst/>
                          <a:latin typeface="Baskerville Old Face" pitchFamily="18" charset="0"/>
                        </a:rPr>
                        <a:t>1657399</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Vanloo</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67543W</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solidFill>
                      <a:srgbClr val="00B050"/>
                    </a:solidFill>
                  </a:tcPr>
                </a:tc>
                <a:tc>
                  <a:txBody>
                    <a:bodyPr/>
                    <a:lstStyle/>
                    <a:p>
                      <a:pPr>
                        <a:lnSpc>
                          <a:spcPct val="115000"/>
                        </a:lnSpc>
                        <a:spcAft>
                          <a:spcPts val="0"/>
                        </a:spcAft>
                      </a:pPr>
                      <a:r>
                        <a:rPr lang="en-US" sz="1200" dirty="0">
                          <a:effectLst/>
                          <a:latin typeface="Baskerville Old Face" pitchFamily="18" charset="0"/>
                        </a:rPr>
                        <a:t>01812431124</a:t>
                      </a:r>
                      <a:endParaRPr lang="en-US" sz="1200" dirty="0">
                        <a:effectLst/>
                        <a:latin typeface="Baskerville Old Face" pitchFamily="18" charset="0"/>
                        <a:ea typeface="Calibri"/>
                        <a:cs typeface="Times New Roman"/>
                      </a:endParaRPr>
                    </a:p>
                  </a:txBody>
                  <a:tcPr marL="59166" marR="59166" marT="0" marB="0">
                    <a:solidFill>
                      <a:srgbClr val="00B050"/>
                    </a:solidFill>
                  </a:tcPr>
                </a:tc>
              </a:tr>
              <a:tr h="213489">
                <a:tc>
                  <a:txBody>
                    <a:bodyPr/>
                    <a:lstStyle/>
                    <a:p>
                      <a:pPr>
                        <a:lnSpc>
                          <a:spcPct val="115000"/>
                        </a:lnSpc>
                        <a:spcAft>
                          <a:spcPts val="0"/>
                        </a:spcAft>
                      </a:pPr>
                      <a:r>
                        <a:rPr lang="en-US" sz="1200">
                          <a:effectLst/>
                          <a:latin typeface="Baskerville Old Face" pitchFamily="18" charset="0"/>
                        </a:rPr>
                        <a:t>1657399</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Vanloo</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67543W</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231</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a:effectLst/>
                          <a:latin typeface="Baskerville Old Face" pitchFamily="18" charset="0"/>
                        </a:rPr>
                        <a:t>333</a:t>
                      </a:r>
                      <a:endParaRPr lang="en-US" sz="1200">
                        <a:effectLst/>
                        <a:latin typeface="Baskerville Old Face" pitchFamily="18" charset="0"/>
                        <a:ea typeface="Calibri"/>
                        <a:cs typeface="Times New Roman"/>
                      </a:endParaRPr>
                    </a:p>
                  </a:txBody>
                  <a:tcPr marL="59166" marR="59166" marT="0" marB="0"/>
                </a:tc>
                <a:tc>
                  <a:txBody>
                    <a:bodyPr/>
                    <a:lstStyle/>
                    <a:p>
                      <a:pPr>
                        <a:lnSpc>
                          <a:spcPct val="115000"/>
                        </a:lnSpc>
                        <a:spcAft>
                          <a:spcPts val="0"/>
                        </a:spcAft>
                      </a:pPr>
                      <a:r>
                        <a:rPr lang="en-US" sz="1200" dirty="0">
                          <a:effectLst/>
                          <a:latin typeface="Baskerville Old Face" pitchFamily="18" charset="0"/>
                        </a:rPr>
                        <a:t>01131234445</a:t>
                      </a:r>
                      <a:endParaRPr lang="en-US" sz="1200" dirty="0">
                        <a:effectLst/>
                        <a:latin typeface="Baskerville Old Face" pitchFamily="18" charset="0"/>
                        <a:ea typeface="Calibri"/>
                        <a:cs typeface="Times New Roman"/>
                      </a:endParaRPr>
                    </a:p>
                  </a:txBody>
                  <a:tcPr marL="59166" marR="59166" marT="0" marB="0"/>
                </a:tc>
              </a:tr>
            </a:tbl>
          </a:graphicData>
        </a:graphic>
      </p:graphicFrame>
    </p:spTree>
    <p:extLst>
      <p:ext uri="{BB962C8B-B14F-4D97-AF65-F5344CB8AC3E}">
        <p14:creationId xmlns:p14="http://schemas.microsoft.com/office/powerpoint/2010/main" val="3340542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76064"/>
          </a:xfrm>
        </p:spPr>
        <p:txBody>
          <a:bodyPr>
            <a:normAutofit fontScale="90000"/>
          </a:bodyPr>
          <a:lstStyle/>
          <a:p>
            <a:pPr algn="ctr"/>
            <a:r>
              <a:rPr lang="en-US" dirty="0">
                <a:latin typeface="Baskerville Old Face" pitchFamily="18" charset="0"/>
              </a:rPr>
              <a:t>Natural Join </a:t>
            </a:r>
            <a:r>
              <a:rPr lang="en-US" dirty="0">
                <a:latin typeface="Baskerville Old Face" pitchFamily="18" charset="0"/>
              </a:rPr>
              <a:t>Example (cont’d)</a:t>
            </a:r>
            <a:endParaRPr lang="en-US" dirty="0"/>
          </a:p>
        </p:txBody>
      </p:sp>
      <p:sp>
        <p:nvSpPr>
          <p:cNvPr id="5" name="TextBox 4"/>
          <p:cNvSpPr txBox="1"/>
          <p:nvPr/>
        </p:nvSpPr>
        <p:spPr>
          <a:xfrm>
            <a:off x="179512" y="1105580"/>
            <a:ext cx="3672408" cy="707886"/>
          </a:xfrm>
          <a:prstGeom prst="rect">
            <a:avLst/>
          </a:prstGeom>
          <a:noFill/>
        </p:spPr>
        <p:txBody>
          <a:bodyPr wrap="square" rtlCol="0">
            <a:spAutoFit/>
          </a:bodyPr>
          <a:lstStyle/>
          <a:p>
            <a:pPr marL="0" lvl="1"/>
            <a:r>
              <a:rPr lang="en-US" dirty="0" smtClean="0">
                <a:latin typeface="Baskerville Old Face" pitchFamily="18" charset="0"/>
                <a:cs typeface="Calibri"/>
              </a:rPr>
              <a:t>CUSTOMER</a:t>
            </a:r>
            <a:r>
              <a:rPr lang="en-US" sz="2400" baseline="-25000" dirty="0" smtClean="0">
                <a:solidFill>
                  <a:schemeClr val="tx1"/>
                </a:solidFill>
                <a:latin typeface="Baskerville Old Face" pitchFamily="18" charset="0"/>
                <a:cs typeface="Calibri"/>
              </a:rPr>
              <a:t>  </a:t>
            </a:r>
            <a:r>
              <a:rPr lang="en-US" sz="2400" dirty="0" smtClean="0">
                <a:solidFill>
                  <a:schemeClr val="tx1"/>
                </a:solidFill>
                <a:latin typeface="Baskerville Old Face" pitchFamily="18" charset="0"/>
                <a:cs typeface="Calibri"/>
              </a:rPr>
              <a:t>X</a:t>
            </a:r>
            <a:r>
              <a:rPr lang="en-US" dirty="0">
                <a:latin typeface="Baskerville Old Face" pitchFamily="18" charset="0"/>
                <a:cs typeface="Calibri"/>
              </a:rPr>
              <a:t> </a:t>
            </a:r>
            <a:r>
              <a:rPr lang="en-US" dirty="0" smtClean="0">
                <a:latin typeface="Baskerville Old Face" pitchFamily="18" charset="0"/>
                <a:cs typeface="Calibri"/>
              </a:rPr>
              <a:t>AG</a:t>
            </a:r>
            <a:r>
              <a:rPr lang="en-US" dirty="0" smtClean="0">
                <a:latin typeface="Baskerville Old Face" pitchFamily="18" charset="0"/>
                <a:cs typeface="Calibri"/>
              </a:rPr>
              <a:t>ENT</a:t>
            </a:r>
            <a:r>
              <a:rPr lang="en-US" baseline="-25000" dirty="0" smtClean="0">
                <a:solidFill>
                  <a:schemeClr val="tx1"/>
                </a:solidFill>
                <a:latin typeface="Baskerville Old Face" pitchFamily="18" charset="0"/>
                <a:cs typeface="Calibri"/>
              </a:rPr>
              <a:t> </a:t>
            </a:r>
            <a:endParaRPr lang="en-US" dirty="0" smtClean="0">
              <a:solidFill>
                <a:schemeClr val="tx1"/>
              </a:solidFill>
              <a:latin typeface="Baskerville Old Face" pitchFamily="18" charset="0"/>
              <a:cs typeface="Calibri"/>
            </a:endParaRPr>
          </a:p>
          <a:p>
            <a:endParaRPr lang="en-US" sz="1600" dirty="0">
              <a:latin typeface="Baskerville Old Face" pitchFamily="18" charset="0"/>
            </a:endParaRPr>
          </a:p>
        </p:txBody>
      </p:sp>
      <p:cxnSp>
        <p:nvCxnSpPr>
          <p:cNvPr id="6" name="Straight Connector 5"/>
          <p:cNvCxnSpPr/>
          <p:nvPr/>
        </p:nvCxnSpPr>
        <p:spPr>
          <a:xfrm>
            <a:off x="1907704" y="1124744"/>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19672" y="1124744"/>
            <a:ext cx="0" cy="307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p:cNvGraphicFramePr>
            <a:graphicFrameLocks noGrp="1"/>
          </p:cNvGraphicFramePr>
          <p:nvPr>
            <p:ph idx="1"/>
            <p:extLst>
              <p:ext uri="{D42A27DB-BD31-4B8C-83A1-F6EECF244321}">
                <p14:modId xmlns:p14="http://schemas.microsoft.com/office/powerpoint/2010/main" val="1178791552"/>
              </p:ext>
            </p:extLst>
          </p:nvPr>
        </p:nvGraphicFramePr>
        <p:xfrm>
          <a:off x="539553" y="1556791"/>
          <a:ext cx="8136902" cy="2953209"/>
        </p:xfrm>
        <a:graphic>
          <a:graphicData uri="http://schemas.openxmlformats.org/drawingml/2006/table">
            <a:tbl>
              <a:tblPr firstRow="1" firstCol="1" bandRow="1">
                <a:tableStyleId>{5C22544A-7EE6-4342-B048-85BDC9FD1C3A}</a:tableStyleId>
              </a:tblPr>
              <a:tblGrid>
                <a:gridCol w="1444668"/>
                <a:gridCol w="1604111"/>
                <a:gridCol w="1802335"/>
                <a:gridCol w="1567483"/>
                <a:gridCol w="1718305"/>
              </a:tblGrid>
              <a:tr h="432049">
                <a:tc>
                  <a:txBody>
                    <a:bodyPr/>
                    <a:lstStyle/>
                    <a:p>
                      <a:pPr>
                        <a:lnSpc>
                          <a:spcPct val="115000"/>
                        </a:lnSpc>
                        <a:spcAft>
                          <a:spcPts val="0"/>
                        </a:spcAft>
                      </a:pPr>
                      <a:r>
                        <a:rPr lang="en-US" sz="1600" dirty="0">
                          <a:effectLst/>
                          <a:latin typeface="Baskerville Old Face" pitchFamily="18" charset="0"/>
                        </a:rPr>
                        <a:t>CUS_CODE</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CUS_LNAME</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CUS_POSTCODE</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AGENT_CODE</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AGENT_PHONE</a:t>
                      </a:r>
                      <a:endParaRPr lang="en-US" sz="1600">
                        <a:effectLst/>
                        <a:latin typeface="Baskerville Old Face" pitchFamily="18" charset="0"/>
                        <a:ea typeface="Calibri"/>
                        <a:cs typeface="Times New Roman"/>
                      </a:endParaRPr>
                    </a:p>
                  </a:txBody>
                  <a:tcPr marL="68580" marR="68580" marT="0" marB="0"/>
                </a:tc>
              </a:tr>
              <a:tr h="504232">
                <a:tc>
                  <a:txBody>
                    <a:bodyPr/>
                    <a:lstStyle/>
                    <a:p>
                      <a:pPr>
                        <a:lnSpc>
                          <a:spcPct val="115000"/>
                        </a:lnSpc>
                        <a:spcAft>
                          <a:spcPts val="0"/>
                        </a:spcAft>
                      </a:pPr>
                      <a:r>
                        <a:rPr lang="en-US" sz="1600">
                          <a:effectLst/>
                          <a:latin typeface="Baskerville Old Face" pitchFamily="18" charset="0"/>
                        </a:rPr>
                        <a:t>1132445</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Walker</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M1 5RT</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231</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01812431124</a:t>
                      </a:r>
                      <a:endParaRPr lang="en-US" sz="1600">
                        <a:effectLst/>
                        <a:latin typeface="Baskerville Old Face" pitchFamily="18" charset="0"/>
                        <a:ea typeface="Calibri"/>
                        <a:cs typeface="Times New Roman"/>
                      </a:endParaRPr>
                    </a:p>
                  </a:txBody>
                  <a:tcPr marL="68580" marR="68580" marT="0" marB="0"/>
                </a:tc>
              </a:tr>
              <a:tr h="504232">
                <a:tc>
                  <a:txBody>
                    <a:bodyPr/>
                    <a:lstStyle/>
                    <a:p>
                      <a:pPr>
                        <a:lnSpc>
                          <a:spcPct val="115000"/>
                        </a:lnSpc>
                        <a:spcAft>
                          <a:spcPts val="0"/>
                        </a:spcAft>
                      </a:pPr>
                      <a:r>
                        <a:rPr lang="en-US" sz="1600">
                          <a:effectLst/>
                          <a:latin typeface="Baskerville Old Face" pitchFamily="18" charset="0"/>
                        </a:rPr>
                        <a:t>1217782</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Adares</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NW6 4RT</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125</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01812439887</a:t>
                      </a:r>
                      <a:endParaRPr lang="en-US" sz="1600" dirty="0">
                        <a:effectLst/>
                        <a:latin typeface="Baskerville Old Face" pitchFamily="18" charset="0"/>
                        <a:ea typeface="Calibri"/>
                        <a:cs typeface="Times New Roman"/>
                      </a:endParaRPr>
                    </a:p>
                  </a:txBody>
                  <a:tcPr marL="68580" marR="68580" marT="0" marB="0"/>
                </a:tc>
              </a:tr>
              <a:tr h="504232">
                <a:tc>
                  <a:txBody>
                    <a:bodyPr/>
                    <a:lstStyle/>
                    <a:p>
                      <a:pPr>
                        <a:lnSpc>
                          <a:spcPct val="115000"/>
                        </a:lnSpc>
                        <a:spcAft>
                          <a:spcPts val="0"/>
                        </a:spcAft>
                      </a:pPr>
                      <a:r>
                        <a:rPr lang="en-US" sz="1600">
                          <a:effectLst/>
                          <a:latin typeface="Baskerville Old Face" pitchFamily="18" charset="0"/>
                        </a:rPr>
                        <a:t>1312243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Rakowski</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678954</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167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01813426778</a:t>
                      </a:r>
                      <a:endParaRPr lang="en-US" sz="1600" dirty="0">
                        <a:effectLst/>
                        <a:latin typeface="Baskerville Old Face" pitchFamily="18" charset="0"/>
                        <a:ea typeface="Calibri"/>
                        <a:cs typeface="Times New Roman"/>
                      </a:endParaRPr>
                    </a:p>
                  </a:txBody>
                  <a:tcPr marL="68580" marR="68580" marT="0" marB="0"/>
                </a:tc>
              </a:tr>
              <a:tr h="504232">
                <a:tc>
                  <a:txBody>
                    <a:bodyPr/>
                    <a:lstStyle/>
                    <a:p>
                      <a:pPr>
                        <a:lnSpc>
                          <a:spcPct val="115000"/>
                        </a:lnSpc>
                        <a:spcAft>
                          <a:spcPts val="0"/>
                        </a:spcAft>
                      </a:pPr>
                      <a:r>
                        <a:rPr lang="en-US" sz="1600">
                          <a:effectLst/>
                          <a:latin typeface="Baskerville Old Face" pitchFamily="18" charset="0"/>
                        </a:rPr>
                        <a:t>1321242</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Rodriguez</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NW6 2WS</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125</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01812439887</a:t>
                      </a:r>
                      <a:endParaRPr lang="en-US" sz="1600" dirty="0">
                        <a:effectLst/>
                        <a:latin typeface="Baskerville Old Face" pitchFamily="18" charset="0"/>
                        <a:ea typeface="Calibri"/>
                        <a:cs typeface="Times New Roman"/>
                      </a:endParaRPr>
                    </a:p>
                  </a:txBody>
                  <a:tcPr marL="68580" marR="68580" marT="0" marB="0"/>
                </a:tc>
              </a:tr>
              <a:tr h="504232">
                <a:tc>
                  <a:txBody>
                    <a:bodyPr/>
                    <a:lstStyle/>
                    <a:p>
                      <a:pPr>
                        <a:lnSpc>
                          <a:spcPct val="115000"/>
                        </a:lnSpc>
                        <a:spcAft>
                          <a:spcPts val="0"/>
                        </a:spcAft>
                      </a:pPr>
                      <a:r>
                        <a:rPr lang="en-US" sz="1600">
                          <a:effectLst/>
                          <a:latin typeface="Baskerville Old Face" pitchFamily="18" charset="0"/>
                        </a:rPr>
                        <a:t>1657399</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Vanloo</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67543W</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231</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01812431124</a:t>
                      </a:r>
                      <a:endParaRPr lang="en-US" sz="1600" dirty="0">
                        <a:effectLst/>
                        <a:latin typeface="Baskerville Old Fac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48909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76064"/>
          </a:xfrm>
        </p:spPr>
        <p:txBody>
          <a:bodyPr>
            <a:normAutofit fontScale="90000"/>
          </a:bodyPr>
          <a:lstStyle/>
          <a:p>
            <a:pPr algn="ctr"/>
            <a:r>
              <a:rPr lang="en-US" dirty="0" smtClean="0">
                <a:latin typeface="Baskerville Old Face" pitchFamily="18" charset="0"/>
              </a:rPr>
              <a:t>OUTER JOIN</a:t>
            </a:r>
            <a:endParaRPr lang="en-US" dirty="0">
              <a:latin typeface="Baskerville Old Face" pitchFamily="18" charset="0"/>
            </a:endParaRPr>
          </a:p>
        </p:txBody>
      </p:sp>
      <p:sp>
        <p:nvSpPr>
          <p:cNvPr id="3" name="Content Placeholder 2"/>
          <p:cNvSpPr>
            <a:spLocks noGrp="1"/>
          </p:cNvSpPr>
          <p:nvPr>
            <p:ph idx="1"/>
          </p:nvPr>
        </p:nvSpPr>
        <p:spPr>
          <a:xfrm>
            <a:off x="457200" y="1124744"/>
            <a:ext cx="8229600" cy="5449792"/>
          </a:xfrm>
        </p:spPr>
        <p:txBody>
          <a:bodyPr>
            <a:normAutofit fontScale="92500" lnSpcReduction="10000"/>
          </a:bodyPr>
          <a:lstStyle/>
          <a:p>
            <a:pPr algn="just">
              <a:lnSpc>
                <a:spcPct val="150000"/>
              </a:lnSpc>
            </a:pPr>
            <a:r>
              <a:rPr lang="en-US" dirty="0" smtClean="0">
                <a:latin typeface="Baskerville Old Face" pitchFamily="18" charset="0"/>
              </a:rPr>
              <a:t>When using the theta and natural join, it is possible that some tuples in the joined relations do not have identical values for the common attributes. As a result these tuples will be ‘lost’. </a:t>
            </a:r>
          </a:p>
          <a:p>
            <a:pPr algn="just">
              <a:lnSpc>
                <a:spcPct val="150000"/>
              </a:lnSpc>
            </a:pPr>
            <a:r>
              <a:rPr lang="en-US" dirty="0" smtClean="0">
                <a:latin typeface="Baskerville Old Face" pitchFamily="18" charset="0"/>
              </a:rPr>
              <a:t>If it is required that all tuples from the original tables be shown in the resulting relation, then it is necessary to have a join which keeps all the tuples in R</a:t>
            </a:r>
            <a:r>
              <a:rPr lang="en-US" baseline="-25000" dirty="0" smtClean="0">
                <a:latin typeface="Baskerville Old Face" pitchFamily="18" charset="0"/>
              </a:rPr>
              <a:t>1</a:t>
            </a:r>
            <a:r>
              <a:rPr lang="en-US" dirty="0" smtClean="0">
                <a:latin typeface="Baskerville Old Face" pitchFamily="18" charset="0"/>
              </a:rPr>
              <a:t> which have no corresponding values in R</a:t>
            </a:r>
            <a:r>
              <a:rPr lang="en-US" baseline="-25000" dirty="0" smtClean="0">
                <a:latin typeface="Baskerville Old Face" pitchFamily="18" charset="0"/>
              </a:rPr>
              <a:t>2</a:t>
            </a:r>
            <a:r>
              <a:rPr lang="en-US" dirty="0" smtClean="0">
                <a:latin typeface="Baskerville Old Face" pitchFamily="18" charset="0"/>
              </a:rPr>
              <a:t>. The tuples in the R</a:t>
            </a:r>
            <a:r>
              <a:rPr lang="en-US" baseline="-25000" dirty="0" smtClean="0">
                <a:latin typeface="Baskerville Old Face" pitchFamily="18" charset="0"/>
              </a:rPr>
              <a:t>2</a:t>
            </a:r>
            <a:r>
              <a:rPr lang="en-US" dirty="0" smtClean="0">
                <a:latin typeface="Baskerville Old Face" pitchFamily="18" charset="0"/>
              </a:rPr>
              <a:t> will have null values. This type of join is known as the </a:t>
            </a:r>
            <a:r>
              <a:rPr lang="en-US" b="1" i="1" dirty="0" smtClean="0">
                <a:latin typeface="Baskerville Old Face" pitchFamily="18" charset="0"/>
              </a:rPr>
              <a:t>outer join</a:t>
            </a:r>
            <a:endParaRPr lang="en-US" b="1" i="1" dirty="0">
              <a:latin typeface="Baskerville Old Face" pitchFamily="18" charset="0"/>
            </a:endParaRPr>
          </a:p>
        </p:txBody>
      </p:sp>
    </p:spTree>
    <p:extLst>
      <p:ext uri="{BB962C8B-B14F-4D97-AF65-F5344CB8AC3E}">
        <p14:creationId xmlns:p14="http://schemas.microsoft.com/office/powerpoint/2010/main" val="1668744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432048"/>
          </a:xfrm>
        </p:spPr>
        <p:txBody>
          <a:bodyPr>
            <a:normAutofit fontScale="90000"/>
          </a:bodyPr>
          <a:lstStyle/>
          <a:p>
            <a:pPr algn="ctr"/>
            <a:r>
              <a:rPr lang="en-US" dirty="0" smtClean="0">
                <a:latin typeface="Baskerville Old Face" pitchFamily="18" charset="0"/>
              </a:rPr>
              <a:t>OUTER JOIN (cont’d)</a:t>
            </a:r>
            <a:endParaRPr lang="en-US" dirty="0">
              <a:latin typeface="Baskerville Old Face" pitchFamily="18" charset="0"/>
            </a:endParaRPr>
          </a:p>
        </p:txBody>
      </p:sp>
      <p:sp>
        <p:nvSpPr>
          <p:cNvPr id="3" name="Content Placeholder 2"/>
          <p:cNvSpPr>
            <a:spLocks noGrp="1"/>
          </p:cNvSpPr>
          <p:nvPr>
            <p:ph idx="1"/>
          </p:nvPr>
        </p:nvSpPr>
        <p:spPr>
          <a:xfrm>
            <a:off x="457200" y="1124744"/>
            <a:ext cx="8229600" cy="5449792"/>
          </a:xfrm>
        </p:spPr>
        <p:txBody>
          <a:bodyPr>
            <a:normAutofit fontScale="92500"/>
          </a:bodyPr>
          <a:lstStyle/>
          <a:p>
            <a:pPr algn="just">
              <a:lnSpc>
                <a:spcPct val="150000"/>
              </a:lnSpc>
            </a:pPr>
            <a:r>
              <a:rPr lang="en-US" dirty="0" smtClean="0">
                <a:latin typeface="Baskerville Old Face" pitchFamily="18" charset="0"/>
              </a:rPr>
              <a:t>There are 3 common types of the outer join</a:t>
            </a:r>
          </a:p>
          <a:p>
            <a:pPr lvl="1" algn="just">
              <a:lnSpc>
                <a:spcPct val="150000"/>
              </a:lnSpc>
            </a:pPr>
            <a:r>
              <a:rPr lang="en-US" dirty="0" smtClean="0">
                <a:solidFill>
                  <a:schemeClr val="tx1"/>
                </a:solidFill>
                <a:latin typeface="Baskerville Old Face" pitchFamily="18" charset="0"/>
              </a:rPr>
              <a:t>Left outer join – keeps data from the left-hand relation</a:t>
            </a:r>
          </a:p>
          <a:p>
            <a:pPr lvl="1" algn="just">
              <a:lnSpc>
                <a:spcPct val="150000"/>
              </a:lnSpc>
            </a:pPr>
            <a:r>
              <a:rPr lang="en-US" dirty="0" smtClean="0">
                <a:solidFill>
                  <a:schemeClr val="tx1"/>
                </a:solidFill>
                <a:latin typeface="Baskerville Old Face" pitchFamily="18" charset="0"/>
              </a:rPr>
              <a:t>Right outer join – keeps data from the right-hand relation</a:t>
            </a:r>
          </a:p>
          <a:p>
            <a:pPr lvl="1" algn="just">
              <a:lnSpc>
                <a:spcPct val="150000"/>
              </a:lnSpc>
            </a:pPr>
            <a:r>
              <a:rPr lang="en-US" dirty="0" smtClean="0">
                <a:solidFill>
                  <a:schemeClr val="tx1"/>
                </a:solidFill>
                <a:latin typeface="Baskerville Old Face" pitchFamily="18" charset="0"/>
              </a:rPr>
              <a:t>Full outer join – keeps data from both relations</a:t>
            </a:r>
          </a:p>
          <a:p>
            <a:pPr algn="just">
              <a:lnSpc>
                <a:spcPct val="150000"/>
              </a:lnSpc>
            </a:pPr>
            <a:r>
              <a:rPr lang="en-US" dirty="0" smtClean="0">
                <a:latin typeface="Baskerville Old Face" pitchFamily="18" charset="0"/>
              </a:rPr>
              <a:t>The steps for determining an outer join are very similar to those for computing a natural join, except that data from the left or right side of the relation, depending on whether one is performing a left or right outer join is included.</a:t>
            </a:r>
          </a:p>
        </p:txBody>
      </p:sp>
    </p:spTree>
    <p:extLst>
      <p:ext uri="{BB962C8B-B14F-4D97-AF65-F5344CB8AC3E}">
        <p14:creationId xmlns:p14="http://schemas.microsoft.com/office/powerpoint/2010/main" val="1697194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432048"/>
          </a:xfrm>
        </p:spPr>
        <p:txBody>
          <a:bodyPr>
            <a:normAutofit fontScale="90000"/>
          </a:bodyPr>
          <a:lstStyle/>
          <a:p>
            <a:pPr algn="ctr"/>
            <a:r>
              <a:rPr lang="en-US" dirty="0" smtClean="0">
                <a:latin typeface="Baskerville Old Face" pitchFamily="18" charset="0"/>
              </a:rPr>
              <a:t>OUTER JOIN (cont’d)</a:t>
            </a:r>
            <a:endParaRPr lang="en-US" dirty="0">
              <a:latin typeface="Baskerville Old Face"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24744"/>
                <a:ext cx="8229600" cy="5449792"/>
              </a:xfrm>
            </p:spPr>
            <p:txBody>
              <a:bodyPr>
                <a:normAutofit fontScale="77500" lnSpcReduction="20000"/>
              </a:bodyPr>
              <a:lstStyle/>
              <a:p>
                <a:pPr algn="just">
                  <a:lnSpc>
                    <a:spcPct val="150000"/>
                  </a:lnSpc>
                </a:pPr>
                <a:r>
                  <a:rPr lang="en-US" dirty="0" smtClean="0">
                    <a:latin typeface="Baskerville Old Face" pitchFamily="18" charset="0"/>
                  </a:rPr>
                  <a:t>The stages in performing a left outer join are:</a:t>
                </a:r>
              </a:p>
              <a:p>
                <a:pPr marL="925830" lvl="1" indent="-514350" algn="just">
                  <a:lnSpc>
                    <a:spcPct val="150000"/>
                  </a:lnSpc>
                  <a:buFont typeface="+mj-lt"/>
                  <a:buAutoNum type="arabicPeriod"/>
                </a:pPr>
                <a:r>
                  <a:rPr lang="en-US" dirty="0">
                    <a:solidFill>
                      <a:schemeClr val="tx1"/>
                    </a:solidFill>
                    <a:latin typeface="Baskerville Old Face" pitchFamily="18" charset="0"/>
                  </a:rPr>
                  <a:t>Compute </a:t>
                </a:r>
                <a:r>
                  <a:rPr lang="en-US" dirty="0">
                    <a:solidFill>
                      <a:schemeClr val="tx1"/>
                    </a:solidFill>
                    <a:latin typeface="Baskerville Old Face" pitchFamily="18" charset="0"/>
                  </a:rPr>
                  <a:t>R</a:t>
                </a:r>
                <a:r>
                  <a:rPr lang="en-US" baseline="-25000" dirty="0">
                    <a:solidFill>
                      <a:schemeClr val="tx1"/>
                    </a:solidFill>
                    <a:latin typeface="Baskerville Old Face" pitchFamily="18" charset="0"/>
                  </a:rPr>
                  <a:t>1</a:t>
                </a:r>
                <a:r>
                  <a:rPr lang="en-US" dirty="0">
                    <a:solidFill>
                      <a:schemeClr val="tx1"/>
                    </a:solidFill>
                    <a:latin typeface="Baskerville Old Face" pitchFamily="18" charset="0"/>
                  </a:rPr>
                  <a:t> X </a:t>
                </a:r>
                <a:r>
                  <a:rPr lang="en-US" dirty="0">
                    <a:solidFill>
                      <a:schemeClr val="tx1"/>
                    </a:solidFill>
                    <a:latin typeface="Baskerville Old Face" pitchFamily="18" charset="0"/>
                  </a:rPr>
                  <a:t>R</a:t>
                </a:r>
                <a:r>
                  <a:rPr lang="en-US" baseline="-25000" dirty="0">
                    <a:solidFill>
                      <a:schemeClr val="tx1"/>
                    </a:solidFill>
                    <a:latin typeface="Baskerville Old Face" pitchFamily="18" charset="0"/>
                  </a:rPr>
                  <a:t>2</a:t>
                </a:r>
                <a:r>
                  <a:rPr lang="en-US" dirty="0">
                    <a:solidFill>
                      <a:schemeClr val="tx1"/>
                    </a:solidFill>
                    <a:latin typeface="Baskerville Old Face" pitchFamily="18" charset="0"/>
                  </a:rPr>
                  <a:t>. </a:t>
                </a:r>
              </a:p>
              <a:p>
                <a:pPr marL="925830" lvl="1" indent="-514350" algn="just">
                  <a:lnSpc>
                    <a:spcPct val="150000"/>
                  </a:lnSpc>
                  <a:buFont typeface="+mj-lt"/>
                  <a:buAutoNum type="arabicPeriod"/>
                </a:pPr>
                <a:r>
                  <a:rPr lang="en-US" dirty="0">
                    <a:solidFill>
                      <a:schemeClr val="tx1"/>
                    </a:solidFill>
                    <a:latin typeface="Baskerville Old Face" pitchFamily="18" charset="0"/>
                  </a:rPr>
                  <a:t>Select those tuples where </a:t>
                </a:r>
                <a14:m>
                  <m:oMath xmlns:m="http://schemas.openxmlformats.org/officeDocument/2006/math">
                    <m:r>
                      <a:rPr lang="en-US" i="1">
                        <a:solidFill>
                          <a:schemeClr val="tx1"/>
                        </a:solidFill>
                        <a:latin typeface="Cambria Math"/>
                      </a:rPr>
                      <m:t>𝑅</m:t>
                    </m:r>
                    <m:r>
                      <a:rPr lang="en-US" i="1" baseline="-25000">
                        <a:solidFill>
                          <a:schemeClr val="tx1"/>
                        </a:solidFill>
                        <a:latin typeface="Cambria Math"/>
                      </a:rPr>
                      <m:t>1</m:t>
                    </m:r>
                    <m:r>
                      <a:rPr lang="en-US" i="1">
                        <a:solidFill>
                          <a:schemeClr val="tx1"/>
                        </a:solidFill>
                        <a:latin typeface="Cambria Math"/>
                      </a:rPr>
                      <m:t>𝑇𝑢𝑝𝑙𝑒</m:t>
                    </m:r>
                    <m:r>
                      <a:rPr lang="en-US" i="1">
                        <a:solidFill>
                          <a:schemeClr val="tx1"/>
                        </a:solidFill>
                        <a:latin typeface="Cambria Math"/>
                      </a:rPr>
                      <m:t>.</m:t>
                    </m:r>
                    <m:r>
                      <a:rPr lang="en-US" i="1">
                        <a:solidFill>
                          <a:schemeClr val="tx1"/>
                        </a:solidFill>
                        <a:latin typeface="Cambria Math"/>
                      </a:rPr>
                      <m:t>𝑦</m:t>
                    </m:r>
                    <m:r>
                      <a:rPr lang="en-US" i="1">
                        <a:solidFill>
                          <a:schemeClr val="tx1"/>
                        </a:solidFill>
                        <a:latin typeface="Cambria Math"/>
                      </a:rPr>
                      <m:t>=</m:t>
                    </m:r>
                    <m:r>
                      <a:rPr lang="en-US" i="1">
                        <a:solidFill>
                          <a:schemeClr val="tx1"/>
                        </a:solidFill>
                        <a:latin typeface="Cambria Math"/>
                        <a:ea typeface="Cambria Math"/>
                      </a:rPr>
                      <m:t>𝑅</m:t>
                    </m:r>
                    <m:r>
                      <a:rPr lang="en-US" i="1" baseline="-25000">
                        <a:solidFill>
                          <a:schemeClr val="tx1"/>
                        </a:solidFill>
                        <a:latin typeface="Cambria Math"/>
                        <a:ea typeface="Cambria Math"/>
                      </a:rPr>
                      <m:t>2</m:t>
                    </m:r>
                    <m:r>
                      <a:rPr lang="en-US" i="1">
                        <a:solidFill>
                          <a:schemeClr val="tx1"/>
                        </a:solidFill>
                        <a:latin typeface="Cambria Math"/>
                        <a:ea typeface="Cambria Math"/>
                      </a:rPr>
                      <m:t>𝑇𝑢𝑝𝑙𝑒</m:t>
                    </m:r>
                    <m:r>
                      <a:rPr lang="en-US" i="1">
                        <a:solidFill>
                          <a:schemeClr val="tx1"/>
                        </a:solidFill>
                        <a:latin typeface="Cambria Math"/>
                        <a:ea typeface="Cambria Math"/>
                      </a:rPr>
                      <m:t>.</m:t>
                    </m:r>
                    <m:r>
                      <a:rPr lang="en-US" i="1">
                        <a:solidFill>
                          <a:schemeClr val="tx1"/>
                        </a:solidFill>
                        <a:latin typeface="Cambria Math"/>
                        <a:ea typeface="Cambria Math"/>
                      </a:rPr>
                      <m:t>𝑦</m:t>
                    </m:r>
                  </m:oMath>
                </a14:m>
                <a:r>
                  <a:rPr lang="en-US" dirty="0">
                    <a:solidFill>
                      <a:schemeClr val="tx1"/>
                    </a:solidFill>
                    <a:latin typeface="Baskerville Old Face" pitchFamily="18" charset="0"/>
                  </a:rPr>
                  <a:t>. </a:t>
                </a:r>
                <a:r>
                  <a:rPr lang="en-US" dirty="0">
                    <a:solidFill>
                      <a:schemeClr val="tx1"/>
                    </a:solidFill>
                    <a:latin typeface="Baskerville Old Face" pitchFamily="18" charset="0"/>
                  </a:rPr>
                  <a:t>Only the rows are selected where the attribute values in the join column(s) are </a:t>
                </a:r>
                <a:r>
                  <a:rPr lang="en-US" dirty="0" smtClean="0">
                    <a:solidFill>
                      <a:schemeClr val="tx1"/>
                    </a:solidFill>
                    <a:latin typeface="Baskerville Old Face" pitchFamily="18" charset="0"/>
                  </a:rPr>
                  <a:t>equal</a:t>
                </a:r>
              </a:p>
              <a:p>
                <a:pPr marL="925830" lvl="1" indent="-514350" algn="just">
                  <a:lnSpc>
                    <a:spcPct val="150000"/>
                  </a:lnSpc>
                  <a:buFont typeface="+mj-lt"/>
                  <a:buAutoNum type="arabicPeriod"/>
                </a:pPr>
                <a:r>
                  <a:rPr lang="en-US" dirty="0" smtClean="0">
                    <a:solidFill>
                      <a:schemeClr val="tx1"/>
                    </a:solidFill>
                    <a:latin typeface="Baskerville Old Face" pitchFamily="18" charset="0"/>
                  </a:rPr>
                  <a:t>Select those tuples in </a:t>
                </a:r>
                <a:r>
                  <a:rPr lang="en-US" dirty="0">
                    <a:solidFill>
                      <a:schemeClr val="tx1"/>
                    </a:solidFill>
                    <a:latin typeface="Baskerville Old Face" pitchFamily="18" charset="0"/>
                  </a:rPr>
                  <a:t>R</a:t>
                </a:r>
                <a:r>
                  <a:rPr lang="en-US" baseline="-25000" dirty="0">
                    <a:solidFill>
                      <a:schemeClr val="tx1"/>
                    </a:solidFill>
                    <a:latin typeface="Baskerville Old Face" pitchFamily="18" charset="0"/>
                  </a:rPr>
                  <a:t>1</a:t>
                </a:r>
                <a:r>
                  <a:rPr lang="en-US" dirty="0">
                    <a:solidFill>
                      <a:schemeClr val="tx1"/>
                    </a:solidFill>
                    <a:latin typeface="Baskerville Old Face" pitchFamily="18" charset="0"/>
                  </a:rPr>
                  <a:t> </a:t>
                </a:r>
                <a:r>
                  <a:rPr lang="en-US" dirty="0" smtClean="0">
                    <a:solidFill>
                      <a:schemeClr val="tx1"/>
                    </a:solidFill>
                    <a:latin typeface="Baskerville Old Face" pitchFamily="18" charset="0"/>
                  </a:rPr>
                  <a:t>that do not have matching values in R</a:t>
                </a:r>
                <a:r>
                  <a:rPr lang="en-US"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 , so </a:t>
                </a:r>
                <a14:m>
                  <m:oMath xmlns:m="http://schemas.openxmlformats.org/officeDocument/2006/math">
                    <m:r>
                      <a:rPr lang="en-US" i="1">
                        <a:solidFill>
                          <a:schemeClr val="tx1"/>
                        </a:solidFill>
                        <a:latin typeface="Cambria Math"/>
                      </a:rPr>
                      <m:t>𝑅</m:t>
                    </m:r>
                    <m:r>
                      <a:rPr lang="en-US" i="1" baseline="-25000">
                        <a:solidFill>
                          <a:schemeClr val="tx1"/>
                        </a:solidFill>
                        <a:latin typeface="Cambria Math"/>
                      </a:rPr>
                      <m:t>1</m:t>
                    </m:r>
                    <m:r>
                      <a:rPr lang="en-US" i="1">
                        <a:solidFill>
                          <a:schemeClr val="tx1"/>
                        </a:solidFill>
                        <a:latin typeface="Cambria Math"/>
                      </a:rPr>
                      <m:t>𝑇𝑢𝑝𝑙𝑒</m:t>
                    </m:r>
                    <m:r>
                      <a:rPr lang="en-US" i="1">
                        <a:solidFill>
                          <a:schemeClr val="tx1"/>
                        </a:solidFill>
                        <a:latin typeface="Cambria Math"/>
                      </a:rPr>
                      <m:t>.</m:t>
                    </m:r>
                    <m:r>
                      <a:rPr lang="en-US" i="1">
                        <a:solidFill>
                          <a:schemeClr val="tx1"/>
                        </a:solidFill>
                        <a:latin typeface="Cambria Math"/>
                      </a:rPr>
                      <m:t>𝑦</m:t>
                    </m:r>
                    <m:r>
                      <a:rPr lang="en-US" b="0" i="1" smtClean="0">
                        <a:solidFill>
                          <a:schemeClr val="tx1"/>
                        </a:solidFill>
                        <a:latin typeface="Cambria Math"/>
                      </a:rPr>
                      <m:t>&lt;&gt;</m:t>
                    </m:r>
                    <m:r>
                      <a:rPr lang="en-US" i="1">
                        <a:solidFill>
                          <a:schemeClr val="tx1"/>
                        </a:solidFill>
                        <a:latin typeface="Cambria Math"/>
                        <a:ea typeface="Cambria Math"/>
                      </a:rPr>
                      <m:t>𝑅</m:t>
                    </m:r>
                    <m:r>
                      <a:rPr lang="en-US" i="1" baseline="-25000">
                        <a:solidFill>
                          <a:schemeClr val="tx1"/>
                        </a:solidFill>
                        <a:latin typeface="Cambria Math"/>
                        <a:ea typeface="Cambria Math"/>
                      </a:rPr>
                      <m:t>2</m:t>
                    </m:r>
                    <m:r>
                      <a:rPr lang="en-US" i="1">
                        <a:solidFill>
                          <a:schemeClr val="tx1"/>
                        </a:solidFill>
                        <a:latin typeface="Cambria Math"/>
                        <a:ea typeface="Cambria Math"/>
                      </a:rPr>
                      <m:t>𝑇𝑢𝑝𝑙𝑒</m:t>
                    </m:r>
                    <m:r>
                      <a:rPr lang="en-US" i="1">
                        <a:solidFill>
                          <a:schemeClr val="tx1"/>
                        </a:solidFill>
                        <a:latin typeface="Cambria Math"/>
                        <a:ea typeface="Cambria Math"/>
                      </a:rPr>
                      <m:t>.</m:t>
                    </m:r>
                    <m:r>
                      <a:rPr lang="en-US" i="1">
                        <a:solidFill>
                          <a:schemeClr val="tx1"/>
                        </a:solidFill>
                        <a:latin typeface="Cambria Math"/>
                        <a:ea typeface="Cambria Math"/>
                      </a:rPr>
                      <m:t>𝑦</m:t>
                    </m:r>
                  </m:oMath>
                </a14:m>
                <a:endParaRPr lang="en-US" dirty="0">
                  <a:solidFill>
                    <a:schemeClr val="tx1"/>
                  </a:solidFill>
                  <a:latin typeface="Baskerville Old Face" pitchFamily="18" charset="0"/>
                </a:endParaRPr>
              </a:p>
              <a:p>
                <a:pPr marL="925830" lvl="1" indent="-514350" algn="just">
                  <a:lnSpc>
                    <a:spcPct val="150000"/>
                  </a:lnSpc>
                  <a:buFont typeface="+mj-lt"/>
                  <a:buAutoNum type="arabicPeriod"/>
                </a:pPr>
                <a:r>
                  <a:rPr lang="en-US" dirty="0">
                    <a:solidFill>
                      <a:schemeClr val="tx1"/>
                    </a:solidFill>
                    <a:latin typeface="Baskerville Old Face" pitchFamily="18" charset="0"/>
                  </a:rPr>
                  <a:t>Perform a PROJECT operation on either </a:t>
                </a:r>
                <a14:m>
                  <m:oMath xmlns:m="http://schemas.openxmlformats.org/officeDocument/2006/math">
                    <m:r>
                      <a:rPr lang="en-US" i="1">
                        <a:solidFill>
                          <a:schemeClr val="tx1"/>
                        </a:solidFill>
                        <a:latin typeface="Cambria Math"/>
                      </a:rPr>
                      <m:t>𝑅</m:t>
                    </m:r>
                    <m:r>
                      <a:rPr lang="en-US" i="1" baseline="-25000">
                        <a:solidFill>
                          <a:schemeClr val="tx1"/>
                        </a:solidFill>
                        <a:latin typeface="Cambria Math"/>
                      </a:rPr>
                      <m:t>1</m:t>
                    </m:r>
                    <m:r>
                      <a:rPr lang="en-US" i="1">
                        <a:solidFill>
                          <a:schemeClr val="tx1"/>
                        </a:solidFill>
                        <a:latin typeface="Cambria Math"/>
                      </a:rPr>
                      <m:t>.</m:t>
                    </m:r>
                    <m:r>
                      <a:rPr lang="en-US" i="1">
                        <a:solidFill>
                          <a:schemeClr val="tx1"/>
                        </a:solidFill>
                        <a:latin typeface="Cambria Math"/>
                      </a:rPr>
                      <m:t>𝑦</m:t>
                    </m:r>
                    <m:r>
                      <a:rPr lang="en-US" i="1">
                        <a:solidFill>
                          <a:schemeClr val="tx1"/>
                        </a:solidFill>
                        <a:latin typeface="Cambria Math"/>
                      </a:rPr>
                      <m:t> </m:t>
                    </m:r>
                    <m:r>
                      <m:rPr>
                        <m:sty m:val="p"/>
                      </m:rPr>
                      <a:rPr lang="en-US">
                        <a:solidFill>
                          <a:schemeClr val="tx1"/>
                        </a:solidFill>
                        <a:latin typeface="Cambria Math"/>
                      </a:rPr>
                      <m:t>or</m:t>
                    </m:r>
                    <m:r>
                      <a:rPr lang="en-US" i="1">
                        <a:solidFill>
                          <a:schemeClr val="tx1"/>
                        </a:solidFill>
                        <a:latin typeface="Cambria Math"/>
                      </a:rPr>
                      <m:t> </m:t>
                    </m:r>
                    <m:r>
                      <a:rPr lang="en-US" i="1">
                        <a:solidFill>
                          <a:schemeClr val="tx1"/>
                        </a:solidFill>
                        <a:latin typeface="Cambria Math"/>
                        <a:ea typeface="Cambria Math"/>
                      </a:rPr>
                      <m:t>𝑅</m:t>
                    </m:r>
                    <m:r>
                      <a:rPr lang="en-US" i="1" baseline="-25000">
                        <a:solidFill>
                          <a:schemeClr val="tx1"/>
                        </a:solidFill>
                        <a:latin typeface="Cambria Math"/>
                        <a:ea typeface="Cambria Math"/>
                      </a:rPr>
                      <m:t>2</m:t>
                    </m:r>
                    <m:r>
                      <a:rPr lang="en-US" i="1">
                        <a:solidFill>
                          <a:schemeClr val="tx1"/>
                        </a:solidFill>
                        <a:latin typeface="Cambria Math"/>
                        <a:ea typeface="Cambria Math"/>
                      </a:rPr>
                      <m:t>.</m:t>
                    </m:r>
                    <m:r>
                      <a:rPr lang="en-US" i="1">
                        <a:solidFill>
                          <a:schemeClr val="tx1"/>
                        </a:solidFill>
                        <a:latin typeface="Cambria Math"/>
                        <a:ea typeface="Cambria Math"/>
                      </a:rPr>
                      <m:t>𝑦</m:t>
                    </m:r>
                  </m:oMath>
                </a14:m>
                <a:r>
                  <a:rPr lang="en-US" dirty="0">
                    <a:solidFill>
                      <a:schemeClr val="tx1"/>
                    </a:solidFill>
                    <a:latin typeface="Baskerville Old Face" pitchFamily="18" charset="0"/>
                  </a:rPr>
                  <a:t> to the result in step 2, and call it y in the final relation. </a:t>
                </a:r>
                <a:r>
                  <a:rPr lang="en-US" dirty="0">
                    <a:solidFill>
                      <a:schemeClr val="tx1"/>
                    </a:solidFill>
                    <a:latin typeface="Baskerville Old Face" pitchFamily="18" charset="0"/>
                  </a:rPr>
                  <a:t>This is to ensure that the final relation results in a single copy of each attribute in the joining column, thereby eliminating </a:t>
                </a:r>
                <a:r>
                  <a:rPr lang="en-US" dirty="0" smtClean="0">
                    <a:solidFill>
                      <a:schemeClr val="tx1"/>
                    </a:solidFill>
                    <a:latin typeface="Baskerville Old Face" pitchFamily="18" charset="0"/>
                  </a:rPr>
                  <a:t>duplicates. Finally, project the rest of attributes in </a:t>
                </a:r>
                <a:r>
                  <a:rPr lang="en-US" dirty="0">
                    <a:solidFill>
                      <a:schemeClr val="tx1"/>
                    </a:solidFill>
                    <a:latin typeface="Baskerville Old Face" pitchFamily="18" charset="0"/>
                  </a:rPr>
                  <a:t>R</a:t>
                </a:r>
                <a:r>
                  <a:rPr lang="en-US" baseline="-25000" dirty="0">
                    <a:solidFill>
                      <a:schemeClr val="tx1"/>
                    </a:solidFill>
                    <a:latin typeface="Baskerville Old Face" pitchFamily="18" charset="0"/>
                  </a:rPr>
                  <a:t>1</a:t>
                </a:r>
                <a:r>
                  <a:rPr lang="en-US" dirty="0">
                    <a:solidFill>
                      <a:schemeClr val="tx1"/>
                    </a:solidFill>
                    <a:latin typeface="Baskerville Old Face" pitchFamily="18" charset="0"/>
                  </a:rPr>
                  <a:t> </a:t>
                </a:r>
                <a:r>
                  <a:rPr lang="en-US" dirty="0" smtClean="0">
                    <a:solidFill>
                      <a:schemeClr val="tx1"/>
                    </a:solidFill>
                    <a:latin typeface="Baskerville Old Face" pitchFamily="18" charset="0"/>
                  </a:rPr>
                  <a:t>and R</a:t>
                </a:r>
                <a:r>
                  <a:rPr lang="en-US" baseline="-25000" dirty="0" smtClean="0">
                    <a:solidFill>
                      <a:schemeClr val="tx1"/>
                    </a:solidFill>
                    <a:latin typeface="Baskerville Old Face" pitchFamily="18" charset="0"/>
                  </a:rPr>
                  <a:t>2</a:t>
                </a:r>
                <a:r>
                  <a:rPr lang="en-US" dirty="0" smtClean="0">
                    <a:solidFill>
                      <a:schemeClr val="tx1"/>
                    </a:solidFill>
                    <a:latin typeface="Baskerville Old Face" pitchFamily="18" charset="0"/>
                  </a:rPr>
                  <a:t> , except y, and drop the </a:t>
                </a:r>
                <a:r>
                  <a:rPr lang="en-US" dirty="0">
                    <a:solidFill>
                      <a:schemeClr val="tx1"/>
                    </a:solidFill>
                    <a:latin typeface="Baskerville Old Face" pitchFamily="18" charset="0"/>
                  </a:rPr>
                  <a:t>R</a:t>
                </a:r>
                <a:r>
                  <a:rPr lang="en-US" baseline="-25000" dirty="0">
                    <a:solidFill>
                      <a:schemeClr val="tx1"/>
                    </a:solidFill>
                    <a:latin typeface="Baskerville Old Face" pitchFamily="18" charset="0"/>
                  </a:rPr>
                  <a:t>1</a:t>
                </a:r>
                <a:r>
                  <a:rPr lang="en-US" dirty="0">
                    <a:solidFill>
                      <a:schemeClr val="tx1"/>
                    </a:solidFill>
                    <a:latin typeface="Baskerville Old Face" pitchFamily="18" charset="0"/>
                  </a:rPr>
                  <a:t> and R</a:t>
                </a:r>
                <a:r>
                  <a:rPr lang="en-US" baseline="-25000" dirty="0">
                    <a:solidFill>
                      <a:schemeClr val="tx1"/>
                    </a:solidFill>
                    <a:latin typeface="Baskerville Old Face" pitchFamily="18" charset="0"/>
                  </a:rPr>
                  <a:t>2</a:t>
                </a:r>
                <a:r>
                  <a:rPr lang="en-US" dirty="0">
                    <a:solidFill>
                      <a:schemeClr val="tx1"/>
                    </a:solidFill>
                    <a:latin typeface="Baskerville Old Face" pitchFamily="18" charset="0"/>
                  </a:rPr>
                  <a:t> </a:t>
                </a:r>
                <a:r>
                  <a:rPr lang="en-US" dirty="0" smtClean="0">
                    <a:solidFill>
                      <a:schemeClr val="tx1"/>
                    </a:solidFill>
                    <a:latin typeface="Baskerville Old Face" pitchFamily="18" charset="0"/>
                  </a:rPr>
                  <a:t>in the final relation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24744"/>
                <a:ext cx="8229600" cy="5449792"/>
              </a:xfrm>
              <a:blipFill rotWithShape="1">
                <a:blip r:embed="rId2"/>
                <a:stretch>
                  <a:fillRect r="-741"/>
                </a:stretch>
              </a:blipFill>
            </p:spPr>
            <p:txBody>
              <a:bodyPr/>
              <a:lstStyle/>
              <a:p>
                <a:r>
                  <a:rPr lang="en-US">
                    <a:noFill/>
                  </a:rPr>
                  <a:t> </a:t>
                </a:r>
              </a:p>
            </p:txBody>
          </p:sp>
        </mc:Fallback>
      </mc:AlternateContent>
    </p:spTree>
    <p:extLst>
      <p:ext uri="{BB962C8B-B14F-4D97-AF65-F5344CB8AC3E}">
        <p14:creationId xmlns:p14="http://schemas.microsoft.com/office/powerpoint/2010/main" val="1949510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432048"/>
          </a:xfrm>
        </p:spPr>
        <p:txBody>
          <a:bodyPr>
            <a:normAutofit fontScale="90000"/>
          </a:bodyPr>
          <a:lstStyle/>
          <a:p>
            <a:pPr algn="ctr"/>
            <a:r>
              <a:rPr lang="en-US" dirty="0" smtClean="0">
                <a:latin typeface="Baskerville Old Face" pitchFamily="18" charset="0"/>
              </a:rPr>
              <a:t>Left Outer Join Example (cont’d)</a:t>
            </a:r>
            <a:endParaRPr lang="en-US" dirty="0">
              <a:latin typeface="Baskerville Old Face" pitchFamily="18" charset="0"/>
            </a:endParaRPr>
          </a:p>
        </p:txBody>
      </p:sp>
      <p:sp>
        <p:nvSpPr>
          <p:cNvPr id="3" name="Content Placeholder 2"/>
          <p:cNvSpPr>
            <a:spLocks noGrp="1"/>
          </p:cNvSpPr>
          <p:nvPr>
            <p:ph idx="1"/>
          </p:nvPr>
        </p:nvSpPr>
        <p:spPr>
          <a:xfrm>
            <a:off x="457200" y="1124744"/>
            <a:ext cx="8229600" cy="5449792"/>
          </a:xfrm>
        </p:spPr>
        <p:txBody>
          <a:bodyPr>
            <a:normAutofit/>
          </a:bodyPr>
          <a:lstStyle/>
          <a:p>
            <a:pPr algn="just">
              <a:lnSpc>
                <a:spcPct val="150000"/>
              </a:lnSpc>
            </a:pPr>
            <a:r>
              <a:rPr lang="en-US" dirty="0" smtClean="0">
                <a:latin typeface="Baskerville Old Face" pitchFamily="18" charset="0"/>
              </a:rPr>
              <a:t>A </a:t>
            </a:r>
            <a:r>
              <a:rPr lang="en-US" b="1" dirty="0" smtClean="0">
                <a:latin typeface="Baskerville Old Face" pitchFamily="18" charset="0"/>
              </a:rPr>
              <a:t>left outer join </a:t>
            </a:r>
            <a:r>
              <a:rPr lang="en-US" dirty="0" smtClean="0">
                <a:latin typeface="Baskerville Old Face" pitchFamily="18" charset="0"/>
              </a:rPr>
              <a:t>of CUSTOMER and AGENT, will return all the tuples in the CUSTOMER relation, including those that do not have a matching value in the AGENT relation.</a:t>
            </a:r>
          </a:p>
          <a:p>
            <a:pPr algn="just">
              <a:lnSpc>
                <a:spcPct val="150000"/>
              </a:lnSpc>
            </a:pPr>
            <a:endParaRPr lang="en-US" dirty="0" smtClean="0">
              <a:latin typeface="Baskerville Old Fac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65299360"/>
              </p:ext>
            </p:extLst>
          </p:nvPr>
        </p:nvGraphicFramePr>
        <p:xfrm>
          <a:off x="827584" y="3928554"/>
          <a:ext cx="7704857" cy="2402850"/>
        </p:xfrm>
        <a:graphic>
          <a:graphicData uri="http://schemas.openxmlformats.org/drawingml/2006/table">
            <a:tbl>
              <a:tblPr firstRow="1" firstCol="1" bandRow="1">
                <a:tableStyleId>{5C22544A-7EE6-4342-B048-85BDC9FD1C3A}</a:tableStyleId>
              </a:tblPr>
              <a:tblGrid>
                <a:gridCol w="1367962"/>
                <a:gridCol w="1518937"/>
                <a:gridCol w="1706636"/>
                <a:gridCol w="1484254"/>
                <a:gridCol w="1627068"/>
              </a:tblGrid>
              <a:tr h="364542">
                <a:tc>
                  <a:txBody>
                    <a:bodyPr/>
                    <a:lstStyle/>
                    <a:p>
                      <a:pPr>
                        <a:lnSpc>
                          <a:spcPct val="115000"/>
                        </a:lnSpc>
                        <a:spcAft>
                          <a:spcPts val="0"/>
                        </a:spcAft>
                      </a:pPr>
                      <a:r>
                        <a:rPr lang="en-US" sz="1400" dirty="0">
                          <a:effectLst/>
                          <a:latin typeface="Baskerville Old Face" pitchFamily="18" charset="0"/>
                        </a:rPr>
                        <a:t>CUS_CODE</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CUS_LNAME</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CUS_POSTCODE</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AGENT_CODE</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AGENT_PHONE</a:t>
                      </a:r>
                      <a:endParaRPr lang="en-US" sz="1400">
                        <a:effectLst/>
                        <a:latin typeface="Baskerville Old Face" pitchFamily="18" charset="0"/>
                        <a:ea typeface="Calibri"/>
                        <a:cs typeface="Times New Roman"/>
                      </a:endParaRPr>
                    </a:p>
                  </a:txBody>
                  <a:tcPr marL="68580" marR="68580" marT="0" marB="0"/>
                </a:tc>
              </a:tr>
              <a:tr h="339718">
                <a:tc>
                  <a:txBody>
                    <a:bodyPr/>
                    <a:lstStyle/>
                    <a:p>
                      <a:pPr>
                        <a:lnSpc>
                          <a:spcPct val="115000"/>
                        </a:lnSpc>
                        <a:spcAft>
                          <a:spcPts val="0"/>
                        </a:spcAft>
                      </a:pPr>
                      <a:r>
                        <a:rPr lang="en-US" sz="1800" dirty="0">
                          <a:effectLst/>
                          <a:latin typeface="Baskerville Old Face" pitchFamily="18" charset="0"/>
                        </a:rPr>
                        <a:t>1132445</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Walker</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M1 5RT</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231</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01812431124</a:t>
                      </a:r>
                      <a:endParaRPr lang="en-US" sz="1800">
                        <a:effectLst/>
                        <a:latin typeface="Baskerville Old Face" pitchFamily="18" charset="0"/>
                        <a:ea typeface="Calibri"/>
                        <a:cs typeface="Times New Roman"/>
                      </a:endParaRPr>
                    </a:p>
                  </a:txBody>
                  <a:tcPr marL="68580" marR="68580" marT="0" marB="0"/>
                </a:tc>
              </a:tr>
              <a:tr h="339718">
                <a:tc>
                  <a:txBody>
                    <a:bodyPr/>
                    <a:lstStyle/>
                    <a:p>
                      <a:pPr>
                        <a:lnSpc>
                          <a:spcPct val="115000"/>
                        </a:lnSpc>
                        <a:spcAft>
                          <a:spcPts val="0"/>
                        </a:spcAft>
                      </a:pPr>
                      <a:r>
                        <a:rPr lang="en-US" sz="1800">
                          <a:effectLst/>
                          <a:latin typeface="Baskerville Old Face" pitchFamily="18" charset="0"/>
                        </a:rPr>
                        <a:t>1217782</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err="1">
                          <a:effectLst/>
                          <a:latin typeface="Baskerville Old Face" pitchFamily="18" charset="0"/>
                        </a:rPr>
                        <a:t>Adares</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NW6 4RT</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125</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01812439887</a:t>
                      </a:r>
                      <a:endParaRPr lang="en-US" sz="1800">
                        <a:effectLst/>
                        <a:latin typeface="Baskerville Old Face" pitchFamily="18" charset="0"/>
                        <a:ea typeface="Calibri"/>
                        <a:cs typeface="Times New Roman"/>
                      </a:endParaRPr>
                    </a:p>
                  </a:txBody>
                  <a:tcPr marL="68580" marR="68580" marT="0" marB="0"/>
                </a:tc>
              </a:tr>
              <a:tr h="339718">
                <a:tc>
                  <a:txBody>
                    <a:bodyPr/>
                    <a:lstStyle/>
                    <a:p>
                      <a:pPr>
                        <a:lnSpc>
                          <a:spcPct val="115000"/>
                        </a:lnSpc>
                        <a:spcAft>
                          <a:spcPts val="0"/>
                        </a:spcAft>
                      </a:pPr>
                      <a:r>
                        <a:rPr lang="en-US" sz="1800">
                          <a:effectLst/>
                          <a:latin typeface="Baskerville Old Face" pitchFamily="18" charset="0"/>
                        </a:rPr>
                        <a:t>1312243</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Rakowski</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678954</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167</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01813426778</a:t>
                      </a:r>
                      <a:endParaRPr lang="en-US" sz="1800">
                        <a:effectLst/>
                        <a:latin typeface="Baskerville Old Face" pitchFamily="18" charset="0"/>
                        <a:ea typeface="Calibri"/>
                        <a:cs typeface="Times New Roman"/>
                      </a:endParaRPr>
                    </a:p>
                  </a:txBody>
                  <a:tcPr marL="68580" marR="68580" marT="0" marB="0"/>
                </a:tc>
              </a:tr>
              <a:tr h="339718">
                <a:tc>
                  <a:txBody>
                    <a:bodyPr/>
                    <a:lstStyle/>
                    <a:p>
                      <a:pPr>
                        <a:lnSpc>
                          <a:spcPct val="115000"/>
                        </a:lnSpc>
                        <a:spcAft>
                          <a:spcPts val="0"/>
                        </a:spcAft>
                      </a:pPr>
                      <a:r>
                        <a:rPr lang="en-US" sz="1800">
                          <a:effectLst/>
                          <a:latin typeface="Baskerville Old Face" pitchFamily="18" charset="0"/>
                        </a:rPr>
                        <a:t>1321242</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Rodriguez</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NW6 2WS</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125</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01812439887</a:t>
                      </a:r>
                      <a:endParaRPr lang="en-US" sz="1800">
                        <a:effectLst/>
                        <a:latin typeface="Baskerville Old Face" pitchFamily="18" charset="0"/>
                        <a:ea typeface="Calibri"/>
                        <a:cs typeface="Times New Roman"/>
                      </a:endParaRPr>
                    </a:p>
                  </a:txBody>
                  <a:tcPr marL="68580" marR="68580" marT="0" marB="0"/>
                </a:tc>
              </a:tr>
              <a:tr h="339718">
                <a:tc>
                  <a:txBody>
                    <a:bodyPr/>
                    <a:lstStyle/>
                    <a:p>
                      <a:pPr>
                        <a:lnSpc>
                          <a:spcPct val="115000"/>
                        </a:lnSpc>
                        <a:spcAft>
                          <a:spcPts val="0"/>
                        </a:spcAft>
                      </a:pPr>
                      <a:r>
                        <a:rPr lang="en-US" sz="1800">
                          <a:effectLst/>
                          <a:latin typeface="Baskerville Old Face" pitchFamily="18" charset="0"/>
                        </a:rPr>
                        <a:t>1657399</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Vanloo</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67543W</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231</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01812431124</a:t>
                      </a:r>
                      <a:endParaRPr lang="en-US" sz="1800" dirty="0">
                        <a:effectLst/>
                        <a:latin typeface="Baskerville Old Face" pitchFamily="18" charset="0"/>
                        <a:ea typeface="Calibri"/>
                        <a:cs typeface="Times New Roman"/>
                      </a:endParaRPr>
                    </a:p>
                  </a:txBody>
                  <a:tcPr marL="68580" marR="68580" marT="0" marB="0"/>
                </a:tc>
              </a:tr>
              <a:tr h="339718">
                <a:tc>
                  <a:txBody>
                    <a:bodyPr/>
                    <a:lstStyle/>
                    <a:p>
                      <a:pPr>
                        <a:lnSpc>
                          <a:spcPct val="115000"/>
                        </a:lnSpc>
                        <a:spcAft>
                          <a:spcPts val="0"/>
                        </a:spcAft>
                      </a:pPr>
                      <a:r>
                        <a:rPr lang="en-US" sz="1800">
                          <a:effectLst/>
                          <a:latin typeface="Baskerville Old Face" pitchFamily="18" charset="0"/>
                        </a:rPr>
                        <a:t>1542311</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Smithson</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a:effectLst/>
                          <a:latin typeface="Baskerville Old Face" pitchFamily="18" charset="0"/>
                        </a:rPr>
                        <a:t>N4 3YP</a:t>
                      </a:r>
                      <a:endParaRPr lang="en-US" sz="18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421</a:t>
                      </a:r>
                      <a:endParaRPr lang="en-US" sz="18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800" dirty="0">
                          <a:effectLst/>
                          <a:latin typeface="Baskerville Old Face" pitchFamily="18" charset="0"/>
                        </a:rPr>
                        <a:t>NULL</a:t>
                      </a:r>
                      <a:endParaRPr lang="en-US" sz="1800" dirty="0">
                        <a:effectLst/>
                        <a:latin typeface="Baskerville Old Fac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2737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432048"/>
          </a:xfrm>
        </p:spPr>
        <p:txBody>
          <a:bodyPr>
            <a:normAutofit fontScale="90000"/>
          </a:bodyPr>
          <a:lstStyle/>
          <a:p>
            <a:pPr algn="ctr"/>
            <a:r>
              <a:rPr lang="en-US" dirty="0" smtClean="0">
                <a:latin typeface="Baskerville Old Face" pitchFamily="18" charset="0"/>
              </a:rPr>
              <a:t>Right Outer Join Example (cont’d)</a:t>
            </a:r>
            <a:endParaRPr lang="en-US" dirty="0">
              <a:latin typeface="Baskerville Old Face" pitchFamily="18" charset="0"/>
            </a:endParaRPr>
          </a:p>
        </p:txBody>
      </p:sp>
      <p:sp>
        <p:nvSpPr>
          <p:cNvPr id="3" name="Content Placeholder 2"/>
          <p:cNvSpPr>
            <a:spLocks noGrp="1"/>
          </p:cNvSpPr>
          <p:nvPr>
            <p:ph idx="1"/>
          </p:nvPr>
        </p:nvSpPr>
        <p:spPr>
          <a:xfrm>
            <a:off x="457200" y="1124744"/>
            <a:ext cx="8229600" cy="5449792"/>
          </a:xfrm>
        </p:spPr>
        <p:txBody>
          <a:bodyPr>
            <a:normAutofit/>
          </a:bodyPr>
          <a:lstStyle/>
          <a:p>
            <a:pPr algn="just">
              <a:lnSpc>
                <a:spcPct val="150000"/>
              </a:lnSpc>
            </a:pPr>
            <a:r>
              <a:rPr lang="en-US" dirty="0" smtClean="0">
                <a:latin typeface="Baskerville Old Face" pitchFamily="18" charset="0"/>
              </a:rPr>
              <a:t>A </a:t>
            </a:r>
            <a:r>
              <a:rPr lang="en-US" b="1" dirty="0" smtClean="0">
                <a:latin typeface="Baskerville Old Face" pitchFamily="18" charset="0"/>
              </a:rPr>
              <a:t>right outer join </a:t>
            </a:r>
            <a:r>
              <a:rPr lang="en-US" dirty="0" smtClean="0">
                <a:latin typeface="Baskerville Old Face" pitchFamily="18" charset="0"/>
              </a:rPr>
              <a:t>of CUSTOMER and AGENT, will return all the tuples in the AGENT relation, including those that do not have a matching value in the CUSTOMER relation.</a:t>
            </a:r>
          </a:p>
          <a:p>
            <a:pPr algn="just">
              <a:lnSpc>
                <a:spcPct val="150000"/>
              </a:lnSpc>
            </a:pPr>
            <a:endParaRPr lang="en-US" dirty="0" smtClean="0">
              <a:latin typeface="Baskerville Old Face"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77740701"/>
              </p:ext>
            </p:extLst>
          </p:nvPr>
        </p:nvGraphicFramePr>
        <p:xfrm>
          <a:off x="467543" y="3784532"/>
          <a:ext cx="8208913" cy="2740815"/>
        </p:xfrm>
        <a:graphic>
          <a:graphicData uri="http://schemas.openxmlformats.org/drawingml/2006/table">
            <a:tbl>
              <a:tblPr firstRow="1" firstCol="1" bandRow="1">
                <a:tableStyleId>{5C22544A-7EE6-4342-B048-85BDC9FD1C3A}</a:tableStyleId>
              </a:tblPr>
              <a:tblGrid>
                <a:gridCol w="1382811"/>
                <a:gridCol w="1495263"/>
                <a:gridCol w="1847089"/>
                <a:gridCol w="1707918"/>
                <a:gridCol w="1775832"/>
              </a:tblGrid>
              <a:tr h="391545">
                <a:tc>
                  <a:txBody>
                    <a:bodyPr/>
                    <a:lstStyle/>
                    <a:p>
                      <a:pPr>
                        <a:lnSpc>
                          <a:spcPct val="115000"/>
                        </a:lnSpc>
                        <a:spcAft>
                          <a:spcPts val="0"/>
                        </a:spcAft>
                      </a:pPr>
                      <a:r>
                        <a:rPr lang="en-US" sz="1600" dirty="0">
                          <a:effectLst/>
                          <a:latin typeface="Baskerville Old Face" pitchFamily="18" charset="0"/>
                        </a:rPr>
                        <a:t>CUS_CODE</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CUS_LNAME</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CUS_POSTCODE</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AGENT_CODE</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AGENT_PHONE</a:t>
                      </a:r>
                      <a:endParaRPr lang="en-US" sz="1600">
                        <a:effectLst/>
                        <a:latin typeface="Baskerville Old Face" pitchFamily="18" charset="0"/>
                        <a:ea typeface="Calibri"/>
                        <a:cs typeface="Times New Roman"/>
                      </a:endParaRPr>
                    </a:p>
                  </a:txBody>
                  <a:tcPr marL="68580" marR="68580" marT="0" marB="0"/>
                </a:tc>
              </a:tr>
              <a:tr h="391545">
                <a:tc>
                  <a:txBody>
                    <a:bodyPr/>
                    <a:lstStyle/>
                    <a:p>
                      <a:pPr>
                        <a:lnSpc>
                          <a:spcPct val="115000"/>
                        </a:lnSpc>
                        <a:spcAft>
                          <a:spcPts val="0"/>
                        </a:spcAft>
                      </a:pPr>
                      <a:r>
                        <a:rPr lang="en-US" sz="1600" dirty="0">
                          <a:effectLst/>
                          <a:latin typeface="Baskerville Old Face" pitchFamily="18" charset="0"/>
                        </a:rPr>
                        <a:t>1132445</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Walker</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M1 5RT</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231</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01812431124</a:t>
                      </a:r>
                      <a:endParaRPr lang="en-US" sz="1600">
                        <a:effectLst/>
                        <a:latin typeface="Baskerville Old Face" pitchFamily="18" charset="0"/>
                        <a:ea typeface="Calibri"/>
                        <a:cs typeface="Times New Roman"/>
                      </a:endParaRPr>
                    </a:p>
                  </a:txBody>
                  <a:tcPr marL="68580" marR="68580" marT="0" marB="0"/>
                </a:tc>
              </a:tr>
              <a:tr h="391545">
                <a:tc>
                  <a:txBody>
                    <a:bodyPr/>
                    <a:lstStyle/>
                    <a:p>
                      <a:pPr>
                        <a:lnSpc>
                          <a:spcPct val="115000"/>
                        </a:lnSpc>
                        <a:spcAft>
                          <a:spcPts val="0"/>
                        </a:spcAft>
                      </a:pPr>
                      <a:r>
                        <a:rPr lang="en-US" sz="1600">
                          <a:effectLst/>
                          <a:latin typeface="Baskerville Old Face" pitchFamily="18" charset="0"/>
                        </a:rPr>
                        <a:t>1217782</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err="1">
                          <a:effectLst/>
                          <a:latin typeface="Baskerville Old Face" pitchFamily="18" charset="0"/>
                        </a:rPr>
                        <a:t>Adares</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NW6 4RT</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125</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01812439887</a:t>
                      </a:r>
                      <a:endParaRPr lang="en-US" sz="1600">
                        <a:effectLst/>
                        <a:latin typeface="Baskerville Old Face" pitchFamily="18" charset="0"/>
                        <a:ea typeface="Calibri"/>
                        <a:cs typeface="Times New Roman"/>
                      </a:endParaRPr>
                    </a:p>
                  </a:txBody>
                  <a:tcPr marL="68580" marR="68580" marT="0" marB="0"/>
                </a:tc>
              </a:tr>
              <a:tr h="391545">
                <a:tc>
                  <a:txBody>
                    <a:bodyPr/>
                    <a:lstStyle/>
                    <a:p>
                      <a:pPr>
                        <a:lnSpc>
                          <a:spcPct val="115000"/>
                        </a:lnSpc>
                        <a:spcAft>
                          <a:spcPts val="0"/>
                        </a:spcAft>
                      </a:pPr>
                      <a:r>
                        <a:rPr lang="en-US" sz="1600">
                          <a:effectLst/>
                          <a:latin typeface="Baskerville Old Face" pitchFamily="18" charset="0"/>
                        </a:rPr>
                        <a:t>1312243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Rakowski</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678954</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167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01813426778</a:t>
                      </a:r>
                      <a:endParaRPr lang="en-US" sz="1600">
                        <a:effectLst/>
                        <a:latin typeface="Baskerville Old Face" pitchFamily="18" charset="0"/>
                        <a:ea typeface="Calibri"/>
                        <a:cs typeface="Times New Roman"/>
                      </a:endParaRPr>
                    </a:p>
                  </a:txBody>
                  <a:tcPr marL="68580" marR="68580" marT="0" marB="0"/>
                </a:tc>
              </a:tr>
              <a:tr h="391545">
                <a:tc>
                  <a:txBody>
                    <a:bodyPr/>
                    <a:lstStyle/>
                    <a:p>
                      <a:pPr>
                        <a:lnSpc>
                          <a:spcPct val="115000"/>
                        </a:lnSpc>
                        <a:spcAft>
                          <a:spcPts val="0"/>
                        </a:spcAft>
                      </a:pPr>
                      <a:r>
                        <a:rPr lang="en-US" sz="1600">
                          <a:effectLst/>
                          <a:latin typeface="Baskerville Old Face" pitchFamily="18" charset="0"/>
                        </a:rPr>
                        <a:t>1321242</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Rodriguez</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NW6 2WS</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125</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01812439887</a:t>
                      </a:r>
                      <a:endParaRPr lang="en-US" sz="1600">
                        <a:effectLst/>
                        <a:latin typeface="Baskerville Old Face" pitchFamily="18" charset="0"/>
                        <a:ea typeface="Calibri"/>
                        <a:cs typeface="Times New Roman"/>
                      </a:endParaRPr>
                    </a:p>
                  </a:txBody>
                  <a:tcPr marL="68580" marR="68580" marT="0" marB="0"/>
                </a:tc>
              </a:tr>
              <a:tr h="391545">
                <a:tc>
                  <a:txBody>
                    <a:bodyPr/>
                    <a:lstStyle/>
                    <a:p>
                      <a:pPr>
                        <a:lnSpc>
                          <a:spcPct val="115000"/>
                        </a:lnSpc>
                        <a:spcAft>
                          <a:spcPts val="0"/>
                        </a:spcAft>
                      </a:pPr>
                      <a:r>
                        <a:rPr lang="en-US" sz="1600">
                          <a:effectLst/>
                          <a:latin typeface="Baskerville Old Face" pitchFamily="18" charset="0"/>
                        </a:rPr>
                        <a:t>1657399</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Vanloo</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67543W</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231</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01812431124</a:t>
                      </a:r>
                      <a:endParaRPr lang="en-US" sz="1600">
                        <a:effectLst/>
                        <a:latin typeface="Baskerville Old Face" pitchFamily="18" charset="0"/>
                        <a:ea typeface="Calibri"/>
                        <a:cs typeface="Times New Roman"/>
                      </a:endParaRPr>
                    </a:p>
                  </a:txBody>
                  <a:tcPr marL="68580" marR="68580" marT="0" marB="0"/>
                </a:tc>
              </a:tr>
              <a:tr h="391545">
                <a:tc>
                  <a:txBody>
                    <a:bodyPr/>
                    <a:lstStyle/>
                    <a:p>
                      <a:pPr>
                        <a:lnSpc>
                          <a:spcPct val="115000"/>
                        </a:lnSpc>
                        <a:spcAft>
                          <a:spcPts val="0"/>
                        </a:spcAft>
                      </a:pPr>
                      <a:r>
                        <a:rPr lang="en-US" sz="1600">
                          <a:effectLst/>
                          <a:latin typeface="Baskerville Old Face" pitchFamily="18" charset="0"/>
                        </a:rPr>
                        <a:t>NULL</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NULL</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NULL</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333</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01131234445</a:t>
                      </a:r>
                      <a:endParaRPr lang="en-US" sz="1600" dirty="0">
                        <a:effectLst/>
                        <a:latin typeface="Baskerville Old Fac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47965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p:spPr>
        <p:txBody>
          <a:bodyPr>
            <a:noAutofit/>
          </a:bodyPr>
          <a:lstStyle/>
          <a:p>
            <a:pPr algn="ctr"/>
            <a:r>
              <a:rPr lang="en-US" sz="2400" dirty="0" smtClean="0">
                <a:latin typeface="Baskerville Old Face" pitchFamily="18" charset="0"/>
              </a:rPr>
              <a:t>CONSTRUCTING QUERIES USING RELATIONAL ALGEBRAIC EXPRESSIONS</a:t>
            </a:r>
            <a:endParaRPr lang="en-US" sz="2400" dirty="0">
              <a:latin typeface="Baskerville Old Face" pitchFamily="18" charset="0"/>
            </a:endParaRPr>
          </a:p>
        </p:txBody>
      </p:sp>
      <p:sp>
        <p:nvSpPr>
          <p:cNvPr id="3" name="Content Placeholder 2"/>
          <p:cNvSpPr>
            <a:spLocks noGrp="1"/>
          </p:cNvSpPr>
          <p:nvPr>
            <p:ph idx="1"/>
          </p:nvPr>
        </p:nvSpPr>
        <p:spPr>
          <a:xfrm>
            <a:off x="457200" y="1340768"/>
            <a:ext cx="8229600" cy="5233768"/>
          </a:xfrm>
        </p:spPr>
        <p:txBody>
          <a:bodyPr>
            <a:normAutofit fontScale="92500"/>
          </a:bodyPr>
          <a:lstStyle/>
          <a:p>
            <a:pPr algn="just">
              <a:lnSpc>
                <a:spcPct val="150000"/>
              </a:lnSpc>
            </a:pPr>
            <a:r>
              <a:rPr lang="en-US" dirty="0" smtClean="0">
                <a:latin typeface="Baskerville Old Face" pitchFamily="18" charset="0"/>
              </a:rPr>
              <a:t>The main purpose of relational algebra is to provide a way to create and manipulate relations (tables) in a database.</a:t>
            </a:r>
          </a:p>
          <a:p>
            <a:pPr algn="just">
              <a:lnSpc>
                <a:spcPct val="150000"/>
              </a:lnSpc>
            </a:pPr>
            <a:r>
              <a:rPr lang="en-US" dirty="0" smtClean="0">
                <a:latin typeface="Baskerville Old Face" pitchFamily="18" charset="0"/>
              </a:rPr>
              <a:t>During the lifetime of a database, users will ask many different kinds of queries. The task of building a query involves breaking the query down into a number of smaller steps, where each step generates a set of intermediate results which are then used in the steps of the query.</a:t>
            </a:r>
            <a:endParaRPr lang="en-US" dirty="0">
              <a:latin typeface="Baskerville Old Face" pitchFamily="18" charset="0"/>
            </a:endParaRPr>
          </a:p>
        </p:txBody>
      </p:sp>
    </p:spTree>
    <p:extLst>
      <p:ext uri="{BB962C8B-B14F-4D97-AF65-F5344CB8AC3E}">
        <p14:creationId xmlns:p14="http://schemas.microsoft.com/office/powerpoint/2010/main" val="4182766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p:spPr>
        <p:txBody>
          <a:bodyPr>
            <a:noAutofit/>
          </a:bodyPr>
          <a:lstStyle/>
          <a:p>
            <a:pPr algn="ctr"/>
            <a:r>
              <a:rPr lang="en-US" sz="2400" dirty="0" smtClean="0">
                <a:latin typeface="Baskerville Old Face" pitchFamily="18" charset="0"/>
              </a:rPr>
              <a:t>CONSTRUCTING QUERIES USING RELATIONAL ALGEBRAIC EXPRESSIONS</a:t>
            </a:r>
            <a:endParaRPr lang="en-US" sz="2400" dirty="0">
              <a:latin typeface="Baskerville Old Face" pitchFamily="18" charset="0"/>
            </a:endParaRPr>
          </a:p>
        </p:txBody>
      </p:sp>
      <p:sp>
        <p:nvSpPr>
          <p:cNvPr id="3" name="Content Placeholder 2"/>
          <p:cNvSpPr>
            <a:spLocks noGrp="1"/>
          </p:cNvSpPr>
          <p:nvPr>
            <p:ph idx="1"/>
          </p:nvPr>
        </p:nvSpPr>
        <p:spPr>
          <a:xfrm>
            <a:off x="457200" y="1340768"/>
            <a:ext cx="8229600" cy="5233768"/>
          </a:xfrm>
        </p:spPr>
        <p:txBody>
          <a:bodyPr>
            <a:normAutofit/>
          </a:bodyPr>
          <a:lstStyle/>
          <a:p>
            <a:pPr algn="just">
              <a:lnSpc>
                <a:spcPct val="150000"/>
              </a:lnSpc>
            </a:pPr>
            <a:r>
              <a:rPr lang="en-US" dirty="0" smtClean="0">
                <a:latin typeface="Baskerville Old Face" pitchFamily="18" charset="0"/>
              </a:rPr>
              <a:t>The following steps should be followed when building a query using </a:t>
            </a:r>
            <a:r>
              <a:rPr lang="en-US" b="1" dirty="0" smtClean="0">
                <a:latin typeface="Baskerville Old Face" pitchFamily="18" charset="0"/>
              </a:rPr>
              <a:t>relational algebraic expressions</a:t>
            </a:r>
          </a:p>
          <a:p>
            <a:pPr marL="916686" lvl="1" indent="-514350" algn="just">
              <a:lnSpc>
                <a:spcPct val="150000"/>
              </a:lnSpc>
              <a:buFont typeface="+mj-lt"/>
              <a:buAutoNum type="arabicPeriod"/>
            </a:pPr>
            <a:r>
              <a:rPr lang="en-US" dirty="0" smtClean="0">
                <a:solidFill>
                  <a:schemeClr val="tx1"/>
                </a:solidFill>
                <a:latin typeface="Baskerville Old Face" pitchFamily="18" charset="0"/>
              </a:rPr>
              <a:t>List all the attributes needed to give the answer</a:t>
            </a:r>
          </a:p>
          <a:p>
            <a:pPr marL="916686" lvl="1" indent="-514350" algn="just">
              <a:lnSpc>
                <a:spcPct val="150000"/>
              </a:lnSpc>
              <a:buFont typeface="+mj-lt"/>
              <a:buAutoNum type="arabicPeriod"/>
            </a:pPr>
            <a:r>
              <a:rPr lang="en-US" dirty="0" smtClean="0">
                <a:solidFill>
                  <a:schemeClr val="tx1"/>
                </a:solidFill>
                <a:latin typeface="Baskerville Old Face" pitchFamily="18" charset="0"/>
              </a:rPr>
              <a:t>Select all the relations needed based on the list of attributes.</a:t>
            </a:r>
          </a:p>
          <a:p>
            <a:pPr marL="916686" lvl="1" indent="-514350" algn="just">
              <a:lnSpc>
                <a:spcPct val="150000"/>
              </a:lnSpc>
              <a:buFont typeface="+mj-lt"/>
              <a:buAutoNum type="arabicPeriod"/>
            </a:pPr>
            <a:r>
              <a:rPr lang="en-US" dirty="0" smtClean="0">
                <a:solidFill>
                  <a:schemeClr val="tx1"/>
                </a:solidFill>
                <a:latin typeface="Baskerville Old Face" pitchFamily="18" charset="0"/>
              </a:rPr>
              <a:t>Specify the relational operators and the intermediate results that are needed</a:t>
            </a:r>
            <a:endParaRPr lang="en-US" dirty="0">
              <a:solidFill>
                <a:schemeClr val="tx1"/>
              </a:solidFill>
              <a:latin typeface="Baskerville Old Face" pitchFamily="18" charset="0"/>
            </a:endParaRPr>
          </a:p>
        </p:txBody>
      </p:sp>
    </p:spTree>
    <p:extLst>
      <p:ext uri="{BB962C8B-B14F-4D97-AF65-F5344CB8AC3E}">
        <p14:creationId xmlns:p14="http://schemas.microsoft.com/office/powerpoint/2010/main" val="408832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lstStyle/>
          <a:p>
            <a:pPr algn="ctr"/>
            <a:r>
              <a:rPr lang="en-US" dirty="0" smtClean="0">
                <a:latin typeface="Baskerville Old Face" pitchFamily="18" charset="0"/>
              </a:rPr>
              <a:t>SELECTion</a:t>
            </a:r>
            <a:endParaRPr lang="en-US" dirty="0">
              <a:latin typeface="Baskerville Old Fac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24744"/>
                <a:ext cx="8229600" cy="5449792"/>
              </a:xfrm>
            </p:spPr>
            <p:txBody>
              <a:bodyPr/>
              <a:lstStyle/>
              <a:p>
                <a:pPr algn="just"/>
                <a:r>
                  <a:rPr lang="en-US" dirty="0" smtClean="0">
                    <a:latin typeface="Baskerville Old Face" pitchFamily="18" charset="0"/>
                  </a:rPr>
                  <a:t>SELECT or RESTRICT, can be used to list all of the row values, or return only the row </a:t>
                </a:r>
                <a:r>
                  <a:rPr lang="en-US" dirty="0">
                    <a:latin typeface="Baskerville Old Face" pitchFamily="18" charset="0"/>
                  </a:rPr>
                  <a:t>v</a:t>
                </a:r>
                <a:r>
                  <a:rPr lang="en-US" dirty="0" smtClean="0">
                    <a:latin typeface="Baskerville Old Face" pitchFamily="18" charset="0"/>
                  </a:rPr>
                  <a:t>alues that match a specified criterion. </a:t>
                </a:r>
              </a:p>
              <a:p>
                <a:pPr algn="just"/>
                <a:r>
                  <a:rPr lang="en-US" dirty="0" smtClean="0">
                    <a:latin typeface="Baskerville Old Face" pitchFamily="18" charset="0"/>
                  </a:rPr>
                  <a:t>The SELECT operator is denoted by </a:t>
                </a:r>
                <a14:m>
                  <m:oMath xmlns:m="http://schemas.openxmlformats.org/officeDocument/2006/math">
                    <m:sSub>
                      <m:sSubPr>
                        <m:ctrlPr>
                          <a:rPr lang="en-US" sz="3200" b="1" i="1" smtClean="0">
                            <a:latin typeface="Cambria Math"/>
                          </a:rPr>
                        </m:ctrlPr>
                      </m:sSubPr>
                      <m:e>
                        <m:r>
                          <a:rPr lang="en-US" sz="3200" b="1" i="1" smtClean="0">
                            <a:latin typeface="Cambria Math"/>
                            <a:ea typeface="Cambria Math"/>
                          </a:rPr>
                          <m:t>𝝈</m:t>
                        </m:r>
                      </m:e>
                      <m:sub>
                        <m:r>
                          <a:rPr lang="en-US" sz="3200" b="1" i="1" smtClean="0">
                            <a:latin typeface="Cambria Math"/>
                            <a:ea typeface="Cambria Math"/>
                          </a:rPr>
                          <m:t>𝜽</m:t>
                        </m:r>
                      </m:sub>
                    </m:sSub>
                  </m:oMath>
                </a14:m>
                <a:r>
                  <a:rPr lang="en-US" dirty="0" smtClean="0">
                    <a:latin typeface="Baskerville Old Face" pitchFamily="18" charset="0"/>
                  </a:rPr>
                  <a:t>and is formally defined as:</a:t>
                </a:r>
              </a:p>
              <a:p>
                <a:pPr lvl="1" algn="just"/>
                <a14:m>
                  <m:oMath xmlns:m="http://schemas.openxmlformats.org/officeDocument/2006/math">
                    <m:sSub>
                      <m:sSubPr>
                        <m:ctrlPr>
                          <a:rPr lang="en-US" sz="2800" b="1" i="1" smtClean="0">
                            <a:solidFill>
                              <a:schemeClr val="tx1"/>
                            </a:solidFill>
                            <a:latin typeface="Cambria Math"/>
                          </a:rPr>
                        </m:ctrlPr>
                      </m:sSubPr>
                      <m:e>
                        <m:r>
                          <a:rPr lang="en-US" sz="2800" b="1" i="1">
                            <a:solidFill>
                              <a:schemeClr val="tx1"/>
                            </a:solidFill>
                            <a:latin typeface="Cambria Math"/>
                            <a:ea typeface="Cambria Math"/>
                          </a:rPr>
                          <m:t>𝝈</m:t>
                        </m:r>
                      </m:e>
                      <m:sub>
                        <m:r>
                          <a:rPr lang="en-US" sz="2800" b="1" i="1">
                            <a:solidFill>
                              <a:schemeClr val="tx1"/>
                            </a:solidFill>
                            <a:latin typeface="Cambria Math"/>
                            <a:ea typeface="Cambria Math"/>
                          </a:rPr>
                          <m:t>𝜽</m:t>
                        </m:r>
                      </m:sub>
                    </m:sSub>
                  </m:oMath>
                </a14:m>
                <a:r>
                  <a:rPr lang="en-US" i="1" dirty="0" smtClean="0">
                    <a:solidFill>
                      <a:schemeClr val="tx1"/>
                    </a:solidFill>
                    <a:latin typeface="Baskerville Old Face" pitchFamily="18" charset="0"/>
                  </a:rPr>
                  <a:t>(R) </a:t>
                </a:r>
                <a:r>
                  <a:rPr lang="en-US" dirty="0" smtClean="0">
                    <a:solidFill>
                      <a:schemeClr val="tx1"/>
                    </a:solidFill>
                    <a:latin typeface="Baskerville Old Face" pitchFamily="18" charset="0"/>
                  </a:rPr>
                  <a:t>or  </a:t>
                </a:r>
                <a14:m>
                  <m:oMath xmlns:m="http://schemas.openxmlformats.org/officeDocument/2006/math">
                    <m:sSub>
                      <m:sSubPr>
                        <m:ctrlPr>
                          <a:rPr lang="en-US" sz="2800" b="1" i="1" smtClean="0">
                            <a:solidFill>
                              <a:schemeClr val="tx1"/>
                            </a:solidFill>
                            <a:latin typeface="Cambria Math"/>
                          </a:rPr>
                        </m:ctrlPr>
                      </m:sSubPr>
                      <m:e>
                        <m:r>
                          <a:rPr lang="en-US" sz="2800" b="1" i="1" smtClean="0">
                            <a:solidFill>
                              <a:schemeClr val="tx1"/>
                            </a:solidFill>
                            <a:latin typeface="Cambria Math"/>
                          </a:rPr>
                          <m:t>  </m:t>
                        </m:r>
                        <m:r>
                          <a:rPr lang="en-US" sz="2800" b="1" i="1">
                            <a:solidFill>
                              <a:schemeClr val="tx1"/>
                            </a:solidFill>
                            <a:latin typeface="Cambria Math"/>
                            <a:ea typeface="Cambria Math"/>
                          </a:rPr>
                          <m:t>𝝈</m:t>
                        </m:r>
                      </m:e>
                      <m:sub>
                        <m:r>
                          <a:rPr lang="en-US" sz="2800" b="1" i="1">
                            <a:solidFill>
                              <a:schemeClr val="tx1"/>
                            </a:solidFill>
                            <a:latin typeface="Cambria Math"/>
                            <a:ea typeface="Cambria Math"/>
                          </a:rPr>
                          <m:t>&lt;</m:t>
                        </m:r>
                        <m:r>
                          <a:rPr lang="en-US" sz="2800" b="1" i="1">
                            <a:solidFill>
                              <a:schemeClr val="tx1"/>
                            </a:solidFill>
                            <a:latin typeface="Cambria Math"/>
                            <a:ea typeface="Cambria Math"/>
                          </a:rPr>
                          <m:t>𝒄𝒓𝒊𝒕𝒆𝒓𝒊𝒐𝒏</m:t>
                        </m:r>
                        <m:r>
                          <a:rPr lang="en-US" sz="2800" b="1" i="1">
                            <a:solidFill>
                              <a:schemeClr val="tx1"/>
                            </a:solidFill>
                            <a:latin typeface="Cambria Math"/>
                            <a:ea typeface="Cambria Math"/>
                          </a:rPr>
                          <m:t>&gt;</m:t>
                        </m:r>
                      </m:sub>
                    </m:sSub>
                    <m:r>
                      <a:rPr lang="en-US" sz="2800" b="1" i="1" smtClean="0">
                        <a:solidFill>
                          <a:schemeClr val="tx1"/>
                        </a:solidFill>
                        <a:latin typeface="Cambria Math"/>
                      </a:rPr>
                      <m:t> </m:t>
                    </m:r>
                  </m:oMath>
                </a14:m>
                <a:r>
                  <a:rPr lang="en-US" i="1" dirty="0">
                    <a:solidFill>
                      <a:schemeClr val="tx1"/>
                    </a:solidFill>
                    <a:latin typeface="Baskerville Old Face" pitchFamily="18" charset="0"/>
                  </a:rPr>
                  <a:t>(</a:t>
                </a:r>
                <a:r>
                  <a:rPr lang="en-US" i="1" dirty="0" smtClean="0">
                    <a:solidFill>
                      <a:schemeClr val="tx1"/>
                    </a:solidFill>
                    <a:latin typeface="Baskerville Old Face" pitchFamily="18" charset="0"/>
                  </a:rPr>
                  <a:t>RELATION) </a:t>
                </a:r>
              </a:p>
              <a:p>
                <a:pPr marL="411480" lvl="1" indent="0" algn="just">
                  <a:buNone/>
                </a:pPr>
                <a:r>
                  <a:rPr lang="en-US" dirty="0">
                    <a:solidFill>
                      <a:schemeClr val="tx1"/>
                    </a:solidFill>
                    <a:latin typeface="Baskerville Old Face" pitchFamily="18" charset="0"/>
                  </a:rPr>
                  <a:t>w</a:t>
                </a:r>
                <a:r>
                  <a:rPr lang="en-US" dirty="0" smtClean="0">
                    <a:solidFill>
                      <a:schemeClr val="tx1"/>
                    </a:solidFill>
                    <a:latin typeface="Baskerville Old Face" pitchFamily="18" charset="0"/>
                  </a:rPr>
                  <a:t>here</a:t>
                </a:r>
                <a:r>
                  <a:rPr lang="en-US" i="1" dirty="0" smtClean="0">
                    <a:solidFill>
                      <a:schemeClr val="tx1"/>
                    </a:solidFill>
                    <a:latin typeface="Baskerville Old Face" pitchFamily="18" charset="0"/>
                  </a:rPr>
                  <a:t> </a:t>
                </a:r>
                <a14:m>
                  <m:oMath xmlns:m="http://schemas.openxmlformats.org/officeDocument/2006/math">
                    <m:sSub>
                      <m:sSubPr>
                        <m:ctrlPr>
                          <a:rPr lang="en-US" sz="2400" b="1" i="1">
                            <a:solidFill>
                              <a:schemeClr val="tx1"/>
                            </a:solidFill>
                            <a:latin typeface="Cambria Math"/>
                          </a:rPr>
                        </m:ctrlPr>
                      </m:sSubPr>
                      <m:e>
                        <m:r>
                          <a:rPr lang="en-US" sz="2400" b="1" i="1">
                            <a:solidFill>
                              <a:schemeClr val="tx1"/>
                            </a:solidFill>
                            <a:latin typeface="Cambria Math"/>
                            <a:ea typeface="Cambria Math"/>
                          </a:rPr>
                          <m:t>𝝈</m:t>
                        </m:r>
                      </m:e>
                      <m:sub>
                        <m:r>
                          <a:rPr lang="en-US" sz="2400" b="1" i="1">
                            <a:solidFill>
                              <a:schemeClr val="tx1"/>
                            </a:solidFill>
                            <a:latin typeface="Cambria Math"/>
                            <a:ea typeface="Cambria Math"/>
                          </a:rPr>
                          <m:t>𝜽</m:t>
                        </m:r>
                      </m:sub>
                    </m:sSub>
                  </m:oMath>
                </a14:m>
                <a:r>
                  <a:rPr lang="en-US" i="1" dirty="0">
                    <a:solidFill>
                      <a:schemeClr val="tx1"/>
                    </a:solidFill>
                    <a:latin typeface="Baskerville Old Face" pitchFamily="18" charset="0"/>
                  </a:rPr>
                  <a:t>(R) </a:t>
                </a:r>
                <a:r>
                  <a:rPr lang="en-US" dirty="0" smtClean="0">
                    <a:solidFill>
                      <a:schemeClr val="tx1"/>
                    </a:solidFill>
                    <a:latin typeface="Baskerville Old Face" pitchFamily="18" charset="0"/>
                  </a:rPr>
                  <a:t>is the set of specified tuples of the relation </a:t>
                </a:r>
                <a:r>
                  <a:rPr lang="en-US" i="1" dirty="0" smtClean="0">
                    <a:solidFill>
                      <a:schemeClr val="tx1"/>
                    </a:solidFill>
                    <a:latin typeface="Baskerville Old Face" pitchFamily="18" charset="0"/>
                  </a:rPr>
                  <a:t>R </a:t>
                </a:r>
                <a:r>
                  <a:rPr lang="en-US" dirty="0" smtClean="0">
                    <a:solidFill>
                      <a:schemeClr val="tx1"/>
                    </a:solidFill>
                    <a:latin typeface="Baskerville Old Face" pitchFamily="18" charset="0"/>
                  </a:rPr>
                  <a:t>and</a:t>
                </a:r>
                <a:r>
                  <a:rPr lang="en-US" i="1" dirty="0" smtClean="0">
                    <a:solidFill>
                      <a:schemeClr val="tx1"/>
                    </a:solidFill>
                    <a:latin typeface="Baskerville Old Face" pitchFamily="18" charset="0"/>
                  </a:rPr>
                  <a:t> </a:t>
                </a:r>
                <a14:m>
                  <m:oMath xmlns:m="http://schemas.openxmlformats.org/officeDocument/2006/math">
                    <m:r>
                      <a:rPr lang="en-US" sz="2800" b="1" i="1">
                        <a:solidFill>
                          <a:schemeClr val="tx1"/>
                        </a:solidFill>
                        <a:latin typeface="Cambria Math"/>
                        <a:ea typeface="Cambria Math"/>
                      </a:rPr>
                      <m:t>𝜽</m:t>
                    </m:r>
                  </m:oMath>
                </a14:m>
                <a:r>
                  <a:rPr lang="en-US" i="1" dirty="0" smtClean="0">
                    <a:solidFill>
                      <a:schemeClr val="tx1"/>
                    </a:solidFill>
                    <a:latin typeface="Baskerville Old Face" pitchFamily="18" charset="0"/>
                  </a:rPr>
                  <a:t> </a:t>
                </a:r>
                <a:r>
                  <a:rPr lang="en-US" dirty="0" smtClean="0">
                    <a:solidFill>
                      <a:schemeClr val="tx1"/>
                    </a:solidFill>
                    <a:latin typeface="Baskerville Old Face" pitchFamily="18" charset="0"/>
                  </a:rPr>
                  <a:t>is the predicate (or criterion) to extract the required tuples.</a:t>
                </a:r>
              </a:p>
              <a:p>
                <a:pPr marL="576072" indent="-457200" algn="just"/>
                <a:r>
                  <a:rPr lang="en-US" dirty="0" smtClean="0">
                    <a:latin typeface="Baskerville Old Face" pitchFamily="18" charset="0"/>
                  </a:rPr>
                  <a:t>It is possible to create more complex criteria by using the logical operators AND, OR, and NOT</a:t>
                </a:r>
                <a:endParaRPr lang="en-US" dirty="0">
                  <a:solidFill>
                    <a:schemeClr val="tx1"/>
                  </a:solidFill>
                  <a:latin typeface="Baskerville Old Face"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24744"/>
                <a:ext cx="8229600" cy="5449792"/>
              </a:xfrm>
              <a:blipFill rotWithShape="1">
                <a:blip r:embed="rId2"/>
                <a:stretch>
                  <a:fillRect t="-1119" r="-1481"/>
                </a:stretch>
              </a:blipFill>
            </p:spPr>
            <p:txBody>
              <a:bodyPr/>
              <a:lstStyle/>
              <a:p>
                <a:r>
                  <a:rPr lang="en-US">
                    <a:noFill/>
                  </a:rPr>
                  <a:t> </a:t>
                </a:r>
              </a:p>
            </p:txBody>
          </p:sp>
        </mc:Fallback>
      </mc:AlternateContent>
    </p:spTree>
    <p:extLst>
      <p:ext uri="{BB962C8B-B14F-4D97-AF65-F5344CB8AC3E}">
        <p14:creationId xmlns:p14="http://schemas.microsoft.com/office/powerpoint/2010/main" val="1226386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noAutofit/>
          </a:bodyPr>
          <a:lstStyle/>
          <a:p>
            <a:pPr algn="ctr"/>
            <a:r>
              <a:rPr lang="en-US" sz="2800" dirty="0" smtClean="0">
                <a:latin typeface="Baskerville Old Face" pitchFamily="18" charset="0"/>
              </a:rPr>
              <a:t>Building Queries Example - </a:t>
            </a:r>
            <a:br>
              <a:rPr lang="en-US" sz="2800" dirty="0" smtClean="0">
                <a:latin typeface="Baskerville Old Face" pitchFamily="18" charset="0"/>
              </a:rPr>
            </a:br>
            <a:r>
              <a:rPr lang="en-US" sz="2800" dirty="0" smtClean="0">
                <a:latin typeface="Baskerville Old Face" pitchFamily="18" charset="0"/>
              </a:rPr>
              <a:t>Car Maintenance Database</a:t>
            </a:r>
            <a:endParaRPr lang="en-US" sz="2800" dirty="0">
              <a:latin typeface="Baskerville Old Face" pitchFamily="18" charset="0"/>
            </a:endParaRPr>
          </a:p>
        </p:txBody>
      </p:sp>
      <p:sp>
        <p:nvSpPr>
          <p:cNvPr id="3" name="Content Placeholder 2"/>
          <p:cNvSpPr>
            <a:spLocks noGrp="1"/>
          </p:cNvSpPr>
          <p:nvPr>
            <p:ph idx="1"/>
          </p:nvPr>
        </p:nvSpPr>
        <p:spPr>
          <a:xfrm>
            <a:off x="457200" y="1340768"/>
            <a:ext cx="8229600" cy="5233768"/>
          </a:xfrm>
        </p:spPr>
        <p:txBody>
          <a:bodyPr>
            <a:normAutofit fontScale="85000" lnSpcReduction="10000"/>
          </a:bodyPr>
          <a:lstStyle/>
          <a:p>
            <a:pPr algn="just">
              <a:lnSpc>
                <a:spcPct val="150000"/>
              </a:lnSpc>
            </a:pPr>
            <a:r>
              <a:rPr lang="en-US" dirty="0" smtClean="0">
                <a:latin typeface="Baskerville Old Face" pitchFamily="18" charset="0"/>
              </a:rPr>
              <a:t>In a small database that stores information about the maintenance of cars, each car is required to undergo an inspection each year to test to see if it is roadworthy. After each inspection a maintenance record is created and any repairs that are needed are recorded. A repair can require new parts to be purchased and fitted. If a car needs a repair then the EVALUATION is set to FAIL until all the repairs are completed and then it is set to PASS. The Entity Relationship Diagram (ERD) and tables are shown below.</a:t>
            </a:r>
          </a:p>
        </p:txBody>
      </p:sp>
    </p:spTree>
    <p:extLst>
      <p:ext uri="{BB962C8B-B14F-4D97-AF65-F5344CB8AC3E}">
        <p14:creationId xmlns:p14="http://schemas.microsoft.com/office/powerpoint/2010/main" val="962293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p:spPr>
        <p:txBody>
          <a:bodyPr>
            <a:normAutofit fontScale="90000"/>
          </a:bodyPr>
          <a:lstStyle/>
          <a:p>
            <a:pPr algn="ctr"/>
            <a:r>
              <a:rPr lang="en-US" dirty="0" smtClean="0">
                <a:latin typeface="Baskerville Old Face" pitchFamily="18" charset="0"/>
              </a:rPr>
              <a:t>Car Maintenance Example (cont’d)</a:t>
            </a:r>
            <a:br>
              <a:rPr lang="en-US" dirty="0" smtClean="0">
                <a:latin typeface="Baskerville Old Face" pitchFamily="18" charset="0"/>
              </a:rPr>
            </a:br>
            <a:r>
              <a:rPr lang="en-US" sz="3100" dirty="0" smtClean="0">
                <a:latin typeface="Baskerville Old Face" pitchFamily="18" charset="0"/>
              </a:rPr>
              <a:t>Car inspection ERD</a:t>
            </a:r>
            <a:endParaRPr lang="en-US" dirty="0">
              <a:latin typeface="Baskerville Old Face"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90650"/>
            <a:ext cx="8352928" cy="513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807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472698"/>
          </a:xfrm>
        </p:spPr>
        <p:txBody>
          <a:bodyPr>
            <a:normAutofit fontScale="90000"/>
          </a:bodyPr>
          <a:lstStyle/>
          <a:p>
            <a:pPr algn="ctr"/>
            <a:r>
              <a:rPr lang="en-US" dirty="0" smtClean="0">
                <a:latin typeface="Baskerville Old Face" pitchFamily="18" charset="0"/>
              </a:rPr>
              <a:t>Car Maintenance Example (cont’d)</a:t>
            </a:r>
            <a:br>
              <a:rPr lang="en-US" dirty="0" smtClean="0">
                <a:latin typeface="Baskerville Old Face" pitchFamily="18" charset="0"/>
              </a:rPr>
            </a:br>
            <a:endParaRPr lang="en-US" dirty="0">
              <a:latin typeface="Baskerville Old Face"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86064523"/>
              </p:ext>
            </p:extLst>
          </p:nvPr>
        </p:nvGraphicFramePr>
        <p:xfrm>
          <a:off x="683568" y="1196752"/>
          <a:ext cx="7272808" cy="1897722"/>
        </p:xfrm>
        <a:graphic>
          <a:graphicData uri="http://schemas.openxmlformats.org/drawingml/2006/table">
            <a:tbl>
              <a:tblPr firstRow="1" firstCol="1" bandRow="1">
                <a:tableStyleId>{5C22544A-7EE6-4342-B048-85BDC9FD1C3A}</a:tableStyleId>
              </a:tblPr>
              <a:tblGrid>
                <a:gridCol w="1296144"/>
                <a:gridCol w="1008112"/>
                <a:gridCol w="1152128"/>
                <a:gridCol w="1296144"/>
                <a:gridCol w="1224136"/>
                <a:gridCol w="1296144"/>
              </a:tblGrid>
              <a:tr h="360040">
                <a:tc>
                  <a:txBody>
                    <a:bodyPr/>
                    <a:lstStyle/>
                    <a:p>
                      <a:pPr>
                        <a:lnSpc>
                          <a:spcPct val="115000"/>
                        </a:lnSpc>
                        <a:spcAft>
                          <a:spcPts val="0"/>
                        </a:spcAft>
                      </a:pPr>
                      <a:r>
                        <a:rPr lang="en-US" sz="1200" dirty="0">
                          <a:effectLst/>
                          <a:latin typeface="Baskerville Old Face" pitchFamily="18" charset="0"/>
                        </a:rPr>
                        <a:t>REGISTRATION</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CAR_MAKE</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dirty="0">
                          <a:effectLst/>
                          <a:latin typeface="Baskerville Old Face" pitchFamily="18" charset="0"/>
                        </a:rPr>
                        <a:t>CAR_MODEL</a:t>
                      </a:r>
                      <a:endParaRPr lang="en-US" sz="12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CAR_COLOUR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MODEL_YEAR</a:t>
                      </a:r>
                      <a:endParaRPr lang="en-US" sz="12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200">
                          <a:effectLst/>
                          <a:latin typeface="Baskerville Old Face" pitchFamily="18" charset="0"/>
                        </a:rPr>
                        <a:t>LINCENCE_NO</a:t>
                      </a:r>
                      <a:endParaRPr lang="en-US" sz="1200">
                        <a:effectLst/>
                        <a:latin typeface="Baskerville Old Face" pitchFamily="18" charset="0"/>
                        <a:ea typeface="Calibri"/>
                        <a:cs typeface="Times New Roman"/>
                      </a:endParaRPr>
                    </a:p>
                  </a:txBody>
                  <a:tcPr marL="68580" marR="68580" marT="0" marB="0"/>
                </a:tc>
              </a:tr>
              <a:tr h="261029">
                <a:tc>
                  <a:txBody>
                    <a:bodyPr/>
                    <a:lstStyle/>
                    <a:p>
                      <a:pPr>
                        <a:lnSpc>
                          <a:spcPct val="115000"/>
                        </a:lnSpc>
                        <a:spcAft>
                          <a:spcPts val="0"/>
                        </a:spcAft>
                      </a:pPr>
                      <a:r>
                        <a:rPr lang="en-US" sz="1400" dirty="0">
                          <a:effectLst/>
                          <a:latin typeface="Baskerville Old Face" pitchFamily="18" charset="0"/>
                        </a:rPr>
                        <a:t>3679MR82</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Toyota</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Corolla</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Blue</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2006</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1967fr89768</a:t>
                      </a:r>
                      <a:endParaRPr lang="en-US" sz="1400">
                        <a:effectLst/>
                        <a:latin typeface="Baskerville Old Face" pitchFamily="18" charset="0"/>
                        <a:ea typeface="Calibri"/>
                        <a:cs typeface="Times New Roman"/>
                      </a:endParaRPr>
                    </a:p>
                  </a:txBody>
                  <a:tcPr marL="68580" marR="68580" marT="0" marB="0"/>
                </a:tc>
              </a:tr>
              <a:tr h="153017">
                <a:tc>
                  <a:txBody>
                    <a:bodyPr/>
                    <a:lstStyle/>
                    <a:p>
                      <a:pPr>
                        <a:lnSpc>
                          <a:spcPct val="115000"/>
                        </a:lnSpc>
                        <a:spcAft>
                          <a:spcPts val="0"/>
                        </a:spcAft>
                      </a:pPr>
                      <a:r>
                        <a:rPr lang="en-US" sz="1400">
                          <a:effectLst/>
                          <a:latin typeface="Baskerville Old Face" pitchFamily="18" charset="0"/>
                        </a:rPr>
                        <a:t>E-TS865</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Nissan</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Micro</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Red</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2004</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1973Smith121</a:t>
                      </a:r>
                      <a:endParaRPr lang="en-US" sz="1400">
                        <a:effectLst/>
                        <a:latin typeface="Baskerville Old Face" pitchFamily="18" charset="0"/>
                        <a:ea typeface="Calibri"/>
                        <a:cs typeface="Times New Roman"/>
                      </a:endParaRPr>
                    </a:p>
                  </a:txBody>
                  <a:tcPr marL="68580" marR="68580" marT="0" marB="0"/>
                </a:tc>
              </a:tr>
              <a:tr h="261029">
                <a:tc>
                  <a:txBody>
                    <a:bodyPr/>
                    <a:lstStyle/>
                    <a:p>
                      <a:pPr>
                        <a:lnSpc>
                          <a:spcPct val="115000"/>
                        </a:lnSpc>
                        <a:spcAft>
                          <a:spcPts val="0"/>
                        </a:spcAft>
                      </a:pPr>
                      <a:r>
                        <a:rPr lang="en-US" sz="1400">
                          <a:effectLst/>
                          <a:latin typeface="Baskerville Old Face" pitchFamily="18" charset="0"/>
                        </a:rPr>
                        <a:t>PE57UVP</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Peugeot</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407</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Blue</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2007</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1990byt3212</a:t>
                      </a:r>
                      <a:endParaRPr lang="en-US" sz="1400">
                        <a:effectLst/>
                        <a:latin typeface="Baskerville Old Face" pitchFamily="18" charset="0"/>
                        <a:ea typeface="Calibri"/>
                        <a:cs typeface="Times New Roman"/>
                      </a:endParaRPr>
                    </a:p>
                  </a:txBody>
                  <a:tcPr marL="68580" marR="68580" marT="0" marB="0"/>
                </a:tc>
              </a:tr>
              <a:tr h="261029">
                <a:tc>
                  <a:txBody>
                    <a:bodyPr/>
                    <a:lstStyle/>
                    <a:p>
                      <a:pPr>
                        <a:lnSpc>
                          <a:spcPct val="115000"/>
                        </a:lnSpc>
                        <a:spcAft>
                          <a:spcPts val="0"/>
                        </a:spcAft>
                      </a:pPr>
                      <a:r>
                        <a:rPr lang="en-US" sz="1400">
                          <a:effectLst/>
                          <a:latin typeface="Baskerville Old Face" pitchFamily="18" charset="0"/>
                        </a:rPr>
                        <a:t>PISE567</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Volkswagen</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Eos</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Lime</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2006</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DF-678-WV</a:t>
                      </a:r>
                      <a:endParaRPr lang="en-US" sz="1400">
                        <a:effectLst/>
                        <a:latin typeface="Baskerville Old Face" pitchFamily="18" charset="0"/>
                        <a:ea typeface="Calibri"/>
                        <a:cs typeface="Times New Roman"/>
                      </a:endParaRPr>
                    </a:p>
                  </a:txBody>
                  <a:tcPr marL="68580" marR="68580" marT="0" marB="0"/>
                </a:tc>
              </a:tr>
              <a:tr h="261029">
                <a:tc>
                  <a:txBody>
                    <a:bodyPr/>
                    <a:lstStyle/>
                    <a:p>
                      <a:pPr>
                        <a:lnSpc>
                          <a:spcPct val="115000"/>
                        </a:lnSpc>
                        <a:spcAft>
                          <a:spcPts val="0"/>
                        </a:spcAft>
                      </a:pPr>
                      <a:r>
                        <a:rPr lang="en-US" sz="1400">
                          <a:effectLst/>
                          <a:latin typeface="Baskerville Old Face" pitchFamily="18" charset="0"/>
                        </a:rPr>
                        <a:t>ROMA482</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Volkswagen</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Golf GT</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Black</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2007</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AQ-123-AV</a:t>
                      </a:r>
                      <a:endParaRPr lang="en-US" sz="1400" dirty="0">
                        <a:effectLst/>
                        <a:latin typeface="Baskerville Old Face" pitchFamily="18" charset="0"/>
                        <a:ea typeface="Calibri"/>
                        <a:cs typeface="Times New Roman"/>
                      </a:endParaRPr>
                    </a:p>
                  </a:txBody>
                  <a:tcPr marL="68580" marR="68580" marT="0" marB="0"/>
                </a:tc>
              </a:tr>
              <a:tr h="261029">
                <a:tc>
                  <a:txBody>
                    <a:bodyPr/>
                    <a:lstStyle/>
                    <a:p>
                      <a:pPr>
                        <a:lnSpc>
                          <a:spcPct val="115000"/>
                        </a:lnSpc>
                        <a:spcAft>
                          <a:spcPts val="0"/>
                        </a:spcAft>
                      </a:pPr>
                      <a:r>
                        <a:rPr lang="en-US" sz="1400">
                          <a:effectLst/>
                          <a:latin typeface="Baskerville Old Face" pitchFamily="18" charset="0"/>
                        </a:rPr>
                        <a:t>Z-BA975</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Peugeot</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207</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Black</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2007</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1980vrt7312</a:t>
                      </a:r>
                      <a:endParaRPr lang="en-US" sz="1400" dirty="0">
                        <a:effectLst/>
                        <a:latin typeface="Baskerville Old Face" pitchFamily="18" charset="0"/>
                        <a:ea typeface="Calibri"/>
                        <a:cs typeface="Times New Roman"/>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46199612"/>
              </p:ext>
            </p:extLst>
          </p:nvPr>
        </p:nvGraphicFramePr>
        <p:xfrm>
          <a:off x="791581" y="3789040"/>
          <a:ext cx="4500499" cy="2243328"/>
        </p:xfrm>
        <a:graphic>
          <a:graphicData uri="http://schemas.openxmlformats.org/drawingml/2006/table">
            <a:tbl>
              <a:tblPr firstRow="1" firstCol="1" bandRow="1">
                <a:tableStyleId>{5C22544A-7EE6-4342-B048-85BDC9FD1C3A}</a:tableStyleId>
              </a:tblPr>
              <a:tblGrid>
                <a:gridCol w="1188131"/>
                <a:gridCol w="1512168"/>
                <a:gridCol w="1800200"/>
              </a:tblGrid>
              <a:tr h="254698">
                <a:tc>
                  <a:txBody>
                    <a:bodyPr/>
                    <a:lstStyle/>
                    <a:p>
                      <a:pPr>
                        <a:lnSpc>
                          <a:spcPct val="115000"/>
                        </a:lnSpc>
                        <a:spcAft>
                          <a:spcPts val="0"/>
                        </a:spcAft>
                      </a:pPr>
                      <a:r>
                        <a:rPr lang="en-US" sz="1600" dirty="0">
                          <a:effectLst/>
                          <a:latin typeface="Baskerville Old Face" pitchFamily="18" charset="0"/>
                        </a:rPr>
                        <a:t>PART_NO</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PART_NAME</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PART_COST</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dirty="0">
                          <a:effectLst/>
                          <a:latin typeface="Baskerville Old Face" pitchFamily="18" charset="0"/>
                        </a:rPr>
                        <a:t>12390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Paint sealants</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GhȻ14.95</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dirty="0">
                          <a:effectLst/>
                          <a:latin typeface="Baskerville Old Face" pitchFamily="18" charset="0"/>
                        </a:rPr>
                        <a:t>12391</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Wiper</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GhȻ19.95</a:t>
                      </a:r>
                      <a:endParaRPr lang="en-US" sz="160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12392</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Brake pads</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GhȻ24.99</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12393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Brake Discs</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GhȻ49.54</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12395</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Spark Plugs</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GhȻ0.99</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12396</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Airbag</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GhȻ24.95</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dirty="0">
                          <a:effectLst/>
                          <a:latin typeface="Baskerville Old Face" pitchFamily="18" charset="0"/>
                        </a:rPr>
                        <a:t>12397</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Tyres</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GhȻ25.00</a:t>
                      </a:r>
                      <a:endParaRPr lang="en-US" sz="1600" dirty="0">
                        <a:effectLst/>
                        <a:latin typeface="Baskerville Old Face" pitchFamily="18" charset="0"/>
                        <a:ea typeface="Calibri"/>
                        <a:cs typeface="Times New Roman"/>
                      </a:endParaRPr>
                    </a:p>
                  </a:txBody>
                  <a:tcPr marL="68580" marR="68580" marT="0" marB="0"/>
                </a:tc>
              </a:tr>
            </a:tbl>
          </a:graphicData>
        </a:graphic>
      </p:graphicFrame>
      <p:sp>
        <p:nvSpPr>
          <p:cNvPr id="6" name="TextBox 5"/>
          <p:cNvSpPr txBox="1"/>
          <p:nvPr/>
        </p:nvSpPr>
        <p:spPr>
          <a:xfrm>
            <a:off x="683568" y="764704"/>
            <a:ext cx="648072" cy="369332"/>
          </a:xfrm>
          <a:prstGeom prst="rect">
            <a:avLst/>
          </a:prstGeom>
          <a:noFill/>
        </p:spPr>
        <p:txBody>
          <a:bodyPr wrap="square" rtlCol="0">
            <a:spAutoFit/>
          </a:bodyPr>
          <a:lstStyle/>
          <a:p>
            <a:r>
              <a:rPr lang="en-US" dirty="0" smtClean="0"/>
              <a:t>CAR</a:t>
            </a:r>
            <a:endParaRPr lang="en-US" dirty="0"/>
          </a:p>
        </p:txBody>
      </p:sp>
      <p:sp>
        <p:nvSpPr>
          <p:cNvPr id="8" name="TextBox 7"/>
          <p:cNvSpPr txBox="1"/>
          <p:nvPr/>
        </p:nvSpPr>
        <p:spPr>
          <a:xfrm>
            <a:off x="755576" y="3419708"/>
            <a:ext cx="1584176" cy="369332"/>
          </a:xfrm>
          <a:prstGeom prst="rect">
            <a:avLst/>
          </a:prstGeom>
          <a:noFill/>
        </p:spPr>
        <p:txBody>
          <a:bodyPr wrap="square" rtlCol="0">
            <a:spAutoFit/>
          </a:bodyPr>
          <a:lstStyle/>
          <a:p>
            <a:r>
              <a:rPr lang="en-US" dirty="0" smtClean="0"/>
              <a:t>PART</a:t>
            </a:r>
            <a:endParaRPr lang="en-US" dirty="0"/>
          </a:p>
        </p:txBody>
      </p:sp>
    </p:spTree>
    <p:extLst>
      <p:ext uri="{BB962C8B-B14F-4D97-AF65-F5344CB8AC3E}">
        <p14:creationId xmlns:p14="http://schemas.microsoft.com/office/powerpoint/2010/main" val="3480658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472698"/>
          </a:xfrm>
        </p:spPr>
        <p:txBody>
          <a:bodyPr>
            <a:normAutofit fontScale="90000"/>
          </a:bodyPr>
          <a:lstStyle/>
          <a:p>
            <a:pPr algn="ctr"/>
            <a:r>
              <a:rPr lang="en-US" dirty="0" smtClean="0">
                <a:latin typeface="Baskerville Old Face" pitchFamily="18" charset="0"/>
              </a:rPr>
              <a:t>Car Maintenance Example (cont’d)</a:t>
            </a:r>
            <a:br>
              <a:rPr lang="en-US" dirty="0" smtClean="0">
                <a:latin typeface="Baskerville Old Face" pitchFamily="18" charset="0"/>
              </a:rPr>
            </a:br>
            <a:endParaRPr lang="en-US" dirty="0">
              <a:latin typeface="Baskerville Old Face"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87521732"/>
              </p:ext>
            </p:extLst>
          </p:nvPr>
        </p:nvGraphicFramePr>
        <p:xfrm>
          <a:off x="539552" y="1340768"/>
          <a:ext cx="8136904" cy="2208276"/>
        </p:xfrm>
        <a:graphic>
          <a:graphicData uri="http://schemas.openxmlformats.org/drawingml/2006/table">
            <a:tbl>
              <a:tblPr firstRow="1" firstCol="1" bandRow="1">
                <a:tableStyleId>{5C22544A-7EE6-4342-B048-85BDC9FD1C3A}</a:tableStyleId>
              </a:tblPr>
              <a:tblGrid>
                <a:gridCol w="2381533"/>
                <a:gridCol w="1786150"/>
                <a:gridCol w="2282302"/>
                <a:gridCol w="1686919"/>
              </a:tblGrid>
              <a:tr h="0">
                <a:tc>
                  <a:txBody>
                    <a:bodyPr/>
                    <a:lstStyle/>
                    <a:p>
                      <a:pPr>
                        <a:lnSpc>
                          <a:spcPct val="115000"/>
                        </a:lnSpc>
                        <a:spcAft>
                          <a:spcPts val="0"/>
                        </a:spcAft>
                      </a:pPr>
                      <a:r>
                        <a:rPr lang="en-US" sz="1400" dirty="0">
                          <a:effectLst/>
                          <a:latin typeface="Baskerville Old Face" pitchFamily="18" charset="0"/>
                        </a:rPr>
                        <a:t>INSPECTION_CODE</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REGISTRATION</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INSPECTION_DATE</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EVALUATION</a:t>
                      </a:r>
                      <a:endParaRPr lang="en-US" sz="14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100036</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PE57UVP</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10/05/2008</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FAIL</a:t>
                      </a:r>
                      <a:endParaRPr lang="en-US" sz="160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dirty="0">
                          <a:effectLst/>
                          <a:latin typeface="Baskerville Old Face" pitchFamily="18" charset="0"/>
                        </a:rPr>
                        <a:t>100390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ROMA482</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01/09/2008</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 </a:t>
                      </a:r>
                      <a:endParaRPr lang="en-US" sz="160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106750</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E-TS865</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01/03/2006</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PASS</a:t>
                      </a:r>
                      <a:endParaRPr lang="en-US" sz="160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122456</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Z-BA975</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03/10/2008</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FAIL</a:t>
                      </a:r>
                      <a:endParaRPr lang="en-US" sz="160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145678</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PISE567</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30/09/2007</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PASS</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200450</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E-TS865</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21/02/2005</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PASS</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200456</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E-TS865</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01/04/2007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FAIL</a:t>
                      </a:r>
                      <a:endParaRPr lang="en-US" sz="1600" dirty="0">
                        <a:effectLst/>
                        <a:latin typeface="Baskerville Old Face" pitchFamily="18" charset="0"/>
                        <a:ea typeface="Calibri"/>
                        <a:cs typeface="Times New Roman"/>
                      </a:endParaRPr>
                    </a:p>
                  </a:txBody>
                  <a:tcPr marL="68580" marR="68580" marT="0" marB="0"/>
                </a:tc>
              </a:tr>
            </a:tbl>
          </a:graphicData>
        </a:graphic>
      </p:graphicFrame>
      <p:sp>
        <p:nvSpPr>
          <p:cNvPr id="7" name="TextBox 6"/>
          <p:cNvSpPr txBox="1"/>
          <p:nvPr/>
        </p:nvSpPr>
        <p:spPr>
          <a:xfrm>
            <a:off x="539552" y="980728"/>
            <a:ext cx="3096344" cy="369332"/>
          </a:xfrm>
          <a:prstGeom prst="rect">
            <a:avLst/>
          </a:prstGeom>
          <a:noFill/>
        </p:spPr>
        <p:txBody>
          <a:bodyPr wrap="square" rtlCol="0">
            <a:spAutoFit/>
          </a:bodyPr>
          <a:lstStyle/>
          <a:p>
            <a:r>
              <a:rPr lang="en-US" dirty="0" smtClean="0">
                <a:latin typeface="Baskerville Old Face" pitchFamily="18" charset="0"/>
              </a:rPr>
              <a:t>MAINTENANCE_RECORD</a:t>
            </a:r>
            <a:endParaRPr lang="en-US" dirty="0">
              <a:latin typeface="Baskerville Old Face"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03443929"/>
              </p:ext>
            </p:extLst>
          </p:nvPr>
        </p:nvGraphicFramePr>
        <p:xfrm>
          <a:off x="539552" y="4293096"/>
          <a:ext cx="4464496" cy="2243328"/>
        </p:xfrm>
        <a:graphic>
          <a:graphicData uri="http://schemas.openxmlformats.org/drawingml/2006/table">
            <a:tbl>
              <a:tblPr firstRow="1" firstCol="1" bandRow="1">
                <a:tableStyleId>{5C22544A-7EE6-4342-B048-85BDC9FD1C3A}</a:tableStyleId>
              </a:tblPr>
              <a:tblGrid>
                <a:gridCol w="2418269"/>
                <a:gridCol w="2046227"/>
              </a:tblGrid>
              <a:tr h="0">
                <a:tc>
                  <a:txBody>
                    <a:bodyPr/>
                    <a:lstStyle/>
                    <a:p>
                      <a:pPr>
                        <a:lnSpc>
                          <a:spcPct val="115000"/>
                        </a:lnSpc>
                        <a:spcAft>
                          <a:spcPts val="0"/>
                        </a:spcAft>
                      </a:pPr>
                      <a:r>
                        <a:rPr lang="en-US" sz="1600" dirty="0">
                          <a:effectLst/>
                          <a:latin typeface="Baskerville Old Face" pitchFamily="18" charset="0"/>
                        </a:rPr>
                        <a:t>INSPECTION_CODE</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PART_NO</a:t>
                      </a:r>
                      <a:endParaRPr lang="en-US" sz="160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dirty="0">
                          <a:effectLst/>
                          <a:latin typeface="Baskerville Old Face" pitchFamily="18" charset="0"/>
                        </a:rPr>
                        <a:t>106750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12396</a:t>
                      </a:r>
                      <a:endParaRPr lang="en-US" sz="160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dirty="0">
                          <a:effectLst/>
                          <a:latin typeface="Baskerville Old Face" pitchFamily="18" charset="0"/>
                        </a:rPr>
                        <a:t>106750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12397</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100036</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12393</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200450</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12391</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100036</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12397</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200450</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12392</a:t>
                      </a:r>
                      <a:endParaRPr lang="en-US" sz="1600" dirty="0">
                        <a:effectLst/>
                        <a:latin typeface="Baskerville Old Face" pitchFamily="18" charset="0"/>
                        <a:ea typeface="Calibri"/>
                        <a:cs typeface="Times New Roman"/>
                      </a:endParaRPr>
                    </a:p>
                  </a:txBody>
                  <a:tcPr marL="68580" marR="68580" marT="0" marB="0"/>
                </a:tc>
              </a:tr>
              <a:tr h="0">
                <a:tc>
                  <a:txBody>
                    <a:bodyPr/>
                    <a:lstStyle/>
                    <a:p>
                      <a:pPr>
                        <a:lnSpc>
                          <a:spcPct val="115000"/>
                        </a:lnSpc>
                        <a:spcAft>
                          <a:spcPts val="0"/>
                        </a:spcAft>
                      </a:pPr>
                      <a:r>
                        <a:rPr lang="en-US" sz="1600">
                          <a:effectLst/>
                          <a:latin typeface="Baskerville Old Face" pitchFamily="18" charset="0"/>
                        </a:rPr>
                        <a:t>200456</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12397</a:t>
                      </a:r>
                      <a:endParaRPr lang="en-US" sz="1600" dirty="0">
                        <a:effectLst/>
                        <a:latin typeface="Baskerville Old Face" pitchFamily="18" charset="0"/>
                        <a:ea typeface="Calibri"/>
                        <a:cs typeface="Times New Roman"/>
                      </a:endParaRPr>
                    </a:p>
                  </a:txBody>
                  <a:tcPr marL="68580" marR="68580" marT="0" marB="0"/>
                </a:tc>
              </a:tr>
            </a:tbl>
          </a:graphicData>
        </a:graphic>
      </p:graphicFrame>
      <p:sp>
        <p:nvSpPr>
          <p:cNvPr id="10" name="TextBox 9"/>
          <p:cNvSpPr txBox="1"/>
          <p:nvPr/>
        </p:nvSpPr>
        <p:spPr>
          <a:xfrm>
            <a:off x="539552" y="3861048"/>
            <a:ext cx="2232248" cy="369332"/>
          </a:xfrm>
          <a:prstGeom prst="rect">
            <a:avLst/>
          </a:prstGeom>
          <a:noFill/>
        </p:spPr>
        <p:txBody>
          <a:bodyPr wrap="square" rtlCol="0">
            <a:spAutoFit/>
          </a:bodyPr>
          <a:lstStyle/>
          <a:p>
            <a:r>
              <a:rPr lang="en-US" dirty="0" smtClean="0">
                <a:latin typeface="Baskerville Old Face" pitchFamily="18" charset="0"/>
              </a:rPr>
              <a:t>REPAIR</a:t>
            </a:r>
            <a:endParaRPr lang="en-US" dirty="0">
              <a:latin typeface="Baskerville Old Face" pitchFamily="18" charset="0"/>
            </a:endParaRPr>
          </a:p>
        </p:txBody>
      </p:sp>
    </p:spTree>
    <p:extLst>
      <p:ext uri="{BB962C8B-B14F-4D97-AF65-F5344CB8AC3E}">
        <p14:creationId xmlns:p14="http://schemas.microsoft.com/office/powerpoint/2010/main" val="1751274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48072"/>
          </a:xfrm>
        </p:spPr>
        <p:txBody>
          <a:bodyPr>
            <a:normAutofit fontScale="90000"/>
          </a:bodyPr>
          <a:lstStyle/>
          <a:p>
            <a:pPr algn="ctr"/>
            <a:r>
              <a:rPr lang="en-US" dirty="0">
                <a:latin typeface="Baskerville Old Face" pitchFamily="18" charset="0"/>
              </a:rPr>
              <a:t>Car Maintenance Example (cont’d)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412776"/>
                <a:ext cx="8229600" cy="5161760"/>
              </a:xfrm>
            </p:spPr>
            <p:txBody>
              <a:bodyPr/>
              <a:lstStyle/>
              <a:p>
                <a:pPr algn="just"/>
                <a:r>
                  <a:rPr lang="en-US" dirty="0" smtClean="0">
                    <a:solidFill>
                      <a:schemeClr val="tx1"/>
                    </a:solidFill>
                    <a:latin typeface="Baskerville Old Face" pitchFamily="18" charset="0"/>
                  </a:rPr>
                  <a:t>Consider the following query asked by a user:</a:t>
                </a:r>
              </a:p>
              <a:p>
                <a:pPr lvl="1" algn="just"/>
                <a:r>
                  <a:rPr lang="en-US" dirty="0" smtClean="0">
                    <a:solidFill>
                      <a:schemeClr val="tx1"/>
                    </a:solidFill>
                    <a:latin typeface="Baskerville Old Face" pitchFamily="18" charset="0"/>
                  </a:rPr>
                  <a:t>‘List all information about cars where the model year is after 2006’</a:t>
                </a:r>
              </a:p>
              <a:p>
                <a:pPr algn="just"/>
                <a:r>
                  <a:rPr lang="en-US" dirty="0" smtClean="0">
                    <a:solidFill>
                      <a:schemeClr val="tx1"/>
                    </a:solidFill>
                    <a:latin typeface="Baskerville Old Face" pitchFamily="18" charset="0"/>
                  </a:rPr>
                  <a:t>To answer this query, one must first interpret that ‘</a:t>
                </a:r>
                <a:r>
                  <a:rPr lang="en-US" dirty="0">
                    <a:solidFill>
                      <a:schemeClr val="tx1"/>
                    </a:solidFill>
                    <a:latin typeface="Baskerville Old Face" pitchFamily="18" charset="0"/>
                  </a:rPr>
                  <a:t>List all information about </a:t>
                </a:r>
                <a:r>
                  <a:rPr lang="en-US" dirty="0" smtClean="0">
                    <a:solidFill>
                      <a:schemeClr val="tx1"/>
                    </a:solidFill>
                    <a:latin typeface="Baskerville Old Face" pitchFamily="18" charset="0"/>
                  </a:rPr>
                  <a:t>cars’ means list all attributes in the relation CAR. The user only wants to see information on cars where the attribute MODEL_YEAR&gt;2006. using the relational operator SELECT we can write the query as a relational algebraic expression as:</a:t>
                </a:r>
              </a:p>
              <a:p>
                <a:pPr lvl="1" algn="just"/>
                <a14:m>
                  <m:oMath xmlns:m="http://schemas.openxmlformats.org/officeDocument/2006/math">
                    <m:r>
                      <a:rPr lang="en-US" i="1" smtClean="0">
                        <a:solidFill>
                          <a:schemeClr val="tx1"/>
                        </a:solidFill>
                        <a:latin typeface="Cambria Math"/>
                        <a:ea typeface="Cambria Math"/>
                      </a:rPr>
                      <m:t>𝜎</m:t>
                    </m:r>
                    <m:r>
                      <a:rPr lang="en-US" b="0" i="1" baseline="-25000" smtClean="0">
                        <a:solidFill>
                          <a:schemeClr val="tx1"/>
                        </a:solidFill>
                        <a:latin typeface="Cambria Math"/>
                        <a:ea typeface="Cambria Math"/>
                      </a:rPr>
                      <m:t>𝑚𝑜𝑑𝑒𝑙</m:t>
                    </m:r>
                    <m:r>
                      <a:rPr lang="en-US" b="0" i="1" baseline="-25000" smtClean="0">
                        <a:solidFill>
                          <a:schemeClr val="tx1"/>
                        </a:solidFill>
                        <a:latin typeface="Cambria Math"/>
                        <a:ea typeface="Cambria Math"/>
                      </a:rPr>
                      <m:t>_</m:t>
                    </m:r>
                    <m:r>
                      <a:rPr lang="en-US" b="0" i="1" baseline="-25000" smtClean="0">
                        <a:solidFill>
                          <a:schemeClr val="tx1"/>
                        </a:solidFill>
                        <a:latin typeface="Cambria Math"/>
                        <a:ea typeface="Cambria Math"/>
                      </a:rPr>
                      <m:t>𝑦𝑒𝑎𝑟</m:t>
                    </m:r>
                    <m:r>
                      <a:rPr lang="en-US" b="0" i="1" baseline="-25000" smtClean="0">
                        <a:solidFill>
                          <a:schemeClr val="tx1"/>
                        </a:solidFill>
                        <a:latin typeface="Cambria Math"/>
                        <a:ea typeface="Cambria Math"/>
                      </a:rPr>
                      <m:t>&gt;2006 (</m:t>
                    </m:r>
                    <m:r>
                      <a:rPr lang="en-US" b="0" i="1" smtClean="0">
                        <a:solidFill>
                          <a:schemeClr val="tx1"/>
                        </a:solidFill>
                        <a:latin typeface="Cambria Math"/>
                        <a:ea typeface="Cambria Math"/>
                      </a:rPr>
                      <m:t>𝐶𝐴𝑅</m:t>
                    </m:r>
                    <m:r>
                      <a:rPr lang="en-US" b="0" i="1" smtClean="0">
                        <a:solidFill>
                          <a:schemeClr val="tx1"/>
                        </a:solidFill>
                        <a:latin typeface="Cambria Math"/>
                        <a:ea typeface="Cambria Math"/>
                      </a:rPr>
                      <m:t>)</m:t>
                    </m:r>
                  </m:oMath>
                </a14:m>
                <a:endParaRPr lang="en-US" dirty="0">
                  <a:solidFill>
                    <a:schemeClr val="tx1"/>
                  </a:solidFill>
                  <a:latin typeface="Baskerville Old Face"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412776"/>
                <a:ext cx="8229600" cy="5161760"/>
              </a:xfrm>
              <a:blipFill rotWithShape="1">
                <a:blip r:embed="rId2"/>
                <a:stretch>
                  <a:fillRect t="-1181" r="-1481"/>
                </a:stretch>
              </a:blipFill>
            </p:spPr>
            <p:txBody>
              <a:bodyPr/>
              <a:lstStyle/>
              <a:p>
                <a:r>
                  <a:rPr lang="en-US">
                    <a:noFill/>
                  </a:rPr>
                  <a:t> </a:t>
                </a:r>
              </a:p>
            </p:txBody>
          </p:sp>
        </mc:Fallback>
      </mc:AlternateContent>
    </p:spTree>
    <p:extLst>
      <p:ext uri="{BB962C8B-B14F-4D97-AF65-F5344CB8AC3E}">
        <p14:creationId xmlns:p14="http://schemas.microsoft.com/office/powerpoint/2010/main" val="2177814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48072"/>
          </a:xfrm>
        </p:spPr>
        <p:txBody>
          <a:bodyPr>
            <a:normAutofit fontScale="90000"/>
          </a:bodyPr>
          <a:lstStyle/>
          <a:p>
            <a:pPr algn="ctr"/>
            <a:r>
              <a:rPr lang="en-US" dirty="0">
                <a:latin typeface="Baskerville Old Face" pitchFamily="18" charset="0"/>
              </a:rPr>
              <a:t>Car Maintenance Example (cont’d)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412776"/>
                <a:ext cx="8229600" cy="5161760"/>
              </a:xfrm>
            </p:spPr>
            <p:txBody>
              <a:bodyPr/>
              <a:lstStyle/>
              <a:p>
                <a:pPr marL="109728" indent="0" algn="just">
                  <a:buNone/>
                </a:pPr>
                <a14:m>
                  <m:oMathPara xmlns:m="http://schemas.openxmlformats.org/officeDocument/2006/math">
                    <m:oMathParaPr>
                      <m:jc m:val="left"/>
                    </m:oMathParaPr>
                    <m:oMath xmlns:m="http://schemas.openxmlformats.org/officeDocument/2006/math">
                      <m:r>
                        <a:rPr lang="en-US" i="1">
                          <a:latin typeface="Cambria Math"/>
                          <a:ea typeface="Cambria Math"/>
                        </a:rPr>
                        <m:t>𝜎</m:t>
                      </m:r>
                      <m:r>
                        <a:rPr lang="en-US" i="1" baseline="-25000">
                          <a:latin typeface="Cambria Math"/>
                          <a:ea typeface="Cambria Math"/>
                        </a:rPr>
                        <m:t>𝑚𝑜𝑑𝑒𝑙</m:t>
                      </m:r>
                      <m:r>
                        <a:rPr lang="en-US" i="1" baseline="-25000">
                          <a:latin typeface="Cambria Math"/>
                          <a:ea typeface="Cambria Math"/>
                        </a:rPr>
                        <m:t>_</m:t>
                      </m:r>
                      <m:r>
                        <a:rPr lang="en-US" i="1" baseline="-25000">
                          <a:latin typeface="Cambria Math"/>
                          <a:ea typeface="Cambria Math"/>
                        </a:rPr>
                        <m:t>𝑦𝑒𝑎𝑟</m:t>
                      </m:r>
                      <m:r>
                        <a:rPr lang="en-US" i="1" baseline="-25000">
                          <a:latin typeface="Cambria Math"/>
                          <a:ea typeface="Cambria Math"/>
                        </a:rPr>
                        <m:t>&gt;2006 (</m:t>
                      </m:r>
                      <m:r>
                        <a:rPr lang="en-US" i="1">
                          <a:latin typeface="Cambria Math"/>
                          <a:ea typeface="Cambria Math"/>
                        </a:rPr>
                        <m:t>𝐶𝐴𝑅</m:t>
                      </m:r>
                      <m:r>
                        <a:rPr lang="en-US" i="1">
                          <a:latin typeface="Cambria Math"/>
                          <a:ea typeface="Cambria Math"/>
                        </a:rPr>
                        <m:t>)</m:t>
                      </m:r>
                    </m:oMath>
                  </m:oMathPara>
                </a14:m>
                <a:endParaRPr lang="en-US" dirty="0">
                  <a:latin typeface="Baskerville Old Face" pitchFamily="18" charset="0"/>
                </a:endParaRPr>
              </a:p>
              <a:p>
                <a:pPr algn="just"/>
                <a:endParaRPr lang="en-US" dirty="0">
                  <a:solidFill>
                    <a:schemeClr val="tx1"/>
                  </a:solidFill>
                  <a:latin typeface="Baskerville Old Face"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412776"/>
                <a:ext cx="8229600" cy="5161760"/>
              </a:xfrm>
              <a:blipFill rotWithShape="1">
                <a:blip r:embed="rId2"/>
                <a:stretch>
                  <a:fillRect/>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682525137"/>
              </p:ext>
            </p:extLst>
          </p:nvPr>
        </p:nvGraphicFramePr>
        <p:xfrm>
          <a:off x="395536" y="2204864"/>
          <a:ext cx="8424936" cy="2344686"/>
        </p:xfrm>
        <a:graphic>
          <a:graphicData uri="http://schemas.openxmlformats.org/drawingml/2006/table">
            <a:tbl>
              <a:tblPr firstRow="1" firstCol="1" bandRow="1">
                <a:tableStyleId>{5C22544A-7EE6-4342-B048-85BDC9FD1C3A}</a:tableStyleId>
              </a:tblPr>
              <a:tblGrid>
                <a:gridCol w="1584176"/>
                <a:gridCol w="1224136"/>
                <a:gridCol w="1332148"/>
                <a:gridCol w="1476164"/>
                <a:gridCol w="1368152"/>
                <a:gridCol w="1440160"/>
              </a:tblGrid>
              <a:tr h="432048">
                <a:tc>
                  <a:txBody>
                    <a:bodyPr/>
                    <a:lstStyle/>
                    <a:p>
                      <a:pPr>
                        <a:lnSpc>
                          <a:spcPct val="115000"/>
                        </a:lnSpc>
                        <a:spcAft>
                          <a:spcPts val="0"/>
                        </a:spcAft>
                      </a:pPr>
                      <a:r>
                        <a:rPr lang="en-US" sz="1400" dirty="0">
                          <a:effectLst/>
                          <a:latin typeface="Baskerville Old Face" pitchFamily="18" charset="0"/>
                        </a:rPr>
                        <a:t>REGISTRATION</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CAR_MAKE</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dirty="0">
                          <a:effectLst/>
                          <a:latin typeface="Baskerville Old Face" pitchFamily="18" charset="0"/>
                        </a:rPr>
                        <a:t>CAR_MODEL</a:t>
                      </a:r>
                      <a:endParaRPr lang="en-US" sz="14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CAR_COLOUR</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MODEL_YEAR</a:t>
                      </a:r>
                      <a:endParaRPr lang="en-US" sz="14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400">
                          <a:effectLst/>
                          <a:latin typeface="Baskerville Old Face" pitchFamily="18" charset="0"/>
                        </a:rPr>
                        <a:t>LINCENCE_NO</a:t>
                      </a:r>
                      <a:endParaRPr lang="en-US" sz="1400">
                        <a:effectLst/>
                        <a:latin typeface="Baskerville Old Face" pitchFamily="18" charset="0"/>
                        <a:ea typeface="Calibri"/>
                        <a:cs typeface="Times New Roman"/>
                      </a:endParaRPr>
                    </a:p>
                  </a:txBody>
                  <a:tcPr marL="68580" marR="68580" marT="0" marB="0"/>
                </a:tc>
              </a:tr>
              <a:tr h="547260">
                <a:tc>
                  <a:txBody>
                    <a:bodyPr/>
                    <a:lstStyle/>
                    <a:p>
                      <a:pPr>
                        <a:lnSpc>
                          <a:spcPct val="115000"/>
                        </a:lnSpc>
                        <a:spcAft>
                          <a:spcPts val="0"/>
                        </a:spcAft>
                      </a:pPr>
                      <a:r>
                        <a:rPr lang="en-US" sz="2000" dirty="0">
                          <a:effectLst/>
                          <a:latin typeface="Baskerville Old Face" pitchFamily="18" charset="0"/>
                        </a:rPr>
                        <a:t>PE57UVP</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Peugeot</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a:effectLst/>
                          <a:latin typeface="Baskerville Old Face" pitchFamily="18" charset="0"/>
                        </a:rPr>
                        <a:t>407</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a:effectLst/>
                          <a:latin typeface="Baskerville Old Face" pitchFamily="18" charset="0"/>
                        </a:rPr>
                        <a:t>Blue</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a:effectLst/>
                          <a:latin typeface="Baskerville Old Face" pitchFamily="18" charset="0"/>
                        </a:rPr>
                        <a:t>2007</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a:effectLst/>
                          <a:latin typeface="Baskerville Old Face" pitchFamily="18" charset="0"/>
                        </a:rPr>
                        <a:t>1990byt3212</a:t>
                      </a:r>
                      <a:endParaRPr lang="en-US" sz="2000">
                        <a:effectLst/>
                        <a:latin typeface="Baskerville Old Face" pitchFamily="18" charset="0"/>
                        <a:ea typeface="Calibri"/>
                        <a:cs typeface="Times New Roman"/>
                      </a:endParaRPr>
                    </a:p>
                  </a:txBody>
                  <a:tcPr marL="68580" marR="68580" marT="0" marB="0"/>
                </a:tc>
              </a:tr>
              <a:tr h="547260">
                <a:tc>
                  <a:txBody>
                    <a:bodyPr/>
                    <a:lstStyle/>
                    <a:p>
                      <a:pPr>
                        <a:lnSpc>
                          <a:spcPct val="115000"/>
                        </a:lnSpc>
                        <a:spcAft>
                          <a:spcPts val="0"/>
                        </a:spcAft>
                      </a:pPr>
                      <a:r>
                        <a:rPr lang="en-US" sz="2000">
                          <a:effectLst/>
                          <a:latin typeface="Baskerville Old Face" pitchFamily="18" charset="0"/>
                        </a:rPr>
                        <a:t>ROMA482</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Volkswagen</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Golf GT</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Black</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a:effectLst/>
                          <a:latin typeface="Baskerville Old Face" pitchFamily="18" charset="0"/>
                        </a:rPr>
                        <a:t>2007</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a:effectLst/>
                          <a:latin typeface="Baskerville Old Face" pitchFamily="18" charset="0"/>
                        </a:rPr>
                        <a:t>AQ-123-AV</a:t>
                      </a:r>
                      <a:endParaRPr lang="en-US" sz="2000">
                        <a:effectLst/>
                        <a:latin typeface="Baskerville Old Face" pitchFamily="18" charset="0"/>
                        <a:ea typeface="Calibri"/>
                        <a:cs typeface="Times New Roman"/>
                      </a:endParaRPr>
                    </a:p>
                  </a:txBody>
                  <a:tcPr marL="68580" marR="68580" marT="0" marB="0"/>
                </a:tc>
              </a:tr>
              <a:tr h="547260">
                <a:tc>
                  <a:txBody>
                    <a:bodyPr/>
                    <a:lstStyle/>
                    <a:p>
                      <a:pPr>
                        <a:lnSpc>
                          <a:spcPct val="115000"/>
                        </a:lnSpc>
                        <a:spcAft>
                          <a:spcPts val="0"/>
                        </a:spcAft>
                      </a:pPr>
                      <a:r>
                        <a:rPr lang="en-US" sz="2000">
                          <a:effectLst/>
                          <a:latin typeface="Baskerville Old Face" pitchFamily="18" charset="0"/>
                        </a:rPr>
                        <a:t>Z-BA975</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a:effectLst/>
                          <a:latin typeface="Baskerville Old Face" pitchFamily="18" charset="0"/>
                        </a:rPr>
                        <a:t>Peugeot</a:t>
                      </a:r>
                      <a:endParaRPr lang="en-US" sz="20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207</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Black</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2007</a:t>
                      </a:r>
                      <a:endParaRPr lang="en-US" sz="20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2000" dirty="0">
                          <a:effectLst/>
                          <a:latin typeface="Baskerville Old Face" pitchFamily="18" charset="0"/>
                        </a:rPr>
                        <a:t>1980vrt7312</a:t>
                      </a:r>
                      <a:endParaRPr lang="en-US" sz="2000" dirty="0">
                        <a:effectLst/>
                        <a:latin typeface="Baskerville Old Fac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03292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p:spPr>
        <p:txBody>
          <a:bodyPr>
            <a:normAutofit fontScale="90000"/>
          </a:bodyPr>
          <a:lstStyle/>
          <a:p>
            <a:pPr algn="ctr"/>
            <a:r>
              <a:rPr lang="en-US" dirty="0">
                <a:latin typeface="Baskerville Old Face" pitchFamily="18" charset="0"/>
              </a:rPr>
              <a:t>Car </a:t>
            </a:r>
            <a:r>
              <a:rPr lang="en-US" dirty="0" smtClean="0">
                <a:latin typeface="Baskerville Old Face" pitchFamily="18" charset="0"/>
              </a:rPr>
              <a:t>Maintenance Assignment</a:t>
            </a:r>
            <a:endParaRPr lang="en-US" dirty="0"/>
          </a:p>
        </p:txBody>
      </p:sp>
      <p:sp>
        <p:nvSpPr>
          <p:cNvPr id="3" name="Content Placeholder 2"/>
          <p:cNvSpPr>
            <a:spLocks noGrp="1"/>
          </p:cNvSpPr>
          <p:nvPr>
            <p:ph idx="1"/>
          </p:nvPr>
        </p:nvSpPr>
        <p:spPr>
          <a:xfrm>
            <a:off x="457200" y="1268760"/>
            <a:ext cx="8229600" cy="5305776"/>
          </a:xfrm>
        </p:spPr>
        <p:txBody>
          <a:bodyPr/>
          <a:lstStyle/>
          <a:p>
            <a:pPr marL="624078" indent="-514350" algn="just">
              <a:lnSpc>
                <a:spcPct val="150000"/>
              </a:lnSpc>
              <a:buFont typeface="+mj-lt"/>
              <a:buAutoNum type="arabicPeriod"/>
            </a:pPr>
            <a:r>
              <a:rPr lang="en-US" dirty="0" smtClean="0">
                <a:latin typeface="Baskerville Old Face" pitchFamily="18" charset="0"/>
              </a:rPr>
              <a:t>Display all the part names and their prices where the cost of the part is greater than GhȻ20.00</a:t>
            </a:r>
          </a:p>
          <a:p>
            <a:pPr marL="624078" indent="-514350" algn="just">
              <a:lnSpc>
                <a:spcPct val="150000"/>
              </a:lnSpc>
              <a:buFont typeface="+mj-lt"/>
              <a:buAutoNum type="arabicPeriod"/>
            </a:pPr>
            <a:r>
              <a:rPr lang="en-US" dirty="0" smtClean="0">
                <a:latin typeface="Baskerville Old Face" pitchFamily="18" charset="0"/>
              </a:rPr>
              <a:t>List the car registration and model details and part numbers for all cars where the model year is 2007, where an inspection was carried out after 01/03/2008, which resulted in a part being required for the repair.</a:t>
            </a:r>
            <a:endParaRPr lang="en-US" dirty="0">
              <a:latin typeface="Baskerville Old Face" pitchFamily="18" charset="0"/>
            </a:endParaRPr>
          </a:p>
        </p:txBody>
      </p:sp>
    </p:spTree>
    <p:extLst>
      <p:ext uri="{BB962C8B-B14F-4D97-AF65-F5344CB8AC3E}">
        <p14:creationId xmlns:p14="http://schemas.microsoft.com/office/powerpoint/2010/main" val="4280121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76064"/>
          </a:xfrm>
        </p:spPr>
        <p:txBody>
          <a:bodyPr>
            <a:normAutofit fontScale="90000"/>
          </a:bodyPr>
          <a:lstStyle/>
          <a:p>
            <a:pPr algn="ctr"/>
            <a:r>
              <a:rPr lang="en-US" dirty="0" smtClean="0">
                <a:latin typeface="Baskerville Old Face" pitchFamily="18" charset="0"/>
              </a:rPr>
              <a:t>SELECT (cont’d)</a:t>
            </a:r>
            <a:endParaRPr lang="en-US" dirty="0">
              <a:latin typeface="Baskerville Old Fac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9992676"/>
              </p:ext>
            </p:extLst>
          </p:nvPr>
        </p:nvGraphicFramePr>
        <p:xfrm>
          <a:off x="971600" y="1458313"/>
          <a:ext cx="3096344" cy="2804160"/>
        </p:xfrm>
        <a:graphic>
          <a:graphicData uri="http://schemas.openxmlformats.org/drawingml/2006/table">
            <a:tbl>
              <a:tblPr firstRow="1" firstCol="1" bandRow="1">
                <a:tableStyleId>{5C22544A-7EE6-4342-B048-85BDC9FD1C3A}</a:tableStyleId>
              </a:tblPr>
              <a:tblGrid>
                <a:gridCol w="1742773"/>
                <a:gridCol w="1353571"/>
              </a:tblGrid>
              <a:tr h="269077">
                <a:tc>
                  <a:txBody>
                    <a:bodyPr/>
                    <a:lstStyle/>
                    <a:p>
                      <a:pPr>
                        <a:lnSpc>
                          <a:spcPct val="115000"/>
                        </a:lnSpc>
                        <a:spcAft>
                          <a:spcPts val="0"/>
                        </a:spcAft>
                      </a:pPr>
                      <a:r>
                        <a:rPr lang="en-US" sz="1600" dirty="0">
                          <a:effectLst/>
                          <a:latin typeface="Baskerville Old Face" pitchFamily="18" charset="0"/>
                        </a:rPr>
                        <a:t>OrderNum</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PartNum</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21608</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AT94</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DR93</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DW11</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21613</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KL62</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21614</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KT03</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BV06</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CD52</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21619</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DR93</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21623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KV29</a:t>
                      </a:r>
                      <a:endParaRPr lang="en-US" sz="1600" dirty="0">
                        <a:effectLst/>
                        <a:latin typeface="Baskerville Old Face" pitchFamily="18" charset="0"/>
                        <a:ea typeface="Calibri"/>
                        <a:cs typeface="Times New Roman"/>
                      </a:endParaRPr>
                    </a:p>
                  </a:txBody>
                  <a:tcPr marL="68580" marR="68580" marT="0" marB="0"/>
                </a:tc>
              </a:tr>
            </a:tbl>
          </a:graphicData>
        </a:graphic>
      </p:graphicFrame>
      <p:sp>
        <p:nvSpPr>
          <p:cNvPr id="6" name="TextBox 5"/>
          <p:cNvSpPr txBox="1"/>
          <p:nvPr/>
        </p:nvSpPr>
        <p:spPr>
          <a:xfrm>
            <a:off x="1002360" y="1101408"/>
            <a:ext cx="2160240" cy="461665"/>
          </a:xfrm>
          <a:prstGeom prst="rect">
            <a:avLst/>
          </a:prstGeom>
          <a:noFill/>
        </p:spPr>
        <p:txBody>
          <a:bodyPr wrap="square" rtlCol="0">
            <a:spAutoFit/>
          </a:bodyPr>
          <a:lstStyle/>
          <a:p>
            <a:r>
              <a:rPr lang="en-US" sz="2400" dirty="0" smtClean="0">
                <a:latin typeface="Baskerville Old Face" pitchFamily="18" charset="0"/>
              </a:rPr>
              <a:t>OrderLine</a:t>
            </a:r>
            <a:endParaRPr lang="en-US" sz="2400" dirty="0">
              <a:latin typeface="Baskerville Old Face"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4572000" y="1052736"/>
                <a:ext cx="2736304" cy="461665"/>
              </a:xfrm>
              <a:prstGeom prst="rect">
                <a:avLst/>
              </a:prstGeom>
              <a:noFill/>
            </p:spPr>
            <p:txBody>
              <a:bodyPr wrap="square" rtlCol="0">
                <a:spAutoFit/>
              </a:bodyPr>
              <a:lstStyle/>
              <a:p>
                <a14:m>
                  <m:oMath xmlns:m="http://schemas.openxmlformats.org/officeDocument/2006/math">
                    <m:sSub>
                      <m:sSubPr>
                        <m:ctrlPr>
                          <a:rPr lang="en-US" sz="2000" b="1" i="1" smtClean="0">
                            <a:solidFill>
                              <a:schemeClr val="tx1"/>
                            </a:solidFill>
                            <a:latin typeface="Cambria Math"/>
                          </a:rPr>
                        </m:ctrlPr>
                      </m:sSubPr>
                      <m:e>
                        <m:r>
                          <a:rPr lang="en-US" sz="2000" b="1" i="1">
                            <a:solidFill>
                              <a:schemeClr val="tx1"/>
                            </a:solidFill>
                            <a:latin typeface="Cambria Math"/>
                            <a:ea typeface="Cambria Math"/>
                          </a:rPr>
                          <m:t>𝝈</m:t>
                        </m:r>
                      </m:e>
                      <m:sub>
                        <m:r>
                          <a:rPr lang="en-US" sz="2000" b="1" i="1">
                            <a:solidFill>
                              <a:schemeClr val="tx1"/>
                            </a:solidFill>
                            <a:latin typeface="Cambria Math"/>
                            <a:ea typeface="Cambria Math"/>
                          </a:rPr>
                          <m:t>𝜽</m:t>
                        </m:r>
                      </m:sub>
                    </m:sSub>
                  </m:oMath>
                </a14:m>
                <a:r>
                  <a:rPr lang="en-US" sz="2400" i="1" dirty="0" smtClean="0">
                    <a:solidFill>
                      <a:schemeClr val="tx1"/>
                    </a:solidFill>
                    <a:latin typeface="Baskerville Old Face" pitchFamily="18" charset="0"/>
                  </a:rPr>
                  <a:t>(</a:t>
                </a:r>
                <a:r>
                  <a:rPr lang="en-US" sz="2000" i="1" dirty="0" smtClean="0">
                    <a:solidFill>
                      <a:schemeClr val="tx1"/>
                    </a:solidFill>
                    <a:latin typeface="Baskerville Old Face" pitchFamily="18" charset="0"/>
                  </a:rPr>
                  <a:t>OrderLine</a:t>
                </a:r>
                <a:r>
                  <a:rPr lang="en-US" sz="2400" i="1" dirty="0" smtClean="0">
                    <a:solidFill>
                      <a:schemeClr val="tx1"/>
                    </a:solidFill>
                    <a:latin typeface="Baskerville Old Face" pitchFamily="18" charset="0"/>
                  </a:rPr>
                  <a:t>)</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572000" y="1052736"/>
                <a:ext cx="2736304" cy="461665"/>
              </a:xfrm>
              <a:prstGeom prst="rect">
                <a:avLst/>
              </a:prstGeom>
              <a:blipFill rotWithShape="1">
                <a:blip r:embed="rId2"/>
                <a:stretch>
                  <a:fillRect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99592" y="4552092"/>
                <a:ext cx="3960440" cy="677108"/>
              </a:xfrm>
              <a:prstGeom prst="rect">
                <a:avLst/>
              </a:prstGeom>
              <a:noFill/>
            </p:spPr>
            <p:txBody>
              <a:bodyPr wrap="square" rtlCol="0">
                <a:spAutoFit/>
              </a:bodyPr>
              <a:lstStyle/>
              <a:p>
                <a14:m>
                  <m:oMath xmlns:m="http://schemas.openxmlformats.org/officeDocument/2006/math">
                    <m:sSub>
                      <m:sSubPr>
                        <m:ctrlPr>
                          <a:rPr lang="en-US" sz="2000" b="1" i="1" smtClean="0">
                            <a:solidFill>
                              <a:schemeClr val="tx1"/>
                            </a:solidFill>
                            <a:latin typeface="Cambria Math"/>
                          </a:rPr>
                        </m:ctrlPr>
                      </m:sSubPr>
                      <m:e>
                        <m:r>
                          <a:rPr lang="en-US" sz="2000" b="1" i="1" smtClean="0">
                            <a:solidFill>
                              <a:schemeClr val="tx1"/>
                            </a:solidFill>
                            <a:latin typeface="Cambria Math"/>
                          </a:rPr>
                          <m:t>  </m:t>
                        </m:r>
                        <m:r>
                          <a:rPr lang="en-US" sz="2000" b="1" i="1">
                            <a:solidFill>
                              <a:schemeClr val="tx1"/>
                            </a:solidFill>
                            <a:latin typeface="Cambria Math"/>
                            <a:ea typeface="Cambria Math"/>
                          </a:rPr>
                          <m:t>𝝈</m:t>
                        </m:r>
                      </m:e>
                      <m:sub>
                        <m:r>
                          <a:rPr lang="en-US" sz="2000" b="1" i="1" smtClean="0">
                            <a:solidFill>
                              <a:schemeClr val="tx1"/>
                            </a:solidFill>
                            <a:latin typeface="Cambria Math"/>
                            <a:ea typeface="Cambria Math"/>
                          </a:rPr>
                          <m:t> </m:t>
                        </m:r>
                        <m:r>
                          <a:rPr lang="en-US" sz="2000" b="1" i="1" smtClean="0">
                            <a:solidFill>
                              <a:schemeClr val="tx1"/>
                            </a:solidFill>
                            <a:latin typeface="Cambria Math"/>
                            <a:ea typeface="Cambria Math"/>
                          </a:rPr>
                          <m:t>𝑷𝒂𝒓𝒕𝑵𝒖𝒎</m:t>
                        </m:r>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𝑨𝑻</m:t>
                        </m:r>
                        <m:r>
                          <a:rPr lang="en-US" sz="2000" b="1" i="1" smtClean="0">
                            <a:solidFill>
                              <a:schemeClr val="tx1"/>
                            </a:solidFill>
                            <a:latin typeface="Cambria Math"/>
                            <a:ea typeface="Cambria Math"/>
                          </a:rPr>
                          <m:t>𝟗𝟒</m:t>
                        </m:r>
                      </m:sub>
                    </m:sSub>
                    <m:r>
                      <a:rPr lang="en-US" sz="2000" b="1" i="1" smtClean="0">
                        <a:solidFill>
                          <a:schemeClr val="tx1"/>
                        </a:solidFill>
                        <a:latin typeface="Cambria Math"/>
                      </a:rPr>
                      <m:t> </m:t>
                    </m:r>
                  </m:oMath>
                </a14:m>
                <a:r>
                  <a:rPr lang="en-US" sz="2000" i="1" dirty="0" smtClean="0">
                    <a:solidFill>
                      <a:schemeClr val="tx1"/>
                    </a:solidFill>
                    <a:latin typeface="Baskerville Old Face" pitchFamily="18" charset="0"/>
                  </a:rPr>
                  <a:t>(OrderLine)</a:t>
                </a:r>
                <a:endParaRPr lang="en-US" sz="2000" dirty="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99592" y="4552092"/>
                <a:ext cx="3960440" cy="677108"/>
              </a:xfrm>
              <a:prstGeom prst="rect">
                <a:avLst/>
              </a:prstGeom>
              <a:blipFill rotWithShape="1">
                <a:blip r:embed="rId3"/>
                <a:stretch>
                  <a:fillRect t="-4505"/>
                </a:stretch>
              </a:blipFill>
            </p:spPr>
            <p:txBody>
              <a:bodyPr/>
              <a:lstStyle/>
              <a:p>
                <a:r>
                  <a:rPr lang="en-US">
                    <a:noFill/>
                  </a:rPr>
                  <a:t> </a:t>
                </a:r>
              </a:p>
            </p:txBody>
          </p:sp>
        </mc:Fallback>
      </mc:AlternateContent>
      <p:graphicFrame>
        <p:nvGraphicFramePr>
          <p:cNvPr id="9" name="Content Placeholder 3"/>
          <p:cNvGraphicFramePr>
            <a:graphicFrameLocks/>
          </p:cNvGraphicFramePr>
          <p:nvPr>
            <p:extLst>
              <p:ext uri="{D42A27DB-BD31-4B8C-83A1-F6EECF244321}">
                <p14:modId xmlns:p14="http://schemas.microsoft.com/office/powerpoint/2010/main" val="2179722976"/>
              </p:ext>
            </p:extLst>
          </p:nvPr>
        </p:nvGraphicFramePr>
        <p:xfrm>
          <a:off x="4572000" y="1484784"/>
          <a:ext cx="3096344" cy="2804160"/>
        </p:xfrm>
        <a:graphic>
          <a:graphicData uri="http://schemas.openxmlformats.org/drawingml/2006/table">
            <a:tbl>
              <a:tblPr firstRow="1" firstCol="1" bandRow="1">
                <a:tableStyleId>{5C22544A-7EE6-4342-B048-85BDC9FD1C3A}</a:tableStyleId>
              </a:tblPr>
              <a:tblGrid>
                <a:gridCol w="1742773"/>
                <a:gridCol w="1353571"/>
              </a:tblGrid>
              <a:tr h="269077">
                <a:tc>
                  <a:txBody>
                    <a:bodyPr/>
                    <a:lstStyle/>
                    <a:p>
                      <a:pPr>
                        <a:lnSpc>
                          <a:spcPct val="115000"/>
                        </a:lnSpc>
                        <a:spcAft>
                          <a:spcPts val="0"/>
                        </a:spcAft>
                      </a:pPr>
                      <a:r>
                        <a:rPr lang="en-US" sz="1600" dirty="0">
                          <a:effectLst/>
                          <a:latin typeface="Baskerville Old Face" pitchFamily="18" charset="0"/>
                        </a:rPr>
                        <a:t>OrderNum</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PartNum</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21608</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AT94</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DR93</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DW11</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KL62</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21614</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KT03</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BV06</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CD52</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21619</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DR93</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21623</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KV29</a:t>
                      </a:r>
                      <a:endParaRPr lang="en-US" sz="1600" dirty="0">
                        <a:effectLst/>
                        <a:latin typeface="Baskerville Old Face" pitchFamily="18" charset="0"/>
                        <a:ea typeface="Calibri"/>
                        <a:cs typeface="Times New Roman"/>
                      </a:endParaRPr>
                    </a:p>
                  </a:txBody>
                  <a:tcPr marL="68580" marR="68580" marT="0" marB="0"/>
                </a:tc>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1105786374"/>
              </p:ext>
            </p:extLst>
          </p:nvPr>
        </p:nvGraphicFramePr>
        <p:xfrm>
          <a:off x="1187624" y="5085184"/>
          <a:ext cx="3024336" cy="920872"/>
        </p:xfrm>
        <a:graphic>
          <a:graphicData uri="http://schemas.openxmlformats.org/drawingml/2006/table">
            <a:tbl>
              <a:tblPr firstRow="1" firstCol="1" bandRow="1">
                <a:tableStyleId>{5C22544A-7EE6-4342-B048-85BDC9FD1C3A}</a:tableStyleId>
              </a:tblPr>
              <a:tblGrid>
                <a:gridCol w="1702243"/>
                <a:gridCol w="1322093"/>
              </a:tblGrid>
              <a:tr h="460436">
                <a:tc>
                  <a:txBody>
                    <a:bodyPr/>
                    <a:lstStyle/>
                    <a:p>
                      <a:pPr>
                        <a:lnSpc>
                          <a:spcPct val="115000"/>
                        </a:lnSpc>
                        <a:spcAft>
                          <a:spcPts val="0"/>
                        </a:spcAft>
                      </a:pPr>
                      <a:r>
                        <a:rPr lang="en-US" sz="1600" dirty="0">
                          <a:effectLst/>
                          <a:latin typeface="Baskerville Old Face" pitchFamily="18" charset="0"/>
                        </a:rPr>
                        <a:t>OrderNum</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PartNum</a:t>
                      </a:r>
                      <a:endParaRPr lang="en-US" sz="1600">
                        <a:effectLst/>
                        <a:latin typeface="Baskerville Old Face" pitchFamily="18" charset="0"/>
                        <a:ea typeface="Calibri"/>
                        <a:cs typeface="Times New Roman"/>
                      </a:endParaRPr>
                    </a:p>
                  </a:txBody>
                  <a:tcPr marL="68580" marR="68580" marT="0" marB="0"/>
                </a:tc>
              </a:tr>
              <a:tr h="460436">
                <a:tc>
                  <a:txBody>
                    <a:bodyPr/>
                    <a:lstStyle/>
                    <a:p>
                      <a:pPr>
                        <a:lnSpc>
                          <a:spcPct val="115000"/>
                        </a:lnSpc>
                        <a:spcAft>
                          <a:spcPts val="0"/>
                        </a:spcAft>
                      </a:pPr>
                      <a:r>
                        <a:rPr lang="en-US" sz="1600" dirty="0">
                          <a:effectLst/>
                          <a:latin typeface="Baskerville Old Face" pitchFamily="18" charset="0"/>
                        </a:rPr>
                        <a:t>21608</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AT94</a:t>
                      </a:r>
                      <a:endParaRPr lang="en-US" sz="1600" dirty="0">
                        <a:effectLst/>
                        <a:latin typeface="Baskerville Old Fac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89665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648072"/>
          </a:xfrm>
        </p:spPr>
        <p:txBody>
          <a:bodyPr>
            <a:normAutofit fontScale="90000"/>
          </a:bodyPr>
          <a:lstStyle/>
          <a:p>
            <a:pPr algn="ctr"/>
            <a:r>
              <a:rPr lang="en-US" dirty="0" smtClean="0"/>
              <a:t>	</a:t>
            </a:r>
            <a:r>
              <a:rPr lang="en-US" dirty="0" smtClean="0">
                <a:latin typeface="Baskerville Old Face" pitchFamily="18" charset="0"/>
              </a:rPr>
              <a:t>PROJECTion</a:t>
            </a:r>
            <a:endParaRPr lang="en-US" dirty="0">
              <a:latin typeface="Baskerville Old Fac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40768"/>
                <a:ext cx="8229600" cy="5233768"/>
              </a:xfrm>
            </p:spPr>
            <p:txBody>
              <a:bodyPr/>
              <a:lstStyle/>
              <a:p>
                <a:pPr algn="just">
                  <a:lnSpc>
                    <a:spcPct val="150000"/>
                  </a:lnSpc>
                </a:pPr>
                <a:r>
                  <a:rPr lang="en-US" dirty="0" smtClean="0">
                    <a:solidFill>
                      <a:schemeClr val="tx1"/>
                    </a:solidFill>
                    <a:latin typeface="Baskerville Old Face" pitchFamily="18" charset="0"/>
                  </a:rPr>
                  <a:t>This operator returns all values for selected attributes. </a:t>
                </a:r>
              </a:p>
              <a:p>
                <a:pPr algn="just">
                  <a:lnSpc>
                    <a:spcPct val="150000"/>
                  </a:lnSpc>
                </a:pPr>
                <a:r>
                  <a:rPr lang="en-US" dirty="0" smtClean="0">
                    <a:solidFill>
                      <a:schemeClr val="tx1"/>
                    </a:solidFill>
                    <a:latin typeface="Baskerville Old Face" pitchFamily="18" charset="0"/>
                  </a:rPr>
                  <a:t>The PROJECT operator is denoted by </a:t>
                </a:r>
                <a14:m>
                  <m:oMath xmlns:m="http://schemas.openxmlformats.org/officeDocument/2006/math">
                    <m:sSub>
                      <m:sSubPr>
                        <m:ctrlPr>
                          <a:rPr lang="en-US" i="1" smtClean="0">
                            <a:solidFill>
                              <a:schemeClr val="tx1"/>
                            </a:solidFill>
                            <a:latin typeface="Cambria Math"/>
                          </a:rPr>
                        </m:ctrlPr>
                      </m:sSubPr>
                      <m:e>
                        <m:r>
                          <m:rPr>
                            <m:sty m:val="p"/>
                          </m:rPr>
                          <a:rPr lang="el-GR" i="1" smtClean="0">
                            <a:solidFill>
                              <a:schemeClr val="tx1"/>
                            </a:solidFill>
                            <a:latin typeface="Cambria Math"/>
                          </a:rPr>
                          <m:t>Π</m:t>
                        </m:r>
                      </m:e>
                      <m:sub>
                        <m:r>
                          <a:rPr lang="en-US" b="0" i="1" smtClean="0">
                            <a:solidFill>
                              <a:schemeClr val="tx1"/>
                            </a:solidFill>
                            <a:latin typeface="Cambria Math"/>
                          </a:rPr>
                          <m:t>𝑎</m:t>
                        </m:r>
                        <m:r>
                          <a:rPr lang="en-US" b="0" i="1" smtClean="0">
                            <a:solidFill>
                              <a:schemeClr val="tx1"/>
                            </a:solidFill>
                            <a:latin typeface="Cambria Math"/>
                          </a:rPr>
                          <m:t>1…</m:t>
                        </m:r>
                        <m:r>
                          <a:rPr lang="en-US" b="0" i="1" smtClean="0">
                            <a:solidFill>
                              <a:schemeClr val="tx1"/>
                            </a:solidFill>
                            <a:latin typeface="Cambria Math"/>
                          </a:rPr>
                          <m:t>𝑎𝑛</m:t>
                        </m:r>
                      </m:sub>
                    </m:sSub>
                  </m:oMath>
                </a14:m>
                <a:r>
                  <a:rPr lang="en-US" dirty="0" smtClean="0">
                    <a:solidFill>
                      <a:schemeClr val="tx1"/>
                    </a:solidFill>
                    <a:latin typeface="Baskerville Old Face" pitchFamily="18" charset="0"/>
                  </a:rPr>
                  <a:t>and formally defined as:</a:t>
                </a:r>
              </a:p>
              <a:p>
                <a:pPr lvl="1" algn="just">
                  <a:lnSpc>
                    <a:spcPct val="150000"/>
                  </a:lnSpc>
                </a:pPr>
                <a14:m>
                  <m:oMath xmlns:m="http://schemas.openxmlformats.org/officeDocument/2006/math">
                    <m:sSub>
                      <m:sSubPr>
                        <m:ctrlPr>
                          <a:rPr lang="en-US" i="1">
                            <a:solidFill>
                              <a:schemeClr val="tx1"/>
                            </a:solidFill>
                            <a:latin typeface="Cambria Math"/>
                          </a:rPr>
                        </m:ctrlPr>
                      </m:sSubPr>
                      <m:e>
                        <m:r>
                          <m:rPr>
                            <m:sty m:val="p"/>
                          </m:rPr>
                          <a:rPr lang="el-GR" i="1">
                            <a:solidFill>
                              <a:schemeClr val="tx1"/>
                            </a:solidFill>
                            <a:latin typeface="Cambria Math"/>
                          </a:rPr>
                          <m:t>Π</m:t>
                        </m:r>
                      </m:e>
                      <m:sub>
                        <m:r>
                          <a:rPr lang="en-US" i="1">
                            <a:solidFill>
                              <a:schemeClr val="tx1"/>
                            </a:solidFill>
                            <a:latin typeface="Cambria Math"/>
                          </a:rPr>
                          <m:t>𝑎</m:t>
                        </m:r>
                        <m:r>
                          <a:rPr lang="en-US" i="1" baseline="-25000">
                            <a:solidFill>
                              <a:schemeClr val="tx1"/>
                            </a:solidFill>
                            <a:latin typeface="Cambria Math"/>
                          </a:rPr>
                          <m:t>1</m:t>
                        </m:r>
                        <m:r>
                          <a:rPr lang="en-US" i="1">
                            <a:solidFill>
                              <a:schemeClr val="tx1"/>
                            </a:solidFill>
                            <a:latin typeface="Cambria Math"/>
                          </a:rPr>
                          <m:t>…</m:t>
                        </m:r>
                        <m:r>
                          <a:rPr lang="en-US" i="1">
                            <a:solidFill>
                              <a:schemeClr val="tx1"/>
                            </a:solidFill>
                            <a:latin typeface="Cambria Math"/>
                          </a:rPr>
                          <m:t>𝑎𝑛</m:t>
                        </m:r>
                      </m:sub>
                    </m:sSub>
                    <m:r>
                      <a:rPr lang="en-US" i="1">
                        <a:solidFill>
                          <a:schemeClr val="tx1"/>
                        </a:solidFill>
                        <a:latin typeface="Cambria Math"/>
                      </a:rPr>
                      <m:t>(</m:t>
                    </m:r>
                    <m:r>
                      <a:rPr lang="en-US" i="1">
                        <a:solidFill>
                          <a:schemeClr val="tx1"/>
                        </a:solidFill>
                        <a:latin typeface="Cambria Math"/>
                      </a:rPr>
                      <m:t>𝑅</m:t>
                    </m:r>
                    <m:r>
                      <a:rPr lang="en-US" i="1">
                        <a:solidFill>
                          <a:schemeClr val="tx1"/>
                        </a:solidFill>
                        <a:latin typeface="Cambria Math"/>
                      </a:rPr>
                      <m:t>)</m:t>
                    </m:r>
                  </m:oMath>
                </a14:m>
                <a:r>
                  <a:rPr lang="en-US" dirty="0" smtClean="0">
                    <a:solidFill>
                      <a:schemeClr val="tx1"/>
                    </a:solidFill>
                    <a:latin typeface="Baskerville Old Face" pitchFamily="18" charset="0"/>
                  </a:rPr>
                  <a:t> or </a:t>
                </a:r>
                <a14:m>
                  <m:oMath xmlns:m="http://schemas.openxmlformats.org/officeDocument/2006/math">
                    <m:sSub>
                      <m:sSubPr>
                        <m:ctrlPr>
                          <a:rPr lang="en-US" i="1">
                            <a:solidFill>
                              <a:schemeClr val="tx1"/>
                            </a:solidFill>
                            <a:latin typeface="Cambria Math"/>
                          </a:rPr>
                        </m:ctrlPr>
                      </m:sSubPr>
                      <m:e>
                        <m:r>
                          <m:rPr>
                            <m:sty m:val="p"/>
                          </m:rPr>
                          <a:rPr lang="el-GR" i="1">
                            <a:solidFill>
                              <a:schemeClr val="tx1"/>
                            </a:solidFill>
                            <a:latin typeface="Cambria Math"/>
                          </a:rPr>
                          <m:t>Π</m:t>
                        </m:r>
                      </m:e>
                      <m:sub>
                        <m:r>
                          <a:rPr lang="en-US" b="0" i="1" smtClean="0">
                            <a:solidFill>
                              <a:schemeClr val="tx1"/>
                            </a:solidFill>
                            <a:latin typeface="Cambria Math"/>
                          </a:rPr>
                          <m:t>&lt;</m:t>
                        </m:r>
                        <m:r>
                          <a:rPr lang="en-US" b="0" i="1" smtClean="0">
                            <a:solidFill>
                              <a:schemeClr val="tx1"/>
                            </a:solidFill>
                            <a:latin typeface="Cambria Math"/>
                          </a:rPr>
                          <m:t>𝐿𝑖𝑠𝑡</m:t>
                        </m:r>
                        <m:r>
                          <a:rPr lang="en-US" b="0" i="1" smtClean="0">
                            <a:solidFill>
                              <a:schemeClr val="tx1"/>
                            </a:solidFill>
                            <a:latin typeface="Cambria Math"/>
                          </a:rPr>
                          <m:t> </m:t>
                        </m:r>
                        <m:r>
                          <a:rPr lang="en-US" b="0" i="1" smtClean="0">
                            <a:solidFill>
                              <a:schemeClr val="tx1"/>
                            </a:solidFill>
                            <a:latin typeface="Cambria Math"/>
                          </a:rPr>
                          <m:t>𝑜𝑓</m:t>
                        </m:r>
                        <m:r>
                          <a:rPr lang="en-US" b="0" i="1" smtClean="0">
                            <a:solidFill>
                              <a:schemeClr val="tx1"/>
                            </a:solidFill>
                            <a:latin typeface="Cambria Math"/>
                          </a:rPr>
                          <m:t> </m:t>
                        </m:r>
                        <m:r>
                          <a:rPr lang="en-US" b="0" i="1" smtClean="0">
                            <a:solidFill>
                              <a:schemeClr val="tx1"/>
                            </a:solidFill>
                            <a:latin typeface="Cambria Math"/>
                          </a:rPr>
                          <m:t>𝑎𝑡𝑡𝑟𝑖𝑏𝑢𝑡𝑒𝑠</m:t>
                        </m:r>
                        <m:r>
                          <a:rPr lang="en-US" b="0" i="1" smtClean="0">
                            <a:solidFill>
                              <a:schemeClr val="tx1"/>
                            </a:solidFill>
                            <a:latin typeface="Cambria Math"/>
                          </a:rPr>
                          <m:t>&gt;</m:t>
                        </m:r>
                      </m:sub>
                    </m:sSub>
                    <m:r>
                      <a:rPr lang="en-US" i="1">
                        <a:solidFill>
                          <a:schemeClr val="tx1"/>
                        </a:solidFill>
                        <a:latin typeface="Cambria Math"/>
                      </a:rPr>
                      <m:t>(</m:t>
                    </m:r>
                    <m:r>
                      <a:rPr lang="en-US" i="1">
                        <a:solidFill>
                          <a:schemeClr val="tx1"/>
                        </a:solidFill>
                        <a:latin typeface="Cambria Math"/>
                      </a:rPr>
                      <m:t>𝑅</m:t>
                    </m:r>
                    <m:r>
                      <a:rPr lang="en-US" i="1">
                        <a:solidFill>
                          <a:schemeClr val="tx1"/>
                        </a:solidFill>
                        <a:latin typeface="Cambria Math"/>
                      </a:rPr>
                      <m:t>)</m:t>
                    </m:r>
                  </m:oMath>
                </a14:m>
                <a:endParaRPr lang="en-US" dirty="0" smtClean="0">
                  <a:solidFill>
                    <a:schemeClr val="tx1"/>
                  </a:solidFill>
                  <a:latin typeface="Baskerville Old Face" pitchFamily="18" charset="0"/>
                </a:endParaRPr>
              </a:p>
              <a:p>
                <a:pPr marL="402336" lvl="1" indent="0" algn="just">
                  <a:lnSpc>
                    <a:spcPct val="150000"/>
                  </a:lnSpc>
                  <a:buNone/>
                </a:pPr>
                <a:r>
                  <a:rPr lang="en-US" dirty="0">
                    <a:solidFill>
                      <a:schemeClr val="tx1"/>
                    </a:solidFill>
                    <a:latin typeface="Baskerville Old Face" pitchFamily="18" charset="0"/>
                  </a:rPr>
                  <a:t>w</a:t>
                </a:r>
                <a:r>
                  <a:rPr lang="en-US" dirty="0" smtClean="0">
                    <a:solidFill>
                      <a:schemeClr val="tx1"/>
                    </a:solidFill>
                    <a:latin typeface="Baskerville Old Face" pitchFamily="18" charset="0"/>
                  </a:rPr>
                  <a:t>here the projection of the relation </a:t>
                </a:r>
                <a:r>
                  <a:rPr lang="en-US" i="1" dirty="0" smtClean="0">
                    <a:solidFill>
                      <a:schemeClr val="tx1"/>
                    </a:solidFill>
                    <a:latin typeface="Baskerville Old Face" pitchFamily="18" charset="0"/>
                  </a:rPr>
                  <a:t>R</a:t>
                </a:r>
                <a:r>
                  <a:rPr lang="en-US" dirty="0" smtClean="0">
                    <a:solidFill>
                      <a:schemeClr val="tx1"/>
                    </a:solidFill>
                    <a:latin typeface="Baskerville Old Face" pitchFamily="18" charset="0"/>
                  </a:rPr>
                  <a:t>, denoted by </a:t>
                </a:r>
                <a14:m>
                  <m:oMath xmlns:m="http://schemas.openxmlformats.org/officeDocument/2006/math">
                    <m:sSub>
                      <m:sSubPr>
                        <m:ctrlPr>
                          <a:rPr lang="en-US" i="1">
                            <a:solidFill>
                              <a:schemeClr val="tx1"/>
                            </a:solidFill>
                            <a:latin typeface="Cambria Math"/>
                          </a:rPr>
                        </m:ctrlPr>
                      </m:sSubPr>
                      <m:e>
                        <m:r>
                          <m:rPr>
                            <m:sty m:val="p"/>
                          </m:rPr>
                          <a:rPr lang="el-GR" i="1">
                            <a:solidFill>
                              <a:schemeClr val="tx1"/>
                            </a:solidFill>
                            <a:latin typeface="Cambria Math"/>
                          </a:rPr>
                          <m:t>Π</m:t>
                        </m:r>
                      </m:e>
                      <m:sub>
                        <m:r>
                          <a:rPr lang="en-US" i="1">
                            <a:solidFill>
                              <a:schemeClr val="tx1"/>
                            </a:solidFill>
                            <a:latin typeface="Cambria Math"/>
                          </a:rPr>
                          <m:t>𝑎</m:t>
                        </m:r>
                        <m:r>
                          <a:rPr lang="en-US" i="1" baseline="-25000">
                            <a:solidFill>
                              <a:schemeClr val="tx1"/>
                            </a:solidFill>
                            <a:latin typeface="Cambria Math"/>
                          </a:rPr>
                          <m:t>1</m:t>
                        </m:r>
                        <m:r>
                          <a:rPr lang="en-US" i="1">
                            <a:solidFill>
                              <a:schemeClr val="tx1"/>
                            </a:solidFill>
                            <a:latin typeface="Cambria Math"/>
                          </a:rPr>
                          <m:t>…</m:t>
                        </m:r>
                        <m:r>
                          <a:rPr lang="en-US" i="1">
                            <a:solidFill>
                              <a:schemeClr val="tx1"/>
                            </a:solidFill>
                            <a:latin typeface="Cambria Math"/>
                          </a:rPr>
                          <m:t>𝑎𝑛</m:t>
                        </m:r>
                      </m:sub>
                    </m:sSub>
                    <m:r>
                      <a:rPr lang="en-US" i="1">
                        <a:solidFill>
                          <a:schemeClr val="tx1"/>
                        </a:solidFill>
                        <a:latin typeface="Cambria Math"/>
                      </a:rPr>
                      <m:t>(</m:t>
                    </m:r>
                    <m:r>
                      <a:rPr lang="en-US" i="1">
                        <a:solidFill>
                          <a:schemeClr val="tx1"/>
                        </a:solidFill>
                        <a:latin typeface="Cambria Math"/>
                      </a:rPr>
                      <m:t>𝑅</m:t>
                    </m:r>
                    <m:r>
                      <a:rPr lang="en-US" i="1">
                        <a:solidFill>
                          <a:schemeClr val="tx1"/>
                        </a:solidFill>
                        <a:latin typeface="Cambria Math"/>
                      </a:rPr>
                      <m:t>)</m:t>
                    </m:r>
                  </m:oMath>
                </a14:m>
                <a:r>
                  <a:rPr lang="en-US" dirty="0" smtClean="0">
                    <a:solidFill>
                      <a:schemeClr val="tx1"/>
                    </a:solidFill>
                    <a:latin typeface="Baskerville Old Face" pitchFamily="18" charset="0"/>
                  </a:rPr>
                  <a:t> is the set of specified attributes a</a:t>
                </a:r>
                <a:r>
                  <a:rPr lang="en-US" baseline="-25000" dirty="0" smtClean="0">
                    <a:solidFill>
                      <a:schemeClr val="tx1"/>
                    </a:solidFill>
                    <a:latin typeface="Baskerville Old Face" pitchFamily="18" charset="0"/>
                  </a:rPr>
                  <a:t>1</a:t>
                </a:r>
                <a:r>
                  <a:rPr lang="en-US" dirty="0" smtClean="0">
                    <a:solidFill>
                      <a:schemeClr val="tx1"/>
                    </a:solidFill>
                    <a:latin typeface="Baskerville Old Face" pitchFamily="18" charset="0"/>
                  </a:rPr>
                  <a:t>…..a</a:t>
                </a:r>
                <a:r>
                  <a:rPr lang="en-US" baseline="-25000" dirty="0" smtClean="0">
                    <a:solidFill>
                      <a:schemeClr val="tx1"/>
                    </a:solidFill>
                    <a:latin typeface="Baskerville Old Face" pitchFamily="18" charset="0"/>
                  </a:rPr>
                  <a:t>n</a:t>
                </a:r>
                <a:r>
                  <a:rPr lang="en-US" dirty="0" smtClean="0">
                    <a:solidFill>
                      <a:schemeClr val="tx1"/>
                    </a:solidFill>
                    <a:latin typeface="Baskerville Old Face" pitchFamily="18" charset="0"/>
                  </a:rPr>
                  <a:t> of the relation </a:t>
                </a:r>
                <a:r>
                  <a:rPr lang="en-US" i="1" dirty="0" smtClean="0">
                    <a:solidFill>
                      <a:schemeClr val="tx1"/>
                    </a:solidFill>
                    <a:latin typeface="Baskerville Old Face" pitchFamily="18" charset="0"/>
                  </a:rPr>
                  <a:t>R</a:t>
                </a:r>
                <a:endParaRPr lang="en-US" i="1" dirty="0">
                  <a:solidFill>
                    <a:schemeClr val="tx1"/>
                  </a:solidFill>
                  <a:latin typeface="Baskerville Old Face"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40768"/>
                <a:ext cx="8229600" cy="5233768"/>
              </a:xfrm>
              <a:blipFill rotWithShape="1">
                <a:blip r:embed="rId2"/>
                <a:stretch>
                  <a:fillRect r="-1481"/>
                </a:stretch>
              </a:blipFill>
            </p:spPr>
            <p:txBody>
              <a:bodyPr/>
              <a:lstStyle/>
              <a:p>
                <a:r>
                  <a:rPr lang="en-US">
                    <a:noFill/>
                  </a:rPr>
                  <a:t> </a:t>
                </a:r>
              </a:p>
            </p:txBody>
          </p:sp>
        </mc:Fallback>
      </mc:AlternateContent>
    </p:spTree>
    <p:extLst>
      <p:ext uri="{BB962C8B-B14F-4D97-AF65-F5344CB8AC3E}">
        <p14:creationId xmlns:p14="http://schemas.microsoft.com/office/powerpoint/2010/main" val="1715140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76064"/>
          </a:xfrm>
        </p:spPr>
        <p:txBody>
          <a:bodyPr>
            <a:normAutofit fontScale="90000"/>
          </a:bodyPr>
          <a:lstStyle/>
          <a:p>
            <a:pPr algn="ctr"/>
            <a:r>
              <a:rPr lang="en-US" dirty="0" smtClean="0">
                <a:latin typeface="Baskerville Old Face" pitchFamily="18" charset="0"/>
              </a:rPr>
              <a:t>PROJECT (cont’d)</a:t>
            </a:r>
            <a:endParaRPr lang="en-US" dirty="0">
              <a:latin typeface="Baskerville Old Fac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1578296"/>
              </p:ext>
            </p:extLst>
          </p:nvPr>
        </p:nvGraphicFramePr>
        <p:xfrm>
          <a:off x="971600" y="1560944"/>
          <a:ext cx="3096344" cy="2804160"/>
        </p:xfrm>
        <a:graphic>
          <a:graphicData uri="http://schemas.openxmlformats.org/drawingml/2006/table">
            <a:tbl>
              <a:tblPr firstRow="1" firstCol="1" bandRow="1">
                <a:tableStyleId>{5C22544A-7EE6-4342-B048-85BDC9FD1C3A}</a:tableStyleId>
              </a:tblPr>
              <a:tblGrid>
                <a:gridCol w="1742773"/>
                <a:gridCol w="1353571"/>
              </a:tblGrid>
              <a:tr h="269077">
                <a:tc>
                  <a:txBody>
                    <a:bodyPr/>
                    <a:lstStyle/>
                    <a:p>
                      <a:pPr>
                        <a:lnSpc>
                          <a:spcPct val="115000"/>
                        </a:lnSpc>
                        <a:spcAft>
                          <a:spcPts val="0"/>
                        </a:spcAft>
                      </a:pPr>
                      <a:r>
                        <a:rPr lang="en-US" sz="1600" dirty="0">
                          <a:effectLst/>
                          <a:latin typeface="Baskerville Old Face" pitchFamily="18" charset="0"/>
                        </a:rPr>
                        <a:t>OrderNum</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PartNum</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21608</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AT94</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DR93</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DW11</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KL62</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21614</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a:effectLst/>
                          <a:latin typeface="Baskerville Old Face" pitchFamily="18" charset="0"/>
                        </a:rPr>
                        <a:t>KT03</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BV06</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21617</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CD52</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21619</a:t>
                      </a:r>
                      <a:endParaRPr lang="en-US" sz="1600" dirty="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DR93</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21623</a:t>
                      </a:r>
                      <a:endParaRPr lang="en-US" sz="1600">
                        <a:effectLst/>
                        <a:latin typeface="Baskerville Old Face" pitchFamily="18" charset="0"/>
                        <a:ea typeface="Calibri"/>
                        <a:cs typeface="Times New Roman"/>
                      </a:endParaRPr>
                    </a:p>
                  </a:txBody>
                  <a:tcPr marL="68580" marR="68580" marT="0" marB="0"/>
                </a:tc>
                <a:tc>
                  <a:txBody>
                    <a:bodyPr/>
                    <a:lstStyle/>
                    <a:p>
                      <a:pPr>
                        <a:lnSpc>
                          <a:spcPct val="115000"/>
                        </a:lnSpc>
                        <a:spcAft>
                          <a:spcPts val="0"/>
                        </a:spcAft>
                      </a:pPr>
                      <a:r>
                        <a:rPr lang="en-US" sz="1600" dirty="0">
                          <a:effectLst/>
                          <a:latin typeface="Baskerville Old Face" pitchFamily="18" charset="0"/>
                        </a:rPr>
                        <a:t>KV29</a:t>
                      </a:r>
                      <a:endParaRPr lang="en-US" sz="1600" dirty="0">
                        <a:effectLst/>
                        <a:latin typeface="Baskerville Old Face" pitchFamily="18" charset="0"/>
                        <a:ea typeface="Calibri"/>
                        <a:cs typeface="Times New Roman"/>
                      </a:endParaRPr>
                    </a:p>
                  </a:txBody>
                  <a:tcPr marL="68580" marR="68580" marT="0" marB="0"/>
                </a:tc>
              </a:tr>
            </a:tbl>
          </a:graphicData>
        </a:graphic>
      </p:graphicFrame>
      <p:sp>
        <p:nvSpPr>
          <p:cNvPr id="6" name="TextBox 5"/>
          <p:cNvSpPr txBox="1"/>
          <p:nvPr/>
        </p:nvSpPr>
        <p:spPr>
          <a:xfrm>
            <a:off x="1002360" y="1101408"/>
            <a:ext cx="2160240" cy="461665"/>
          </a:xfrm>
          <a:prstGeom prst="rect">
            <a:avLst/>
          </a:prstGeom>
          <a:noFill/>
        </p:spPr>
        <p:txBody>
          <a:bodyPr wrap="square" rtlCol="0">
            <a:spAutoFit/>
          </a:bodyPr>
          <a:lstStyle/>
          <a:p>
            <a:r>
              <a:rPr lang="en-US" sz="2400" dirty="0" smtClean="0">
                <a:latin typeface="Baskerville Old Face" pitchFamily="18" charset="0"/>
              </a:rPr>
              <a:t>OrderLine</a:t>
            </a:r>
            <a:endParaRPr lang="en-US" sz="2400" dirty="0">
              <a:latin typeface="Baskerville Old Face"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5076056" y="1052736"/>
                <a:ext cx="2736304" cy="461665"/>
              </a:xfrm>
              <a:prstGeom prst="rect">
                <a:avLst/>
              </a:prstGeom>
              <a:noFill/>
            </p:spPr>
            <p:txBody>
              <a:bodyPr wrap="square" rtlCol="0">
                <a:spAutoFit/>
              </a:bodyPr>
              <a:lstStyle/>
              <a:p>
                <a14:m>
                  <m:oMath xmlns:m="http://schemas.openxmlformats.org/officeDocument/2006/math">
                    <m:r>
                      <m:rPr>
                        <m:sty m:val="p"/>
                      </m:rPr>
                      <a:rPr lang="el-GR" sz="2000" i="1" smtClean="0">
                        <a:solidFill>
                          <a:schemeClr val="tx1"/>
                        </a:solidFill>
                        <a:latin typeface="Cambria Math"/>
                      </a:rPr>
                      <m:t>Π</m:t>
                    </m:r>
                  </m:oMath>
                </a14:m>
                <a:r>
                  <a:rPr lang="en-US" sz="2400" i="1" baseline="-25000" dirty="0" smtClean="0">
                    <a:solidFill>
                      <a:schemeClr val="tx1"/>
                    </a:solidFill>
                    <a:latin typeface="Baskerville Old Face" pitchFamily="18" charset="0"/>
                  </a:rPr>
                  <a:t>OrderNum</a:t>
                </a:r>
                <a:r>
                  <a:rPr lang="en-US" sz="2400" i="1" dirty="0" smtClean="0">
                    <a:solidFill>
                      <a:schemeClr val="tx1"/>
                    </a:solidFill>
                    <a:latin typeface="Baskerville Old Face" pitchFamily="18" charset="0"/>
                  </a:rPr>
                  <a:t>(</a:t>
                </a:r>
                <a:r>
                  <a:rPr lang="en-US" sz="2000" i="1" dirty="0" smtClean="0">
                    <a:solidFill>
                      <a:schemeClr val="tx1"/>
                    </a:solidFill>
                    <a:latin typeface="Baskerville Old Face" pitchFamily="18" charset="0"/>
                  </a:rPr>
                  <a:t>OrderLine</a:t>
                </a:r>
                <a:r>
                  <a:rPr lang="en-US" sz="2400" i="1" dirty="0" smtClean="0">
                    <a:solidFill>
                      <a:schemeClr val="tx1"/>
                    </a:solidFill>
                    <a:latin typeface="Baskerville Old Face" pitchFamily="18" charset="0"/>
                  </a:rPr>
                  <a:t>)</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076056" y="1052736"/>
                <a:ext cx="2736304" cy="461665"/>
              </a:xfrm>
              <a:prstGeom prst="rect">
                <a:avLst/>
              </a:prstGeom>
              <a:blipFill rotWithShape="1">
                <a:blip r:embed="rId2"/>
                <a:stretch>
                  <a:fillRect t="-9333" b="-32000"/>
                </a:stretch>
              </a:blipFill>
            </p:spPr>
            <p:txBody>
              <a:bodyPr/>
              <a:lstStyle/>
              <a:p>
                <a:r>
                  <a:rPr lang="en-US">
                    <a:noFill/>
                  </a:rPr>
                  <a:t> </a:t>
                </a:r>
              </a:p>
            </p:txBody>
          </p:sp>
        </mc:Fallback>
      </mc:AlternateContent>
      <p:graphicFrame>
        <p:nvGraphicFramePr>
          <p:cNvPr id="9" name="Content Placeholder 3"/>
          <p:cNvGraphicFramePr>
            <a:graphicFrameLocks/>
          </p:cNvGraphicFramePr>
          <p:nvPr>
            <p:extLst>
              <p:ext uri="{D42A27DB-BD31-4B8C-83A1-F6EECF244321}">
                <p14:modId xmlns:p14="http://schemas.microsoft.com/office/powerpoint/2010/main" val="3290937913"/>
              </p:ext>
            </p:extLst>
          </p:nvPr>
        </p:nvGraphicFramePr>
        <p:xfrm>
          <a:off x="5436096" y="1560944"/>
          <a:ext cx="2016224" cy="2804160"/>
        </p:xfrm>
        <a:graphic>
          <a:graphicData uri="http://schemas.openxmlformats.org/drawingml/2006/table">
            <a:tbl>
              <a:tblPr firstRow="1" firstCol="1" bandRow="1">
                <a:tableStyleId>{5C22544A-7EE6-4342-B048-85BDC9FD1C3A}</a:tableStyleId>
              </a:tblPr>
              <a:tblGrid>
                <a:gridCol w="2016224"/>
              </a:tblGrid>
              <a:tr h="269077">
                <a:tc>
                  <a:txBody>
                    <a:bodyPr/>
                    <a:lstStyle/>
                    <a:p>
                      <a:pPr>
                        <a:lnSpc>
                          <a:spcPct val="115000"/>
                        </a:lnSpc>
                        <a:spcAft>
                          <a:spcPts val="0"/>
                        </a:spcAft>
                      </a:pPr>
                      <a:r>
                        <a:rPr lang="en-US" sz="1600" dirty="0">
                          <a:effectLst/>
                          <a:latin typeface="Baskerville Old Face" pitchFamily="18" charset="0"/>
                        </a:rPr>
                        <a:t>OrderNum</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21608</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21610</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21613</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21614</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21617</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a:effectLst/>
                          <a:latin typeface="Baskerville Old Face" pitchFamily="18" charset="0"/>
                        </a:rPr>
                        <a:t>21617</a:t>
                      </a:r>
                      <a:endParaRPr lang="en-US" sz="160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21619</a:t>
                      </a:r>
                      <a:endParaRPr lang="en-US" sz="1600" dirty="0">
                        <a:effectLst/>
                        <a:latin typeface="Baskerville Old Face" pitchFamily="18" charset="0"/>
                        <a:ea typeface="Calibri"/>
                        <a:cs typeface="Times New Roman"/>
                      </a:endParaRPr>
                    </a:p>
                  </a:txBody>
                  <a:tcPr marL="68580" marR="68580" marT="0" marB="0"/>
                </a:tc>
              </a:tr>
              <a:tr h="269077">
                <a:tc>
                  <a:txBody>
                    <a:bodyPr/>
                    <a:lstStyle/>
                    <a:p>
                      <a:pPr>
                        <a:lnSpc>
                          <a:spcPct val="115000"/>
                        </a:lnSpc>
                        <a:spcAft>
                          <a:spcPts val="0"/>
                        </a:spcAft>
                      </a:pPr>
                      <a:r>
                        <a:rPr lang="en-US" sz="1600" dirty="0">
                          <a:effectLst/>
                          <a:latin typeface="Baskerville Old Face" pitchFamily="18" charset="0"/>
                        </a:rPr>
                        <a:t>21623</a:t>
                      </a:r>
                      <a:endParaRPr lang="en-US" sz="1600" dirty="0">
                        <a:effectLst/>
                        <a:latin typeface="Baskerville Old Fac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05760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576064"/>
          </a:xfrm>
        </p:spPr>
        <p:txBody>
          <a:bodyPr>
            <a:normAutofit fontScale="90000"/>
          </a:bodyPr>
          <a:lstStyle/>
          <a:p>
            <a:pPr algn="ctr"/>
            <a:r>
              <a:rPr lang="en-US" dirty="0" smtClean="0"/>
              <a:t>	</a:t>
            </a:r>
            <a:r>
              <a:rPr lang="en-US" dirty="0" smtClean="0">
                <a:latin typeface="Baskerville Old Face" pitchFamily="18" charset="0"/>
              </a:rPr>
              <a:t>UNION</a:t>
            </a:r>
            <a:endParaRPr lang="en-US" dirty="0">
              <a:latin typeface="Baskerville Old Face" pitchFamily="18" charset="0"/>
            </a:endParaRPr>
          </a:p>
        </p:txBody>
      </p:sp>
      <p:sp>
        <p:nvSpPr>
          <p:cNvPr id="3" name="Content Placeholder 2"/>
          <p:cNvSpPr>
            <a:spLocks noGrp="1"/>
          </p:cNvSpPr>
          <p:nvPr>
            <p:ph idx="1"/>
          </p:nvPr>
        </p:nvSpPr>
        <p:spPr>
          <a:xfrm>
            <a:off x="457200" y="980728"/>
            <a:ext cx="8229600" cy="5593808"/>
          </a:xfrm>
        </p:spPr>
        <p:txBody>
          <a:bodyPr>
            <a:normAutofit lnSpcReduction="10000"/>
          </a:bodyPr>
          <a:lstStyle/>
          <a:p>
            <a:pPr algn="just">
              <a:lnSpc>
                <a:spcPct val="150000"/>
              </a:lnSpc>
            </a:pPr>
            <a:r>
              <a:rPr lang="en-US" dirty="0" smtClean="0">
                <a:solidFill>
                  <a:schemeClr val="tx1"/>
                </a:solidFill>
                <a:latin typeface="Baskerville Old Face" pitchFamily="18" charset="0"/>
              </a:rPr>
              <a:t>The UNION set operator combines all tuples from two relations, excluding duplicate tuples.</a:t>
            </a:r>
          </a:p>
          <a:p>
            <a:pPr algn="just">
              <a:lnSpc>
                <a:spcPct val="150000"/>
              </a:lnSpc>
            </a:pPr>
            <a:r>
              <a:rPr lang="en-US" dirty="0" smtClean="0">
                <a:latin typeface="Baskerville Old Face" pitchFamily="18" charset="0"/>
              </a:rPr>
              <a:t>The relations must have the same attribute characteristics (the columns and domains must be identical) to be used in the UNION. </a:t>
            </a:r>
          </a:p>
          <a:p>
            <a:pPr algn="just">
              <a:lnSpc>
                <a:spcPct val="150000"/>
              </a:lnSpc>
            </a:pPr>
            <a:r>
              <a:rPr lang="en-US" dirty="0" smtClean="0">
                <a:solidFill>
                  <a:schemeClr val="tx1"/>
                </a:solidFill>
                <a:latin typeface="Baskerville Old Face" pitchFamily="18" charset="0"/>
              </a:rPr>
              <a:t>When two or more tables share the same number of columns, i.e., have the same degree, and when the share the same (or compatible) domains, they are said to be </a:t>
            </a:r>
            <a:r>
              <a:rPr lang="en-US" b="1" dirty="0" smtClean="0">
                <a:solidFill>
                  <a:schemeClr val="tx1"/>
                </a:solidFill>
                <a:latin typeface="Baskerville Old Face" pitchFamily="18" charset="0"/>
              </a:rPr>
              <a:t>union- compatible </a:t>
            </a:r>
          </a:p>
        </p:txBody>
      </p:sp>
    </p:spTree>
    <p:extLst>
      <p:ext uri="{BB962C8B-B14F-4D97-AF65-F5344CB8AC3E}">
        <p14:creationId xmlns:p14="http://schemas.microsoft.com/office/powerpoint/2010/main" val="868725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576064"/>
          </a:xfrm>
        </p:spPr>
        <p:txBody>
          <a:bodyPr>
            <a:normAutofit fontScale="90000"/>
          </a:bodyPr>
          <a:lstStyle/>
          <a:p>
            <a:pPr algn="ctr"/>
            <a:r>
              <a:rPr lang="en-US" dirty="0" smtClean="0"/>
              <a:t>	</a:t>
            </a:r>
            <a:r>
              <a:rPr lang="en-US" dirty="0" smtClean="0">
                <a:latin typeface="Baskerville Old Face" pitchFamily="18" charset="0"/>
              </a:rPr>
              <a:t>UNION(cont’d)</a:t>
            </a:r>
            <a:endParaRPr lang="en-US" dirty="0">
              <a:latin typeface="Baskerville Old Face"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80728"/>
                <a:ext cx="8229600" cy="5593808"/>
              </a:xfrm>
            </p:spPr>
            <p:txBody>
              <a:bodyPr>
                <a:normAutofit lnSpcReduction="10000"/>
              </a:bodyPr>
              <a:lstStyle/>
              <a:p>
                <a:pPr algn="just">
                  <a:lnSpc>
                    <a:spcPct val="150000"/>
                  </a:lnSpc>
                </a:pPr>
                <a:r>
                  <a:rPr lang="en-US" dirty="0" smtClean="0">
                    <a:solidFill>
                      <a:schemeClr val="tx1"/>
                    </a:solidFill>
                    <a:latin typeface="Baskerville Old Face" pitchFamily="18" charset="0"/>
                  </a:rPr>
                  <a:t>The UNION operator is denoted by </a:t>
                </a:r>
                <a14:m>
                  <m:oMath xmlns:m="http://schemas.openxmlformats.org/officeDocument/2006/math">
                    <m:r>
                      <a:rPr lang="en-US" i="1" smtClean="0">
                        <a:solidFill>
                          <a:schemeClr val="tx1"/>
                        </a:solidFill>
                        <a:latin typeface="Cambria Math"/>
                        <a:ea typeface="Cambria Math"/>
                      </a:rPr>
                      <m:t>∪</m:t>
                    </m:r>
                    <m:r>
                      <a:rPr lang="en-US" b="0" i="1" smtClean="0">
                        <a:solidFill>
                          <a:schemeClr val="tx1"/>
                        </a:solidFill>
                        <a:latin typeface="Cambria Math"/>
                        <a:ea typeface="Cambria Math"/>
                      </a:rPr>
                      <m:t> </m:t>
                    </m:r>
                  </m:oMath>
                </a14:m>
                <a:r>
                  <a:rPr lang="en-US" dirty="0" smtClean="0">
                    <a:solidFill>
                      <a:schemeClr val="tx1"/>
                    </a:solidFill>
                    <a:latin typeface="Baskerville Old Face" pitchFamily="18" charset="0"/>
                  </a:rPr>
                  <a:t>and formally defined as:</a:t>
                </a:r>
              </a:p>
              <a:p>
                <a:pPr lvl="1" algn="just">
                  <a:lnSpc>
                    <a:spcPct val="150000"/>
                  </a:lnSpc>
                </a:pPr>
                <a:r>
                  <a:rPr lang="en-US" dirty="0" smtClean="0">
                    <a:solidFill>
                      <a:schemeClr val="tx1"/>
                    </a:solidFill>
                    <a:latin typeface="Baskerville Old Face" pitchFamily="18" charset="0"/>
                  </a:rPr>
                  <a:t>The union of relations </a:t>
                </a:r>
                <a14:m>
                  <m:oMath xmlns:m="http://schemas.openxmlformats.org/officeDocument/2006/math">
                    <m:r>
                      <m:rPr>
                        <m:sty m:val="p"/>
                      </m:rPr>
                      <a:rPr lang="en-US" b="0" i="0" smtClean="0">
                        <a:solidFill>
                          <a:schemeClr val="tx1"/>
                        </a:solidFill>
                        <a:latin typeface="Cambria Math"/>
                      </a:rPr>
                      <m:t>R</m:t>
                    </m:r>
                    <m:r>
                      <a:rPr lang="en-US" b="0" i="0" baseline="-25000" smtClean="0">
                        <a:solidFill>
                          <a:schemeClr val="tx1"/>
                        </a:solidFill>
                        <a:latin typeface="Cambria Math"/>
                      </a:rPr>
                      <m:t>1</m:t>
                    </m:r>
                    <m:d>
                      <m:dPr>
                        <m:ctrlPr>
                          <a:rPr lang="en-US" i="1" smtClean="0">
                            <a:solidFill>
                              <a:schemeClr val="tx1"/>
                            </a:solidFill>
                            <a:latin typeface="Cambria Math"/>
                          </a:rPr>
                        </m:ctrlPr>
                      </m:dPr>
                      <m:e>
                        <m:r>
                          <a:rPr lang="en-US" b="0" i="1" smtClean="0">
                            <a:solidFill>
                              <a:schemeClr val="tx1"/>
                            </a:solidFill>
                            <a:latin typeface="Cambria Math"/>
                          </a:rPr>
                          <m:t>𝑎</m:t>
                        </m:r>
                        <m:r>
                          <a:rPr lang="en-US" b="0" i="1" baseline="-25000" smtClean="0">
                            <a:solidFill>
                              <a:schemeClr val="tx1"/>
                            </a:solidFill>
                            <a:latin typeface="Cambria Math"/>
                          </a:rPr>
                          <m:t>1</m:t>
                        </m:r>
                        <m:r>
                          <a:rPr lang="en-US" b="0" i="1" smtClean="0">
                            <a:solidFill>
                              <a:schemeClr val="tx1"/>
                            </a:solidFill>
                            <a:latin typeface="Cambria Math"/>
                          </a:rPr>
                          <m:t>, </m:t>
                        </m:r>
                        <m:r>
                          <a:rPr lang="en-US" b="0" i="1" smtClean="0">
                            <a:solidFill>
                              <a:schemeClr val="tx1"/>
                            </a:solidFill>
                            <a:latin typeface="Cambria Math"/>
                          </a:rPr>
                          <m:t>𝑎</m:t>
                        </m:r>
                        <m:r>
                          <a:rPr lang="en-US" b="0" i="1" baseline="-25000" smtClean="0">
                            <a:solidFill>
                              <a:schemeClr val="tx1"/>
                            </a:solidFill>
                            <a:latin typeface="Cambria Math"/>
                          </a:rPr>
                          <m:t>2</m:t>
                        </m:r>
                        <m:r>
                          <a:rPr lang="en-US" b="0" i="1" smtClean="0">
                            <a:solidFill>
                              <a:schemeClr val="tx1"/>
                            </a:solidFill>
                            <a:latin typeface="Cambria Math"/>
                          </a:rPr>
                          <m:t>,…</m:t>
                        </m:r>
                        <m:r>
                          <a:rPr lang="en-US" b="0" i="1" smtClean="0">
                            <a:solidFill>
                              <a:schemeClr val="tx1"/>
                            </a:solidFill>
                            <a:latin typeface="Cambria Math"/>
                          </a:rPr>
                          <m:t>𝑎𝑛</m:t>
                        </m:r>
                      </m:e>
                    </m:d>
                  </m:oMath>
                </a14:m>
                <a:r>
                  <a:rPr lang="en-US" dirty="0" smtClean="0">
                    <a:solidFill>
                      <a:schemeClr val="tx1"/>
                    </a:solidFill>
                    <a:latin typeface="Baskerville Old Face" pitchFamily="18" charset="0"/>
                  </a:rPr>
                  <a:t> and </a:t>
                </a:r>
                <a14:m>
                  <m:oMath xmlns:m="http://schemas.openxmlformats.org/officeDocument/2006/math">
                    <m:r>
                      <m:rPr>
                        <m:sty m:val="p"/>
                      </m:rPr>
                      <a:rPr lang="en-US">
                        <a:solidFill>
                          <a:schemeClr val="tx1"/>
                        </a:solidFill>
                        <a:latin typeface="Cambria Math"/>
                      </a:rPr>
                      <m:t>R</m:t>
                    </m:r>
                    <m:r>
                      <a:rPr lang="en-US" b="0" i="1" baseline="-25000" smtClean="0">
                        <a:solidFill>
                          <a:schemeClr val="tx1"/>
                        </a:solidFill>
                        <a:latin typeface="Cambria Math"/>
                      </a:rPr>
                      <m:t>2</m:t>
                    </m:r>
                    <m:d>
                      <m:dPr>
                        <m:ctrlPr>
                          <a:rPr lang="en-US" i="1">
                            <a:solidFill>
                              <a:schemeClr val="tx1"/>
                            </a:solidFill>
                            <a:latin typeface="Cambria Math"/>
                          </a:rPr>
                        </m:ctrlPr>
                      </m:dPr>
                      <m:e>
                        <m:r>
                          <a:rPr lang="en-US" b="0" i="1" smtClean="0">
                            <a:solidFill>
                              <a:schemeClr val="tx1"/>
                            </a:solidFill>
                            <a:latin typeface="Cambria Math"/>
                          </a:rPr>
                          <m:t>𝑏</m:t>
                        </m:r>
                        <m:r>
                          <a:rPr lang="en-US" i="1" baseline="-25000">
                            <a:solidFill>
                              <a:schemeClr val="tx1"/>
                            </a:solidFill>
                            <a:latin typeface="Cambria Math"/>
                          </a:rPr>
                          <m:t>1</m:t>
                        </m:r>
                        <m:r>
                          <a:rPr lang="en-US" i="1">
                            <a:solidFill>
                              <a:schemeClr val="tx1"/>
                            </a:solidFill>
                            <a:latin typeface="Cambria Math"/>
                          </a:rPr>
                          <m:t>, </m:t>
                        </m:r>
                        <m:r>
                          <a:rPr lang="en-US" b="0" i="1" smtClean="0">
                            <a:solidFill>
                              <a:schemeClr val="tx1"/>
                            </a:solidFill>
                            <a:latin typeface="Cambria Math"/>
                          </a:rPr>
                          <m:t>𝑏</m:t>
                        </m:r>
                        <m:r>
                          <a:rPr lang="en-US" i="1" baseline="-25000">
                            <a:solidFill>
                              <a:schemeClr val="tx1"/>
                            </a:solidFill>
                            <a:latin typeface="Cambria Math"/>
                          </a:rPr>
                          <m:t>2</m:t>
                        </m:r>
                        <m:r>
                          <a:rPr lang="en-US" i="1">
                            <a:solidFill>
                              <a:schemeClr val="tx1"/>
                            </a:solidFill>
                            <a:latin typeface="Cambria Math"/>
                          </a:rPr>
                          <m:t>,…</m:t>
                        </m:r>
                        <m:r>
                          <a:rPr lang="en-US" b="0" i="1" smtClean="0">
                            <a:solidFill>
                              <a:schemeClr val="tx1"/>
                            </a:solidFill>
                            <a:latin typeface="Cambria Math"/>
                          </a:rPr>
                          <m:t>𝑏</m:t>
                        </m:r>
                        <m:r>
                          <a:rPr lang="en-US" i="1" baseline="-25000">
                            <a:solidFill>
                              <a:schemeClr val="tx1"/>
                            </a:solidFill>
                            <a:latin typeface="Cambria Math"/>
                          </a:rPr>
                          <m:t>𝑛</m:t>
                        </m:r>
                      </m:e>
                    </m:d>
                    <m:r>
                      <a:rPr lang="en-US" i="1">
                        <a:solidFill>
                          <a:schemeClr val="tx1"/>
                        </a:solidFill>
                        <a:latin typeface="Cambria Math"/>
                      </a:rPr>
                      <m:t> </m:t>
                    </m:r>
                  </m:oMath>
                </a14:m>
                <a:r>
                  <a:rPr lang="en-US" dirty="0" smtClean="0">
                    <a:solidFill>
                      <a:schemeClr val="tx1"/>
                    </a:solidFill>
                    <a:latin typeface="Baskerville Old Face" pitchFamily="18" charset="0"/>
                  </a:rPr>
                  <a:t>denoted by </a:t>
                </a:r>
                <a14:m>
                  <m:oMath xmlns:m="http://schemas.openxmlformats.org/officeDocument/2006/math">
                    <m:r>
                      <m:rPr>
                        <m:sty m:val="p"/>
                      </m:rPr>
                      <a:rPr lang="en-US" b="0" i="0" smtClean="0">
                        <a:solidFill>
                          <a:schemeClr val="tx1"/>
                        </a:solidFill>
                        <a:latin typeface="Cambria Math"/>
                        <a:ea typeface="Cambria Math"/>
                      </a:rPr>
                      <m:t>R</m:t>
                    </m:r>
                    <m:r>
                      <a:rPr lang="en-US" b="0" i="0" baseline="-25000" smtClean="0">
                        <a:solidFill>
                          <a:schemeClr val="tx1"/>
                        </a:solidFill>
                        <a:latin typeface="Cambria Math"/>
                        <a:ea typeface="Cambria Math"/>
                      </a:rPr>
                      <m:t>1</m:t>
                    </m:r>
                    <m:r>
                      <a:rPr lang="en-US" i="1" smtClean="0">
                        <a:solidFill>
                          <a:schemeClr val="tx1"/>
                        </a:solidFill>
                        <a:latin typeface="Cambria Math"/>
                        <a:ea typeface="Cambria Math"/>
                      </a:rPr>
                      <m:t>∪</m:t>
                    </m:r>
                    <m:r>
                      <a:rPr lang="en-US" b="0" i="1" smtClean="0">
                        <a:solidFill>
                          <a:schemeClr val="tx1"/>
                        </a:solidFill>
                        <a:latin typeface="Cambria Math"/>
                        <a:ea typeface="Cambria Math"/>
                      </a:rPr>
                      <m:t>𝑅</m:t>
                    </m:r>
                    <m:r>
                      <a:rPr lang="en-US" b="0" i="1" baseline="-25000" smtClean="0">
                        <a:solidFill>
                          <a:schemeClr val="tx1"/>
                        </a:solidFill>
                        <a:latin typeface="Cambria Math"/>
                        <a:ea typeface="Cambria Math"/>
                      </a:rPr>
                      <m:t>2</m:t>
                    </m:r>
                  </m:oMath>
                </a14:m>
                <a:r>
                  <a:rPr lang="en-US" dirty="0" smtClean="0">
                    <a:solidFill>
                      <a:schemeClr val="tx1"/>
                    </a:solidFill>
                    <a:latin typeface="Baskerville Old Face" pitchFamily="18" charset="0"/>
                  </a:rPr>
                  <a:t> with degree </a:t>
                </a:r>
                <a:r>
                  <a:rPr lang="en-US" i="1" dirty="0" smtClean="0">
                    <a:solidFill>
                      <a:schemeClr val="tx1"/>
                    </a:solidFill>
                    <a:latin typeface="Baskerville Old Face" pitchFamily="18" charset="0"/>
                  </a:rPr>
                  <a:t>n, </a:t>
                </a:r>
                <a:r>
                  <a:rPr lang="en-US" dirty="0" smtClean="0">
                    <a:solidFill>
                      <a:schemeClr val="tx1"/>
                    </a:solidFill>
                    <a:latin typeface="Baskerville Old Face" pitchFamily="18" charset="0"/>
                  </a:rPr>
                  <a:t>is the relation </a:t>
                </a:r>
                <a14:m>
                  <m:oMath xmlns:m="http://schemas.openxmlformats.org/officeDocument/2006/math">
                    <m:r>
                      <m:rPr>
                        <m:sty m:val="p"/>
                      </m:rPr>
                      <a:rPr lang="en-US">
                        <a:solidFill>
                          <a:schemeClr val="tx1"/>
                        </a:solidFill>
                        <a:latin typeface="Cambria Math"/>
                      </a:rPr>
                      <m:t>R</m:t>
                    </m:r>
                    <m:r>
                      <a:rPr lang="en-US" b="0" i="1" baseline="-25000" smtClean="0">
                        <a:solidFill>
                          <a:schemeClr val="tx1"/>
                        </a:solidFill>
                        <a:latin typeface="Cambria Math"/>
                      </a:rPr>
                      <m:t>3</m:t>
                    </m:r>
                    <m:d>
                      <m:dPr>
                        <m:ctrlPr>
                          <a:rPr lang="en-US" i="1">
                            <a:solidFill>
                              <a:schemeClr val="tx1"/>
                            </a:solidFill>
                            <a:latin typeface="Cambria Math"/>
                          </a:rPr>
                        </m:ctrlPr>
                      </m:dPr>
                      <m:e>
                        <m:r>
                          <a:rPr lang="en-US" b="0" i="1" smtClean="0">
                            <a:solidFill>
                              <a:schemeClr val="tx1"/>
                            </a:solidFill>
                            <a:latin typeface="Cambria Math"/>
                          </a:rPr>
                          <m:t>𝑐</m:t>
                        </m:r>
                        <m:r>
                          <a:rPr lang="en-US" i="1" baseline="-25000">
                            <a:solidFill>
                              <a:schemeClr val="tx1"/>
                            </a:solidFill>
                            <a:latin typeface="Cambria Math"/>
                          </a:rPr>
                          <m:t>1</m:t>
                        </m:r>
                        <m:r>
                          <a:rPr lang="en-US" i="1">
                            <a:solidFill>
                              <a:schemeClr val="tx1"/>
                            </a:solidFill>
                            <a:latin typeface="Cambria Math"/>
                          </a:rPr>
                          <m:t>, </m:t>
                        </m:r>
                        <m:r>
                          <a:rPr lang="en-US" b="0" i="1" smtClean="0">
                            <a:solidFill>
                              <a:schemeClr val="tx1"/>
                            </a:solidFill>
                            <a:latin typeface="Cambria Math"/>
                          </a:rPr>
                          <m:t>𝑐</m:t>
                        </m:r>
                        <m:r>
                          <a:rPr lang="en-US" i="1" baseline="-25000">
                            <a:solidFill>
                              <a:schemeClr val="tx1"/>
                            </a:solidFill>
                            <a:latin typeface="Cambria Math"/>
                          </a:rPr>
                          <m:t>2</m:t>
                        </m:r>
                        <m:r>
                          <a:rPr lang="en-US" i="1">
                            <a:solidFill>
                              <a:schemeClr val="tx1"/>
                            </a:solidFill>
                            <a:latin typeface="Cambria Math"/>
                          </a:rPr>
                          <m:t>,…</m:t>
                        </m:r>
                        <m:r>
                          <a:rPr lang="en-US" b="0" i="1" smtClean="0">
                            <a:solidFill>
                              <a:schemeClr val="tx1"/>
                            </a:solidFill>
                            <a:latin typeface="Cambria Math"/>
                          </a:rPr>
                          <m:t>𝑐</m:t>
                        </m:r>
                        <m:r>
                          <a:rPr lang="en-US" i="1" baseline="-25000">
                            <a:solidFill>
                              <a:schemeClr val="tx1"/>
                            </a:solidFill>
                            <a:latin typeface="Cambria Math"/>
                          </a:rPr>
                          <m:t>𝑛</m:t>
                        </m:r>
                      </m:e>
                    </m:d>
                    <m:r>
                      <a:rPr lang="en-US" i="1">
                        <a:solidFill>
                          <a:schemeClr val="tx1"/>
                        </a:solidFill>
                        <a:latin typeface="Cambria Math"/>
                      </a:rPr>
                      <m:t> </m:t>
                    </m:r>
                  </m:oMath>
                </a14:m>
                <a:r>
                  <a:rPr lang="en-US" dirty="0" smtClean="0">
                    <a:solidFill>
                      <a:schemeClr val="tx1"/>
                    </a:solidFill>
                    <a:latin typeface="Baskerville Old Face" pitchFamily="18" charset="0"/>
                  </a:rPr>
                  <a:t>where for each </a:t>
                </a:r>
                <a:r>
                  <a:rPr lang="en-US" i="1" dirty="0">
                    <a:solidFill>
                      <a:schemeClr val="tx1"/>
                    </a:solidFill>
                    <a:latin typeface="Baskerville Old Face" pitchFamily="18" charset="0"/>
                  </a:rPr>
                  <a:t>i</a:t>
                </a:r>
                <a:r>
                  <a:rPr lang="en-US" i="1" dirty="0" smtClean="0">
                    <a:solidFill>
                      <a:schemeClr val="tx1"/>
                    </a:solidFill>
                    <a:latin typeface="Baskerville Old Face" pitchFamily="18" charset="0"/>
                  </a:rPr>
                  <a:t> (i = 1, 2, …n), </a:t>
                </a:r>
                <a:r>
                  <a:rPr lang="en-US" dirty="0" err="1" smtClean="0">
                    <a:solidFill>
                      <a:schemeClr val="tx1"/>
                    </a:solidFill>
                    <a:latin typeface="Baskerville Old Face" pitchFamily="18" charset="0"/>
                  </a:rPr>
                  <a:t>a</a:t>
                </a:r>
                <a:r>
                  <a:rPr lang="en-US" baseline="-25000" dirty="0" err="1" smtClean="0">
                    <a:solidFill>
                      <a:schemeClr val="tx1"/>
                    </a:solidFill>
                    <a:latin typeface="Baskerville Old Face" pitchFamily="18" charset="0"/>
                  </a:rPr>
                  <a:t>i</a:t>
                </a:r>
                <a:r>
                  <a:rPr lang="en-US" baseline="-25000" dirty="0" smtClean="0">
                    <a:solidFill>
                      <a:schemeClr val="tx1"/>
                    </a:solidFill>
                    <a:latin typeface="Baskerville Old Face" pitchFamily="18" charset="0"/>
                  </a:rPr>
                  <a:t> </a:t>
                </a:r>
                <a:r>
                  <a:rPr lang="en-US" dirty="0" smtClean="0">
                    <a:solidFill>
                      <a:schemeClr val="tx1"/>
                    </a:solidFill>
                    <a:latin typeface="Baskerville Old Face" pitchFamily="18" charset="0"/>
                  </a:rPr>
                  <a:t>and b</a:t>
                </a:r>
                <a:r>
                  <a:rPr lang="en-US" baseline="-25000" dirty="0" smtClean="0">
                    <a:solidFill>
                      <a:schemeClr val="tx1"/>
                    </a:solidFill>
                    <a:latin typeface="Baskerville Old Face" pitchFamily="18" charset="0"/>
                  </a:rPr>
                  <a:t>i</a:t>
                </a:r>
                <a:r>
                  <a:rPr lang="en-US" dirty="0" smtClean="0">
                    <a:solidFill>
                      <a:schemeClr val="tx1"/>
                    </a:solidFill>
                    <a:latin typeface="Baskerville Old Face" pitchFamily="18" charset="0"/>
                  </a:rPr>
                  <a:t> must have compatible domains</a:t>
                </a:r>
                <a:r>
                  <a:rPr lang="en-US" i="1" dirty="0" smtClean="0">
                    <a:solidFill>
                      <a:schemeClr val="tx1"/>
                    </a:solidFill>
                    <a:latin typeface="Baskerville Old Face" pitchFamily="18" charset="0"/>
                  </a:rPr>
                  <a:t>.</a:t>
                </a:r>
                <a:r>
                  <a:rPr lang="en-US" dirty="0" smtClean="0">
                    <a:solidFill>
                      <a:schemeClr val="tx1"/>
                    </a:solidFill>
                    <a:latin typeface="Baskerville Old Face" pitchFamily="18" charset="0"/>
                  </a:rPr>
                  <a:t> </a:t>
                </a:r>
              </a:p>
              <a:p>
                <a:pPr lvl="1" algn="just">
                  <a:lnSpc>
                    <a:spcPct val="150000"/>
                  </a:lnSpc>
                </a:pPr>
                <a:r>
                  <a:rPr lang="en-US" dirty="0" smtClean="0">
                    <a:solidFill>
                      <a:schemeClr val="tx1"/>
                    </a:solidFill>
                    <a:latin typeface="Baskerville Old Face" pitchFamily="18" charset="0"/>
                  </a:rPr>
                  <a:t>The degree of </a:t>
                </a:r>
                <a:r>
                  <a:rPr lang="en-US" i="1" dirty="0" smtClean="0">
                    <a:solidFill>
                      <a:schemeClr val="tx1"/>
                    </a:solidFill>
                    <a:latin typeface="Baskerville Old Face" pitchFamily="18" charset="0"/>
                  </a:rPr>
                  <a:t>R</a:t>
                </a:r>
                <a:r>
                  <a:rPr lang="en-US" i="1" baseline="-25000" dirty="0" smtClean="0">
                    <a:solidFill>
                      <a:schemeClr val="tx1"/>
                    </a:solidFill>
                    <a:latin typeface="Baskerville Old Face" pitchFamily="18" charset="0"/>
                  </a:rPr>
                  <a:t>3</a:t>
                </a:r>
                <a:r>
                  <a:rPr lang="en-US" i="1" dirty="0" smtClean="0">
                    <a:solidFill>
                      <a:schemeClr val="tx1"/>
                    </a:solidFill>
                    <a:latin typeface="Baskerville Old Face" pitchFamily="18" charset="0"/>
                  </a:rPr>
                  <a:t> </a:t>
                </a:r>
                <a:r>
                  <a:rPr lang="en-US" dirty="0" smtClean="0">
                    <a:solidFill>
                      <a:schemeClr val="tx1"/>
                    </a:solidFill>
                    <a:latin typeface="Baskerville Old Face" pitchFamily="18" charset="0"/>
                  </a:rPr>
                  <a:t>is the same as that of </a:t>
                </a:r>
                <a:r>
                  <a:rPr lang="en-US" i="1" dirty="0" smtClean="0">
                    <a:solidFill>
                      <a:schemeClr val="tx1"/>
                    </a:solidFill>
                    <a:latin typeface="Baskerville Old Face" pitchFamily="18" charset="0"/>
                  </a:rPr>
                  <a:t>R</a:t>
                </a:r>
                <a:r>
                  <a:rPr lang="en-US" i="1" baseline="-25000" dirty="0" smtClean="0">
                    <a:solidFill>
                      <a:schemeClr val="tx1"/>
                    </a:solidFill>
                    <a:latin typeface="Baskerville Old Face" pitchFamily="18" charset="0"/>
                  </a:rPr>
                  <a:t>1</a:t>
                </a:r>
                <a:r>
                  <a:rPr lang="en-US" i="1" dirty="0" smtClean="0">
                    <a:solidFill>
                      <a:schemeClr val="tx1"/>
                    </a:solidFill>
                    <a:latin typeface="Baskerville Old Face" pitchFamily="18" charset="0"/>
                  </a:rPr>
                  <a:t> </a:t>
                </a:r>
                <a:r>
                  <a:rPr lang="en-US" dirty="0" smtClean="0">
                    <a:solidFill>
                      <a:schemeClr val="tx1"/>
                    </a:solidFill>
                    <a:latin typeface="Baskerville Old Face" pitchFamily="18" charset="0"/>
                  </a:rPr>
                  <a:t>and</a:t>
                </a:r>
                <a:r>
                  <a:rPr lang="en-US" i="1" dirty="0" smtClean="0">
                    <a:solidFill>
                      <a:schemeClr val="tx1"/>
                    </a:solidFill>
                    <a:latin typeface="Baskerville Old Face" pitchFamily="18" charset="0"/>
                  </a:rPr>
                  <a:t> R</a:t>
                </a:r>
                <a:r>
                  <a:rPr lang="en-US" i="1" baseline="-25000" dirty="0" smtClean="0">
                    <a:solidFill>
                      <a:schemeClr val="tx1"/>
                    </a:solidFill>
                    <a:latin typeface="Baskerville Old Face" pitchFamily="18" charset="0"/>
                  </a:rPr>
                  <a:t>2</a:t>
                </a:r>
                <a:r>
                  <a:rPr lang="en-US" i="1" dirty="0" smtClean="0">
                    <a:solidFill>
                      <a:schemeClr val="tx1"/>
                    </a:solidFill>
                    <a:latin typeface="Baskerville Old Face" pitchFamily="18" charset="0"/>
                  </a:rPr>
                  <a:t>. </a:t>
                </a:r>
                <a:r>
                  <a:rPr lang="en-US" dirty="0" smtClean="0">
                    <a:solidFill>
                      <a:schemeClr val="tx1"/>
                    </a:solidFill>
                    <a:latin typeface="Baskerville Old Face" pitchFamily="18" charset="0"/>
                  </a:rPr>
                  <a:t>However, the cardinality of </a:t>
                </a:r>
                <a:r>
                  <a:rPr lang="en-US" i="1" dirty="0" smtClean="0">
                    <a:solidFill>
                      <a:schemeClr val="tx1"/>
                    </a:solidFill>
                    <a:latin typeface="Baskerville Old Face" pitchFamily="18" charset="0"/>
                  </a:rPr>
                  <a:t>R</a:t>
                </a:r>
                <a:r>
                  <a:rPr lang="en-US" i="1" baseline="-25000" dirty="0" smtClean="0">
                    <a:solidFill>
                      <a:schemeClr val="tx1"/>
                    </a:solidFill>
                    <a:latin typeface="Baskerville Old Face" pitchFamily="18" charset="0"/>
                  </a:rPr>
                  <a:t>3</a:t>
                </a:r>
                <a:r>
                  <a:rPr lang="en-US" i="1" dirty="0" smtClean="0">
                    <a:solidFill>
                      <a:schemeClr val="tx1"/>
                    </a:solidFill>
                    <a:latin typeface="Baskerville Old Face" pitchFamily="18" charset="0"/>
                  </a:rPr>
                  <a:t> </a:t>
                </a:r>
                <a:r>
                  <a:rPr lang="en-US" dirty="0" smtClean="0">
                    <a:solidFill>
                      <a:schemeClr val="tx1"/>
                    </a:solidFill>
                    <a:latin typeface="Baskerville Old Face" pitchFamily="18" charset="0"/>
                  </a:rPr>
                  <a:t>is</a:t>
                </a:r>
                <a:r>
                  <a:rPr lang="en-US" i="1" dirty="0" smtClean="0">
                    <a:solidFill>
                      <a:schemeClr val="tx1"/>
                    </a:solidFill>
                    <a:latin typeface="Baskerville Old Face" pitchFamily="18" charset="0"/>
                  </a:rPr>
                  <a:t> </a:t>
                </a:r>
                <a:r>
                  <a:rPr lang="en-US" i="1" dirty="0" err="1" smtClean="0">
                    <a:solidFill>
                      <a:schemeClr val="tx1"/>
                    </a:solidFill>
                    <a:latin typeface="Baskerville Old Face" pitchFamily="18" charset="0"/>
                  </a:rPr>
                  <a:t>a+b</a:t>
                </a:r>
                <a:r>
                  <a:rPr lang="en-US" i="1" dirty="0" smtClean="0">
                    <a:solidFill>
                      <a:schemeClr val="tx1"/>
                    </a:solidFill>
                    <a:latin typeface="Baskerville Old Face" pitchFamily="18" charset="0"/>
                  </a:rPr>
                  <a:t>, </a:t>
                </a:r>
                <a:r>
                  <a:rPr lang="en-US" dirty="0" smtClean="0">
                    <a:solidFill>
                      <a:schemeClr val="tx1"/>
                    </a:solidFill>
                    <a:latin typeface="Baskerville Old Face" pitchFamily="18" charset="0"/>
                  </a:rPr>
                  <a:t>only if </a:t>
                </a:r>
                <a:r>
                  <a:rPr lang="en-US" i="1" dirty="0" smtClean="0">
                    <a:solidFill>
                      <a:schemeClr val="tx1"/>
                    </a:solidFill>
                    <a:latin typeface="Baskerville Old Face" pitchFamily="18" charset="0"/>
                  </a:rPr>
                  <a:t>a </a:t>
                </a:r>
                <a:r>
                  <a:rPr lang="en-US" dirty="0" smtClean="0">
                    <a:solidFill>
                      <a:schemeClr val="tx1"/>
                    </a:solidFill>
                    <a:latin typeface="Baskerville Old Face" pitchFamily="18" charset="0"/>
                  </a:rPr>
                  <a:t>and</a:t>
                </a:r>
                <a:r>
                  <a:rPr lang="en-US" i="1" dirty="0" smtClean="0">
                    <a:solidFill>
                      <a:schemeClr val="tx1"/>
                    </a:solidFill>
                    <a:latin typeface="Baskerville Old Face" pitchFamily="18" charset="0"/>
                  </a:rPr>
                  <a:t> b </a:t>
                </a:r>
                <a:r>
                  <a:rPr lang="en-US" dirty="0" smtClean="0">
                    <a:solidFill>
                      <a:schemeClr val="tx1"/>
                    </a:solidFill>
                    <a:latin typeface="Baskerville Old Face" pitchFamily="18" charset="0"/>
                  </a:rPr>
                  <a:t>are the cardinalities of </a:t>
                </a:r>
                <a:r>
                  <a:rPr lang="en-US" i="1" dirty="0" smtClean="0">
                    <a:solidFill>
                      <a:schemeClr val="tx1"/>
                    </a:solidFill>
                    <a:latin typeface="Baskerville Old Face" pitchFamily="18" charset="0"/>
                  </a:rPr>
                  <a:t>R</a:t>
                </a:r>
                <a:r>
                  <a:rPr lang="en-US" i="1" baseline="-25000" dirty="0" smtClean="0">
                    <a:solidFill>
                      <a:schemeClr val="tx1"/>
                    </a:solidFill>
                    <a:latin typeface="Baskerville Old Face" pitchFamily="18" charset="0"/>
                  </a:rPr>
                  <a:t>1</a:t>
                </a:r>
                <a:r>
                  <a:rPr lang="en-US" i="1" dirty="0" smtClean="0">
                    <a:solidFill>
                      <a:schemeClr val="tx1"/>
                    </a:solidFill>
                    <a:latin typeface="Baskerville Old Face" pitchFamily="18" charset="0"/>
                  </a:rPr>
                  <a:t> </a:t>
                </a:r>
                <a:r>
                  <a:rPr lang="en-US" dirty="0" smtClean="0">
                    <a:solidFill>
                      <a:schemeClr val="tx1"/>
                    </a:solidFill>
                    <a:latin typeface="Baskerville Old Face" pitchFamily="18" charset="0"/>
                  </a:rPr>
                  <a:t>and</a:t>
                </a:r>
                <a:r>
                  <a:rPr lang="en-US" i="1" dirty="0" smtClean="0">
                    <a:solidFill>
                      <a:schemeClr val="tx1"/>
                    </a:solidFill>
                    <a:latin typeface="Baskerville Old Face" pitchFamily="18" charset="0"/>
                  </a:rPr>
                  <a:t> R</a:t>
                </a:r>
                <a:r>
                  <a:rPr lang="en-US" i="1" baseline="-25000" dirty="0" smtClean="0">
                    <a:solidFill>
                      <a:schemeClr val="tx1"/>
                    </a:solidFill>
                    <a:latin typeface="Baskerville Old Face" pitchFamily="18" charset="0"/>
                  </a:rPr>
                  <a:t>2</a:t>
                </a:r>
                <a:r>
                  <a:rPr lang="en-US" i="1" dirty="0" smtClean="0">
                    <a:solidFill>
                      <a:schemeClr val="tx1"/>
                    </a:solidFill>
                    <a:latin typeface="Baskerville Old Face" pitchFamily="18" charset="0"/>
                  </a:rPr>
                  <a:t> </a:t>
                </a:r>
                <a:r>
                  <a:rPr lang="en-US" dirty="0" smtClean="0">
                    <a:solidFill>
                      <a:schemeClr val="tx1"/>
                    </a:solidFill>
                    <a:latin typeface="Baskerville Old Face" pitchFamily="18" charset="0"/>
                  </a:rPr>
                  <a:t>respectively </a:t>
                </a:r>
                <a:endParaRPr lang="en-US" dirty="0">
                  <a:solidFill>
                    <a:schemeClr val="tx1"/>
                  </a:solidFill>
                  <a:latin typeface="Baskerville Old Face"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80728"/>
                <a:ext cx="8229600" cy="5593808"/>
              </a:xfrm>
              <a:blipFill rotWithShape="1">
                <a:blip r:embed="rId2"/>
                <a:stretch>
                  <a:fillRect r="-1481"/>
                </a:stretch>
              </a:blipFill>
            </p:spPr>
            <p:txBody>
              <a:bodyPr/>
              <a:lstStyle/>
              <a:p>
                <a:r>
                  <a:rPr lang="en-US">
                    <a:noFill/>
                  </a:rPr>
                  <a:t> </a:t>
                </a:r>
              </a:p>
            </p:txBody>
          </p:sp>
        </mc:Fallback>
      </mc:AlternateContent>
    </p:spTree>
    <p:extLst>
      <p:ext uri="{BB962C8B-B14F-4D97-AF65-F5344CB8AC3E}">
        <p14:creationId xmlns:p14="http://schemas.microsoft.com/office/powerpoint/2010/main" val="3662522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4382</TotalTime>
  <Words>3732</Words>
  <Application>Microsoft Office PowerPoint</Application>
  <PresentationFormat>On-screen Show (4:3)</PresentationFormat>
  <Paragraphs>1064</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Urban</vt:lpstr>
      <vt:lpstr>LECTURE 4</vt:lpstr>
      <vt:lpstr>Introduction</vt:lpstr>
      <vt:lpstr>Introduction (cont’d)</vt:lpstr>
      <vt:lpstr>SELECTion</vt:lpstr>
      <vt:lpstr>SELECT (cont’d)</vt:lpstr>
      <vt:lpstr> PROJECTion</vt:lpstr>
      <vt:lpstr>PROJECT (cont’d)</vt:lpstr>
      <vt:lpstr> UNION</vt:lpstr>
      <vt:lpstr> UNION(cont’d)</vt:lpstr>
      <vt:lpstr>UNION (cont’d)</vt:lpstr>
      <vt:lpstr>INTERSECT</vt:lpstr>
      <vt:lpstr>INTERSECT(cont’d)</vt:lpstr>
      <vt:lpstr>DIFFERENCE</vt:lpstr>
      <vt:lpstr>DIFFERENCE (cont’d)</vt:lpstr>
      <vt:lpstr>CARTESIAN PRODUCT</vt:lpstr>
      <vt:lpstr>CARTESIAN PRODUCT (cont’d)</vt:lpstr>
      <vt:lpstr>DIVISION</vt:lpstr>
      <vt:lpstr>Division (cont’d)</vt:lpstr>
      <vt:lpstr>JOIN</vt:lpstr>
      <vt:lpstr>JOIN(cont’d)</vt:lpstr>
      <vt:lpstr>THETA JOIN AND EQUIJOIN</vt:lpstr>
      <vt:lpstr>THETA JOIN AND EQUIJOIN(cont’d)</vt:lpstr>
      <vt:lpstr>THETA JOIN AND EQUIJOIN(cont’d)</vt:lpstr>
      <vt:lpstr>Equijoin Example</vt:lpstr>
      <vt:lpstr>Equijoin Example (cont’d)</vt:lpstr>
      <vt:lpstr>Equijoin Example (cont’d)</vt:lpstr>
      <vt:lpstr>NATURAL JOIN</vt:lpstr>
      <vt:lpstr>NATURAL JOIN(cont’d)</vt:lpstr>
      <vt:lpstr>NATURAL JOIN(cont’d)</vt:lpstr>
      <vt:lpstr>Natural Join Example</vt:lpstr>
      <vt:lpstr>Natural Join Example (cont’d)</vt:lpstr>
      <vt:lpstr>Natural Join Example (cont’d)</vt:lpstr>
      <vt:lpstr>OUTER JOIN</vt:lpstr>
      <vt:lpstr>OUTER JOIN (cont’d)</vt:lpstr>
      <vt:lpstr>OUTER JOIN (cont’d)</vt:lpstr>
      <vt:lpstr>Left Outer Join Example (cont’d)</vt:lpstr>
      <vt:lpstr>Right Outer Join Example (cont’d)</vt:lpstr>
      <vt:lpstr>CONSTRUCTING QUERIES USING RELATIONAL ALGEBRAIC EXPRESSIONS</vt:lpstr>
      <vt:lpstr>CONSTRUCTING QUERIES USING RELATIONAL ALGEBRAIC EXPRESSIONS</vt:lpstr>
      <vt:lpstr>Building Queries Example -  Car Maintenance Database</vt:lpstr>
      <vt:lpstr>Car Maintenance Example (cont’d) Car inspection ERD</vt:lpstr>
      <vt:lpstr>Car Maintenance Example (cont’d) </vt:lpstr>
      <vt:lpstr>Car Maintenance Example (cont’d) </vt:lpstr>
      <vt:lpstr>Car Maintenance Example (cont’d)</vt:lpstr>
      <vt:lpstr>Car Maintenance Example (cont’d)</vt:lpstr>
      <vt:lpstr>Car Maintenance 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creator>tgPAULA</dc:creator>
  <cp:lastModifiedBy>tgPAULA</cp:lastModifiedBy>
  <cp:revision>64</cp:revision>
  <dcterms:created xsi:type="dcterms:W3CDTF">2013-10-13T21:02:55Z</dcterms:created>
  <dcterms:modified xsi:type="dcterms:W3CDTF">2013-10-17T14:57:11Z</dcterms:modified>
</cp:coreProperties>
</file>