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13" r:id="rId4"/>
    <p:sldId id="315" r:id="rId5"/>
    <p:sldId id="320" r:id="rId6"/>
    <p:sldId id="263" r:id="rId7"/>
    <p:sldId id="267" r:id="rId8"/>
    <p:sldId id="318" r:id="rId9"/>
    <p:sldId id="266" r:id="rId10"/>
    <p:sldId id="268" r:id="rId11"/>
    <p:sldId id="316" r:id="rId12"/>
    <p:sldId id="317" r:id="rId13"/>
    <p:sldId id="322" r:id="rId14"/>
    <p:sldId id="323" r:id="rId15"/>
    <p:sldId id="321" r:id="rId16"/>
    <p:sldId id="324" r:id="rId17"/>
    <p:sldId id="270" r:id="rId18"/>
    <p:sldId id="325" r:id="rId19"/>
    <p:sldId id="275" r:id="rId20"/>
    <p:sldId id="327" r:id="rId21"/>
    <p:sldId id="328" r:id="rId22"/>
    <p:sldId id="271" r:id="rId23"/>
    <p:sldId id="329" r:id="rId24"/>
    <p:sldId id="330" r:id="rId25"/>
    <p:sldId id="277" r:id="rId26"/>
    <p:sldId id="272" r:id="rId27"/>
    <p:sldId id="331" r:id="rId28"/>
    <p:sldId id="287" r:id="rId29"/>
    <p:sldId id="332" r:id="rId30"/>
    <p:sldId id="333" r:id="rId31"/>
    <p:sldId id="283" r:id="rId32"/>
    <p:sldId id="282" r:id="rId33"/>
    <p:sldId id="286" r:id="rId34"/>
    <p:sldId id="288" r:id="rId35"/>
    <p:sldId id="289" r:id="rId36"/>
    <p:sldId id="290" r:id="rId37"/>
    <p:sldId id="292" r:id="rId38"/>
    <p:sldId id="334" r:id="rId39"/>
    <p:sldId id="291" r:id="rId40"/>
    <p:sldId id="296" r:id="rId41"/>
    <p:sldId id="335" r:id="rId42"/>
    <p:sldId id="336" r:id="rId43"/>
    <p:sldId id="298" r:id="rId44"/>
    <p:sldId id="299" r:id="rId45"/>
    <p:sldId id="304" r:id="rId46"/>
    <p:sldId id="305" r:id="rId47"/>
    <p:sldId id="337" r:id="rId48"/>
    <p:sldId id="33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ED05-9AC6-45F0-9CF9-AE3B3ACC62C5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F3CB-C5DF-41A0-ADF2-6D90D9923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13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A56F-737B-4EAB-912A-8D402EF1F15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9CA5-CF98-41C2-8903-A19873D73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9CA5-CF98-41C2-8903-A19873D7375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06172C-2C9D-4050-971A-8706FC352987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A89835-E6FA-4160-A4E3-B5B1C99B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4464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LECTURE 3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>
                <a:latin typeface="Baskerville Old Face" pitchFamily="18" charset="0"/>
              </a:rPr>
              <a:t>RELATIONAL DATABASE MODEL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1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Keys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Very often it is required to be able to identify each of the different instances of relations in a database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key consists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of one or more attributes that determine other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attributes</a:t>
            </a:r>
          </a:p>
          <a:p>
            <a:pPr lvl="3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an invoice number identifies all of the invoice attributes, such as invoice date and customer name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 key’s role is based on a concept known as </a:t>
            </a:r>
            <a:r>
              <a:rPr lang="en-US" b="1" dirty="0" smtClean="0">
                <a:latin typeface="Baskerville Old Face" pitchFamily="18" charset="0"/>
              </a:rPr>
              <a:t>determination.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In database, the statement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‘A determines B’ (A   B)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indicates that if you know the value of attribute A, you can look up (determine) the value of attribute B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If A determines B, C and D, you write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A    B, C, D</a:t>
            </a:r>
            <a:endParaRPr lang="en-US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92280" y="46531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24128" y="60212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836712"/>
          <a:ext cx="8280920" cy="5604740"/>
        </p:xfrm>
        <a:graphic>
          <a:graphicData uri="http://schemas.openxmlformats.org/drawingml/2006/table">
            <a:tbl>
              <a:tblPr/>
              <a:tblGrid>
                <a:gridCol w="784655"/>
                <a:gridCol w="980819"/>
                <a:gridCol w="1050878"/>
                <a:gridCol w="910762"/>
                <a:gridCol w="910762"/>
                <a:gridCol w="770644"/>
                <a:gridCol w="980819"/>
                <a:gridCol w="980819"/>
                <a:gridCol w="910762"/>
              </a:tblGrid>
              <a:tr h="560474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Table name: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STUDENT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STU_NUM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STU_LNAME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STU_FNAME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STU_DOB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STU_CLASS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STU_GPA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DEPT_CODE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STU_PHONE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LECT_NUM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321452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Bowser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William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12-Feb-1975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UG3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2.84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BIOL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2134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Smithson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Anne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15-Nov-1981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UG2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3.27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CIS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2256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324258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Brewer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Juliette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23-Aug-1969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UG3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2.26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ACCT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2256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324269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Oblonski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Walter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16-Sep-1976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UG2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3.09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CIS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2114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Smith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John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30-Dec-1958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PG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ENGL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199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324274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Katinga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Raphael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21-Oct-1979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PG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3.15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ACCT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2267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324291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Robertson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Gerald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08-Apr-1973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PG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3.87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EDU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2267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324299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Smith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John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30-Nov-1986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UG1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2.92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ACCT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2315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MS Sans Serif"/>
                          <a:ea typeface="Times New Roman"/>
                          <a:cs typeface="Times New Roman"/>
                        </a:rPr>
                        <a:t>230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Example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Example(cont’d)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77784"/>
          </a:xfrm>
        </p:spPr>
        <p:txBody>
          <a:bodyPr>
            <a:normAutofit fontScale="92500" lnSpcReduction="20000"/>
          </a:bodyPr>
          <a:lstStyle/>
          <a:p>
            <a:pPr fontAlgn="t">
              <a:lnSpc>
                <a:spcPct val="170000"/>
              </a:lnSpc>
            </a:pPr>
            <a:r>
              <a:rPr lang="en-US" b="1" dirty="0" smtClean="0">
                <a:latin typeface="Baskerville Old Face" pitchFamily="18" charset="0"/>
              </a:rPr>
              <a:t>STU_NUM</a:t>
            </a:r>
            <a:r>
              <a:rPr lang="en-US" dirty="0" smtClean="0">
                <a:latin typeface="Baskerville Old Face" pitchFamily="18" charset="0"/>
              </a:rPr>
              <a:t>       </a:t>
            </a:r>
            <a:r>
              <a:rPr lang="en-US" b="1" dirty="0" smtClean="0">
                <a:latin typeface="Baskerville Old Face" pitchFamily="18" charset="0"/>
              </a:rPr>
              <a:t>STU_LNAME</a:t>
            </a:r>
          </a:p>
          <a:p>
            <a:pPr fontAlgn="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In fact , the </a:t>
            </a:r>
            <a:r>
              <a:rPr lang="en-US" b="1" dirty="0" smtClean="0">
                <a:latin typeface="Baskerville Old Face" pitchFamily="18" charset="0"/>
              </a:rPr>
              <a:t>STU_NUM</a:t>
            </a:r>
            <a:r>
              <a:rPr lang="en-US" dirty="0" smtClean="0">
                <a:latin typeface="Baskerville Old Face" pitchFamily="18" charset="0"/>
              </a:rPr>
              <a:t>  value in the </a:t>
            </a:r>
            <a:r>
              <a:rPr lang="en-US" b="1" dirty="0" smtClean="0">
                <a:latin typeface="Baskerville Old Face" pitchFamily="18" charset="0"/>
              </a:rPr>
              <a:t>STUDENT</a:t>
            </a:r>
            <a:r>
              <a:rPr lang="en-US" dirty="0" smtClean="0">
                <a:latin typeface="Baskerville Old Face" pitchFamily="18" charset="0"/>
              </a:rPr>
              <a:t> table determines all of the student’s attribute values.</a:t>
            </a:r>
          </a:p>
          <a:p>
            <a:pPr lvl="1" fontAlgn="t">
              <a:lnSpc>
                <a:spcPct val="170000"/>
              </a:lnSpc>
            </a:pP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STU_NUM       STU_LNAME, STU_FNAME, STU_DOB, STU_CLASS, STU_GPA, DEPT_CODE, STU_PHONE, LECT_NUM</a:t>
            </a:r>
            <a:endParaRPr lang="en-US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In contrast, </a:t>
            </a:r>
            <a:r>
              <a:rPr lang="en-US" b="1" dirty="0" smtClean="0">
                <a:latin typeface="Baskerville Old Face" pitchFamily="18" charset="0"/>
              </a:rPr>
              <a:t>STU_NUM </a:t>
            </a:r>
            <a:r>
              <a:rPr lang="en-US" dirty="0" smtClean="0">
                <a:latin typeface="Baskerville Old Face" pitchFamily="18" charset="0"/>
              </a:rPr>
              <a:t>is not determined by </a:t>
            </a:r>
            <a:r>
              <a:rPr lang="en-US" b="1" dirty="0" smtClean="0">
                <a:latin typeface="Baskerville Old Face" pitchFamily="18" charset="0"/>
              </a:rPr>
              <a:t>STU_LNAME </a:t>
            </a:r>
            <a:r>
              <a:rPr lang="en-US" dirty="0" smtClean="0">
                <a:latin typeface="Baskerville Old Face" pitchFamily="18" charset="0"/>
              </a:rPr>
              <a:t>because it is quite possible for several students to have the last name Smith.</a:t>
            </a: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99792" y="16288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43808" y="3429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Keys (cont’d)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principle of determination is very important because it is used in the definition of the relational database concept known as </a:t>
            </a:r>
            <a:r>
              <a:rPr lang="en-US" b="1" dirty="0" smtClean="0">
                <a:latin typeface="Baskerville Old Face" pitchFamily="18" charset="0"/>
              </a:rPr>
              <a:t>functional dependence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We say the attribute B is functionally dependent on A if A determines B or more precisely;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attribute B is functionally dependent on the attribute A if each value in column A determines </a:t>
            </a:r>
            <a:r>
              <a:rPr lang="en-US" i="1" dirty="0" smtClean="0">
                <a:solidFill>
                  <a:schemeClr val="tx1"/>
                </a:solidFill>
                <a:latin typeface="Baskerville Old Face" pitchFamily="18" charset="0"/>
              </a:rPr>
              <a:t>one and only one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value in column B</a:t>
            </a: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Keys (cont’d)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From the </a:t>
            </a:r>
            <a:r>
              <a:rPr lang="en-US" b="1" dirty="0" smtClean="0">
                <a:latin typeface="Baskerville Old Face" pitchFamily="18" charset="0"/>
              </a:rPr>
              <a:t>STUDENT</a:t>
            </a:r>
            <a:r>
              <a:rPr lang="en-US" dirty="0" smtClean="0">
                <a:latin typeface="Baskerville Old Face" pitchFamily="18" charset="0"/>
              </a:rPr>
              <a:t> table, it is appropriate to say that </a:t>
            </a:r>
            <a:r>
              <a:rPr lang="en-US" b="1" dirty="0" smtClean="0">
                <a:latin typeface="Baskerville Old Face" pitchFamily="18" charset="0"/>
              </a:rPr>
              <a:t>STU</a:t>
            </a:r>
            <a:r>
              <a:rPr lang="en-US" dirty="0" smtClean="0">
                <a:latin typeface="Baskerville Old Face" pitchFamily="18" charset="0"/>
              </a:rPr>
              <a:t>_</a:t>
            </a:r>
            <a:r>
              <a:rPr lang="en-US" b="1" dirty="0" smtClean="0">
                <a:latin typeface="Baskerville Old Face" pitchFamily="18" charset="0"/>
              </a:rPr>
              <a:t>PHONE </a:t>
            </a:r>
            <a:r>
              <a:rPr lang="en-US" dirty="0" smtClean="0">
                <a:latin typeface="Baskerville Old Face" pitchFamily="18" charset="0"/>
              </a:rPr>
              <a:t>is functionally dependent on </a:t>
            </a:r>
            <a:r>
              <a:rPr lang="en-US" b="1" dirty="0" smtClean="0">
                <a:latin typeface="Baskerville Old Face" pitchFamily="18" charset="0"/>
              </a:rPr>
              <a:t>STU_NUM. 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STU_NUM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value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321452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determines the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PHONE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value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2134.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On the other hand,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NUM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is not functionally dependent on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PHONE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because the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PHONE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value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2267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is associated with two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NUM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values: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324274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and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324291.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 this case, the functional dependence can be defined as ; Attribute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A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determines attribute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B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(i.e.,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B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is functionally dependent on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) if all of the rows in the table that agree in value for attribute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A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also agree in value for attribute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B.</a:t>
            </a: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Types of Keys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Baskerville Old Face" pitchFamily="18" charset="0"/>
              </a:rPr>
              <a:t>Primary </a:t>
            </a:r>
            <a:r>
              <a:rPr lang="en-US" b="1" dirty="0">
                <a:latin typeface="Baskerville Old Face" pitchFamily="18" charset="0"/>
              </a:rPr>
              <a:t>key </a:t>
            </a:r>
            <a:r>
              <a:rPr lang="en-US" dirty="0">
                <a:latin typeface="Baskerville Old Face" pitchFamily="18" charset="0"/>
              </a:rPr>
              <a:t>(PK) is an attribute (or a combination of attributes) that uniquely identifies any given entity (row</a:t>
            </a:r>
            <a:r>
              <a:rPr lang="en-US" dirty="0" smtClean="0">
                <a:latin typeface="Baskerville Old Face" pitchFamily="18" charset="0"/>
              </a:rPr>
              <a:t>)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 the STUDENT table,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STU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NUM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is the primary key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en-US" dirty="0" smtClean="0">
                <a:latin typeface="Baskerville Old Face" pitchFamily="18" charset="0"/>
              </a:rPr>
              <a:t>A key may be composed of more than one attribute; such a multi-attribute key is known as a </a:t>
            </a:r>
            <a:r>
              <a:rPr lang="en-US" b="1" dirty="0" smtClean="0">
                <a:latin typeface="Baskerville Old Face" pitchFamily="18" charset="0"/>
              </a:rPr>
              <a:t>Composite Key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 the STUDENT table, the student’s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last name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would not be sufficient to serve as a key because it is possible to find several students whose last names are the same</a:t>
            </a:r>
          </a:p>
          <a:p>
            <a:pPr algn="just"/>
            <a:endParaRPr lang="en-US" b="1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Types of Keys (cont’d)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However, the combination of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last name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first name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home phone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is very likely to produce unique matches for the remaining attributes.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Given the possible existence of a composite key, the notion of functional dependence can be further refined by specifying </a:t>
            </a:r>
            <a:r>
              <a:rPr lang="en-US" b="1" dirty="0" smtClean="0">
                <a:latin typeface="Baskerville Old Face" pitchFamily="18" charset="0"/>
              </a:rPr>
              <a:t>full functional dependence</a:t>
            </a:r>
            <a:r>
              <a:rPr lang="en-US" dirty="0" smtClean="0">
                <a:latin typeface="Baskerville Old Face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If the attribute (B) is functionally dependent on a composite key (A) but not on any subset of that composite key, the attribute (B) is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fully functionally dependent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on (A)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Types of Keys (cont’d)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Baskerville Old Face" pitchFamily="18" charset="0"/>
              </a:rPr>
              <a:t>Superkey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is a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ny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key that uniquely identifies each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row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superkey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functionally determines all of the row’s attributes.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 the STUDENT table, the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superkey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could be any of the following;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STU_NUM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STU_NUM, STU_LNAME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STU_NUM, STU_LNAME, STU_PHONE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STU_NUM, with or without additional attributes, can be a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superkey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even when the additional attributes are redundant.</a:t>
            </a:r>
          </a:p>
          <a:p>
            <a:pPr lvl="1" algn="just"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9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Types of Keys (cont’d) 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Baskerville Old Face" pitchFamily="18" charset="0"/>
              </a:rPr>
              <a:t>Candidate </a:t>
            </a:r>
            <a:r>
              <a:rPr lang="en-US" b="1" dirty="0">
                <a:latin typeface="Baskerville Old Face" pitchFamily="18" charset="0"/>
              </a:rPr>
              <a:t>key </a:t>
            </a:r>
            <a:r>
              <a:rPr lang="en-US" dirty="0" smtClean="0">
                <a:latin typeface="Baskerville Old Face" pitchFamily="18" charset="0"/>
              </a:rPr>
              <a:t>is any key that uniquely identifies each row without redundancies (i.e., a </a:t>
            </a:r>
            <a:r>
              <a:rPr lang="en-US" dirty="0" err="1">
                <a:latin typeface="Baskerville Old Face" pitchFamily="18" charset="0"/>
              </a:rPr>
              <a:t>superkey</a:t>
            </a:r>
            <a:r>
              <a:rPr lang="en-US" dirty="0">
                <a:latin typeface="Baskerville Old Face" pitchFamily="18" charset="0"/>
              </a:rPr>
              <a:t> without </a:t>
            </a:r>
            <a:r>
              <a:rPr lang="en-US" dirty="0" smtClean="0">
                <a:latin typeface="Baskerville Old Face" pitchFamily="18" charset="0"/>
              </a:rPr>
              <a:t>redundancies OR that does not contain a subset of attributes that is itself a </a:t>
            </a:r>
            <a:r>
              <a:rPr lang="en-US" dirty="0" err="1" smtClean="0">
                <a:latin typeface="Baskerville Old Face" pitchFamily="18" charset="0"/>
              </a:rPr>
              <a:t>superkey</a:t>
            </a:r>
            <a:r>
              <a:rPr lang="en-US" dirty="0" smtClean="0">
                <a:latin typeface="Baskerville Old Face" pitchFamily="18" charset="0"/>
              </a:rPr>
              <a:t>)</a:t>
            </a:r>
          </a:p>
          <a:p>
            <a:pPr marL="621792" lvl="3" indent="-256032" algn="just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The composite key, STU_NUM, STU_LNAME is a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superkey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but it is not a candidate key because STU_NUM by itself is a candidate key</a:t>
            </a:r>
          </a:p>
          <a:p>
            <a:pPr marL="621792" lvl="3" indent="-256032" algn="just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NB: </a:t>
            </a:r>
          </a:p>
          <a:p>
            <a:pPr marL="832104" lvl="4" indent="-256032" algn="just">
              <a:lnSpc>
                <a:spcPct val="150000"/>
              </a:lnSpc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primary key is the key chosen to be the unique identifier of a row</a:t>
            </a:r>
          </a:p>
          <a:p>
            <a:pPr marL="832104" lvl="4" indent="-256032" algn="just">
              <a:lnSpc>
                <a:spcPct val="150000"/>
              </a:lnSpc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Incidentally, a primary key is a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superkey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as well as a candidate key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9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9153" name="Picture 1" descr="C:\Users\Norbert\Desktop\Untitl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463"/>
          <a:stretch/>
        </p:blipFill>
        <p:spPr bwMode="auto">
          <a:xfrm>
            <a:off x="457200" y="1052737"/>
            <a:ext cx="8363272" cy="5507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05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Origins of the 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It was developed by E.F. </a:t>
            </a:r>
            <a:r>
              <a:rPr lang="en-US" dirty="0" err="1" smtClean="0">
                <a:latin typeface="Baskerville Old Face" pitchFamily="18" charset="0"/>
              </a:rPr>
              <a:t>Codd</a:t>
            </a:r>
            <a:r>
              <a:rPr lang="en-US" dirty="0" smtClean="0">
                <a:latin typeface="Baskerville Old Face" pitchFamily="18" charset="0"/>
              </a:rPr>
              <a:t> in the early 1970s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Commercial systems based on the relational model appeared in the late 1970s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Currently, there are several relational DBMSs and most computer vendors support ‘relational’ software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Baskerville Old Face" pitchFamily="18" charset="0"/>
              </a:rPr>
              <a:t>Eg</a:t>
            </a:r>
            <a:r>
              <a:rPr lang="en-US" dirty="0" smtClean="0">
                <a:latin typeface="Baskerville Old Face" pitchFamily="18" charset="0"/>
              </a:rPr>
              <a:t>: Oracle, DB2, </a:t>
            </a:r>
            <a:r>
              <a:rPr lang="en-US" dirty="0" err="1" smtClean="0">
                <a:latin typeface="Baskerville Old Face" pitchFamily="18" charset="0"/>
              </a:rPr>
              <a:t>MySQL</a:t>
            </a:r>
            <a:r>
              <a:rPr lang="en-US" dirty="0" smtClean="0">
                <a:latin typeface="Baskerville Old Face" pitchFamily="18" charset="0"/>
              </a:rPr>
              <a:t>, MS.SQL Sever, MS Access etc.</a:t>
            </a:r>
          </a:p>
          <a:p>
            <a:pPr algn="just">
              <a:lnSpc>
                <a:spcPct val="170000"/>
              </a:lnSpc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70000"/>
              </a:lnSpc>
            </a:pPr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Types of Keys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 smtClean="0">
                <a:latin typeface="Baskerville Old Face" pitchFamily="18" charset="0"/>
              </a:rPr>
              <a:t>Foreign </a:t>
            </a:r>
            <a:r>
              <a:rPr lang="en-US" b="1" dirty="0">
                <a:latin typeface="Baskerville Old Face" pitchFamily="18" charset="0"/>
              </a:rPr>
              <a:t>key </a:t>
            </a:r>
            <a:r>
              <a:rPr lang="en-US" dirty="0">
                <a:latin typeface="Baskerville Old Face" pitchFamily="18" charset="0"/>
              </a:rPr>
              <a:t>(FK) </a:t>
            </a:r>
            <a:r>
              <a:rPr lang="en-US" dirty="0" smtClean="0">
                <a:latin typeface="Baskerville Old Face" pitchFamily="18" charset="0"/>
              </a:rPr>
              <a:t>is a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attribute whose values match primary key values in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related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table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VEN_CODE is the primary key in the VENDOR table and it occurs as a foreign key in the PRODUCT table. 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Types of Keys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 smtClean="0">
                <a:latin typeface="Baskerville Old Face" pitchFamily="18" charset="0"/>
              </a:rPr>
              <a:t>Secondary </a:t>
            </a:r>
            <a:r>
              <a:rPr lang="en-US" b="1" dirty="0">
                <a:latin typeface="Baskerville Old Face" pitchFamily="18" charset="0"/>
              </a:rPr>
              <a:t>key </a:t>
            </a:r>
            <a:r>
              <a:rPr lang="en-US" dirty="0" smtClean="0">
                <a:latin typeface="Baskerville Old Face" pitchFamily="18" charset="0"/>
              </a:rPr>
              <a:t>is a key used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strictly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for data retrieval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purposes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Suppose customer data are stored in a CUSTOMER table in which the customer number is the primary key. Do you suppose that most customers will remember their number?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Data retrieval for a customer can be facilitated when the customer’s last name and phone number are used. i.e., the 1</a:t>
            </a:r>
            <a:r>
              <a:rPr lang="en-US" baseline="30000" dirty="0" smtClean="0">
                <a:solidFill>
                  <a:schemeClr val="tx1"/>
                </a:solidFill>
                <a:latin typeface="Baskerville Old Face" pitchFamily="18" charset="0"/>
              </a:rPr>
              <a:t>0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Key = customer number and the 2</a:t>
            </a:r>
            <a:r>
              <a:rPr lang="en-US" baseline="30000" dirty="0" smtClean="0">
                <a:solidFill>
                  <a:schemeClr val="tx1"/>
                </a:solidFill>
                <a:latin typeface="Baskerville Old Face" pitchFamily="18" charset="0"/>
              </a:rPr>
              <a:t>0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key = the combination of customer last name and phone number</a:t>
            </a:r>
          </a:p>
          <a:p>
            <a:pPr lvl="2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NB: A secondary key does not necessary yield a unique outcome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secondary key’s effectiveness in narrowing down a search depends on how restrictive that secondary key is.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Integrity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Within a table, each primary key value must be unique to ensure that each row is uniquely identified by the primary key. In that case, the table is said to exhibit </a:t>
            </a:r>
            <a:r>
              <a:rPr lang="en-US" b="1" dirty="0" smtClean="0">
                <a:latin typeface="Baskerville Old Face" pitchFamily="18" charset="0"/>
              </a:rPr>
              <a:t>entity integrity</a:t>
            </a:r>
            <a:r>
              <a:rPr lang="en-US" dirty="0" smtClean="0">
                <a:latin typeface="Baskerville Old Face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To maintain entity integrity a </a:t>
            </a:r>
            <a:r>
              <a:rPr lang="en-US" b="1" dirty="0" smtClean="0">
                <a:latin typeface="Baskerville Old Face" pitchFamily="18" charset="0"/>
              </a:rPr>
              <a:t>null </a:t>
            </a:r>
            <a:r>
              <a:rPr lang="en-US" dirty="0" smtClean="0">
                <a:latin typeface="Baskerville Old Face" pitchFamily="18" charset="0"/>
              </a:rPr>
              <a:t>‘value’ (i.e., no data entry at all) is not permitted in the primary key.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Nulls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can never be part of a primary key and should be avoided even in other attributes too.</a:t>
            </a:r>
          </a:p>
          <a:p>
            <a:pPr lvl="1" algn="just">
              <a:lnSpc>
                <a:spcPct val="17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One of an EMPLOYEE table’s attributes is likely to be EMP_INITIAL. However, not all employees have a middle initial. Therefore, some of the EMP_INITIAL ‘values’ may be null.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Even if nulls cannot always be avoided, they must be used sparingly.</a:t>
            </a:r>
          </a:p>
        </p:txBody>
      </p:sp>
    </p:spTree>
    <p:extLst>
      <p:ext uri="{BB962C8B-B14F-4D97-AF65-F5344CB8AC3E}">
        <p14:creationId xmlns:p14="http://schemas.microsoft.com/office/powerpoint/2010/main" val="1472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Integrity Rules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askerville Old Face" pitchFamily="18" charset="0"/>
              </a:rPr>
              <a:t>Nulls if improperly used create problems because they have many deferent meanings. A null can represent;</a:t>
            </a:r>
            <a:endParaRPr lang="en-US" dirty="0">
              <a:latin typeface="Baskerville Old Face" pitchFamily="18" charset="0"/>
            </a:endParaRP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An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unknown attribute value</a:t>
            </a:r>
          </a:p>
          <a:p>
            <a:pPr lvl="1" algn="just"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A known, but missing, attribute value</a:t>
            </a:r>
          </a:p>
          <a:p>
            <a:pPr lvl="1" algn="just"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A “not applicable”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condition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Nulls can create;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problems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when functions such as COUNT, AVERAGE, and SUM are used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logical 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problems when relational tables are linked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Integrity Rules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latin typeface="Baskerville Old Face" pitchFamily="18" charset="0"/>
              </a:rPr>
              <a:t>Referential integrity </a:t>
            </a:r>
            <a:r>
              <a:rPr lang="en-US" dirty="0" smtClean="0">
                <a:latin typeface="Baskerville Old Face" pitchFamily="18" charset="0"/>
              </a:rPr>
              <a:t>means that if a FK contains a value, that value refers to an existing valid </a:t>
            </a:r>
            <a:r>
              <a:rPr lang="en-US" dirty="0" err="1" smtClean="0">
                <a:latin typeface="Baskerville Old Face" pitchFamily="18" charset="0"/>
              </a:rPr>
              <a:t>tuple</a:t>
            </a:r>
            <a:r>
              <a:rPr lang="en-US" dirty="0" smtClean="0">
                <a:latin typeface="Baskerville Old Face" pitchFamily="18" charset="0"/>
              </a:rPr>
              <a:t> (row) in another relation. i.e., if the FK contains either matching values or nulls, the table(s) that make(s) use of that FK is (are) said to exhibit referential integrity.</a:t>
            </a:r>
            <a:endParaRPr lang="en-US" dirty="0"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Referential Integrity is maintained between the PRODUCT and VENDOR tables</a:t>
            </a:r>
            <a:endParaRPr lang="en-U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Integrity </a:t>
            </a:r>
            <a:r>
              <a:rPr lang="en-US" dirty="0" smtClean="0">
                <a:latin typeface="Baskerville Old Face" pitchFamily="18" charset="0"/>
              </a:rPr>
              <a:t>Rules (cont’d)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0924" r="21094" b="26043"/>
          <a:stretch/>
        </p:blipFill>
        <p:spPr bwMode="auto">
          <a:xfrm>
            <a:off x="467544" y="1340768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0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Controlled redundancy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Tables </a:t>
            </a:r>
            <a:r>
              <a:rPr lang="en-US" sz="7200" dirty="0">
                <a:solidFill>
                  <a:schemeClr val="tx1"/>
                </a:solidFill>
                <a:latin typeface="Baskerville Old Face" pitchFamily="18" charset="0"/>
              </a:rPr>
              <a:t>within the database share common attributes that enable the tables to be linked together</a:t>
            </a:r>
          </a:p>
          <a:p>
            <a:pPr algn="just">
              <a:lnSpc>
                <a:spcPct val="170000"/>
              </a:lnSpc>
            </a:pPr>
            <a:r>
              <a:rPr lang="en-US" sz="7200" dirty="0">
                <a:solidFill>
                  <a:schemeClr val="tx1"/>
                </a:solidFill>
                <a:latin typeface="Baskerville Old Face" pitchFamily="18" charset="0"/>
              </a:rPr>
              <a:t>Multiple occurrences of values in a table are not redundant when they are required to make the relationship 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work</a:t>
            </a:r>
          </a:p>
          <a:p>
            <a:pPr marL="365760" lvl="1" indent="-256032" algn="just">
              <a:lnSpc>
                <a:spcPct val="170000"/>
              </a:lnSpc>
              <a:buClr>
                <a:schemeClr val="accent3"/>
              </a:buClr>
              <a:buFont typeface="Georgia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Redundancy exists only when there is unnecessary duplication of attribute values</a:t>
            </a:r>
          </a:p>
          <a:p>
            <a:pPr algn="just">
              <a:lnSpc>
                <a:spcPct val="170000"/>
              </a:lnSpc>
            </a:pPr>
            <a:r>
              <a:rPr lang="en-US" sz="7200" dirty="0" err="1" smtClean="0">
                <a:latin typeface="Baskerville Old Face" pitchFamily="18" charset="0"/>
              </a:rPr>
              <a:t>Eg</a:t>
            </a:r>
            <a:r>
              <a:rPr lang="en-US" sz="7200" dirty="0" smtClean="0">
                <a:latin typeface="Baskerville Old Face" pitchFamily="18" charset="0"/>
              </a:rPr>
              <a:t>; The PRODUCT and VENDOR tables share a common attribute, VEND_CODE.</a:t>
            </a:r>
          </a:p>
          <a:p>
            <a:pPr lvl="1" algn="just">
              <a:lnSpc>
                <a:spcPct val="170000"/>
              </a:lnSpc>
            </a:pP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The PRODUCT table’s VEND_CODE values 232 and 235 occur more than once.</a:t>
            </a:r>
          </a:p>
          <a:p>
            <a:pPr lvl="1" algn="just">
              <a:lnSpc>
                <a:spcPct val="170000"/>
              </a:lnSpc>
            </a:pP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Because the PRODUCT table is related to the VENDOR table through these VEND_CODE values, the multiple occurrence of the values is </a:t>
            </a:r>
            <a:r>
              <a:rPr lang="en-US" sz="7200" i="1" dirty="0" smtClean="0">
                <a:solidFill>
                  <a:schemeClr val="tx1"/>
                </a:solidFill>
                <a:latin typeface="Baskerville Old Face" pitchFamily="18" charset="0"/>
              </a:rPr>
              <a:t>required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 to make the 1:* relationship between VENDOR and PRODUCT work</a:t>
            </a:r>
            <a:endParaRPr lang="en-US" sz="72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Keys and the Relational schema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7200" dirty="0" smtClean="0">
                <a:latin typeface="Baskerville Old Face" pitchFamily="18" charset="0"/>
              </a:rPr>
              <a:t>The primary key attribute(s) is 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(are) underlined with the schema</a:t>
            </a:r>
          </a:p>
          <a:p>
            <a:pPr algn="just">
              <a:lnSpc>
                <a:spcPct val="170000"/>
              </a:lnSpc>
            </a:pPr>
            <a:r>
              <a:rPr lang="en-US" sz="7200" dirty="0" err="1" smtClean="0">
                <a:latin typeface="Baskerville Old Face" pitchFamily="18" charset="0"/>
              </a:rPr>
              <a:t>Eg</a:t>
            </a:r>
            <a:r>
              <a:rPr lang="en-US" sz="7200" dirty="0" smtClean="0">
                <a:latin typeface="Baskerville Old Face" pitchFamily="18" charset="0"/>
              </a:rPr>
              <a:t>; </a:t>
            </a:r>
          </a:p>
          <a:p>
            <a:pPr lvl="1" algn="just">
              <a:lnSpc>
                <a:spcPct val="170000"/>
              </a:lnSpc>
            </a:pPr>
            <a:r>
              <a:rPr lang="en-US" sz="7000" dirty="0" smtClean="0">
                <a:solidFill>
                  <a:schemeClr val="tx1"/>
                </a:solidFill>
                <a:latin typeface="Baskerville Old Face" pitchFamily="18" charset="0"/>
              </a:rPr>
              <a:t>VENDOR (</a:t>
            </a:r>
            <a:r>
              <a:rPr lang="en-US" sz="7000" u="sng" dirty="0" smtClean="0">
                <a:solidFill>
                  <a:schemeClr val="tx1"/>
                </a:solidFill>
                <a:latin typeface="Baskerville Old Face" pitchFamily="18" charset="0"/>
              </a:rPr>
              <a:t>VEND_CODE</a:t>
            </a:r>
            <a:r>
              <a:rPr lang="en-US" sz="7000" dirty="0" smtClean="0">
                <a:solidFill>
                  <a:schemeClr val="tx1"/>
                </a:solidFill>
                <a:latin typeface="Baskerville Old Face" pitchFamily="18" charset="0"/>
              </a:rPr>
              <a:t>, VEND_CONTACT, VEND_AREACODE, VEND_PHONE)</a:t>
            </a:r>
          </a:p>
          <a:p>
            <a:pPr lvl="1" algn="just">
              <a:lnSpc>
                <a:spcPct val="170000"/>
              </a:lnSpc>
            </a:pPr>
            <a:r>
              <a:rPr lang="en-US" sz="7000" dirty="0" smtClean="0">
                <a:solidFill>
                  <a:schemeClr val="tx1"/>
                </a:solidFill>
                <a:latin typeface="Baskerville Old Face" pitchFamily="18" charset="0"/>
              </a:rPr>
              <a:t>PRODUCT (</a:t>
            </a:r>
            <a:r>
              <a:rPr lang="en-US" sz="7000" u="sng" dirty="0" smtClean="0">
                <a:solidFill>
                  <a:schemeClr val="tx1"/>
                </a:solidFill>
                <a:latin typeface="Baskerville Old Face" pitchFamily="18" charset="0"/>
              </a:rPr>
              <a:t>PROD_CODE</a:t>
            </a:r>
            <a:r>
              <a:rPr lang="en-US" sz="7000" dirty="0" smtClean="0">
                <a:solidFill>
                  <a:schemeClr val="tx1"/>
                </a:solidFill>
                <a:latin typeface="Baskerville Old Face" pitchFamily="18" charset="0"/>
              </a:rPr>
              <a:t>, PROD_DESCRIPT, PROD_PRICE, PROD_ON_HAND, VEND_CODE)</a:t>
            </a:r>
          </a:p>
          <a:p>
            <a:pPr algn="just">
              <a:lnSpc>
                <a:spcPct val="170000"/>
              </a:lnSpc>
            </a:pPr>
            <a:endParaRPr lang="en-US" sz="7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Unified Modeling Language (UML)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Since we will be using UML notations in modeling our relationships it is worth pointing out that UML is a language that describes a set of diagrams and symbols that can be used to model a system graphically</a:t>
            </a:r>
          </a:p>
          <a:p>
            <a:pPr marL="411480" lvl="1" indent="0" algn="just">
              <a:lnSpc>
                <a:spcPct val="150000"/>
              </a:lnSpc>
              <a:buNone/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2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Unified Modeling Language (UML)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Different terminologies are used when representing relationships amongst entities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 UML relationships are known as associations and associations have several characteristics: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Association name: Each association has a name and its normally written over the association line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Association direction: Associations also have directions, represented by an arrow (    ) pointing to the direction in which the relationship flows</a:t>
            </a:r>
          </a:p>
          <a:p>
            <a:pPr lvl="1"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55172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Some 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The model uses terminology taken from mathematics, particularly set theory and predicate logic</a:t>
            </a:r>
          </a:p>
          <a:p>
            <a:pPr algn="just"/>
            <a:r>
              <a:rPr lang="en-US" dirty="0" smtClean="0">
                <a:latin typeface="Baskerville Old Face" pitchFamily="18" charset="0"/>
              </a:rPr>
              <a:t>Users perceive data to be stored as tables or relations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Table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Has advantages of structural and data independence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Resembles a file from conceptual point of view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Easier to understand than its hierarchical and network database predecessors</a:t>
            </a:r>
          </a:p>
          <a:p>
            <a:pPr algn="just"/>
            <a:endParaRPr lang="en-US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5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Unified Modeling Language (UML)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Baskerville Old Face" pitchFamily="18" charset="0"/>
              </a:rPr>
              <a:t>Role name: The participating entities in a relationship can role names instead of association names. A role name expresses the role played by a given class in the relationship.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APAINTER </a:t>
            </a:r>
            <a:r>
              <a:rPr lang="en-US" i="1" dirty="0" smtClean="0">
                <a:solidFill>
                  <a:schemeClr val="tx1"/>
                </a:solidFill>
                <a:latin typeface="Baskerville Old Face" pitchFamily="18" charset="0"/>
              </a:rPr>
              <a:t>paints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PAINTING, and each PAINTING </a:t>
            </a:r>
            <a:r>
              <a:rPr lang="en-US" i="1" dirty="0" err="1" smtClean="0">
                <a:solidFill>
                  <a:schemeClr val="tx1"/>
                </a:solidFill>
                <a:latin typeface="Baskerville Old Face" pitchFamily="18" charset="0"/>
              </a:rPr>
              <a:t>is_painted_by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a PAINTER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Multiplicity: this refers to the number of instances of one entity (class) that are associated with one instance of a related entity (class)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One (and only one) PAINTER generates one to many PAINTINGs, and one PAINTING belongs to one and only one PAINTER</a:t>
            </a:r>
          </a:p>
        </p:txBody>
      </p:sp>
    </p:spTree>
    <p:extLst>
      <p:ext uri="{BB962C8B-B14F-4D97-AF65-F5344CB8AC3E}">
        <p14:creationId xmlns:p14="http://schemas.microsoft.com/office/powerpoint/2010/main" val="270471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Relationships within the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 algn="just"/>
            <a:r>
              <a:rPr lang="en-US" dirty="0">
                <a:latin typeface="Baskerville Old Face" pitchFamily="18" charset="0"/>
              </a:rPr>
              <a:t>1:* relationship </a:t>
            </a:r>
          </a:p>
          <a:p>
            <a:pPr lvl="1" algn="just"/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This is the relational 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modeling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ideal and therefore, should 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be the norm in any relational database design</a:t>
            </a:r>
          </a:p>
          <a:p>
            <a:pPr algn="just"/>
            <a:r>
              <a:rPr lang="en-US" dirty="0">
                <a:latin typeface="Baskerville Old Face" pitchFamily="18" charset="0"/>
              </a:rPr>
              <a:t>1:1 relationship	</a:t>
            </a:r>
          </a:p>
          <a:p>
            <a:pPr lvl="1" algn="just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Should be rare in any relational database design</a:t>
            </a:r>
          </a:p>
          <a:p>
            <a:pPr algn="just"/>
            <a:r>
              <a:rPr lang="en-US" dirty="0">
                <a:latin typeface="Baskerville Old Face" pitchFamily="18" charset="0"/>
              </a:rPr>
              <a:t>*:* relationships </a:t>
            </a:r>
          </a:p>
          <a:p>
            <a:pPr lvl="1" algn="just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Cannot be implemented as such in the relational model</a:t>
            </a:r>
          </a:p>
          <a:p>
            <a:pPr lvl="1" algn="just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*:* relationships can be changed into two 1:* relationships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91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The 1:*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Modeling a 1:* relationship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PAINTER paints PAINTING example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763" r="21094" b="47916"/>
          <a:stretch/>
        </p:blipFill>
        <p:spPr bwMode="auto">
          <a:xfrm>
            <a:off x="827584" y="3284984"/>
            <a:ext cx="7632848" cy="20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3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1:* Relationship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Implementation of 1:* relationship between PAINTER and PAINTING</a:t>
            </a:r>
          </a:p>
          <a:p>
            <a:pPr algn="just"/>
            <a:endParaRPr lang="en-US" dirty="0">
              <a:latin typeface="Baskerville Old Fac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5689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54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The 1:1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One entity can be related to only one other entity, and vice versa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As </a:t>
            </a:r>
            <a:r>
              <a:rPr lang="en-US" dirty="0">
                <a:latin typeface="Baskerville Old Face" pitchFamily="18" charset="0"/>
              </a:rPr>
              <a:t>rare as 1:1 relationships should be, certain conditions absolutely require their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98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1:1 </a:t>
            </a:r>
            <a:r>
              <a:rPr lang="en-US" dirty="0" smtClean="0">
                <a:latin typeface="Baskerville Old Face" pitchFamily="18" charset="0"/>
              </a:rPr>
              <a:t>Relationship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1:1 relationship between LECTURER and DEPARTMENT</a:t>
            </a:r>
          </a:p>
          <a:p>
            <a:pPr algn="just"/>
            <a:endParaRPr lang="en-US" dirty="0">
              <a:latin typeface="Baskerville Old Face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45736" r="17188" b="41666"/>
          <a:stretch/>
        </p:blipFill>
        <p:spPr bwMode="auto">
          <a:xfrm>
            <a:off x="971600" y="2669894"/>
            <a:ext cx="73448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54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1:1 </a:t>
            </a:r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Relationship (cont’d)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Baskerville Old Face" pitchFamily="18" charset="0"/>
              </a:rPr>
              <a:t>Implementation of LECTURER chairs DEPARTMENT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064896" cy="530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2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1:1 </a:t>
            </a:r>
            <a:r>
              <a:rPr lang="en-US" dirty="0" smtClean="0">
                <a:latin typeface="Baskerville Old Face" pitchFamily="18" charset="0"/>
              </a:rPr>
              <a:t>Relationship (cont’d)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44792" r="28125" b="30208"/>
          <a:stretch>
            <a:fillRect/>
          </a:stretch>
        </p:blipFill>
        <p:spPr bwMode="auto">
          <a:xfrm>
            <a:off x="395536" y="1412776"/>
            <a:ext cx="8424935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44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1:1 </a:t>
            </a:r>
            <a:r>
              <a:rPr lang="en-US" dirty="0" smtClean="0">
                <a:latin typeface="Baskerville Old Face" pitchFamily="18" charset="0"/>
              </a:rPr>
              <a:t>Relationship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The 1:1 LECTURER chairs DEPARTMENT relationship is implemented by having the EMP_NUM FK in the DEPARTMENT table</a:t>
            </a:r>
          </a:p>
          <a:p>
            <a:pPr algn="just"/>
            <a:r>
              <a:rPr lang="en-US" dirty="0" smtClean="0">
                <a:latin typeface="Baskerville Old Face" pitchFamily="18" charset="0"/>
              </a:rPr>
              <a:t>NOTE: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1:1 relationship is treated as a special case of the 1:* relationship in which the ‘many’ side is restricted to a single occurrence. i.e., DEPARTMENT contains the EMP_NUM as FK to indicate that it is </a:t>
            </a:r>
            <a:r>
              <a:rPr lang="en-US" i="1" dirty="0" smtClean="0">
                <a:solidFill>
                  <a:schemeClr val="tx1"/>
                </a:solidFill>
                <a:latin typeface="Baskerville Old Face" pitchFamily="18" charset="0"/>
              </a:rPr>
              <a:t>department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that has a chair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LECTURER table contains the DEPT_CODE FK to implement 1:* DEPARTMENT employs LECTURER relationship</a:t>
            </a:r>
          </a:p>
          <a:p>
            <a:pPr lvl="3" algn="just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good example of how two entities can participate in two (or even more) relationships simultaneously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7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The *:*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*:* relationships can be </a:t>
            </a:r>
            <a:r>
              <a:rPr lang="en-US" dirty="0">
                <a:latin typeface="Baskerville Old Face" pitchFamily="18" charset="0"/>
              </a:rPr>
              <a:t>implemented by breaking it up to produce a set of 1:* </a:t>
            </a:r>
            <a:r>
              <a:rPr lang="en-US" dirty="0" smtClean="0">
                <a:latin typeface="Baskerville Old Face" pitchFamily="18" charset="0"/>
              </a:rPr>
              <a:t>relationships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Baskerville Old Face" pitchFamily="18" charset="0"/>
              </a:rPr>
              <a:t>Eg</a:t>
            </a:r>
            <a:r>
              <a:rPr lang="en-US" dirty="0" smtClean="0">
                <a:latin typeface="Baskerville Old Face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Each CLASS can have many STUDENTs, and each STUDENT can take many </a:t>
            </a:r>
            <a:r>
              <a:rPr lang="en-US" dirty="0" err="1" smtClean="0">
                <a:latin typeface="Baskerville Old Face" pitchFamily="18" charset="0"/>
              </a:rPr>
              <a:t>CLASSes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There can be many rows in the CLASS table for a given row in the STUDENT table, and there can be many rows in the STUDENT table for any given row in the CLASS table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46224" r="30469" b="44792"/>
          <a:stretch/>
        </p:blipFill>
        <p:spPr bwMode="auto">
          <a:xfrm>
            <a:off x="1527907" y="2780928"/>
            <a:ext cx="64807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9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Some Terminologies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relation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– a two dimensional structure composed of rows and columns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 </a:t>
            </a:r>
            <a:r>
              <a:rPr lang="en-US" b="1" dirty="0" err="1" smtClean="0">
                <a:solidFill>
                  <a:schemeClr val="tx1"/>
                </a:solidFill>
                <a:latin typeface="Baskerville Old Face" pitchFamily="18" charset="0"/>
              </a:rPr>
              <a:t>tuple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– each table row. i.e., a single entity occurrence within the entity set and must be distinct. Duplicate rows are not allowed in a relation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An </a:t>
            </a:r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attribute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– a named column of a relation and it must be distinct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 smtClean="0">
                <a:latin typeface="Baskerville Old Face" pitchFamily="18" charset="0"/>
              </a:rPr>
              <a:t>domain</a:t>
            </a:r>
            <a:r>
              <a:rPr lang="en-US" dirty="0" smtClean="0">
                <a:latin typeface="Baskerville Old Face" pitchFamily="18" charset="0"/>
              </a:rPr>
              <a:t> – the set of allowable values for one or more attributes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58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Baskerville Old Face" pitchFamily="18" charset="0"/>
              </a:rPr>
              <a:t>*:* </a:t>
            </a:r>
            <a:r>
              <a:rPr lang="en-US" sz="2000" dirty="0" smtClean="0">
                <a:latin typeface="Baskerville Old Face" pitchFamily="18" charset="0"/>
              </a:rPr>
              <a:t>Relationship (cont’d)</a:t>
            </a:r>
            <a:br>
              <a:rPr lang="en-US" sz="2000" dirty="0" smtClean="0">
                <a:latin typeface="Baskerville Old Face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Baskerville Old Face" pitchFamily="18" charset="0"/>
              </a:rPr>
              <a:t>Implementation of </a:t>
            </a:r>
            <a:r>
              <a:rPr lang="en-US" sz="2000" dirty="0" smtClean="0">
                <a:solidFill>
                  <a:schemeClr val="tx1"/>
                </a:solidFill>
                <a:latin typeface="Baskerville Old Face" pitchFamily="18" charset="0"/>
              </a:rPr>
              <a:t>STUDENT and CLASS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208912" cy="530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5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Baskerville Old Face" pitchFamily="18" charset="0"/>
              </a:rPr>
              <a:t>*:* </a:t>
            </a:r>
            <a:r>
              <a:rPr lang="en-US" sz="2000" dirty="0" smtClean="0">
                <a:latin typeface="Baskerville Old Face" pitchFamily="18" charset="0"/>
              </a:rPr>
              <a:t>Relationship (cont’d)</a:t>
            </a:r>
            <a:br>
              <a:rPr lang="en-US" sz="2000" dirty="0" smtClean="0">
                <a:latin typeface="Baskerville Old Face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Baskerville Old Face" pitchFamily="18" charset="0"/>
              </a:rPr>
              <a:t>Implementation of </a:t>
            </a:r>
            <a:r>
              <a:rPr lang="en-US" sz="2000" dirty="0" smtClean="0">
                <a:solidFill>
                  <a:schemeClr val="tx1"/>
                </a:solidFill>
                <a:latin typeface="Baskerville Old Face" pitchFamily="18" charset="0"/>
              </a:rPr>
              <a:t>STUDENT and CLASS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*:* implementation for the STUDENT and CLASS example should not be implemented because;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tables create redundancies and these redundancies can lead to anomalies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Given the structure and contents of the two tables, the relational operations become very complex and are likely to lead to system efficiency errors and output errors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4075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Baskerville Old Face" pitchFamily="18" charset="0"/>
              </a:rPr>
              <a:t>*:* </a:t>
            </a:r>
            <a:r>
              <a:rPr lang="en-US" sz="2000" dirty="0" smtClean="0">
                <a:latin typeface="Baskerville Old Face" pitchFamily="18" charset="0"/>
              </a:rPr>
              <a:t>Relationship (cont’d)</a:t>
            </a:r>
            <a:br>
              <a:rPr lang="en-US" sz="2000" dirty="0" smtClean="0">
                <a:latin typeface="Baskerville Old Face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Baskerville Old Face" pitchFamily="18" charset="0"/>
              </a:rPr>
              <a:t>Implementation of </a:t>
            </a:r>
            <a:r>
              <a:rPr lang="en-US" sz="2000" dirty="0" smtClean="0">
                <a:solidFill>
                  <a:schemeClr val="tx1"/>
                </a:solidFill>
                <a:latin typeface="Baskerville Old Face" pitchFamily="18" charset="0"/>
              </a:rPr>
              <a:t>STUDENT and CLASS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These problems inherent in the *:* relationship can be avoided by creating a </a:t>
            </a:r>
            <a:r>
              <a:rPr lang="en-US" b="1" dirty="0" smtClean="0">
                <a:latin typeface="Baskerville Old Face" pitchFamily="18" charset="0"/>
              </a:rPr>
              <a:t>composite entity </a:t>
            </a:r>
            <a:r>
              <a:rPr lang="en-US" dirty="0" smtClean="0">
                <a:latin typeface="Baskerville Old Face" pitchFamily="18" charset="0"/>
              </a:rPr>
              <a:t>or </a:t>
            </a:r>
            <a:r>
              <a:rPr lang="en-US" b="1" dirty="0" smtClean="0">
                <a:latin typeface="Baskerville Old Face" pitchFamily="18" charset="0"/>
              </a:rPr>
              <a:t>bridge entity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Such a table is used to link tables that originally were related in a *:* relationship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composite structure include – as FKs – </a:t>
            </a:r>
            <a:r>
              <a:rPr lang="en-US" i="1" dirty="0" smtClean="0">
                <a:solidFill>
                  <a:schemeClr val="tx1"/>
                </a:solidFill>
                <a:latin typeface="Baskerville Old Face" pitchFamily="18" charset="0"/>
              </a:rPr>
              <a:t>at least 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PKs of the tables that are to be linked.</a:t>
            </a:r>
          </a:p>
          <a:p>
            <a:pPr lvl="1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18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Baskerville Old Face" pitchFamily="18" charset="0"/>
              </a:rPr>
              <a:t>*:* Relationship (cont’d)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Baskerville Old Face" pitchFamily="18" charset="0"/>
              </a:rPr>
              <a:t>Implementation of STUDENT and CLASS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3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08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Baskerville Old Face" pitchFamily="18" charset="0"/>
              </a:rPr>
              <a:t>*:* Relationship (cont’d)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Baskerville Old Face" pitchFamily="18" charset="0"/>
              </a:rPr>
              <a:t>Implementation of STUDENT and CLASS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Changing the *:* relationship to two 1:* relationships</a:t>
            </a:r>
          </a:p>
          <a:p>
            <a:pPr algn="just"/>
            <a:endParaRPr lang="en-US" dirty="0">
              <a:latin typeface="Baskerville Old Face" pitchFamily="18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1341" r="21875" b="33333"/>
          <a:stretch/>
        </p:blipFill>
        <p:spPr bwMode="auto">
          <a:xfrm>
            <a:off x="467544" y="1772816"/>
            <a:ext cx="813690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90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An index is an orderly arrangement </a:t>
            </a:r>
            <a:r>
              <a:rPr lang="en-US" dirty="0">
                <a:latin typeface="Baskerville Old Face" pitchFamily="18" charset="0"/>
              </a:rPr>
              <a:t>used to logically access rows in a </a:t>
            </a:r>
            <a:r>
              <a:rPr lang="en-US" dirty="0" smtClean="0">
                <a:latin typeface="Baskerville Old Face" pitchFamily="18" charset="0"/>
              </a:rPr>
              <a:t>table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Conceptually, an index is composed of an index key and a set of pointers</a:t>
            </a: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 An index </a:t>
            </a:r>
            <a:r>
              <a:rPr lang="en-US" dirty="0">
                <a:latin typeface="Baskerville Old Face" pitchFamily="18" charset="0"/>
              </a:rPr>
              <a:t>key </a:t>
            </a:r>
            <a:r>
              <a:rPr lang="en-US" dirty="0" smtClean="0">
                <a:latin typeface="Baskerville Old Face" pitchFamily="18" charset="0"/>
              </a:rPr>
              <a:t>is the i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ndex’s 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reference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point that points 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a data 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location identified by the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key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An index key can have multiple attributes (composite index)</a:t>
            </a:r>
            <a:endParaRPr lang="en-US" sz="26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7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</a:rPr>
              <a:t>Indexes (cont’d) - 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Components of an index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4401" r="21094" b="29167"/>
          <a:stretch/>
        </p:blipFill>
        <p:spPr bwMode="auto">
          <a:xfrm>
            <a:off x="539552" y="1412776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04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Indexes (cont’d)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DBMS use indexes for;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Retrieving data efficiently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Baskerville Old Face" pitchFamily="18" charset="0"/>
              </a:rPr>
              <a:t>Retrieving data ordered by a specific attribute or set of attributes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Indexes play an important role in DBMS for the implementation of PKs. When a table’s PK is defined, the DBMS automatically creates a unique index on the PK column(s) declared.</a:t>
            </a:r>
            <a:endParaRPr lang="en-US" sz="2800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06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Indexes (cont’d)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 Unique index is an i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ndex in which the index key can have only one pointer value (row) associated with it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 table can have many indexes but each index is associated with only one table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Properties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Relation and attribute names are distinct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Cell values of a relation are atomic (i.e. single valued)</a:t>
            </a:r>
            <a:endParaRPr lang="en-US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All values in a column must conform to the same data format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Duplicate </a:t>
            </a:r>
            <a:r>
              <a:rPr lang="en-US" dirty="0" err="1" smtClean="0">
                <a:latin typeface="Baskerville Old Face" pitchFamily="18" charset="0"/>
              </a:rPr>
              <a:t>tuples</a:t>
            </a:r>
            <a:r>
              <a:rPr lang="en-US" dirty="0" smtClean="0">
                <a:latin typeface="Baskerville Old Face" pitchFamily="18" charset="0"/>
              </a:rPr>
              <a:t> are not allowed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Both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tuples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 and attributes are unordered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Each table must have an attribute or combination of attributes that uniquely identifies each row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5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Example of a relation and non-relation  </a:t>
            </a: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C:\Users\Norbert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769"/>
          <a:stretch>
            <a:fillRect/>
          </a:stretch>
        </p:blipFill>
        <p:spPr bwMode="auto">
          <a:xfrm>
            <a:off x="467544" y="1196752"/>
            <a:ext cx="8112857" cy="2592288"/>
          </a:xfrm>
          <a:prstGeom prst="rect">
            <a:avLst/>
          </a:prstGeom>
          <a:noFill/>
        </p:spPr>
      </p:pic>
      <p:pic>
        <p:nvPicPr>
          <p:cNvPr id="1027" name="Picture 3" descr="C:\Users\Norbert\Desktop\Untitled.jpg"/>
          <p:cNvPicPr>
            <a:picLocks noChangeAspect="1" noChangeArrowheads="1"/>
          </p:cNvPicPr>
          <p:nvPr/>
        </p:nvPicPr>
        <p:blipFill>
          <a:blip r:embed="rId3" cstate="print"/>
          <a:srcRect l="879" r="2425" b="48234"/>
          <a:stretch>
            <a:fillRect/>
          </a:stretch>
        </p:blipFill>
        <p:spPr bwMode="auto">
          <a:xfrm>
            <a:off x="611560" y="3717032"/>
            <a:ext cx="7920880" cy="27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65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pPr algn="ctr"/>
            <a:r>
              <a:rPr lang="en-GB" dirty="0">
                <a:latin typeface="Baskerville Old Face" pitchFamily="18" charset="0"/>
              </a:rPr>
              <a:t>Relational Schema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Baskerville Old Face" pitchFamily="18" charset="0"/>
              </a:rPr>
              <a:t>Applying the concepts of relations to database models allows us define a relational schema for each entity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Baskerville Old Face" pitchFamily="18" charset="0"/>
              </a:rPr>
              <a:t>A </a:t>
            </a:r>
            <a:r>
              <a:rPr lang="en-GB" b="1" dirty="0">
                <a:solidFill>
                  <a:schemeClr val="tx1"/>
                </a:solidFill>
                <a:latin typeface="Baskerville Old Face" pitchFamily="18" charset="0"/>
              </a:rPr>
              <a:t>relational schema </a:t>
            </a: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is a textual representation of the database tables, where each table is described by its name followed by the list of its attributes in parentheses.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A relational schema </a:t>
            </a:r>
            <a:r>
              <a:rPr lang="en-GB" i="1" dirty="0">
                <a:solidFill>
                  <a:schemeClr val="tx1"/>
                </a:solidFill>
                <a:latin typeface="Baskerville Old Face" pitchFamily="18" charset="0"/>
              </a:rPr>
              <a:t>R </a:t>
            </a: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can be formally defined as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GB" i="1" dirty="0">
                <a:solidFill>
                  <a:schemeClr val="tx1"/>
                </a:solidFill>
                <a:latin typeface="Baskerville Old Face" pitchFamily="18" charset="0"/>
              </a:rPr>
              <a:t>	R</a:t>
            </a: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={</a:t>
            </a:r>
            <a:r>
              <a:rPr lang="en-GB" sz="2800" i="1" dirty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GB" sz="1400" i="1" dirty="0">
                <a:solidFill>
                  <a:schemeClr val="tx1"/>
                </a:solidFill>
                <a:latin typeface="Baskerville Old Face" pitchFamily="18" charset="0"/>
              </a:rPr>
              <a:t>1</a:t>
            </a:r>
            <a:r>
              <a:rPr lang="en-GB" i="1" dirty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en-GB" sz="2800" i="1" dirty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GB" sz="1600" i="1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  <a:r>
              <a:rPr lang="en-GB" i="1" dirty="0">
                <a:solidFill>
                  <a:schemeClr val="tx1"/>
                </a:solidFill>
                <a:latin typeface="Baskerville Old Face" pitchFamily="18" charset="0"/>
              </a:rPr>
              <a:t>,...,</a:t>
            </a:r>
            <a:r>
              <a:rPr lang="en-GB" sz="2800" i="1" dirty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GB" sz="1800" i="1" dirty="0">
                <a:solidFill>
                  <a:schemeClr val="tx1"/>
                </a:solidFill>
                <a:latin typeface="Baskerville Old Face" pitchFamily="18" charset="0"/>
              </a:rPr>
              <a:t>n</a:t>
            </a: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} where </a:t>
            </a:r>
            <a:r>
              <a:rPr lang="en-GB" sz="2800" i="1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GB" sz="1400" i="1" dirty="0" smtClean="0">
                <a:solidFill>
                  <a:schemeClr val="tx1"/>
                </a:solidFill>
                <a:latin typeface="Baskerville Old Face" pitchFamily="18" charset="0"/>
              </a:rPr>
              <a:t>1</a:t>
            </a:r>
            <a:r>
              <a:rPr lang="en-GB" sz="1200" i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GB" i="1" dirty="0" smtClean="0">
                <a:solidFill>
                  <a:schemeClr val="tx1"/>
                </a:solidFill>
                <a:latin typeface="Baskerville Old Face" pitchFamily="18" charset="0"/>
              </a:rPr>
              <a:t>…</a:t>
            </a:r>
            <a:r>
              <a:rPr lang="en-GB" sz="2400" i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GB" sz="2800" i="1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en-GB" sz="1800" i="1" dirty="0" smtClean="0">
                <a:solidFill>
                  <a:schemeClr val="tx1"/>
                </a:solidFill>
                <a:latin typeface="Baskerville Old Face" pitchFamily="18" charset="0"/>
              </a:rPr>
              <a:t>n</a:t>
            </a:r>
            <a:r>
              <a:rPr lang="en-GB" i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Baskerville Old Face" pitchFamily="18" charset="0"/>
              </a:rPr>
              <a:t>are a set of attributes belonging to the relation.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5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Degree and 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 smtClean="0">
                <a:latin typeface="Baskerville Old Face" pitchFamily="18" charset="0"/>
              </a:rPr>
              <a:t>degree of a relation </a:t>
            </a:r>
            <a:r>
              <a:rPr lang="en-US" dirty="0" smtClean="0">
                <a:latin typeface="Baskerville Old Face" pitchFamily="18" charset="0"/>
              </a:rPr>
              <a:t>– the number of attributes it contains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 smtClean="0">
                <a:latin typeface="Baskerville Old Face" pitchFamily="18" charset="0"/>
              </a:rPr>
              <a:t>cardinality of a relation </a:t>
            </a:r>
            <a:r>
              <a:rPr lang="en-US" dirty="0" smtClean="0">
                <a:latin typeface="Baskerville Old Face" pitchFamily="18" charset="0"/>
              </a:rPr>
              <a:t>– the number of </a:t>
            </a:r>
            <a:r>
              <a:rPr lang="en-US" dirty="0" err="1" smtClean="0">
                <a:latin typeface="Baskerville Old Face" pitchFamily="18" charset="0"/>
              </a:rPr>
              <a:t>tuples</a:t>
            </a:r>
            <a:r>
              <a:rPr lang="en-US" dirty="0" smtClean="0">
                <a:latin typeface="Baskerville Old Face" pitchFamily="18" charset="0"/>
              </a:rPr>
              <a:t> it contains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; A relation with N columns and M rows is said to be of degree N and cardinality M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The product of a relation’s degree and cardinality is the number of attribute values it contains (N*M)</a:t>
            </a:r>
          </a:p>
          <a:p>
            <a:pPr algn="just"/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5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Baskerville Old Face" pitchFamily="18" charset="0"/>
              </a:rPr>
              <a:t>Degree and </a:t>
            </a:r>
            <a:r>
              <a:rPr lang="en-GB" dirty="0" smtClean="0">
                <a:latin typeface="Baskerville Old Face" pitchFamily="18" charset="0"/>
              </a:rPr>
              <a:t>Cardinality of the DEPARTMENT 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44758" r="17647" b="25926"/>
          <a:stretch/>
        </p:blipFill>
        <p:spPr bwMode="auto">
          <a:xfrm>
            <a:off x="467544" y="1844824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1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3092</TotalTime>
  <Words>2593</Words>
  <Application>Microsoft Office PowerPoint</Application>
  <PresentationFormat>On-screen Show (4:3)</PresentationFormat>
  <Paragraphs>286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Urban</vt:lpstr>
      <vt:lpstr>LECTURE 3  THE RELATIONAL DATABASE MODEL </vt:lpstr>
      <vt:lpstr>Origins of the Relational Data Model</vt:lpstr>
      <vt:lpstr>Some Terminologies</vt:lpstr>
      <vt:lpstr>Some Terminologies (cont’d)</vt:lpstr>
      <vt:lpstr>Properties of Relations</vt:lpstr>
      <vt:lpstr>Example of a relation and non-relation  </vt:lpstr>
      <vt:lpstr>Relational Schema</vt:lpstr>
      <vt:lpstr>Degree and Cardinality</vt:lpstr>
      <vt:lpstr>Degree and Cardinality of the DEPARTMENT relation</vt:lpstr>
      <vt:lpstr>Keys </vt:lpstr>
      <vt:lpstr>Example</vt:lpstr>
      <vt:lpstr>Example(cont’d) </vt:lpstr>
      <vt:lpstr>Keys (cont’d) </vt:lpstr>
      <vt:lpstr>Keys (cont’d) </vt:lpstr>
      <vt:lpstr>Types of Keys </vt:lpstr>
      <vt:lpstr>Types of Keys (cont’d) </vt:lpstr>
      <vt:lpstr>Types of Keys (cont’d) </vt:lpstr>
      <vt:lpstr>Types of Keys (cont’d) </vt:lpstr>
      <vt:lpstr>Example</vt:lpstr>
      <vt:lpstr>Types of Keys (cont’d)</vt:lpstr>
      <vt:lpstr>Types of Keys (cont’d)</vt:lpstr>
      <vt:lpstr>Integrity Rules</vt:lpstr>
      <vt:lpstr>Integrity Rules (cont’d)</vt:lpstr>
      <vt:lpstr>Integrity Rules (cont’d)</vt:lpstr>
      <vt:lpstr>Integrity Rules (cont’d)</vt:lpstr>
      <vt:lpstr>Controlled redundancy</vt:lpstr>
      <vt:lpstr>Keys and the Relational schema</vt:lpstr>
      <vt:lpstr>Unified Modeling Language (UML) </vt:lpstr>
      <vt:lpstr>Unified Modeling Language (UML) cont’d </vt:lpstr>
      <vt:lpstr>Unified Modeling Language (UML) cont’d </vt:lpstr>
      <vt:lpstr>Relationships within the Relational Database</vt:lpstr>
      <vt:lpstr>The 1:* Relationship</vt:lpstr>
      <vt:lpstr>1:* Relationship (cont’d)</vt:lpstr>
      <vt:lpstr>The 1:1 Relationship</vt:lpstr>
      <vt:lpstr>1:1 Relationship (cont’d)</vt:lpstr>
      <vt:lpstr>1:1 Relationship (cont’d) Implementation of LECTURER chairs DEPARTMENT</vt:lpstr>
      <vt:lpstr>1:1 Relationship (cont’d)</vt:lpstr>
      <vt:lpstr>1:1 Relationship (cont’d)</vt:lpstr>
      <vt:lpstr>The *:* Relationship</vt:lpstr>
      <vt:lpstr>*:* Relationship (cont’d) Implementation of STUDENT and CLASS</vt:lpstr>
      <vt:lpstr>*:* Relationship (cont’d) Implementation of STUDENT and CLASS</vt:lpstr>
      <vt:lpstr>*:* Relationship (cont’d) Implementation of STUDENT and CLASS</vt:lpstr>
      <vt:lpstr>*:* Relationship (cont’d) Implementation of STUDENT and CLASS</vt:lpstr>
      <vt:lpstr>*:* Relationship (cont’d) Implementation of STUDENT and CLASS</vt:lpstr>
      <vt:lpstr>Indexes</vt:lpstr>
      <vt:lpstr>Indexes (cont’d) -  Components of an index</vt:lpstr>
      <vt:lpstr>Indexes (cont’d)</vt:lpstr>
      <vt:lpstr>Indexes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 THE RELATIONAL DATABASE MODEL</dc:title>
  <dc:creator>tgPAULA</dc:creator>
  <cp:lastModifiedBy>tgPAULA</cp:lastModifiedBy>
  <cp:revision>107</cp:revision>
  <dcterms:created xsi:type="dcterms:W3CDTF">2013-08-27T07:09:30Z</dcterms:created>
  <dcterms:modified xsi:type="dcterms:W3CDTF">2013-10-14T11:40:50Z</dcterms:modified>
</cp:coreProperties>
</file>