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3" r:id="rId6"/>
    <p:sldId id="262" r:id="rId7"/>
    <p:sldId id="265" r:id="rId8"/>
    <p:sldId id="273" r:id="rId9"/>
    <p:sldId id="266" r:id="rId10"/>
    <p:sldId id="268" r:id="rId11"/>
    <p:sldId id="269" r:id="rId12"/>
    <p:sldId id="270" r:id="rId13"/>
    <p:sldId id="271" r:id="rId14"/>
    <p:sldId id="274" r:id="rId15"/>
    <p:sldId id="272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914B77E-9217-4F66-B2EE-FBA0666D9F69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9687549-8F36-4CE3-B809-9C5B49F55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4B77E-9217-4F66-B2EE-FBA0666D9F69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7549-8F36-4CE3-B809-9C5B49F55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4B77E-9217-4F66-B2EE-FBA0666D9F69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7549-8F36-4CE3-B809-9C5B49F55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4B77E-9217-4F66-B2EE-FBA0666D9F69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7549-8F36-4CE3-B809-9C5B49F55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4B77E-9217-4F66-B2EE-FBA0666D9F69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7549-8F36-4CE3-B809-9C5B49F55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4B77E-9217-4F66-B2EE-FBA0666D9F69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7549-8F36-4CE3-B809-9C5B49F55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914B77E-9217-4F66-B2EE-FBA0666D9F69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687549-8F36-4CE3-B809-9C5B49F553F8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914B77E-9217-4F66-B2EE-FBA0666D9F69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9687549-8F36-4CE3-B809-9C5B49F55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4B77E-9217-4F66-B2EE-FBA0666D9F69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7549-8F36-4CE3-B809-9C5B49F55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4B77E-9217-4F66-B2EE-FBA0666D9F69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7549-8F36-4CE3-B809-9C5B49F55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4B77E-9217-4F66-B2EE-FBA0666D9F69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7549-8F36-4CE3-B809-9C5B49F55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914B77E-9217-4F66-B2EE-FBA0666D9F69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9687549-8F36-4CE3-B809-9C5B49F553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Baskerville Old Face" pitchFamily="18" charset="0"/>
              </a:rPr>
              <a:t>Car Maintenance </a:t>
            </a:r>
            <a:r>
              <a:rPr lang="en-US" dirty="0" smtClean="0">
                <a:latin typeface="Baskerville Old Face" pitchFamily="18" charset="0"/>
              </a:rPr>
              <a:t>Example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Baskerville Old Face" pitchFamily="18" charset="0"/>
              </a:rPr>
              <a:t>Solution</a:t>
            </a:r>
            <a:endParaRPr lang="en-US" sz="32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0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Question 2: Solution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dirty="0" smtClean="0">
                <a:latin typeface="Baskerville Old Face" pitchFamily="18" charset="0"/>
              </a:rPr>
              <a:t>STEP3:</a:t>
            </a:r>
          </a:p>
          <a:p>
            <a:pPr algn="just"/>
            <a:r>
              <a:rPr lang="en-US" dirty="0" smtClean="0">
                <a:latin typeface="Baskerville Old Face" pitchFamily="18" charset="0"/>
              </a:rPr>
              <a:t>Next, perform a NATURAL JOIN on the query results from STEPs 1 &amp; 2 with the common column (REGISTRATION) in both the CAR and MAINTENANCE_RECORD relations.   </a:t>
            </a:r>
          </a:p>
          <a:p>
            <a:pPr algn="just"/>
            <a:r>
              <a:rPr lang="en-US" dirty="0" smtClean="0">
                <a:latin typeface="Baskerville Old Face" pitchFamily="18" charset="0"/>
              </a:rPr>
              <a:t>STEP3a: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In performing the NATURAL JOIN first perform the Cartesian Product on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CAR and MAINTENANCE_RECORD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relations. Prefix each attribute in the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CAR and MAINTENANCE_RECORD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relations with C and M respectively.</a:t>
            </a:r>
            <a:endParaRPr lang="en-US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4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Question 2: Solution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/>
          <a:lstStyle/>
          <a:p>
            <a:pPr marL="109728" indent="0" algn="just">
              <a:buNone/>
            </a:pPr>
            <a:r>
              <a:rPr lang="en-US" dirty="0" smtClean="0">
                <a:latin typeface="Baskerville Old Face" pitchFamily="18" charset="0"/>
              </a:rPr>
              <a:t>STEP3a: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95536" y="1700808"/>
                <a:ext cx="84249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dirty="0" smtClean="0">
                    <a:latin typeface="Baskerville Old Face" pitchFamily="18" charset="0"/>
                  </a:rPr>
                  <a:t>Cartesian Product: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0"/>
                      <m:t>MAINTENANCE</m:t>
                    </m:r>
                    <m:r>
                      <a:rPr lang="en-US" sz="2800" i="0"/>
                      <m:t>_</m:t>
                    </m:r>
                    <m:r>
                      <m:rPr>
                        <m:sty m:val="p"/>
                      </m:rPr>
                      <a:rPr lang="en-US" sz="2800" i="0"/>
                      <m:t>RECORD</m:t>
                    </m:r>
                  </m:oMath>
                </a14:m>
                <a:r>
                  <a:rPr lang="en-US" sz="2800" dirty="0" smtClean="0">
                    <a:latin typeface="Baskerville Old Face" pitchFamily="18" charset="0"/>
                  </a:rPr>
                  <a:t> X CAR</a:t>
                </a:r>
                <a:endParaRPr lang="en-US" sz="2800" dirty="0">
                  <a:latin typeface="Baskerville Old Face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700808"/>
                <a:ext cx="8424936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1520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965528"/>
              </p:ext>
            </p:extLst>
          </p:nvPr>
        </p:nvGraphicFramePr>
        <p:xfrm>
          <a:off x="611560" y="2420892"/>
          <a:ext cx="8136904" cy="35228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905037"/>
                <a:gridCol w="1461111"/>
                <a:gridCol w="1121193"/>
                <a:gridCol w="1265187"/>
                <a:gridCol w="1584176"/>
              </a:tblGrid>
              <a:tr h="427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M.INSPECTION_CODE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M.REGISTRATION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M.INSPECTION_DATE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M.EVALUATION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C.REGISTRATION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C.CAR_MODEL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100036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10/05/2008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407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100036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10/05/2008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ROMA482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Golf GT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100036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10/05/2008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Z-BA975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207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100390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ROMA482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01/09/2008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 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407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100390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ROMA482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01/09/2008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ROMA482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Golf GT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100390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ROMA482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01/09/2008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Z-BA975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207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122456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Z-BA975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03/10/2008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407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122456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Z-BA975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03/10/2008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ROMA482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Golf GT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122456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Z-BA975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03/10/2008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Z-BA975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207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3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Question 2: Solution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/>
          <a:lstStyle/>
          <a:p>
            <a:pPr marL="109728" indent="0" algn="just">
              <a:buNone/>
            </a:pPr>
            <a:r>
              <a:rPr lang="en-US" dirty="0" smtClean="0">
                <a:latin typeface="Baskerville Old Face" pitchFamily="18" charset="0"/>
              </a:rPr>
              <a:t>STEP3b: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1340768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Baskerville Old Face" pitchFamily="18" charset="0"/>
              </a:rPr>
              <a:t>SELECT only the rows for which the REGISTRATION values are equal</a:t>
            </a:r>
            <a:endParaRPr lang="en-US" sz="2800" dirty="0">
              <a:latin typeface="Baskerville Old Fac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623525"/>
              </p:ext>
            </p:extLst>
          </p:nvPr>
        </p:nvGraphicFramePr>
        <p:xfrm>
          <a:off x="611560" y="2420892"/>
          <a:ext cx="8136904" cy="2880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905037"/>
                <a:gridCol w="1461111"/>
                <a:gridCol w="1121193"/>
                <a:gridCol w="1265187"/>
                <a:gridCol w="1584176"/>
              </a:tblGrid>
              <a:tr h="84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M.INSPECTION_CODE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M.REGISTRATION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M.INSPECTION_DATE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M.EVALUATION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C.REGISTRATION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C.CAR_MODEL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8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100036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10/05/2008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407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8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100390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ROMA482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01/09/2008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ROMA482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Golf GT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8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122456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Z-BA975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03/10/2008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Z-BA975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207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60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Question 2: Solution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/>
          <a:lstStyle/>
          <a:p>
            <a:pPr marL="109728" indent="0" algn="just">
              <a:buNone/>
            </a:pPr>
            <a:r>
              <a:rPr lang="en-US" dirty="0" smtClean="0">
                <a:latin typeface="Baskerville Old Face" pitchFamily="18" charset="0"/>
              </a:rPr>
              <a:t>STEP3c: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1340768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Baskerville Old Face" pitchFamily="18" charset="0"/>
              </a:rPr>
              <a:t>Perform a PROJECT on either C.REGISTRATION or M.REGISTRATION to the result in STEP3b and drop the prefix’s C or M in the final relation.</a:t>
            </a:r>
            <a:endParaRPr lang="en-US" sz="2800" dirty="0">
              <a:latin typeface="Baskerville Old Fac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394195"/>
              </p:ext>
            </p:extLst>
          </p:nvPr>
        </p:nvGraphicFramePr>
        <p:xfrm>
          <a:off x="683568" y="3140972"/>
          <a:ext cx="7632848" cy="2540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440160"/>
                <a:gridCol w="1728192"/>
                <a:gridCol w="1296144"/>
                <a:gridCol w="1368152"/>
              </a:tblGrid>
              <a:tr h="50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Baskerville Old Face" pitchFamily="18" charset="0"/>
                        </a:rPr>
                        <a:t>INSPECTION_CODE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Baskerville Old Face" pitchFamily="18" charset="0"/>
                        </a:rPr>
                        <a:t>REGISTRATION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Baskerville Old Face" pitchFamily="18" charset="0"/>
                        </a:rPr>
                        <a:t>INSPECTION_DATE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Baskerville Old Face" pitchFamily="18" charset="0"/>
                        </a:rPr>
                        <a:t>EVALUATION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 smtClean="0">
                          <a:effectLst/>
                          <a:latin typeface="Baskerville Old Face" pitchFamily="18" charset="0"/>
                        </a:rPr>
                        <a:t>CAR_MODEL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8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100036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10/05/2008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Baskerville Old Face" pitchFamily="18" charset="0"/>
                        </a:rPr>
                        <a:t>407</a:t>
                      </a:r>
                      <a:endParaRPr lang="en-US" sz="20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8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100390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ROMA482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01/09/2008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Golf GT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8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122456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Z-BA975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03/10/2008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20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207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52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Question 2: Solution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dirty="0" smtClean="0">
                <a:latin typeface="Baskerville Old Face" pitchFamily="18" charset="0"/>
              </a:rPr>
              <a:t>STEP4: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The query further requires that the information be restricted for cars where a part was needed for a repair. This information can be found in the REPAIR relation by looking for a PART_NO in the REPAIR relation, which corresponds to a specific INSPECTION_CODE in the MAINTENANCE_RECORD relation. </a:t>
            </a: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07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Question 2: Solution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/>
          <a:lstStyle/>
          <a:p>
            <a:pPr marL="109728" indent="0" algn="just">
              <a:buNone/>
            </a:pPr>
            <a:r>
              <a:rPr lang="en-US" dirty="0" smtClean="0">
                <a:latin typeface="Baskerville Old Face" pitchFamily="18" charset="0"/>
              </a:rPr>
              <a:t>STEP4: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1340768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Baskerville Old Face" pitchFamily="18" charset="0"/>
              </a:rPr>
              <a:t>Perform a NATURAL JOIN </a:t>
            </a:r>
            <a:r>
              <a:rPr lang="en-US" sz="2800" dirty="0" smtClean="0">
                <a:latin typeface="Baskerville Old Face" pitchFamily="18" charset="0"/>
              </a:rPr>
              <a:t>with the common column (INSPECTION_CODE) in both the REPAIR and Query Result of STEP3c.</a:t>
            </a:r>
            <a:endParaRPr lang="en-US" sz="2800" dirty="0">
              <a:latin typeface="Baskerville Old Face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329355"/>
              </p:ext>
            </p:extLst>
          </p:nvPr>
        </p:nvGraphicFramePr>
        <p:xfrm>
          <a:off x="539552" y="2996952"/>
          <a:ext cx="8208912" cy="1963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1440160"/>
                <a:gridCol w="1656184"/>
                <a:gridCol w="1224136"/>
                <a:gridCol w="1152128"/>
                <a:gridCol w="1008112"/>
              </a:tblGrid>
              <a:tr h="660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INSPECTION_CODE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REGISTRATION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INSPECTION_DATE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EVALUATION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CAR_MODEL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PART_NO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1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100036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10/05/2008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18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407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12393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1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Baskerville Old Face" pitchFamily="18" charset="0"/>
                        </a:rPr>
                        <a:t>100036</a:t>
                      </a:r>
                      <a:endParaRPr lang="en-US" sz="18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10/05/2008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407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12397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9552" y="2564904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askerville Old Face" pitchFamily="18" charset="0"/>
              </a:rPr>
              <a:t>QueryResult</a:t>
            </a:r>
            <a:endParaRPr lang="en-US" sz="20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83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Question 2: Solution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2319938"/>
          </a:xfrm>
        </p:spPr>
        <p:txBody>
          <a:bodyPr/>
          <a:lstStyle/>
          <a:p>
            <a:pPr marL="109728" indent="0" algn="just">
              <a:buNone/>
            </a:pPr>
            <a:r>
              <a:rPr lang="en-US" dirty="0" smtClean="0">
                <a:latin typeface="Baskerville Old Face" pitchFamily="18" charset="0"/>
              </a:rPr>
              <a:t>STEP5: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1340768"/>
            <a:ext cx="84249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Baskerville Old Face" pitchFamily="18" charset="0"/>
              </a:rPr>
              <a:t>Finally, the original query requested that we list “the car registration, model details and part numbers.”</a:t>
            </a:r>
          </a:p>
          <a:p>
            <a:pPr algn="just"/>
            <a:r>
              <a:rPr lang="en-US" sz="2800" dirty="0" smtClean="0">
                <a:latin typeface="Baskerville Old Face" pitchFamily="18" charset="0"/>
              </a:rPr>
              <a:t>This requires that we perform a PROJECT on the query result of STEP4.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356207"/>
              </p:ext>
            </p:extLst>
          </p:nvPr>
        </p:nvGraphicFramePr>
        <p:xfrm>
          <a:off x="1547664" y="3861048"/>
          <a:ext cx="5040560" cy="1963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224"/>
                <a:gridCol w="1612979"/>
                <a:gridCol w="1411357"/>
              </a:tblGrid>
              <a:tr h="660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REGISTRATION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CAR_MODEL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PART_NO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1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407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12393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1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407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12397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95536" y="3212976"/>
                <a:ext cx="4824536" cy="4966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/>
                            <m:t>Π</m:t>
                          </m:r>
                        </m:e>
                        <m:sub>
                          <m:r>
                            <a:rPr lang="en-US" sz="2400" i="1"/>
                            <m:t>𝑟𝑒𝑔𝑖𝑠𝑡𝑟𝑎𝑡𝑖𝑜𝑛</m:t>
                          </m:r>
                          <m:r>
                            <a:rPr lang="en-US" sz="2400" i="1"/>
                            <m:t>, </m:t>
                          </m:r>
                          <m:r>
                            <a:rPr lang="en-US" sz="2400" i="1"/>
                            <m:t>𝑐𝑎𝑟</m:t>
                          </m:r>
                          <m:r>
                            <a:rPr lang="en-US" sz="2400" i="1"/>
                            <m:t>_</m:t>
                          </m:r>
                          <m:r>
                            <a:rPr lang="en-US" sz="2400" i="1"/>
                            <m:t>𝑚𝑜𝑑𝑒𝑙</m:t>
                          </m:r>
                          <m:r>
                            <a:rPr lang="en-US" sz="2400" i="1"/>
                            <m:t>, </m:t>
                          </m:r>
                          <m:r>
                            <a:rPr lang="en-US" sz="2400" i="1"/>
                            <m:t>𝑝𝑎𝑟𝑡</m:t>
                          </m:r>
                          <m:r>
                            <a:rPr lang="en-US" sz="2400" i="1"/>
                            <m:t>_</m:t>
                          </m:r>
                          <m:r>
                            <a:rPr lang="en-US" sz="2400" i="1"/>
                            <m:t>𝑛𝑜</m:t>
                          </m:r>
                        </m:sub>
                      </m:sSub>
                      <m:r>
                        <a:rPr lang="en-US" sz="2400" i="1"/>
                        <m:t>(</m:t>
                      </m:r>
                      <m:r>
                        <a:rPr lang="en-US" sz="2400" i="1"/>
                        <m:t>𝑄𝑢𝑒𝑟𝑦𝑅𝑒𝑠𝑢𝑙𝑡</m:t>
                      </m:r>
                      <m:r>
                        <a:rPr lang="en-US" sz="2400" i="1"/>
                        <m:t>)</m:t>
                      </m:r>
                    </m:oMath>
                  </m:oMathPara>
                </a14:m>
                <a:endParaRPr lang="en-US" sz="2400" dirty="0">
                  <a:latin typeface="Baskerville Old Face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212976"/>
                <a:ext cx="4824536" cy="496674"/>
              </a:xfrm>
              <a:prstGeom prst="rect">
                <a:avLst/>
              </a:prstGeom>
              <a:blipFill rotWithShape="1">
                <a:blip r:embed="rId2"/>
                <a:stretch>
                  <a:fillRect l="-379" r="-15550" b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22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726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Tables</a:t>
            </a:r>
            <a:endParaRPr lang="en-US" dirty="0">
              <a:latin typeface="Baskerville Old Face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717949"/>
              </p:ext>
            </p:extLst>
          </p:nvPr>
        </p:nvGraphicFramePr>
        <p:xfrm>
          <a:off x="683568" y="1196752"/>
          <a:ext cx="7272808" cy="18977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/>
                <a:gridCol w="1008112"/>
                <a:gridCol w="1152128"/>
                <a:gridCol w="1296144"/>
                <a:gridCol w="1224136"/>
                <a:gridCol w="1296144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REGISTRATION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CAR_MAKE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Baskerville Old Face" pitchFamily="18" charset="0"/>
                        </a:rPr>
                        <a:t>CAR_MODEL</a:t>
                      </a:r>
                      <a:endParaRPr lang="en-US" sz="12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CAR_COLOUR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MODEL_YEAR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Baskerville Old Face" pitchFamily="18" charset="0"/>
                        </a:rPr>
                        <a:t>LINCENCE_NO</a:t>
                      </a:r>
                      <a:endParaRPr lang="en-US" sz="12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3679MR82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Toyota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Corolla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Blue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2006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1967fr89768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3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E-TS865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Nissan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Micro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Red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2004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1973Smith121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Peugeot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407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Blue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2007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1990byt3212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PISE567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Volkswagen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Eos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Lime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2006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DF-678-WV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ROMA482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Volkswagen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Golf GT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Black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2007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AQ-123-AV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1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Z-BA975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Peugeot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207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Baskerville Old Face" pitchFamily="18" charset="0"/>
                        </a:rPr>
                        <a:t>Black</a:t>
                      </a:r>
                      <a:endParaRPr lang="en-US" sz="1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2007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1980vrt7312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582279"/>
              </p:ext>
            </p:extLst>
          </p:nvPr>
        </p:nvGraphicFramePr>
        <p:xfrm>
          <a:off x="791581" y="3789040"/>
          <a:ext cx="4500499" cy="2125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131"/>
                <a:gridCol w="1512168"/>
                <a:gridCol w="1800200"/>
              </a:tblGrid>
              <a:tr h="254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PART_NO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PART_NAME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PART_COST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12390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Paint sealants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GhȻ14.95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12391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Wiper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GhȻ19.95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12392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Brake pads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GhȻ24.99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12393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Brake Discs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GhȻ49.54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12395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Spark Plugs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GhȻ0.99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12396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Airbag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GhȻ24.95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12397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Tyres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GhȻ25.00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7647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341970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23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726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Tables</a:t>
            </a:r>
            <a:r>
              <a:rPr lang="en-US" dirty="0" smtClean="0">
                <a:latin typeface="Baskerville Old Face" pitchFamily="18" charset="0"/>
              </a:rPr>
              <a:t>(cont’d</a:t>
            </a:r>
            <a:r>
              <a:rPr lang="en-US" dirty="0" smtClean="0">
                <a:latin typeface="Baskerville Old Face" pitchFamily="18" charset="0"/>
              </a:rPr>
              <a:t>)</a:t>
            </a:r>
            <a:br>
              <a:rPr lang="en-US" dirty="0" smtClean="0">
                <a:latin typeface="Baskerville Old Face" pitchFamily="18" charset="0"/>
              </a:rPr>
            </a:br>
            <a:endParaRPr lang="en-US" dirty="0">
              <a:latin typeface="Baskerville Old Face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573134"/>
              </p:ext>
            </p:extLst>
          </p:nvPr>
        </p:nvGraphicFramePr>
        <p:xfrm>
          <a:off x="539552" y="1340768"/>
          <a:ext cx="8136904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1533"/>
                <a:gridCol w="1786150"/>
                <a:gridCol w="2282302"/>
                <a:gridCol w="168691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INSPECTION_CODE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REGISTRATION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INSPECTION_DATE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Baskerville Old Face" pitchFamily="18" charset="0"/>
                        </a:rPr>
                        <a:t>EVALUATION</a:t>
                      </a:r>
                      <a:endParaRPr lang="en-US" sz="1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100036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10/05/2008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100390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ROMA482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01/09/2008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 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106750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E-TS865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01/03/2006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PASS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122456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Z-BA975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03/10/2008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145678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PISE567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30/09/2007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PASS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200450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E-TS865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21/02/2005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PASS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200456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E-TS865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01/04/2007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98072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skerville Old Face" pitchFamily="18" charset="0"/>
              </a:rPr>
              <a:t>MAINTENANCE_RECORD</a:t>
            </a:r>
            <a:endParaRPr lang="en-US" dirty="0">
              <a:latin typeface="Baskerville Old Face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552907"/>
              </p:ext>
            </p:extLst>
          </p:nvPr>
        </p:nvGraphicFramePr>
        <p:xfrm>
          <a:off x="539552" y="4293096"/>
          <a:ext cx="4464496" cy="224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8269"/>
                <a:gridCol w="204622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INSPECTION_CODE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PART_NO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106750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12396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106750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12397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100036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12393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200450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12391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100036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12397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200450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12392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Baskerville Old Face" pitchFamily="18" charset="0"/>
                        </a:rPr>
                        <a:t>200456</a:t>
                      </a:r>
                      <a:endParaRPr lang="en-US" sz="16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12397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552" y="38610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skerville Old Face" pitchFamily="18" charset="0"/>
              </a:rPr>
              <a:t>REPAIR</a:t>
            </a: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08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/>
          <a:lstStyle/>
          <a:p>
            <a:pPr marL="624078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Baskerville Old Face" pitchFamily="18" charset="0"/>
              </a:rPr>
              <a:t>Display all the part names and their prices where the cost of the part is greater than GhȻ20.00</a:t>
            </a:r>
          </a:p>
          <a:p>
            <a:pPr marL="624078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Baskerville Old Face" pitchFamily="18" charset="0"/>
              </a:rPr>
              <a:t>List the car registration and model details and part numbers for all cars where the model year is 2007, where an inspection was carried out after 01/03/2008, which resulted in a part being required for the repair.</a:t>
            </a: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0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726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Question 1: Solution</a:t>
            </a:r>
            <a:endParaRPr lang="en-US" dirty="0">
              <a:latin typeface="Baskerville Old Fac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057175"/>
              </p:ext>
            </p:extLst>
          </p:nvPr>
        </p:nvGraphicFramePr>
        <p:xfrm>
          <a:off x="2295395" y="2276872"/>
          <a:ext cx="4292829" cy="3240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9770"/>
                <a:gridCol w="2333059"/>
              </a:tblGrid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PART_NAME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askerville Old Face" pitchFamily="18" charset="0"/>
                        </a:rPr>
                        <a:t>PART_COST</a:t>
                      </a:r>
                      <a:endParaRPr lang="en-US" sz="16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Baskerville Old Face" pitchFamily="18" charset="0"/>
                        </a:rPr>
                        <a:t>Brake pads</a:t>
                      </a:r>
                      <a:endParaRPr lang="en-US" sz="2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Baskerville Old Face" pitchFamily="18" charset="0"/>
                        </a:rPr>
                        <a:t>GhȻ24.99</a:t>
                      </a:r>
                      <a:endParaRPr lang="en-US" sz="2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Baskerville Old Face" pitchFamily="18" charset="0"/>
                        </a:rPr>
                        <a:t>Brake Discs</a:t>
                      </a:r>
                      <a:endParaRPr lang="en-US" sz="2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Baskerville Old Face" pitchFamily="18" charset="0"/>
                        </a:rPr>
                        <a:t>GhȻ49.54</a:t>
                      </a:r>
                      <a:endParaRPr lang="en-US" sz="2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Baskerville Old Face" pitchFamily="18" charset="0"/>
                        </a:rPr>
                        <a:t>Airbag</a:t>
                      </a:r>
                      <a:endParaRPr lang="en-US" sz="2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Baskerville Old Face" pitchFamily="18" charset="0"/>
                        </a:rPr>
                        <a:t>GhȻ24.95</a:t>
                      </a:r>
                      <a:endParaRPr lang="en-US" sz="2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Baskerville Old Face" pitchFamily="18" charset="0"/>
                        </a:rPr>
                        <a:t>Tyres</a:t>
                      </a:r>
                      <a:endParaRPr lang="en-US" sz="2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Baskerville Old Face" pitchFamily="18" charset="0"/>
                        </a:rPr>
                        <a:t>GhȻ25.00</a:t>
                      </a:r>
                      <a:endParaRPr lang="en-US" sz="2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115616" y="1196752"/>
                <a:ext cx="5400600" cy="561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/>
                            <m:t>Π</m:t>
                          </m:r>
                        </m:e>
                        <m:sub>
                          <m:r>
                            <a:rPr lang="en-US" sz="2800" i="1"/>
                            <m:t>𝑝𝑎𝑟𝑡</m:t>
                          </m:r>
                          <m:r>
                            <a:rPr lang="en-US" sz="2800" i="1"/>
                            <m:t>_</m:t>
                          </m:r>
                          <m:r>
                            <a:rPr lang="en-US" sz="2800" i="1"/>
                            <m:t>𝑛𝑎𝑚𝑒</m:t>
                          </m:r>
                        </m:sub>
                      </m:sSub>
                      <m:r>
                        <a:rPr lang="en-US" sz="2800" i="1"/>
                        <m:t>(</m:t>
                      </m:r>
                      <m:sSub>
                        <m:sSubPr>
                          <m:ctrlPr>
                            <a:rPr lang="en-US" sz="2800" i="1"/>
                          </m:ctrlPr>
                        </m:sSubPr>
                        <m:e>
                          <m:r>
                            <a:rPr lang="en-US" sz="2800" i="1"/>
                            <m:t>𝜎</m:t>
                          </m:r>
                        </m:e>
                        <m:sub>
                          <m:r>
                            <a:rPr lang="en-US" sz="2800" i="1"/>
                            <m:t>𝑝𝑎𝑟𝑡</m:t>
                          </m:r>
                          <m:r>
                            <a:rPr lang="en-US" sz="2800" i="1"/>
                            <m:t>_</m:t>
                          </m:r>
                          <m:r>
                            <a:rPr lang="en-US" sz="2800" i="1"/>
                            <m:t>𝑐𝑜𝑠𝑡</m:t>
                          </m:r>
                          <m:r>
                            <a:rPr lang="en-US" sz="2800" i="1"/>
                            <m:t> &gt;</m:t>
                          </m:r>
                          <m:r>
                            <a:rPr lang="en-US" sz="2800" i="1"/>
                            <m:t>𝐺𝐻</m:t>
                          </m:r>
                          <m:r>
                            <a:rPr lang="en-US" sz="2800" i="1"/>
                            <m:t>Ȼ20</m:t>
                          </m:r>
                        </m:sub>
                      </m:sSub>
                      <m:r>
                        <a:rPr lang="en-US" sz="2800" i="1"/>
                        <m:t>((</m:t>
                      </m:r>
                      <m:r>
                        <a:rPr lang="en-US" sz="2800" i="1"/>
                        <m:t>𝑃𝐴𝑅𝑇</m:t>
                      </m:r>
                      <m:r>
                        <a:rPr lang="en-US" sz="2800" i="1"/>
                        <m:t>))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196752"/>
                <a:ext cx="5400600" cy="561885"/>
              </a:xfrm>
              <a:prstGeom prst="rect">
                <a:avLst/>
              </a:prstGeom>
              <a:blipFill rotWithShape="1">
                <a:blip r:embed="rId2"/>
                <a:stretch>
                  <a:fillRect r="-2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52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Question 2: Solution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/>
          <a:lstStyle/>
          <a:p>
            <a:pPr marL="109728" indent="0" algn="just">
              <a:buNone/>
            </a:pPr>
            <a:r>
              <a:rPr lang="en-US" dirty="0" smtClean="0">
                <a:latin typeface="Baskerville Old Face" pitchFamily="18" charset="0"/>
              </a:rPr>
              <a:t>STEP1:</a:t>
            </a:r>
          </a:p>
          <a:p>
            <a:pPr algn="just"/>
            <a:r>
              <a:rPr lang="en-US" dirty="0" smtClean="0">
                <a:latin typeface="Baskerville Old Face" pitchFamily="18" charset="0"/>
              </a:rPr>
              <a:t>The first part of the query states that we need the attributes REGISTRATION and CAR_MODEL from the CAR relation.</a:t>
            </a:r>
          </a:p>
          <a:p>
            <a:pPr algn="just"/>
            <a:r>
              <a:rPr lang="en-US" dirty="0" smtClean="0">
                <a:latin typeface="Baskerville Old Face" pitchFamily="18" charset="0"/>
              </a:rPr>
              <a:t>Further, we are only interested in cars whose MODEL_YEAR is 2007</a:t>
            </a: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Question 2: Solution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/>
          <a:lstStyle/>
          <a:p>
            <a:pPr marL="109728" indent="0" algn="just">
              <a:buNone/>
            </a:pPr>
            <a:r>
              <a:rPr lang="en-US" dirty="0" smtClean="0">
                <a:latin typeface="Baskerville Old Face" pitchFamily="18" charset="0"/>
              </a:rPr>
              <a:t>STEP1: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334423"/>
              </p:ext>
            </p:extLst>
          </p:nvPr>
        </p:nvGraphicFramePr>
        <p:xfrm>
          <a:off x="2555776" y="2636912"/>
          <a:ext cx="4032448" cy="2520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4825"/>
                <a:gridCol w="1897623"/>
              </a:tblGrid>
              <a:tr h="541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REGISTRATION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Baskerville Old Face" pitchFamily="18" charset="0"/>
                        </a:rPr>
                        <a:t>CAR_MODEL</a:t>
                      </a:r>
                      <a:endParaRPr lang="en-US" sz="20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9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2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Baskerville Old Face" pitchFamily="18" charset="0"/>
                        </a:rPr>
                        <a:t>407</a:t>
                      </a:r>
                      <a:endParaRPr lang="en-US" sz="2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9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Baskerville Old Face" pitchFamily="18" charset="0"/>
                        </a:rPr>
                        <a:t>ROMA482</a:t>
                      </a:r>
                      <a:endParaRPr lang="en-US" sz="2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Baskerville Old Face" pitchFamily="18" charset="0"/>
                        </a:rPr>
                        <a:t>Golf GT</a:t>
                      </a:r>
                      <a:endParaRPr lang="en-US" sz="2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9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Baskerville Old Face" pitchFamily="18" charset="0"/>
                        </a:rPr>
                        <a:t>Z-BA975</a:t>
                      </a:r>
                      <a:endParaRPr lang="en-US" sz="24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Baskerville Old Face" pitchFamily="18" charset="0"/>
                        </a:rPr>
                        <a:t>207</a:t>
                      </a:r>
                      <a:endParaRPr lang="en-US" sz="24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55576" y="1700808"/>
                <a:ext cx="5040560" cy="5640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/>
                            <m:t>Π</m:t>
                          </m:r>
                        </m:e>
                        <m:sub>
                          <m:r>
                            <a:rPr lang="en-US" sz="2800" i="1"/>
                            <m:t>𝑟𝑒𝑔𝑖𝑠𝑡𝑟𝑎𝑡𝑖𝑜𝑛</m:t>
                          </m:r>
                          <m:r>
                            <a:rPr lang="en-US" sz="2800" i="1"/>
                            <m:t>,   </m:t>
                          </m:r>
                          <m:r>
                            <a:rPr lang="en-US" sz="2800" i="1"/>
                            <m:t>𝑐𝑎𝑟</m:t>
                          </m:r>
                          <m:r>
                            <a:rPr lang="en-US" sz="2800" i="1"/>
                            <m:t>_</m:t>
                          </m:r>
                          <m:r>
                            <a:rPr lang="en-US" sz="2800" i="1"/>
                            <m:t>𝑚𝑜𝑑𝑒𝑙</m:t>
                          </m:r>
                        </m:sub>
                      </m:sSub>
                      <m:r>
                        <a:rPr lang="en-US" sz="2800" i="1"/>
                        <m:t>(</m:t>
                      </m:r>
                      <m:sSub>
                        <m:sSubPr>
                          <m:ctrlPr>
                            <a:rPr lang="en-US" sz="2800" i="1"/>
                          </m:ctrlPr>
                        </m:sSubPr>
                        <m:e>
                          <m:r>
                            <a:rPr lang="en-US" sz="2800" i="1"/>
                            <m:t>𝜎</m:t>
                          </m:r>
                        </m:e>
                        <m:sub>
                          <m:r>
                            <a:rPr lang="en-US" sz="2800" i="1"/>
                            <m:t>𝑚𝑜𝑑𝑒𝑙</m:t>
                          </m:r>
                          <m:r>
                            <a:rPr lang="en-US" sz="2800" i="1"/>
                            <m:t>_</m:t>
                          </m:r>
                          <m:r>
                            <a:rPr lang="en-US" sz="2800" i="1"/>
                            <m:t>𝑦𝑒𝑎𝑟</m:t>
                          </m:r>
                          <m:r>
                            <a:rPr lang="en-US" sz="2800" i="1"/>
                            <m:t> =2007</m:t>
                          </m:r>
                        </m:sub>
                      </m:sSub>
                      <m:r>
                        <a:rPr lang="en-US" sz="2800" i="1"/>
                        <m:t>(</m:t>
                      </m:r>
                      <m:r>
                        <a:rPr lang="en-US" sz="2800" i="1"/>
                        <m:t>𝐶𝐴𝑅</m:t>
                      </m:r>
                      <m:r>
                        <a:rPr lang="en-US" sz="2800" i="1"/>
                        <m:t>))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700808"/>
                <a:ext cx="5040560" cy="564001"/>
              </a:xfrm>
              <a:prstGeom prst="rect">
                <a:avLst/>
              </a:prstGeom>
              <a:blipFill rotWithShape="1">
                <a:blip r:embed="rId2"/>
                <a:stretch>
                  <a:fillRect r="-33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1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Question 2: Solution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/>
          <a:lstStyle/>
          <a:p>
            <a:pPr marL="109728" indent="0" algn="just">
              <a:buNone/>
            </a:pPr>
            <a:r>
              <a:rPr lang="en-US" dirty="0" smtClean="0">
                <a:latin typeface="Baskerville Old Face" pitchFamily="18" charset="0"/>
              </a:rPr>
              <a:t>STEP2:</a:t>
            </a:r>
          </a:p>
          <a:p>
            <a:pPr algn="just"/>
            <a:r>
              <a:rPr lang="en-US" dirty="0" smtClean="0">
                <a:latin typeface="Baskerville Old Face" pitchFamily="18" charset="0"/>
              </a:rPr>
              <a:t>Next, the query requires information about inspections which were carried out after 01/03/2008. Information about inspections is stored in the MAINTENANCE_RECORD relation. </a:t>
            </a:r>
          </a:p>
          <a:p>
            <a:pPr algn="just"/>
            <a:r>
              <a:rPr lang="en-US" dirty="0" smtClean="0">
                <a:latin typeface="Baskerville Old Face" pitchFamily="18" charset="0"/>
              </a:rPr>
              <a:t>Since the query is not asking for specific attributes, we assume that the values of all attributes in the </a:t>
            </a:r>
            <a:r>
              <a:rPr lang="en-US" dirty="0">
                <a:latin typeface="Baskerville Old Face" pitchFamily="18" charset="0"/>
              </a:rPr>
              <a:t>MAINTENANCE_RECORD </a:t>
            </a:r>
            <a:r>
              <a:rPr lang="en-US" dirty="0" smtClean="0">
                <a:latin typeface="Baskerville Old Face" pitchFamily="18" charset="0"/>
              </a:rPr>
              <a:t> is required.</a:t>
            </a:r>
          </a:p>
          <a:p>
            <a:pPr algn="just"/>
            <a:r>
              <a:rPr lang="en-US" dirty="0" smtClean="0">
                <a:latin typeface="Baskerville Old Face" pitchFamily="18" charset="0"/>
              </a:rPr>
              <a:t>Further, we must restrict the query to only tuples where the INSPECTION_DATE &gt; 01/03/2008. </a:t>
            </a: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16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Question 2: Solution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/>
          <a:lstStyle/>
          <a:p>
            <a:pPr marL="109728" indent="0" algn="just">
              <a:buNone/>
            </a:pPr>
            <a:r>
              <a:rPr lang="en-US" dirty="0" smtClean="0">
                <a:latin typeface="Baskerville Old Face" pitchFamily="18" charset="0"/>
              </a:rPr>
              <a:t>STEP2: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55576" y="1700808"/>
                <a:ext cx="5040560" cy="561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/>
                          </m:ctrlPr>
                        </m:sSubPr>
                        <m:e>
                          <m:r>
                            <a:rPr lang="en-US" sz="2800" i="1"/>
                            <m:t>𝜎</m:t>
                          </m:r>
                        </m:e>
                        <m:sub>
                          <m:r>
                            <a:rPr lang="en-US" sz="2800" i="1"/>
                            <m:t>𝑖𝑛𝑠𝑝𝑒𝑐𝑡𝑖𝑜𝑛</m:t>
                          </m:r>
                          <m:r>
                            <a:rPr lang="en-US" sz="2800" i="1"/>
                            <m:t>_</m:t>
                          </m:r>
                          <m:r>
                            <a:rPr lang="en-US" sz="2800" i="1"/>
                            <m:t>𝑑𝑎𝑡𝑒</m:t>
                          </m:r>
                          <m:r>
                            <a:rPr lang="en-US" sz="2800" i="1"/>
                            <m:t> &gt;01/03/2008</m:t>
                          </m:r>
                        </m:sub>
                      </m:sSub>
                      <m:r>
                        <a:rPr lang="en-US" sz="2800" i="1"/>
                        <m:t>(</m:t>
                      </m:r>
                      <m:r>
                        <a:rPr lang="en-US" sz="2800" i="1"/>
                        <m:t>𝑀𝐴𝐼𝑁𝑇𝐸𝑁𝐴𝑁𝐶𝐸</m:t>
                      </m:r>
                      <m:r>
                        <a:rPr lang="en-US" sz="2800" i="1"/>
                        <m:t>_</m:t>
                      </m:r>
                      <m:r>
                        <a:rPr lang="en-US" sz="2800" i="1"/>
                        <m:t>𝑅𝐸𝐶𝑂𝑅𝐷</m:t>
                      </m:r>
                      <m:r>
                        <a:rPr lang="en-US" sz="2800" i="1"/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700808"/>
                <a:ext cx="5040560" cy="561885"/>
              </a:xfrm>
              <a:prstGeom prst="rect">
                <a:avLst/>
              </a:prstGeom>
              <a:blipFill rotWithShape="1">
                <a:blip r:embed="rId2"/>
                <a:stretch>
                  <a:fillRect r="-6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972801"/>
              </p:ext>
            </p:extLst>
          </p:nvPr>
        </p:nvGraphicFramePr>
        <p:xfrm>
          <a:off x="323528" y="2564904"/>
          <a:ext cx="8352928" cy="3096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1533"/>
                <a:gridCol w="1866939"/>
                <a:gridCol w="2304256"/>
                <a:gridCol w="1800200"/>
              </a:tblGrid>
              <a:tr h="571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INSPECTION_CODE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REGISTRATION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INSPECTION_DATE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Baskerville Old Face" pitchFamily="18" charset="0"/>
                        </a:rPr>
                        <a:t>EVALUATION</a:t>
                      </a:r>
                      <a:endParaRPr lang="en-US" sz="1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1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Baskerville Old Face" pitchFamily="18" charset="0"/>
                        </a:rPr>
                        <a:t>100036</a:t>
                      </a:r>
                      <a:endParaRPr lang="en-US" sz="2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Baskerville Old Face" pitchFamily="18" charset="0"/>
                        </a:rPr>
                        <a:t>PE57UVP</a:t>
                      </a:r>
                      <a:endParaRPr lang="en-US" sz="2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Baskerville Old Face" pitchFamily="18" charset="0"/>
                        </a:rPr>
                        <a:t>10/05/2008</a:t>
                      </a:r>
                      <a:endParaRPr lang="en-US" sz="2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28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1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Baskerville Old Face" pitchFamily="18" charset="0"/>
                        </a:rPr>
                        <a:t>100390</a:t>
                      </a:r>
                      <a:endParaRPr lang="en-US" sz="2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Baskerville Old Face" pitchFamily="18" charset="0"/>
                        </a:rPr>
                        <a:t>ROMA482</a:t>
                      </a:r>
                      <a:endParaRPr lang="en-US" sz="2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Baskerville Old Face" pitchFamily="18" charset="0"/>
                        </a:rPr>
                        <a:t>01/09/2008</a:t>
                      </a:r>
                      <a:endParaRPr lang="en-US" sz="2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Baskerville Old Face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1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Baskerville Old Face" pitchFamily="18" charset="0"/>
                        </a:rPr>
                        <a:t>122456</a:t>
                      </a:r>
                      <a:endParaRPr lang="en-US" sz="2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Baskerville Old Face" pitchFamily="18" charset="0"/>
                        </a:rPr>
                        <a:t>Z-BA975</a:t>
                      </a:r>
                      <a:endParaRPr lang="en-US" sz="280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Baskerville Old Face" pitchFamily="18" charset="0"/>
                        </a:rPr>
                        <a:t>03/10/2008</a:t>
                      </a:r>
                      <a:endParaRPr lang="en-US" sz="2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Baskerville Old Face" pitchFamily="18" charset="0"/>
                        </a:rPr>
                        <a:t>FAIL</a:t>
                      </a:r>
                      <a:endParaRPr lang="en-US" sz="2800" dirty="0">
                        <a:effectLst/>
                        <a:latin typeface="Baskerville Old Fac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87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352</TotalTime>
  <Words>796</Words>
  <Application>Microsoft Office PowerPoint</Application>
  <PresentationFormat>On-screen Show (4:3)</PresentationFormat>
  <Paragraphs>333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Car Maintenance Example</vt:lpstr>
      <vt:lpstr>Tables</vt:lpstr>
      <vt:lpstr>Tables(cont’d) </vt:lpstr>
      <vt:lpstr>Questions</vt:lpstr>
      <vt:lpstr>Question 1: Solution</vt:lpstr>
      <vt:lpstr>Question 2: Solution</vt:lpstr>
      <vt:lpstr>Question 2: Solution</vt:lpstr>
      <vt:lpstr>Question 2: Solution</vt:lpstr>
      <vt:lpstr>Question 2: Solution</vt:lpstr>
      <vt:lpstr>Question 2: Solution</vt:lpstr>
      <vt:lpstr>Question 2: Solution</vt:lpstr>
      <vt:lpstr>Question 2: Solution</vt:lpstr>
      <vt:lpstr>Question 2: Solution</vt:lpstr>
      <vt:lpstr>Question 2: Solution</vt:lpstr>
      <vt:lpstr>Question 2: Solution</vt:lpstr>
      <vt:lpstr>Question 2: Solution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 Maintenance Example</dc:title>
  <dc:creator>tgPAULA</dc:creator>
  <cp:lastModifiedBy>tgPAULA</cp:lastModifiedBy>
  <cp:revision>12</cp:revision>
  <dcterms:created xsi:type="dcterms:W3CDTF">2013-11-11T18:22:16Z</dcterms:created>
  <dcterms:modified xsi:type="dcterms:W3CDTF">2013-11-12T00:15:15Z</dcterms:modified>
</cp:coreProperties>
</file>