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58" r:id="rId5"/>
    <p:sldId id="259" r:id="rId6"/>
    <p:sldId id="260" r:id="rId7"/>
    <p:sldId id="261" r:id="rId8"/>
    <p:sldId id="28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83" r:id="rId24"/>
    <p:sldId id="305" r:id="rId25"/>
    <p:sldId id="306" r:id="rId26"/>
    <p:sldId id="307" r:id="rId27"/>
    <p:sldId id="309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284" r:id="rId37"/>
    <p:sldId id="285" r:id="rId38"/>
    <p:sldId id="286" r:id="rId39"/>
    <p:sldId id="277" r:id="rId40"/>
    <p:sldId id="287" r:id="rId41"/>
    <p:sldId id="288" r:id="rId42"/>
    <p:sldId id="290" r:id="rId43"/>
    <p:sldId id="28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0DED9-1A15-4950-A5E3-8E85937FFE6C}" type="datetimeFigureOut">
              <a:rPr lang="en-US" smtClean="0"/>
              <a:pPr/>
              <a:t>3/12/2014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58C78-BFE4-4239-B8F9-A7F7E3C52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collections.sit.edu/african_diaspora_isp/2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ircle.ubc.ca/bitstream/.../ubc_2010_fall_hudu_fusheini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READING AND REFERENCING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Name(s) of author(s) </a:t>
            </a:r>
          </a:p>
          <a:p>
            <a:pPr>
              <a:buNone/>
            </a:pPr>
            <a:r>
              <a:rPr lang="en-US" dirty="0" smtClean="0"/>
              <a:t>	One author:    </a:t>
            </a:r>
            <a:r>
              <a:rPr lang="en-US" dirty="0" err="1" smtClean="0"/>
              <a:t>Agyekum</a:t>
            </a:r>
            <a:r>
              <a:rPr lang="en-US" dirty="0" smtClean="0"/>
              <a:t>, Kofi (2008)</a:t>
            </a:r>
          </a:p>
          <a:p>
            <a:pPr>
              <a:buNone/>
            </a:pPr>
            <a:r>
              <a:rPr lang="en-US" dirty="0" smtClean="0"/>
              <a:t>	Two authors: Peek P. M. and K. </a:t>
            </a:r>
            <a:r>
              <a:rPr lang="en-US" dirty="0" err="1" smtClean="0"/>
              <a:t>Yankah</a:t>
            </a:r>
            <a:r>
              <a:rPr lang="en-US" dirty="0" smtClean="0"/>
              <a:t> (eds.) 			(2004)</a:t>
            </a:r>
          </a:p>
          <a:p>
            <a:pPr lvl="1">
              <a:buNone/>
            </a:pPr>
            <a:r>
              <a:rPr lang="en-US" sz="3200" dirty="0" smtClean="0"/>
              <a:t>More than two authors: Sacks H. </a:t>
            </a:r>
            <a:r>
              <a:rPr lang="en-US" sz="3200" i="1" dirty="0" smtClean="0"/>
              <a:t>et al</a:t>
            </a:r>
            <a:r>
              <a:rPr lang="en-US" sz="3200" dirty="0" smtClean="0"/>
              <a:t>. (1974) </a:t>
            </a:r>
          </a:p>
          <a:p>
            <a:pPr lvl="1"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Documenting different types of works </a:t>
            </a:r>
            <a:endParaRPr lang="en-US" dirty="0" smtClean="0"/>
          </a:p>
          <a:p>
            <a:pPr>
              <a:buNone/>
            </a:pPr>
            <a:r>
              <a:rPr lang="en-US" b="1" i="1" dirty="0" smtClean="0"/>
              <a:t>a) A work by a single author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Holmes, Janet. (1995) </a:t>
            </a:r>
            <a:r>
              <a:rPr lang="en-US" i="1" dirty="0" smtClean="0"/>
              <a:t>Women, Men and 	      		Politeness</a:t>
            </a:r>
            <a:r>
              <a:rPr lang="en-US" dirty="0" smtClean="0"/>
              <a:t>. London. Longman.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Kolawole</a:t>
            </a:r>
            <a:r>
              <a:rPr lang="en-US" dirty="0" smtClean="0"/>
              <a:t>, M. E. M. (ed.). (1998) </a:t>
            </a:r>
            <a:r>
              <a:rPr lang="en-US" i="1" dirty="0" smtClean="0"/>
              <a:t>Gender 		Perceptions and Development in Africa</a:t>
            </a:r>
            <a:r>
              <a:rPr lang="en-US" dirty="0" smtClean="0"/>
              <a:t>. 		Lagos, </a:t>
            </a:r>
            <a:r>
              <a:rPr lang="en-US" dirty="0" err="1" smtClean="0"/>
              <a:t>Arrabon</a:t>
            </a:r>
            <a:r>
              <a:rPr lang="en-US" dirty="0" smtClean="0"/>
              <a:t> Academic Publishers.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b) A work by two authors</a:t>
            </a:r>
            <a:endParaRPr lang="en-US" dirty="0" smtClean="0"/>
          </a:p>
          <a:p>
            <a:r>
              <a:rPr lang="en-US" dirty="0" smtClean="0"/>
              <a:t>Where a work has two authors, the first writer must be listed by surname first, the second name may begin with an initial before the surname. </a:t>
            </a:r>
          </a:p>
          <a:p>
            <a:r>
              <a:rPr lang="en-US" dirty="0" smtClean="0"/>
              <a:t>Brown, P. &amp; Levinson, S. 1987.</a:t>
            </a:r>
            <a:r>
              <a:rPr lang="en-US" i="1" dirty="0" smtClean="0"/>
              <a:t>Politeness: Some universals in language use. </a:t>
            </a:r>
            <a:r>
              <a:rPr lang="en-US" dirty="0" smtClean="0"/>
              <a:t>Cambridge: Cambridge University Press.</a:t>
            </a:r>
          </a:p>
          <a:p>
            <a:r>
              <a:rPr lang="en-GB" dirty="0" err="1" smtClean="0"/>
              <a:t>Obeng</a:t>
            </a:r>
            <a:r>
              <a:rPr lang="en-GB" dirty="0" smtClean="0"/>
              <a:t> Samuel, &amp; </a:t>
            </a:r>
            <a:r>
              <a:rPr lang="en-GB" dirty="0" err="1" smtClean="0"/>
              <a:t>Stoeltje</a:t>
            </a:r>
            <a:r>
              <a:rPr lang="en-GB" dirty="0" smtClean="0"/>
              <a:t> Beverly J. (2002) Women's Voices in </a:t>
            </a:r>
            <a:r>
              <a:rPr lang="en-GB" dirty="0" err="1" smtClean="0"/>
              <a:t>Akan</a:t>
            </a:r>
            <a:r>
              <a:rPr lang="en-GB" dirty="0" smtClean="0"/>
              <a:t> Juridical Discourse </a:t>
            </a:r>
            <a:r>
              <a:rPr lang="en-GB" i="1" dirty="0" smtClean="0"/>
              <a:t>Africa Today </a:t>
            </a:r>
            <a:r>
              <a:rPr lang="en-GB" dirty="0" smtClean="0"/>
              <a:t>49 (2) 21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Peek P. M. and K. </a:t>
            </a:r>
            <a:r>
              <a:rPr lang="en-US" dirty="0" err="1" smtClean="0"/>
              <a:t>Yankah</a:t>
            </a:r>
            <a:r>
              <a:rPr lang="en-US" dirty="0" smtClean="0"/>
              <a:t> (eds.) 2004. </a:t>
            </a:r>
            <a:r>
              <a:rPr lang="en-US" i="1" dirty="0" smtClean="0"/>
              <a:t>African Folklore</a:t>
            </a:r>
            <a:r>
              <a:rPr lang="en-US" dirty="0" smtClean="0"/>
              <a:t>.    New York. </a:t>
            </a:r>
            <a:r>
              <a:rPr lang="en-US" dirty="0" err="1" smtClean="0"/>
              <a:t>Routledge</a:t>
            </a:r>
            <a:r>
              <a:rPr lang="en-US" dirty="0" smtClean="0"/>
              <a:t>. </a:t>
            </a:r>
          </a:p>
          <a:p>
            <a:pPr>
              <a:buNone/>
            </a:pPr>
            <a:r>
              <a:rPr lang="en-US" dirty="0" smtClean="0"/>
              <a:t>The (eds.) indicates that the two are editors of the work; they are not the sole authors.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c) An article or chapter in a book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Goodwin, </a:t>
            </a:r>
            <a:r>
              <a:rPr lang="en-US" dirty="0" err="1" smtClean="0"/>
              <a:t>Majorie</a:t>
            </a:r>
            <a:r>
              <a:rPr lang="en-US" dirty="0" smtClean="0"/>
              <a:t>, H. 1998. Cooperation and Competition across Girls’ Play Activities. In </a:t>
            </a:r>
            <a:r>
              <a:rPr lang="en-US" i="1" dirty="0" smtClean="0"/>
              <a:t>Language and Gender– A Reader</a:t>
            </a:r>
            <a:r>
              <a:rPr lang="en-US" dirty="0" smtClean="0"/>
              <a:t>. Jennifer Coates (ed.) Oxford. Blackwell  Publishers  Limited (121-146).</a:t>
            </a:r>
          </a:p>
          <a:p>
            <a:pPr>
              <a:buNone/>
            </a:pPr>
            <a:r>
              <a:rPr lang="en-US" b="1" i="1" dirty="0" smtClean="0"/>
              <a:t>d) An article in a journal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Mbaya</a:t>
            </a:r>
            <a:r>
              <a:rPr lang="en-US" dirty="0" smtClean="0"/>
              <a:t>, </a:t>
            </a:r>
            <a:r>
              <a:rPr lang="en-US" dirty="0" err="1" smtClean="0"/>
              <a:t>Maweja</a:t>
            </a:r>
            <a:r>
              <a:rPr lang="en-US" dirty="0" smtClean="0"/>
              <a:t>. 2002. Linguistic Taboo in African Marriage Context: A Study of the Oromo </a:t>
            </a:r>
            <a:r>
              <a:rPr lang="en-US" dirty="0" err="1" smtClean="0"/>
              <a:t>Laguu</a:t>
            </a:r>
            <a:r>
              <a:rPr lang="en-US" dirty="0" smtClean="0"/>
              <a:t>. </a:t>
            </a:r>
            <a:r>
              <a:rPr lang="en-US" i="1" dirty="0" smtClean="0"/>
              <a:t>Nordic Journal of African Studies</a:t>
            </a:r>
            <a:r>
              <a:rPr lang="en-US" dirty="0" smtClean="0"/>
              <a:t> 11(2): 224-235.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e) An article in a newspaper or magazine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Yakubu</a:t>
            </a:r>
            <a:r>
              <a:rPr lang="en-US" dirty="0" smtClean="0"/>
              <a:t>, </a:t>
            </a:r>
            <a:r>
              <a:rPr lang="en-US" dirty="0" err="1" smtClean="0"/>
              <a:t>Afi</a:t>
            </a:r>
            <a:r>
              <a:rPr lang="en-US" dirty="0" smtClean="0"/>
              <a:t>. 1997. Women and Traditional Authority. </a:t>
            </a:r>
            <a:r>
              <a:rPr lang="en-US" i="1" dirty="0" smtClean="0"/>
              <a:t>West Africa Magazine</a:t>
            </a:r>
            <a:r>
              <a:rPr lang="en-US" dirty="0" smtClean="0"/>
              <a:t>. 27</a:t>
            </a:r>
            <a:r>
              <a:rPr lang="en-US" baseline="30000" dirty="0" smtClean="0"/>
              <a:t>th</a:t>
            </a:r>
            <a:r>
              <a:rPr lang="en-US" dirty="0" smtClean="0"/>
              <a:t> Dec. 1997- 11</a:t>
            </a:r>
            <a:r>
              <a:rPr lang="en-US" baseline="30000" dirty="0" smtClean="0"/>
              <a:t>th</a:t>
            </a:r>
            <a:r>
              <a:rPr lang="en-US" dirty="0" smtClean="0"/>
              <a:t> Jan. 1998 (2031-2033).</a:t>
            </a:r>
          </a:p>
          <a:p>
            <a:pPr>
              <a:buNone/>
            </a:pPr>
            <a:r>
              <a:rPr lang="en-US" dirty="0" err="1" smtClean="0"/>
              <a:t>Zoure</a:t>
            </a:r>
            <a:r>
              <a:rPr lang="en-US" dirty="0" smtClean="0"/>
              <a:t>, Stephen. ‘Witches’ Trapped. </a:t>
            </a:r>
            <a:r>
              <a:rPr lang="en-US" i="1" dirty="0" smtClean="0"/>
              <a:t>Daily Guide, </a:t>
            </a:r>
            <a:r>
              <a:rPr lang="en-US" dirty="0" smtClean="0"/>
              <a:t>No. 118/10.Monday, May 24, 24, 2010. Accra: Western Publications. (p. 10).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dirty="0" smtClean="0"/>
              <a:t>f) An article or document from a website</a:t>
            </a:r>
            <a:endParaRPr lang="en-US" dirty="0" smtClean="0"/>
          </a:p>
          <a:p>
            <a:r>
              <a:rPr lang="en-US" dirty="0" smtClean="0"/>
              <a:t>Churchill, Allegra. 1997. Under the Kapok Tree: Explorations in </a:t>
            </a:r>
            <a:r>
              <a:rPr lang="en-US" dirty="0" err="1" smtClean="0"/>
              <a:t>Dagbon</a:t>
            </a:r>
            <a:r>
              <a:rPr lang="en-US" dirty="0" smtClean="0"/>
              <a:t> </a:t>
            </a:r>
            <a:r>
              <a:rPr lang="en-US" i="1" dirty="0" smtClean="0"/>
              <a:t>African Diaspora ISPs. </a:t>
            </a:r>
            <a:r>
              <a:rPr lang="en-US" dirty="0" smtClean="0"/>
              <a:t>Paper 26. </a:t>
            </a:r>
            <a:r>
              <a:rPr lang="en-US" u="sng" dirty="0" smtClean="0">
                <a:hlinkClick r:id="rId2"/>
              </a:rPr>
              <a:t>http://digitalcollections.sit.edu/african_diaspora_isp/26</a:t>
            </a:r>
            <a:r>
              <a:rPr lang="en-US" dirty="0" smtClean="0"/>
              <a:t> (accessed 3.6.10)</a:t>
            </a:r>
          </a:p>
          <a:p>
            <a:pPr>
              <a:buNone/>
            </a:pPr>
            <a:r>
              <a:rPr lang="en-US" b="1" i="1" dirty="0" smtClean="0"/>
              <a:t>g) A document from an Organization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Food and Agricultural Organization (FAO). 1990. “Strengthening Animal Health Services in Developing Countries. Rome. Processed.</a:t>
            </a:r>
          </a:p>
          <a:p>
            <a:pPr>
              <a:buNone/>
            </a:pPr>
            <a:r>
              <a:rPr lang="en-US" dirty="0" smtClean="0"/>
              <a:t>Ghana Statistical Service. (GSS) 2000. Population and Housing Census – Northern Region. Analysis of District Data and Implications for Planning.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h) An unpublished thesis		 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Hudu</a:t>
            </a:r>
            <a:r>
              <a:rPr lang="en-US" dirty="0" smtClean="0"/>
              <a:t>, F. 2010. </a:t>
            </a:r>
            <a:r>
              <a:rPr lang="en-US" dirty="0" err="1" smtClean="0"/>
              <a:t>Dagbani</a:t>
            </a:r>
            <a:r>
              <a:rPr lang="en-US" dirty="0" smtClean="0"/>
              <a:t> tongue-root harmony: a formal account with ultra-sound investigation. PhD. Thesis. University of British Columbia. </a:t>
            </a:r>
            <a:r>
              <a:rPr lang="en-US" u="sng" dirty="0" smtClean="0">
                <a:hlinkClick r:id="rId2"/>
              </a:rPr>
              <a:t>https://circle.ubc.ca/bitstream/.../ubc_2010_fall_hudu_fusheini.pdf</a:t>
            </a:r>
            <a:r>
              <a:rPr lang="en-US" dirty="0" smtClean="0"/>
              <a:t> (accessed16.12.11)</a:t>
            </a:r>
          </a:p>
          <a:p>
            <a:pPr>
              <a:buNone/>
            </a:pPr>
            <a:r>
              <a:rPr lang="en-US" dirty="0" err="1" smtClean="0"/>
              <a:t>Nabilla</a:t>
            </a:r>
            <a:r>
              <a:rPr lang="en-US" dirty="0" smtClean="0"/>
              <a:t> P.A. 2000. Traditional Socialization and Women’s Empowerment: A Study of Adolescent Gender Socialization in </a:t>
            </a:r>
            <a:r>
              <a:rPr lang="en-US" dirty="0" err="1" smtClean="0"/>
              <a:t>Dagbon</a:t>
            </a:r>
            <a:r>
              <a:rPr lang="en-US" dirty="0" smtClean="0"/>
              <a:t>. Unpublished </a:t>
            </a:r>
            <a:r>
              <a:rPr lang="en-US" dirty="0" err="1" smtClean="0"/>
              <a:t>MPhil</a:t>
            </a:r>
            <a:r>
              <a:rPr lang="en-US" dirty="0" smtClean="0"/>
              <a:t> Thesis, University of Ghana.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Titles of books and articles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Note that titles of books and journals are distinguished by the use of different font styles. Titles of books and titles of journals are typed in </a:t>
            </a:r>
            <a:r>
              <a:rPr lang="en-US" i="1" dirty="0" smtClean="0"/>
              <a:t>italics</a:t>
            </a:r>
            <a:r>
              <a:rPr lang="en-US" dirty="0" smtClean="0"/>
              <a:t> while titles of articles are in normal type.		 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Peek P. M. and K. </a:t>
            </a:r>
            <a:r>
              <a:rPr lang="en-US" dirty="0" err="1" smtClean="0"/>
              <a:t>Yankah</a:t>
            </a:r>
            <a:r>
              <a:rPr lang="en-US" dirty="0" smtClean="0"/>
              <a:t> (eds.) 2004. </a:t>
            </a:r>
            <a:r>
              <a:rPr lang="en-US" i="1" dirty="0" smtClean="0"/>
              <a:t>African Folklore</a:t>
            </a:r>
            <a:r>
              <a:rPr lang="en-US" dirty="0" smtClean="0"/>
              <a:t>. New York.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i="1" dirty="0" smtClean="0"/>
              <a:t>African Folklore</a:t>
            </a:r>
            <a:r>
              <a:rPr lang="en-US" dirty="0" smtClean="0"/>
              <a:t> is the title of a book by Peek and </a:t>
            </a:r>
            <a:r>
              <a:rPr lang="en-US" dirty="0" err="1" smtClean="0"/>
              <a:t>Yankah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(ii) </a:t>
            </a:r>
            <a:r>
              <a:rPr lang="en-US" dirty="0" err="1" smtClean="0"/>
              <a:t>Mbaya</a:t>
            </a:r>
            <a:r>
              <a:rPr lang="en-US" dirty="0" smtClean="0"/>
              <a:t>, </a:t>
            </a:r>
            <a:r>
              <a:rPr lang="en-US" dirty="0" err="1" smtClean="0"/>
              <a:t>Maweja</a:t>
            </a:r>
            <a:r>
              <a:rPr lang="en-US" dirty="0" smtClean="0"/>
              <a:t>. 2002. Linguistic Taboo in African Marriage Context: A Study of the Oromo   </a:t>
            </a:r>
            <a:r>
              <a:rPr lang="en-US" dirty="0" err="1" smtClean="0"/>
              <a:t>Laguu</a:t>
            </a:r>
            <a:r>
              <a:rPr lang="en-US" dirty="0" smtClean="0"/>
              <a:t>. </a:t>
            </a:r>
            <a:r>
              <a:rPr lang="en-US" i="1" dirty="0" smtClean="0"/>
              <a:t>Nordic Journal of African Studies</a:t>
            </a:r>
            <a:r>
              <a:rPr lang="en-US" dirty="0" smtClean="0"/>
              <a:t> 11(2): 224-235.</a:t>
            </a:r>
          </a:p>
          <a:p>
            <a:pPr>
              <a:buNone/>
            </a:pPr>
            <a:r>
              <a:rPr lang="en-US" dirty="0" smtClean="0"/>
              <a:t>“Linguistic Taboo in African Marriage Context: A Study of the Oromo </a:t>
            </a:r>
            <a:r>
              <a:rPr lang="en-US" dirty="0" err="1" smtClean="0"/>
              <a:t>Laguu</a:t>
            </a:r>
            <a:r>
              <a:rPr lang="en-US" dirty="0" smtClean="0"/>
              <a:t>” is the title of an article; it is in normal type. </a:t>
            </a:r>
            <a:r>
              <a:rPr lang="en-US" i="1" dirty="0" smtClean="0"/>
              <a:t>Nordic Journal of African Studies</a:t>
            </a:r>
            <a:r>
              <a:rPr lang="en-US" dirty="0" smtClean="0"/>
              <a:t> is in italics because that is the name of the journal in which this article appears.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When you use hand writing the titles of books and journals should be underlined while the titles of articles are placed within quotation marks.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Peek P. M. and K. </a:t>
            </a:r>
            <a:r>
              <a:rPr lang="en-US" dirty="0" err="1" smtClean="0"/>
              <a:t>Yankah</a:t>
            </a:r>
            <a:r>
              <a:rPr lang="en-US" dirty="0" smtClean="0"/>
              <a:t> (eds.) 2004. </a:t>
            </a:r>
            <a:r>
              <a:rPr lang="en-US" i="1" u="sng" dirty="0" smtClean="0"/>
              <a:t>African Folklore</a:t>
            </a:r>
            <a:r>
              <a:rPr lang="en-US" u="sng" dirty="0" smtClean="0"/>
              <a:t>.</a:t>
            </a:r>
            <a:r>
              <a:rPr lang="en-US" dirty="0" smtClean="0"/>
              <a:t> New York.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(ii) </a:t>
            </a:r>
            <a:r>
              <a:rPr lang="en-US" dirty="0" err="1" smtClean="0"/>
              <a:t>Mbaya</a:t>
            </a:r>
            <a:r>
              <a:rPr lang="en-US" dirty="0" smtClean="0"/>
              <a:t>, </a:t>
            </a:r>
            <a:r>
              <a:rPr lang="en-US" dirty="0" err="1" smtClean="0"/>
              <a:t>Maweja</a:t>
            </a:r>
            <a:r>
              <a:rPr lang="en-US" dirty="0" smtClean="0"/>
              <a:t>. 2002. “Linguistic Taboo in African Marriage Context: A Study of the Oromo  </a:t>
            </a:r>
            <a:r>
              <a:rPr lang="en-US" dirty="0" err="1" smtClean="0"/>
              <a:t>Laguu</a:t>
            </a:r>
            <a:r>
              <a:rPr lang="en-US" dirty="0" smtClean="0"/>
              <a:t>. </a:t>
            </a:r>
            <a:r>
              <a:rPr lang="en-US" i="1" u="sng" dirty="0" smtClean="0"/>
              <a:t>Nordic Journal of African Studies</a:t>
            </a:r>
            <a:r>
              <a:rPr lang="en-US" dirty="0" smtClean="0"/>
              <a:t> 11(2): 224-235.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Bad Reading Habits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following are some of the bad habits which tend to cause people to read slowly. </a:t>
            </a:r>
          </a:p>
          <a:p>
            <a:pPr>
              <a:buNone/>
            </a:pPr>
            <a:r>
              <a:rPr lang="en-US" b="1" i="1" dirty="0" smtClean="0"/>
              <a:t>a.  Moving your lips when you read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Moving your lips slows you to a fast talking rate</a:t>
            </a:r>
          </a:p>
          <a:p>
            <a:pPr>
              <a:buNone/>
            </a:pPr>
            <a:r>
              <a:rPr lang="en-US" b="1" i="1" dirty="0" smtClean="0"/>
              <a:t>b.  Vocalizing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Vocalizing means that you are pronouncing words. </a:t>
            </a:r>
          </a:p>
          <a:p>
            <a:pPr marL="514350" indent="-514350">
              <a:buAutoNum type="alphaLcPeriod" startAt="3"/>
            </a:pPr>
            <a:r>
              <a:rPr lang="en-US" b="1" i="1" dirty="0" smtClean="0"/>
              <a:t>Reading everything at the same speed</a:t>
            </a:r>
          </a:p>
          <a:p>
            <a:pPr marL="514350" indent="-514350">
              <a:buAutoNum type="alphaLcPeriod" startAt="3"/>
            </a:pPr>
            <a:r>
              <a:rPr lang="en-US" b="1" i="1" dirty="0" smtClean="0"/>
              <a:t>Regressing :</a:t>
            </a:r>
            <a:r>
              <a:rPr lang="en-US" dirty="0" smtClean="0"/>
              <a:t>Rereading a word, phrase, or sentence out of habit and not because of need. Sometimes, it is necessary to reread something, especially in a difficult passage. But habitual, unnecessary regressing really slows you down.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err="1" smtClean="0"/>
              <a:t>Abercombie</a:t>
            </a:r>
            <a:r>
              <a:rPr lang="en-US" dirty="0" smtClean="0"/>
              <a:t>, D. (1968) Paralanguage.</a:t>
            </a:r>
            <a:r>
              <a:rPr lang="en-US" i="1" dirty="0" smtClean="0"/>
              <a:t> British Journal of disorders of Communication. </a:t>
            </a:r>
            <a:r>
              <a:rPr lang="en-US" dirty="0" smtClean="0"/>
              <a:t>3 (55-9)</a:t>
            </a:r>
          </a:p>
          <a:p>
            <a:pPr>
              <a:buNone/>
            </a:pPr>
            <a:r>
              <a:rPr lang="en-US" dirty="0" err="1" smtClean="0"/>
              <a:t>Adetunji</a:t>
            </a:r>
            <a:r>
              <a:rPr lang="en-US" dirty="0" smtClean="0"/>
              <a:t>, </a:t>
            </a:r>
            <a:r>
              <a:rPr lang="en-US" dirty="0" err="1" smtClean="0"/>
              <a:t>Akinbiyi</a:t>
            </a:r>
            <a:r>
              <a:rPr lang="en-US" dirty="0" smtClean="0"/>
              <a:t> (2010) Aspects of Linguistic Violence to Nigerian Women. </a:t>
            </a:r>
            <a:r>
              <a:rPr lang="en-US" i="1" dirty="0" smtClean="0"/>
              <a:t>The International Journal - Language Society and Culture.</a:t>
            </a:r>
            <a:r>
              <a:rPr lang="en-US" dirty="0" smtClean="0"/>
              <a:t> Issue 31, (10-17).</a:t>
            </a:r>
          </a:p>
          <a:p>
            <a:pPr>
              <a:buNone/>
            </a:pPr>
            <a:r>
              <a:rPr lang="en-US" dirty="0" smtClean="0"/>
              <a:t>Barker, Peter (1986) </a:t>
            </a:r>
            <a:r>
              <a:rPr lang="en-US" i="1" dirty="0" smtClean="0"/>
              <a:t>People, Languages and Religion in Northern Ghana.</a:t>
            </a:r>
            <a:r>
              <a:rPr lang="en-US" dirty="0" smtClean="0"/>
              <a:t> </a:t>
            </a:r>
            <a:r>
              <a:rPr lang="en-US" dirty="0" err="1" smtClean="0"/>
              <a:t>Asempa</a:t>
            </a:r>
            <a:r>
              <a:rPr lang="en-US" dirty="0" smtClean="0"/>
              <a:t> Publications. Accra</a:t>
            </a:r>
          </a:p>
          <a:p>
            <a:pPr>
              <a:buNone/>
            </a:pPr>
            <a:r>
              <a:rPr lang="en-US" dirty="0" err="1" smtClean="0"/>
              <a:t>Pauwels</a:t>
            </a:r>
            <a:r>
              <a:rPr lang="en-US" dirty="0" smtClean="0"/>
              <a:t> A (2003) Feminist Linguistic Activism – Non-sexist Language Reform. In J. Holmes and M. Meyerhof (eds.) </a:t>
            </a:r>
            <a:r>
              <a:rPr lang="en-US" i="1" dirty="0" smtClean="0"/>
              <a:t>The Handbook of Language and Gender</a:t>
            </a:r>
            <a:r>
              <a:rPr lang="en-US" dirty="0" smtClean="0"/>
              <a:t>. Malden. Blackwell Publishing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Peek P. M. and K. </a:t>
            </a:r>
            <a:r>
              <a:rPr lang="en-US" dirty="0" err="1" smtClean="0"/>
              <a:t>Yankah</a:t>
            </a:r>
            <a:r>
              <a:rPr lang="en-US" dirty="0" smtClean="0"/>
              <a:t> (eds.) 2004.</a:t>
            </a:r>
            <a:r>
              <a:rPr lang="en-US" i="1" dirty="0" smtClean="0"/>
              <a:t>African Folklore</a:t>
            </a:r>
            <a:r>
              <a:rPr lang="en-US" dirty="0" smtClean="0"/>
              <a:t>. New York.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Sacks, H., E. </a:t>
            </a:r>
            <a:r>
              <a:rPr lang="en-US" dirty="0" err="1" smtClean="0"/>
              <a:t>Schegloff</a:t>
            </a:r>
            <a:r>
              <a:rPr lang="en-US" dirty="0" smtClean="0"/>
              <a:t> and G. Jefferson. 1974. A simplest systematic for the organization of turn-taking for conversation. </a:t>
            </a:r>
            <a:r>
              <a:rPr lang="en-US" i="1" dirty="0" smtClean="0"/>
              <a:t>Language.</a:t>
            </a:r>
            <a:r>
              <a:rPr lang="en-US" dirty="0" smtClean="0"/>
              <a:t>50 (696-735).</a:t>
            </a:r>
          </a:p>
          <a:p>
            <a:pPr>
              <a:buNone/>
            </a:pPr>
            <a:r>
              <a:rPr lang="en-GB" dirty="0" err="1" smtClean="0"/>
              <a:t>Ssetuba</a:t>
            </a:r>
            <a:r>
              <a:rPr lang="en-GB" dirty="0" smtClean="0"/>
              <a:t>, </a:t>
            </a:r>
            <a:r>
              <a:rPr lang="en-GB" dirty="0" err="1" smtClean="0"/>
              <a:t>Issac</a:t>
            </a:r>
            <a:r>
              <a:rPr lang="en-GB" dirty="0" smtClean="0"/>
              <a:t> (2005) The  Hold of Patriarchy: An Appraisal of the </a:t>
            </a:r>
            <a:r>
              <a:rPr lang="en-GB" dirty="0" err="1" smtClean="0"/>
              <a:t>Ganda</a:t>
            </a:r>
            <a:r>
              <a:rPr lang="en-GB" dirty="0" smtClean="0"/>
              <a:t> Proverb in Modern Gender Relations.’ In </a:t>
            </a:r>
            <a:r>
              <a:rPr lang="en-GB" i="1" dirty="0" smtClean="0"/>
              <a:t>Gender, Literature and Religion in </a:t>
            </a:r>
            <a:r>
              <a:rPr lang="en-GB" i="1" dirty="0" err="1" smtClean="0"/>
              <a:t>Africa</a:t>
            </a:r>
            <a:r>
              <a:rPr lang="en-GB" dirty="0" err="1" smtClean="0"/>
              <a:t>.CODESRIA</a:t>
            </a:r>
            <a:r>
              <a:rPr lang="en-GB" dirty="0" smtClean="0"/>
              <a:t> Gender Series 4. Dakar. (37-47)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EXAMS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Exam preparation must be a </a:t>
            </a:r>
            <a:r>
              <a:rPr lang="en-US" i="1" dirty="0" smtClean="0"/>
              <a:t>semester-long process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It starts the first day of class and includes all class attendance, listening, questioning, note-taking, reading, writing, and review activities done up to the time of the exam.</a:t>
            </a:r>
          </a:p>
          <a:p>
            <a:r>
              <a:rPr lang="en-US" dirty="0" smtClean="0"/>
              <a:t>Do no wait to cram everything the night before.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Instead, you need a more systematic approach to test preparation built on: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Good time management principles,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daily and weekly review sessions,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n-US" dirty="0" smtClean="0"/>
              <a:t>and multiple views of the material.  </a:t>
            </a:r>
          </a:p>
          <a:p>
            <a:r>
              <a:rPr lang="en-US" dirty="0" smtClean="0"/>
              <a:t>It is important to record the dates, times, and places of your exams.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Test Anxiety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There is no doubt about it, for most people, testing is stressful.</a:t>
            </a:r>
          </a:p>
          <a:p>
            <a:r>
              <a:rPr lang="en-US" dirty="0" smtClean="0"/>
              <a:t>Symptoms of test anxiety are of two general types, emotional and physical. </a:t>
            </a:r>
          </a:p>
          <a:p>
            <a:r>
              <a:rPr lang="en-US" dirty="0" smtClean="0"/>
              <a:t>Emotional indicators can include </a:t>
            </a:r>
          </a:p>
          <a:p>
            <a:pPr lvl="1"/>
            <a:r>
              <a:rPr lang="en-US" dirty="0" smtClean="0"/>
              <a:t>feelings of panic, </a:t>
            </a:r>
          </a:p>
          <a:p>
            <a:pPr lvl="1"/>
            <a:r>
              <a:rPr lang="en-US" dirty="0" smtClean="0"/>
              <a:t>shortened temper/anger, </a:t>
            </a:r>
          </a:p>
          <a:p>
            <a:pPr lvl="1"/>
            <a:r>
              <a:rPr lang="en-US" dirty="0" smtClean="0"/>
              <a:t>crying, </a:t>
            </a:r>
          </a:p>
          <a:p>
            <a:pPr lvl="1"/>
            <a:r>
              <a:rPr lang="en-US" dirty="0" smtClean="0"/>
              <a:t>excessive frustration, </a:t>
            </a:r>
          </a:p>
          <a:p>
            <a:pPr lvl="1"/>
            <a:r>
              <a:rPr lang="en-US" dirty="0" smtClean="0"/>
              <a:t>confusion and disorientation, </a:t>
            </a:r>
          </a:p>
          <a:p>
            <a:pPr lvl="1"/>
            <a:r>
              <a:rPr lang="en-US" dirty="0" smtClean="0"/>
              <a:t>loss of memory, </a:t>
            </a:r>
          </a:p>
          <a:p>
            <a:pPr lvl="1"/>
            <a:r>
              <a:rPr lang="en-US" dirty="0" smtClean="0"/>
              <a:t>procrastination, </a:t>
            </a:r>
          </a:p>
          <a:p>
            <a:pPr lvl="1"/>
            <a:r>
              <a:rPr lang="en-US" dirty="0" smtClean="0"/>
              <a:t>negative thoughts, </a:t>
            </a:r>
          </a:p>
          <a:p>
            <a:pPr lvl="1"/>
            <a:r>
              <a:rPr lang="en-US" dirty="0" smtClean="0"/>
              <a:t>and depression.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Physical indicators might consist of</a:t>
            </a:r>
          </a:p>
          <a:p>
            <a:pPr lvl="1"/>
            <a:r>
              <a:rPr lang="en-US" dirty="0" smtClean="0"/>
              <a:t>rapid heartbeat, </a:t>
            </a:r>
          </a:p>
          <a:p>
            <a:pPr lvl="1"/>
            <a:r>
              <a:rPr lang="en-US" dirty="0" smtClean="0"/>
              <a:t>nausea, </a:t>
            </a:r>
          </a:p>
          <a:p>
            <a:pPr lvl="1"/>
            <a:r>
              <a:rPr lang="en-US" dirty="0" smtClean="0"/>
              <a:t>shakiness, </a:t>
            </a:r>
          </a:p>
          <a:p>
            <a:pPr lvl="1"/>
            <a:r>
              <a:rPr lang="en-US" dirty="0" smtClean="0"/>
              <a:t>tight muscles, </a:t>
            </a:r>
          </a:p>
          <a:p>
            <a:pPr lvl="1"/>
            <a:r>
              <a:rPr lang="en-US" dirty="0" smtClean="0"/>
              <a:t>headaches, or </a:t>
            </a:r>
          </a:p>
          <a:p>
            <a:pPr lvl="1"/>
            <a:r>
              <a:rPr lang="en-US" dirty="0" smtClean="0"/>
              <a:t>excessive sweating. </a:t>
            </a:r>
          </a:p>
          <a:p>
            <a:pPr>
              <a:buNone/>
            </a:pPr>
            <a:r>
              <a:rPr lang="en-US" dirty="0" smtClean="0"/>
              <a:t>Test anxiety can be unlearned. </a:t>
            </a:r>
          </a:p>
          <a:p>
            <a:pPr>
              <a:buNone/>
            </a:pPr>
            <a:r>
              <a:rPr lang="en-US" dirty="0" smtClean="0"/>
              <a:t>The first step is to determine the source of your anxiety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Identifying Sources of Test Anxiety</a:t>
            </a:r>
          </a:p>
          <a:p>
            <a:r>
              <a:rPr lang="en-US" dirty="0" smtClean="0"/>
              <a:t>In the simplest case, test anxiety is caused by a lack of preparation.</a:t>
            </a:r>
          </a:p>
          <a:p>
            <a:r>
              <a:rPr lang="en-US" dirty="0" smtClean="0"/>
              <a:t>Knowing that you're under-prepared can cause high levels of stress and anxiety. </a:t>
            </a:r>
          </a:p>
          <a:p>
            <a:r>
              <a:rPr lang="en-US" dirty="0" smtClean="0"/>
              <a:t>This type anxiety can be overcome quickly- practice and apply proven study strategies as means of alleviating the stress you feel.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However, more complicated forms of test anxiety are: </a:t>
            </a:r>
          </a:p>
          <a:p>
            <a:pPr lvl="1"/>
            <a:r>
              <a:rPr lang="en-US" dirty="0" smtClean="0"/>
              <a:t>fear of failure, </a:t>
            </a:r>
          </a:p>
          <a:p>
            <a:pPr lvl="1"/>
            <a:r>
              <a:rPr lang="en-US" dirty="0" smtClean="0"/>
              <a:t>feelings of helplessness, and </a:t>
            </a:r>
          </a:p>
          <a:p>
            <a:pPr lvl="1"/>
            <a:r>
              <a:rPr lang="en-US" dirty="0" smtClean="0"/>
              <a:t>threats to self-worth.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i="1" dirty="0" smtClean="0"/>
              <a:t>Fear of failure</a:t>
            </a:r>
            <a:r>
              <a:rPr lang="en-US" dirty="0" smtClean="0"/>
              <a:t> can generate anxiety from many different sources. </a:t>
            </a:r>
          </a:p>
          <a:p>
            <a:pPr lvl="1"/>
            <a:r>
              <a:rPr lang="en-US" dirty="0" smtClean="0"/>
              <a:t>worry that you will not live up to the expectations of family and friends. </a:t>
            </a:r>
          </a:p>
          <a:p>
            <a:pPr lvl="1"/>
            <a:r>
              <a:rPr lang="en-US" dirty="0" smtClean="0"/>
              <a:t>concern that you will embarrass yourself by earning poor grades.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b="1" i="1" u="sng" dirty="0" smtClean="0"/>
              <a:t>Feelings of helplessness</a:t>
            </a:r>
          </a:p>
          <a:p>
            <a:r>
              <a:rPr lang="en-US" dirty="0" smtClean="0"/>
              <a:t>Students may miss the connection between their own behavior and their exam outcomes. </a:t>
            </a:r>
          </a:p>
          <a:p>
            <a:r>
              <a:rPr lang="en-US" dirty="0" smtClean="0"/>
              <a:t>They blame their performances on </a:t>
            </a:r>
          </a:p>
          <a:p>
            <a:pPr lvl="1"/>
            <a:r>
              <a:rPr lang="en-US" dirty="0" smtClean="0"/>
              <a:t>the difficulty of the test,</a:t>
            </a:r>
          </a:p>
          <a:p>
            <a:pPr lvl="1"/>
            <a:r>
              <a:rPr lang="en-US" dirty="0" smtClean="0"/>
              <a:t> the inadequacy of the instructor, or </a:t>
            </a:r>
          </a:p>
          <a:p>
            <a:pPr lvl="1"/>
            <a:r>
              <a:rPr lang="en-US" dirty="0" smtClean="0"/>
              <a:t>other circumstances outside their control. </a:t>
            </a:r>
          </a:p>
          <a:p>
            <a:r>
              <a:rPr lang="en-US" dirty="0" smtClean="0"/>
              <a:t>Instead of blaming their poor showing on their own lack of preparation,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e.  Reading one word at a time</a:t>
            </a:r>
            <a:endParaRPr lang="en-US" dirty="0" smtClean="0"/>
          </a:p>
          <a:p>
            <a:r>
              <a:rPr lang="en-US" dirty="0" smtClean="0"/>
              <a:t>Slow readers tend to see only one word at a time. </a:t>
            </a:r>
          </a:p>
          <a:p>
            <a:r>
              <a:rPr lang="en-US" dirty="0" smtClean="0"/>
              <a:t>Good readers will see several words at a time and their eyes will stop only three or four times as they move across a page.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This external focus of blame leaves them feeling victimized, helpless, out of control, and anxious.</a:t>
            </a:r>
          </a:p>
          <a:p>
            <a:r>
              <a:rPr lang="en-US" dirty="0" smtClean="0"/>
              <a:t>As a result, they waste valuable time contemplating their own predicament and then don't study because they are convinced "it won't help anyway".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i="1" dirty="0" smtClean="0"/>
              <a:t>Threats to self-worth </a:t>
            </a:r>
          </a:p>
          <a:p>
            <a:r>
              <a:rPr lang="en-US" dirty="0" smtClean="0"/>
              <a:t>Students insist on measuring their self-worth against the A-B-C-D-F standard. </a:t>
            </a:r>
          </a:p>
          <a:p>
            <a:r>
              <a:rPr lang="en-US" dirty="0" smtClean="0"/>
              <a:t>test anxiety increases when too much emphasis is put on grades. </a:t>
            </a:r>
          </a:p>
          <a:p>
            <a:r>
              <a:rPr lang="en-US" dirty="0" smtClean="0"/>
              <a:t>These negative feelings erode their confidence and contribute to feelings of helplessness.</a:t>
            </a:r>
          </a:p>
          <a:p>
            <a:r>
              <a:rPr lang="en-US" dirty="0" smtClean="0"/>
              <a:t>These feeling of low self esteem, helplessness, and failure will often manifest themselves in "negative self-talk".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i="1" dirty="0" smtClean="0"/>
              <a:t>"Negative self-talk"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when students unknowingly increase their test anxiety by reinforcing negative beliefs about themselves and their circumstances. </a:t>
            </a:r>
          </a:p>
          <a:p>
            <a:r>
              <a:rPr lang="en-US" dirty="0" smtClean="0"/>
              <a:t>Negative thoughts such as "I hate this class,""I can't do this," "I'm going to fail this test,""I've never been good at taking tests," </a:t>
            </a:r>
          </a:p>
          <a:p>
            <a:r>
              <a:rPr lang="en-US" dirty="0" smtClean="0"/>
              <a:t>"This instructor writes terrible, unfair tests," and the like, set a tone that increases anxiety and sabotages success.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Step Two: Dealing with Test Anxiety</a:t>
            </a:r>
            <a:r>
              <a:rPr lang="en-US" dirty="0" smtClean="0"/>
              <a:t> </a:t>
            </a:r>
          </a:p>
          <a:p>
            <a:r>
              <a:rPr lang="en-US" dirty="0" smtClean="0"/>
              <a:t>Try the following tips as they apply to your symptoms of test anxiety.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Always be as prepared as you can be. Then be satisfied and give yourself credit for your hard work.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Work hard across assignments, across classes, and across semesters.</a:t>
            </a:r>
          </a:p>
          <a:p>
            <a:pPr lvl="0"/>
            <a:r>
              <a:rPr lang="en-US" dirty="0" smtClean="0"/>
              <a:t> Makes the performance on an individual exam less critical and a smaller piece of a greater plan.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	Resist the temptation to blame your circumstances and outcomes on situations and people you can't control.</a:t>
            </a:r>
          </a:p>
          <a:p>
            <a:r>
              <a:rPr lang="en-US" dirty="0" smtClean="0"/>
              <a:t>It is important to recognize your own contributions and to focus on what you can control - your own behavior.</a:t>
            </a:r>
          </a:p>
          <a:p>
            <a:pPr lvl="0"/>
            <a:r>
              <a:rPr lang="en-US" dirty="0" smtClean="0"/>
              <a:t>A belief that you can control your outcomes will motivate you to work harder, lead to greater rewards, and in turn will reinforce your sense of control.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0"/>
            <a:r>
              <a:rPr lang="en-US" dirty="0" smtClean="0"/>
              <a:t>Fight the urge to become preoccupied and distracted by thoughts and concerns unrelated to exam content. </a:t>
            </a:r>
          </a:p>
          <a:p>
            <a:pPr lvl="0"/>
            <a:r>
              <a:rPr lang="en-US" dirty="0" smtClean="0"/>
              <a:t>Learn to recognize "negative self-talk" and combat it with positive, self-supportive statements such as "I am well prepared for this test.", "I have done my best.", "I do understand the material.", and "I am learning."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1. Multiple-Choice Test Strategies:</a:t>
            </a:r>
            <a:r>
              <a:rPr lang="en-US" sz="2400" dirty="0" smtClean="0"/>
              <a:t> 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i="1" dirty="0" smtClean="0"/>
              <a:t>Work quickly.</a:t>
            </a:r>
            <a:r>
              <a:rPr lang="en-US" dirty="0" smtClean="0"/>
              <a:t> Don't waste time on difficult questions.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Mark them and come back to them later.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dirty="0" smtClean="0"/>
              <a:t>Do the easy questions first. </a:t>
            </a:r>
          </a:p>
          <a:p>
            <a:pPr>
              <a:buNone/>
            </a:pPr>
            <a:r>
              <a:rPr lang="en-US" sz="2400" b="1" dirty="0" smtClean="0"/>
              <a:t>2. Problem-Solving Test Strategies: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Once the test starts, write down hard to remember formulas, equations, rules, etc. that you are likely to use, even before you review the questions.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ii.	Don't waste time on difficult questions. Mark them and come back to them later. </a:t>
            </a:r>
          </a:p>
          <a:p>
            <a:pPr marL="514350" indent="-514350">
              <a:buNone/>
            </a:pPr>
            <a:r>
              <a:rPr lang="en-US" dirty="0" smtClean="0"/>
              <a:t>iii.	Do the easy questions first. Go through them in order.</a:t>
            </a:r>
          </a:p>
          <a:p>
            <a:pPr marL="514350" indent="-514350">
              <a:buNone/>
            </a:pPr>
            <a:r>
              <a:rPr lang="en-US" b="1" dirty="0" smtClean="0"/>
              <a:t>Essay Exam Test Strategies:</a:t>
            </a:r>
          </a:p>
          <a:p>
            <a:pPr marL="571500" lvl="0" indent="-571500">
              <a:buAutoNum type="romanLcPeriod"/>
            </a:pPr>
            <a:r>
              <a:rPr lang="en-US" i="1" dirty="0" smtClean="0"/>
              <a:t>Scan the test immediately</a:t>
            </a:r>
            <a:r>
              <a:rPr lang="en-US" dirty="0" smtClean="0"/>
              <a:t> to determine the number of questions and their relative worth. Then budget your time according to importance/value of questions. </a:t>
            </a:r>
          </a:p>
          <a:p>
            <a:pPr marL="571500" lvl="0" indent="-571500">
              <a:buAutoNum type="romanLcPeriod"/>
            </a:pPr>
            <a:r>
              <a:rPr lang="en-US" dirty="0" smtClean="0"/>
              <a:t>Note those instances where you have a choice of questions.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571500" lvl="0" indent="-571500">
              <a:buAutoNum type="romanLcPeriod" startAt="3"/>
            </a:pPr>
            <a:r>
              <a:rPr lang="en-US" i="1" dirty="0" smtClean="0"/>
              <a:t>Read the question carefully</a:t>
            </a:r>
            <a:r>
              <a:rPr lang="en-US" dirty="0" smtClean="0"/>
              <a:t>. Be sure you understand the question asked and answer it directly. </a:t>
            </a:r>
          </a:p>
          <a:p>
            <a:pPr marL="571500" lvl="0" indent="-571500">
              <a:buAutoNum type="romanLcPeriod" startAt="3"/>
            </a:pPr>
            <a:r>
              <a:rPr lang="en-US" dirty="0" smtClean="0"/>
              <a:t>Underline key words or terms, such as </a:t>
            </a:r>
            <a:r>
              <a:rPr lang="en-US" i="1" dirty="0" smtClean="0"/>
              <a:t>what, how, who, and why</a:t>
            </a:r>
            <a:r>
              <a:rPr lang="en-US" dirty="0" smtClean="0"/>
              <a:t>. </a:t>
            </a:r>
          </a:p>
          <a:p>
            <a:pPr marL="571500" indent="-571500">
              <a:buFont typeface="Arial" pitchFamily="34" charset="0"/>
              <a:buAutoNum type="romanLcPeriod" startAt="3"/>
            </a:pPr>
            <a:r>
              <a:rPr lang="en-US" dirty="0" smtClean="0"/>
              <a:t>Watch for instructions such as </a:t>
            </a:r>
            <a:r>
              <a:rPr lang="en-US" i="1" dirty="0" smtClean="0"/>
              <a:t>discuss</a:t>
            </a:r>
            <a:r>
              <a:rPr lang="en-US" dirty="0" smtClean="0"/>
              <a:t>, </a:t>
            </a:r>
            <a:r>
              <a:rPr lang="en-US" i="1" dirty="0" smtClean="0"/>
              <a:t>compare</a:t>
            </a:r>
            <a:r>
              <a:rPr lang="en-US" dirty="0" smtClean="0"/>
              <a:t> and </a:t>
            </a:r>
            <a:r>
              <a:rPr lang="en-US" i="1" dirty="0" smtClean="0"/>
              <a:t>contrast</a:t>
            </a:r>
            <a:r>
              <a:rPr lang="en-US" dirty="0" smtClean="0"/>
              <a:t>, or </a:t>
            </a:r>
            <a:r>
              <a:rPr lang="en-US" i="1" dirty="0" smtClean="0"/>
              <a:t>explain</a:t>
            </a:r>
            <a:r>
              <a:rPr lang="en-US" dirty="0" smtClean="0"/>
              <a:t>.</a:t>
            </a:r>
          </a:p>
          <a:p>
            <a:pPr marL="571500" lvl="0" indent="-571500">
              <a:buAutoNum type="romanLcPeriod" startAt="3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668963"/>
          </a:xfrm>
        </p:spPr>
        <p:txBody>
          <a:bodyPr/>
          <a:lstStyle/>
          <a:p>
            <a:r>
              <a:rPr lang="en-US" dirty="0" smtClean="0"/>
              <a:t>Compare –determine similarities or differences</a:t>
            </a:r>
          </a:p>
          <a:p>
            <a:r>
              <a:rPr lang="en-US" dirty="0" smtClean="0"/>
              <a:t>Contrast –point out differences</a:t>
            </a:r>
          </a:p>
          <a:p>
            <a:r>
              <a:rPr lang="en-US" dirty="0" smtClean="0"/>
              <a:t>Discuss- consider all parts of the issue in detail</a:t>
            </a:r>
          </a:p>
          <a:p>
            <a:r>
              <a:rPr lang="en-US" dirty="0" smtClean="0"/>
              <a:t>Analyze – To determine relationship of the 		parts.</a:t>
            </a:r>
          </a:p>
          <a:p>
            <a:r>
              <a:rPr lang="en-US" dirty="0" smtClean="0"/>
              <a:t>Explain-  give details or </a:t>
            </a:r>
            <a:r>
              <a:rPr lang="en-US" dirty="0" err="1" smtClean="0"/>
              <a:t>decribe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Useful places to look in a book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1) Outside the main text</a:t>
            </a:r>
            <a:endParaRPr lang="en-US" dirty="0" smtClean="0"/>
          </a:p>
          <a:p>
            <a:pPr lvl="0"/>
            <a:r>
              <a:rPr lang="en-US" i="1" dirty="0" smtClean="0"/>
              <a:t>Table of Contents</a:t>
            </a:r>
            <a:r>
              <a:rPr lang="en-US" dirty="0" smtClean="0"/>
              <a:t> – shows chapter headings and their page locations.</a:t>
            </a:r>
          </a:p>
          <a:p>
            <a:pPr lvl="0"/>
            <a:r>
              <a:rPr lang="en-US" i="1" dirty="0" smtClean="0"/>
              <a:t>Guide to the User</a:t>
            </a:r>
            <a:r>
              <a:rPr lang="en-US" dirty="0" smtClean="0"/>
              <a:t>  (especially for Reference books) like an encyclopedia or dictionary.  This informs the reader how the information has been packaged and explains the process of locating information easily. </a:t>
            </a:r>
          </a:p>
          <a:p>
            <a:pPr lvl="0"/>
            <a:r>
              <a:rPr lang="en-US" i="1" dirty="0" smtClean="0"/>
              <a:t>Introduction/Preface/ Author’s or Publisher’s note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These are usually the writer’s or editor’s summary of what the book is about, or the way the subject has been treated. It may usually include some useful background information.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15 Tips for Succeeding on the Day of the Exam: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Wake up early so that you do not need to rush through having breakfast and getting ready.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 the venue and time of the exam to make sure that you have not confused the day/time/venue.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a balanced breakfast and eat nothing risky (probably not the best day to have a super-hot curry!). Bananas are always a good option.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dirty="0" smtClean="0"/>
              <a:t>Before leaving home, check that you have everything that you will need – ID, stationery, map to the exam venue, etc.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Head to the exam with plenty of time. A lot of unexpected events can happen on your way there and you do not want to be late!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If there are people around who are panicking, avoid them. They are not doing you any </a:t>
            </a:r>
            <a:r>
              <a:rPr lang="en-US" dirty="0" err="1" smtClean="0"/>
              <a:t>favour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7"/>
            </a:pPr>
            <a:r>
              <a:rPr lang="en-US" dirty="0" smtClean="0"/>
              <a:t>Go to the toilet before the exam starts. Exams can be quite long and there is no time to waste.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Remember to write your name on the exam paper. You would not believe how many people have forgotten to do it!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Read all the questions carefully before starting and quickly plan how much time to allocate to each.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Start answering the questions that you feel most confident about. There is no need to answer the questions in order.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 startAt="11"/>
            </a:pPr>
            <a:r>
              <a:rPr lang="en-US" dirty="0" smtClean="0"/>
              <a:t>If your brain freezes, just start writing anything and you will soon start remembering more details.</a:t>
            </a:r>
          </a:p>
          <a:p>
            <a:pPr marL="514350" indent="-514350">
              <a:buAutoNum type="arabicPeriod" startAt="11"/>
            </a:pPr>
            <a:r>
              <a:rPr lang="en-US" dirty="0" smtClean="0"/>
              <a:t>Don’t spend more time than you planned on a particular section/question or you might run out of time to answer other questions and gain those extra marks! Also,  leave any questions that you are unsure about for the end.</a:t>
            </a:r>
          </a:p>
          <a:p>
            <a:pPr marL="514350" indent="-514350">
              <a:buAutoNum type="arabicPeriod" startAt="11"/>
            </a:pPr>
            <a:r>
              <a:rPr lang="en-US" dirty="0" smtClean="0"/>
              <a:t>Don’t be afraid to ask the examiner if you are not clear on a question.</a:t>
            </a:r>
          </a:p>
          <a:p>
            <a:pPr marL="514350" indent="-514350">
              <a:buAutoNum type="arabicPeriod" startAt="11"/>
            </a:pPr>
            <a:r>
              <a:rPr lang="en-US" dirty="0" smtClean="0"/>
              <a:t>Use every minute of the exam and if you have time left, review your answers before handing back the paper.</a:t>
            </a:r>
          </a:p>
          <a:p>
            <a:pPr marL="514350" indent="-514350">
              <a:buAutoNum type="arabicPeriod" startAt="11"/>
            </a:pPr>
            <a:r>
              <a:rPr lang="en-US" dirty="0" smtClean="0"/>
              <a:t>Stay calm, you have done your homework and have nothing to fear!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0">
              <a:buNone/>
            </a:pPr>
            <a:r>
              <a:rPr lang="en-US" i="1" dirty="0" smtClean="0"/>
              <a:t>Index</a:t>
            </a:r>
            <a:r>
              <a:rPr lang="en-US" dirty="0" smtClean="0"/>
              <a:t> –</a:t>
            </a:r>
          </a:p>
          <a:p>
            <a:pPr algn="just"/>
            <a:r>
              <a:rPr lang="en-US" dirty="0" smtClean="0"/>
              <a:t>An alphabetical list of every subject or name mentioned in t	he book and all pages in which the item is mentioned. </a:t>
            </a:r>
          </a:p>
          <a:p>
            <a:r>
              <a:rPr lang="en-US" dirty="0" smtClean="0"/>
              <a:t>The index is very useful for locating specific information without reading whole chapters.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Index page from </a:t>
            </a:r>
            <a:r>
              <a:rPr lang="en-US" i="1" dirty="0" smtClean="0"/>
              <a:t>Introduction to Human Communication, </a:t>
            </a:r>
            <a:r>
              <a:rPr lang="en-US" dirty="0" smtClean="0"/>
              <a:t>Gibson and Hanna (19992: 475).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F</a:t>
            </a:r>
          </a:p>
          <a:p>
            <a:pPr>
              <a:buNone/>
            </a:pPr>
            <a:r>
              <a:rPr lang="en-US" dirty="0" smtClean="0"/>
              <a:t>	facial expression, 104-5</a:t>
            </a:r>
          </a:p>
          <a:p>
            <a:pPr>
              <a:buNone/>
            </a:pPr>
            <a:r>
              <a:rPr lang="en-US" dirty="0" smtClean="0"/>
              <a:t>	fallacies, 219-23</a:t>
            </a:r>
          </a:p>
          <a:p>
            <a:pPr>
              <a:buNone/>
            </a:pPr>
            <a:r>
              <a:rPr lang="en-US" dirty="0" smtClean="0"/>
              <a:t>	false authority, 222-23</a:t>
            </a:r>
          </a:p>
          <a:p>
            <a:pPr>
              <a:buNone/>
            </a:pPr>
            <a:r>
              <a:rPr lang="en-US" dirty="0" smtClean="0"/>
              <a:t>	feedback</a:t>
            </a:r>
          </a:p>
          <a:p>
            <a:pPr>
              <a:buNone/>
            </a:pPr>
            <a:r>
              <a:rPr lang="en-US" dirty="0" smtClean="0"/>
              <a:t>		defined, 16-17</a:t>
            </a:r>
          </a:p>
          <a:p>
            <a:pPr>
              <a:buNone/>
            </a:pPr>
            <a:r>
              <a:rPr lang="en-US" dirty="0" smtClean="0"/>
              <a:t>		giving, 152-62</a:t>
            </a:r>
          </a:p>
          <a:p>
            <a:pPr>
              <a:buNone/>
            </a:pPr>
            <a:r>
              <a:rPr lang="en-US" dirty="0" smtClean="0"/>
              <a:t>		immediacy of, 118</a:t>
            </a:r>
          </a:p>
          <a:p>
            <a:pPr>
              <a:buNone/>
            </a:pPr>
            <a:r>
              <a:rPr lang="en-US" dirty="0" smtClean="0"/>
              <a:t>		importance of, 151-53</a:t>
            </a:r>
          </a:p>
          <a:p>
            <a:pPr>
              <a:buNone/>
            </a:pPr>
            <a:r>
              <a:rPr lang="en-US" dirty="0" smtClean="0"/>
              <a:t>		obtaining, 162-65</a:t>
            </a:r>
          </a:p>
          <a:p>
            <a:pPr>
              <a:buNone/>
            </a:pPr>
            <a:r>
              <a:rPr lang="en-US" dirty="0" smtClean="0"/>
              <a:t>	feelings, </a:t>
            </a:r>
            <a:r>
              <a:rPr lang="en-US" i="1" dirty="0" smtClean="0"/>
              <a:t>See also </a:t>
            </a:r>
            <a:r>
              <a:rPr lang="en-US" dirty="0" smtClean="0"/>
              <a:t>emotions</a:t>
            </a:r>
          </a:p>
          <a:p>
            <a:pPr>
              <a:buNone/>
            </a:pPr>
            <a:r>
              <a:rPr lang="en-US" dirty="0" smtClean="0"/>
              <a:t>		defined, 148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i="1" dirty="0" smtClean="0"/>
              <a:t>Reviews</a:t>
            </a:r>
            <a:r>
              <a:rPr lang="en-US" dirty="0" smtClean="0"/>
              <a:t> of the book: This is usually an evaluation or appraisal of the contents of the book by a reviewer or reviewers. </a:t>
            </a:r>
          </a:p>
          <a:p>
            <a:pPr lvl="0"/>
            <a:r>
              <a:rPr lang="en-US" i="1" dirty="0" smtClean="0"/>
              <a:t>Publisher’s blurb</a:t>
            </a:r>
            <a:r>
              <a:rPr lang="en-US" dirty="0" smtClean="0"/>
              <a:t> – a short description of the contents of the book by the publisher; this may also be on the jacket.</a:t>
            </a:r>
          </a:p>
          <a:p>
            <a:pPr lvl="0">
              <a:buNone/>
            </a:pPr>
            <a:r>
              <a:rPr lang="en-US" b="1" i="1" dirty="0" smtClean="0"/>
              <a:t>b. Within the text </a:t>
            </a:r>
            <a:endParaRPr lang="en-US" b="1" dirty="0" smtClean="0"/>
          </a:p>
          <a:p>
            <a:pPr lvl="0"/>
            <a:r>
              <a:rPr lang="en-US" i="1" dirty="0" smtClean="0"/>
              <a:t>Chapter headings and sub-headings</a:t>
            </a:r>
            <a:r>
              <a:rPr lang="en-US" dirty="0" smtClean="0"/>
              <a:t>- surveying chapter headings helps you locate specific information. </a:t>
            </a:r>
          </a:p>
          <a:p>
            <a:pPr lvl="0"/>
            <a:r>
              <a:rPr lang="en-US" i="1" dirty="0" smtClean="0"/>
              <a:t>Chapter introductions</a:t>
            </a:r>
            <a:r>
              <a:rPr lang="en-US" dirty="0" smtClean="0"/>
              <a:t> – Introductions and summaries of chapters may explain what the chapter contains. The concluding part of the chapter may also sum up the main ideas discussed in it. </a:t>
            </a:r>
          </a:p>
          <a:p>
            <a:pPr lvl="0"/>
            <a:r>
              <a:rPr lang="en-US" dirty="0" smtClean="0"/>
              <a:t>Chapter summaries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+mn-lt"/>
              </a:rPr>
              <a:t>Citing sources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a) a single author/editor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b) two or more  authors/editors</a:t>
            </a:r>
          </a:p>
          <a:p>
            <a:pPr>
              <a:buNone/>
            </a:pPr>
            <a:r>
              <a:rPr lang="en-US" i="1" dirty="0" smtClean="0"/>
              <a:t>c) an article or chapter in a book</a:t>
            </a:r>
          </a:p>
          <a:p>
            <a:pPr>
              <a:buNone/>
            </a:pPr>
            <a:r>
              <a:rPr lang="en-US" i="1" dirty="0" smtClean="0"/>
              <a:t>d) an article in a journal/newspaper/magazine</a:t>
            </a:r>
          </a:p>
          <a:p>
            <a:pPr>
              <a:buNone/>
            </a:pPr>
            <a:r>
              <a:rPr lang="en-US" i="1" dirty="0" smtClean="0"/>
              <a:t>e) an article or document from a website</a:t>
            </a:r>
          </a:p>
          <a:p>
            <a:pPr>
              <a:buNone/>
            </a:pPr>
            <a:r>
              <a:rPr lang="en-US" i="1" dirty="0" smtClean="0"/>
              <a:t>f) a document from an Organization/institution</a:t>
            </a:r>
          </a:p>
          <a:p>
            <a:pPr>
              <a:buNone/>
            </a:pPr>
            <a:r>
              <a:rPr lang="en-US" i="1" dirty="0" smtClean="0"/>
              <a:t>g) theses, project reports, etc</a:t>
            </a:r>
          </a:p>
          <a:p>
            <a:pPr>
              <a:buNone/>
            </a:pPr>
            <a:r>
              <a:rPr lang="en-US" i="1" dirty="0" smtClean="0"/>
              <a:t>h) others- </a:t>
            </a:r>
            <a:r>
              <a:rPr lang="en-US" i="1" dirty="0" err="1" smtClean="0"/>
              <a:t>tv</a:t>
            </a:r>
            <a:r>
              <a:rPr lang="en-US" i="1" dirty="0" smtClean="0"/>
              <a:t>, radio, etc.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Name(s) of author(s) - in the order: </a:t>
            </a:r>
          </a:p>
          <a:p>
            <a:pPr lvl="1">
              <a:buNone/>
            </a:pPr>
            <a:r>
              <a:rPr lang="en-US" dirty="0" smtClean="0"/>
              <a:t>   Surname, Other name(s) or initials.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Year of publication</a:t>
            </a:r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dirty="0" err="1" smtClean="0"/>
              <a:t>Agyekum</a:t>
            </a:r>
            <a:r>
              <a:rPr lang="en-US" dirty="0" smtClean="0"/>
              <a:t>, Kofi (2008)</a:t>
            </a:r>
          </a:p>
          <a:p>
            <a:pPr lvl="1">
              <a:buNone/>
            </a:pPr>
            <a:r>
              <a:rPr lang="en-US" dirty="0" smtClean="0"/>
              <a:t> Soyinka, W. (1979)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Title of book/article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(If article or chapter) Title of book, journal or magazine in which it appears.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If journal, indicate volume number, and pages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Place of Publication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Publisher</a:t>
            </a:r>
          </a:p>
          <a:p>
            <a:r>
              <a:rPr lang="en-US" dirty="0" smtClean="0"/>
              <a:t>Example: Hudson, R.A. 2001</a:t>
            </a:r>
            <a:r>
              <a:rPr lang="en-US" i="1" dirty="0" smtClean="0"/>
              <a:t>Sociolinguistics. </a:t>
            </a:r>
            <a:r>
              <a:rPr lang="en-US" dirty="0" smtClean="0"/>
              <a:t>Cambridge. Cambridge University Press.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2153</Words>
  <Application>Microsoft Office PowerPoint</Application>
  <PresentationFormat>On-screen Show (4:3)</PresentationFormat>
  <Paragraphs>219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READING AND REFERENCING</vt:lpstr>
      <vt:lpstr>Slide 2</vt:lpstr>
      <vt:lpstr>Slide 3</vt:lpstr>
      <vt:lpstr>Slide 4</vt:lpstr>
      <vt:lpstr>Slide 5</vt:lpstr>
      <vt:lpstr>Slide 6</vt:lpstr>
      <vt:lpstr>Slide 7</vt:lpstr>
      <vt:lpstr>Citing sources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EXAMS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40</cp:revision>
  <dcterms:created xsi:type="dcterms:W3CDTF">2014-02-24T13:27:48Z</dcterms:created>
  <dcterms:modified xsi:type="dcterms:W3CDTF">2014-03-12T11:18:59Z</dcterms:modified>
</cp:coreProperties>
</file>