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8" r:id="rId2"/>
    <p:sldId id="281" r:id="rId3"/>
    <p:sldId id="282" r:id="rId4"/>
    <p:sldId id="283" r:id="rId5"/>
    <p:sldId id="285" r:id="rId6"/>
    <p:sldId id="286" r:id="rId7"/>
    <p:sldId id="291" r:id="rId8"/>
    <p:sldId id="290" r:id="rId9"/>
    <p:sldId id="287" r:id="rId10"/>
    <p:sldId id="288" r:id="rId11"/>
    <p:sldId id="289" r:id="rId12"/>
    <p:sldId id="256" r:id="rId13"/>
    <p:sldId id="265" r:id="rId14"/>
    <p:sldId id="257" r:id="rId15"/>
    <p:sldId id="258" r:id="rId16"/>
    <p:sldId id="259" r:id="rId17"/>
    <p:sldId id="260" r:id="rId18"/>
    <p:sldId id="261" r:id="rId19"/>
    <p:sldId id="262" r:id="rId20"/>
    <p:sldId id="263" r:id="rId21"/>
    <p:sldId id="264" r:id="rId22"/>
    <p:sldId id="266" r:id="rId23"/>
    <p:sldId id="267" r:id="rId24"/>
    <p:sldId id="268" r:id="rId25"/>
    <p:sldId id="292" r:id="rId26"/>
    <p:sldId id="269" r:id="rId27"/>
    <p:sldId id="270" r:id="rId28"/>
    <p:sldId id="271" r:id="rId29"/>
    <p:sldId id="272" r:id="rId30"/>
    <p:sldId id="273" r:id="rId31"/>
    <p:sldId id="274" r:id="rId32"/>
    <p:sldId id="275" r:id="rId33"/>
    <p:sldId id="27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92381A-7B78-41B7-8413-ABC5B83E00D0}" type="datetimeFigureOut">
              <a:rPr lang="en-US" smtClean="0"/>
              <a:pPr/>
              <a:t>5/16/2013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6C3114-C6EA-47A9-A80B-E1524D8AF4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2381A-7B78-41B7-8413-ABC5B83E00D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2381A-7B78-41B7-8413-ABC5B83E00D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533400" y="1905000"/>
            <a:ext cx="3810000" cy="4114800"/>
          </a:xfrm>
        </p:spPr>
        <p:txBody>
          <a:bodyPr/>
          <a:lstStyle/>
          <a:p>
            <a:endParaRPr lang="en-US"/>
          </a:p>
        </p:txBody>
      </p:sp>
      <p:sp>
        <p:nvSpPr>
          <p:cNvPr id="4" name="Text Placeholder 3"/>
          <p:cNvSpPr>
            <a:spLocks noGrp="1"/>
          </p:cNvSpPr>
          <p:nvPr>
            <p:ph type="body" sz="half" idx="2"/>
          </p:nvPr>
        </p:nvSpPr>
        <p:spPr>
          <a:xfrm>
            <a:off x="449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6553200" y="6248400"/>
            <a:ext cx="1905000" cy="457200"/>
          </a:xfrm>
        </p:spPr>
        <p:txBody>
          <a:bodyPr/>
          <a:lstStyle>
            <a:lvl1pPr>
              <a:defRPr/>
            </a:lvl1pPr>
          </a:lstStyle>
          <a:p>
            <a:fld id="{56A00351-3031-4940-9F1D-9713B329D737}"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2381A-7B78-41B7-8413-ABC5B83E00D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92381A-7B78-41B7-8413-ABC5B83E00D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C3114-C6EA-47A9-A80B-E1524D8AF4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92381A-7B78-41B7-8413-ABC5B83E00D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92381A-7B78-41B7-8413-ABC5B83E00D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92381A-7B78-41B7-8413-ABC5B83E00D0}" type="datetimeFigureOut">
              <a:rPr lang="en-US" smtClean="0"/>
              <a:pPr/>
              <a:t>5/16/2013</a:t>
            </a:fld>
            <a:endParaRPr lang="en-US"/>
          </a:p>
        </p:txBody>
      </p:sp>
      <p:sp>
        <p:nvSpPr>
          <p:cNvPr id="8" name="Slide Number Placeholder 7"/>
          <p:cNvSpPr>
            <a:spLocks noGrp="1"/>
          </p:cNvSpPr>
          <p:nvPr>
            <p:ph type="sldNum" sz="quarter" idx="11"/>
          </p:nvPr>
        </p:nvSpPr>
        <p:spPr/>
        <p:txBody>
          <a:bodyPr/>
          <a:lstStyle/>
          <a:p>
            <a:fld id="{3A6C3114-C6EA-47A9-A80B-E1524D8AF48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2381A-7B78-41B7-8413-ABC5B83E00D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92381A-7B78-41B7-8413-ABC5B83E00D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A6C3114-C6EA-47A9-A80B-E1524D8AF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A92381A-7B78-41B7-8413-ABC5B83E00D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C3114-C6EA-47A9-A80B-E1524D8AF4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A92381A-7B78-41B7-8413-ABC5B83E00D0}" type="datetimeFigureOut">
              <a:rPr lang="en-US" smtClean="0"/>
              <a:pPr/>
              <a:t>5/16/2013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A6C3114-C6EA-47A9-A80B-E1524D8AF48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0.xml"/><Relationship Id="rId1" Type="http://schemas.openxmlformats.org/officeDocument/2006/relationships/slideLayout" Target="../slideLayouts/slideLayout12.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slide" Target="slide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9" name="Object 5"/>
          <p:cNvGraphicFramePr>
            <a:graphicFrameLocks noChangeAspect="1"/>
          </p:cNvGraphicFramePr>
          <p:nvPr/>
        </p:nvGraphicFramePr>
        <p:xfrm>
          <a:off x="0" y="0"/>
          <a:ext cx="9144000" cy="6858000"/>
        </p:xfrm>
        <a:graphic>
          <a:graphicData uri="http://schemas.openxmlformats.org/presentationml/2006/ole">
            <p:oleObj spid="_x0000_s2050" name="Clip" r:id="rId3" imgW="0" imgH="0" progId="">
              <p:embed/>
            </p:oleObj>
          </a:graphicData>
        </a:graphic>
      </p:graphicFrame>
      <p:sp>
        <p:nvSpPr>
          <p:cNvPr id="41992" name="Text Box 8"/>
          <p:cNvSpPr txBox="1">
            <a:spLocks noChangeArrowheads="1"/>
          </p:cNvSpPr>
          <p:nvPr/>
        </p:nvSpPr>
        <p:spPr bwMode="auto">
          <a:xfrm>
            <a:off x="-92075" y="6400800"/>
            <a:ext cx="1890713" cy="457200"/>
          </a:xfrm>
          <a:prstGeom prst="rect">
            <a:avLst/>
          </a:prstGeom>
          <a:noFill/>
          <a:ln w="12700">
            <a:noFill/>
            <a:miter lim="800000"/>
            <a:headEnd type="none" w="sm" len="sm"/>
            <a:tailEnd type="none" w="sm" len="sm"/>
          </a:ln>
          <a:effectLst/>
        </p:spPr>
        <p:txBody>
          <a:bodyPr wrap="none">
            <a:spAutoFit/>
          </a:bodyPr>
          <a:lstStyle/>
          <a:p>
            <a:r>
              <a:rPr lang="en-US" altLang="en-US" i="1">
                <a:latin typeface="Times" pitchFamily="18" charset="0"/>
              </a:rPr>
              <a:t>Click to begin</a:t>
            </a:r>
            <a:endParaRPr lang="en-US" altLang="en-US">
              <a:latin typeface="Times" pitchFamily="18" charset="0"/>
            </a:endParaRPr>
          </a:p>
        </p:txBody>
      </p:sp>
      <p:sp>
        <p:nvSpPr>
          <p:cNvPr id="6" name="Title 5"/>
          <p:cNvSpPr>
            <a:spLocks noGrp="1"/>
          </p:cNvSpPr>
          <p:nvPr>
            <p:ph type="title"/>
          </p:nvPr>
        </p:nvSpPr>
        <p:spPr>
          <a:xfrm>
            <a:off x="838200" y="0"/>
            <a:ext cx="7467600" cy="1143000"/>
          </a:xfrm>
        </p:spPr>
        <p:txBody>
          <a:bodyPr/>
          <a:lstStyle/>
          <a:p>
            <a:r>
              <a:rPr lang="en-US" dirty="0" smtClean="0">
                <a:solidFill>
                  <a:srgbClr val="FFFF00"/>
                </a:solidFill>
              </a:rPr>
              <a:t>		Nuclear Physics</a:t>
            </a:r>
            <a:endParaRPr lang="en-US" dirty="0">
              <a:solidFill>
                <a:srgbClr val="FFFF00"/>
              </a:solidFill>
            </a:endParaRPr>
          </a:p>
        </p:txBody>
      </p:sp>
      <p:sp>
        <p:nvSpPr>
          <p:cNvPr id="7" name="Content Placeholder 6"/>
          <p:cNvSpPr>
            <a:spLocks noGrp="1"/>
          </p:cNvSpPr>
          <p:nvPr>
            <p:ph idx="1"/>
          </p:nvPr>
        </p:nvSpPr>
        <p:spPr>
          <a:xfrm>
            <a:off x="457200" y="6019800"/>
            <a:ext cx="7467600" cy="106363"/>
          </a:xfrm>
        </p:spPr>
        <p:txBody>
          <a:bodyPr>
            <a:normAutofit fontScale="25000" lnSpcReduction="20000"/>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1989"/>
                                        </p:tgtEl>
                                        <p:attrNameLst>
                                          <p:attrName>style.visibility</p:attrName>
                                        </p:attrNameLst>
                                      </p:cBhvr>
                                      <p:to>
                                        <p:strVal val="visible"/>
                                      </p:to>
                                    </p:set>
                                    <p:anim calcmode="lin" valueType="num">
                                      <p:cBhvr>
                                        <p:cTn id="7" dur="500" fill="hold"/>
                                        <p:tgtEl>
                                          <p:spTgt spid="41989"/>
                                        </p:tgtEl>
                                        <p:attrNameLst>
                                          <p:attrName>ppt_w</p:attrName>
                                        </p:attrNameLst>
                                      </p:cBhvr>
                                      <p:tavLst>
                                        <p:tav tm="0">
                                          <p:val>
                                            <p:fltVal val="0"/>
                                          </p:val>
                                        </p:tav>
                                        <p:tav tm="100000">
                                          <p:val>
                                            <p:strVal val="#ppt_w"/>
                                          </p:val>
                                        </p:tav>
                                      </p:tavLst>
                                    </p:anim>
                                    <p:anim calcmode="lin" valueType="num">
                                      <p:cBhvr>
                                        <p:cTn id="8" dur="500" fill="hold"/>
                                        <p:tgtEl>
                                          <p:spTgt spid="4198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1000"/>
                                  </p:stCondLst>
                                  <p:childTnLst>
                                    <p:set>
                                      <p:cBhvr>
                                        <p:cTn id="11" dur="1" fill="hold">
                                          <p:stCondLst>
                                            <p:cond delay="499"/>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Line 3"/>
          <p:cNvSpPr>
            <a:spLocks noChangeShapeType="1"/>
          </p:cNvSpPr>
          <p:nvPr/>
        </p:nvSpPr>
        <p:spPr bwMode="auto">
          <a:xfrm>
            <a:off x="381000" y="1295400"/>
            <a:ext cx="60960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03428" name="Text Box 4"/>
          <p:cNvSpPr txBox="1">
            <a:spLocks noChangeArrowheads="1"/>
          </p:cNvSpPr>
          <p:nvPr/>
        </p:nvSpPr>
        <p:spPr bwMode="auto">
          <a:xfrm>
            <a:off x="669925" y="1600200"/>
            <a:ext cx="7940675" cy="2282825"/>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     Not all isotopes have names like the isotopes of hydrogen. Usually an isotope is identified by it’s </a:t>
            </a:r>
            <a:r>
              <a:rPr lang="en-US" altLang="en-US" i="1">
                <a:solidFill>
                  <a:srgbClr val="FF00FF"/>
                </a:solidFill>
                <a:latin typeface="Times" pitchFamily="18" charset="0"/>
              </a:rPr>
              <a:t>Mass Number</a:t>
            </a:r>
            <a:r>
              <a:rPr lang="en-US" altLang="en-US">
                <a:latin typeface="Times" pitchFamily="18" charset="0"/>
              </a:rPr>
              <a:t>. This represents the total number of protons and neutrons in the nucleus of the atom. For example, protium would also be known as hydrogen-1. What would deuterium and tritium be called? Click the mouse button to see if you are correct. </a:t>
            </a:r>
          </a:p>
        </p:txBody>
      </p:sp>
      <p:sp>
        <p:nvSpPr>
          <p:cNvPr id="103429" name="Rectangle 5"/>
          <p:cNvSpPr>
            <a:spLocks noGrp="1" noChangeArrowheads="1"/>
          </p:cNvSpPr>
          <p:nvPr>
            <p:ph type="title"/>
          </p:nvPr>
        </p:nvSpPr>
        <p:spPr>
          <a:xfrm>
            <a:off x="381000" y="609600"/>
            <a:ext cx="5334000" cy="685800"/>
          </a:xfrm>
        </p:spPr>
        <p:txBody>
          <a:bodyPr>
            <a:normAutofit fontScale="90000"/>
          </a:bodyPr>
          <a:lstStyle/>
          <a:p>
            <a:pPr algn="l"/>
            <a:r>
              <a:rPr lang="en-US" altLang="en-US" sz="5400" i="1"/>
              <a:t>Naming Isotopes</a:t>
            </a:r>
            <a:endParaRPr lang="en-US" altLang="en-US"/>
          </a:p>
        </p:txBody>
      </p:sp>
      <p:grpSp>
        <p:nvGrpSpPr>
          <p:cNvPr id="2" name="Group 8"/>
          <p:cNvGrpSpPr>
            <a:grpSpLocks/>
          </p:cNvGrpSpPr>
          <p:nvPr/>
        </p:nvGrpSpPr>
        <p:grpSpPr bwMode="auto">
          <a:xfrm>
            <a:off x="3429000" y="5029200"/>
            <a:ext cx="1657350" cy="1371600"/>
            <a:chOff x="2346" y="3168"/>
            <a:chExt cx="1044" cy="864"/>
          </a:xfrm>
        </p:grpSpPr>
        <p:sp>
          <p:nvSpPr>
            <p:cNvPr id="103433" name="Text Box 9"/>
            <p:cNvSpPr txBox="1">
              <a:spLocks noChangeArrowheads="1"/>
            </p:cNvSpPr>
            <p:nvPr/>
          </p:nvSpPr>
          <p:spPr bwMode="auto">
            <a:xfrm>
              <a:off x="2346" y="3744"/>
              <a:ext cx="1044"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solidFill>
                    <a:srgbClr val="FF00FF"/>
                  </a:solidFill>
                  <a:latin typeface="Times" pitchFamily="18" charset="0"/>
                </a:rPr>
                <a:t>Hydrogen-2</a:t>
              </a:r>
            </a:p>
          </p:txBody>
        </p:sp>
        <p:sp>
          <p:nvSpPr>
            <p:cNvPr id="103434" name="Oval 10"/>
            <p:cNvSpPr>
              <a:spLocks noChangeArrowheads="1"/>
            </p:cNvSpPr>
            <p:nvPr/>
          </p:nvSpPr>
          <p:spPr bwMode="auto">
            <a:xfrm>
              <a:off x="2640" y="3312"/>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nvGrpSpPr>
            <p:cNvPr id="3" name="Group 11"/>
            <p:cNvGrpSpPr>
              <a:grpSpLocks/>
            </p:cNvGrpSpPr>
            <p:nvPr/>
          </p:nvGrpSpPr>
          <p:grpSpPr bwMode="auto">
            <a:xfrm>
              <a:off x="2448" y="3168"/>
              <a:ext cx="288" cy="288"/>
              <a:chOff x="1344" y="3312"/>
              <a:chExt cx="288" cy="288"/>
            </a:xfrm>
          </p:grpSpPr>
          <p:sp>
            <p:nvSpPr>
              <p:cNvPr id="103436" name="Oval 12"/>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4" name="Group 13"/>
              <p:cNvGrpSpPr>
                <a:grpSpLocks/>
              </p:cNvGrpSpPr>
              <p:nvPr/>
            </p:nvGrpSpPr>
            <p:grpSpPr bwMode="auto">
              <a:xfrm>
                <a:off x="1392" y="3360"/>
                <a:ext cx="192" cy="192"/>
                <a:chOff x="288" y="3216"/>
                <a:chExt cx="576" cy="480"/>
              </a:xfrm>
            </p:grpSpPr>
            <p:sp>
              <p:nvSpPr>
                <p:cNvPr id="103438" name="Line 14"/>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103439" name="Line 15"/>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grpSp>
      <p:grpSp>
        <p:nvGrpSpPr>
          <p:cNvPr id="5" name="Group 16"/>
          <p:cNvGrpSpPr>
            <a:grpSpLocks/>
          </p:cNvGrpSpPr>
          <p:nvPr/>
        </p:nvGrpSpPr>
        <p:grpSpPr bwMode="auto">
          <a:xfrm>
            <a:off x="5976938" y="5105400"/>
            <a:ext cx="1657350" cy="1295400"/>
            <a:chOff x="3765" y="3216"/>
            <a:chExt cx="1044" cy="816"/>
          </a:xfrm>
        </p:grpSpPr>
        <p:sp>
          <p:nvSpPr>
            <p:cNvPr id="103441" name="Text Box 17"/>
            <p:cNvSpPr txBox="1">
              <a:spLocks noChangeArrowheads="1"/>
            </p:cNvSpPr>
            <p:nvPr/>
          </p:nvSpPr>
          <p:spPr bwMode="auto">
            <a:xfrm>
              <a:off x="3765" y="3744"/>
              <a:ext cx="1044"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solidFill>
                    <a:srgbClr val="FF00FF"/>
                  </a:solidFill>
                  <a:latin typeface="Times" pitchFamily="18" charset="0"/>
                </a:rPr>
                <a:t>Hydrogen-3</a:t>
              </a:r>
            </a:p>
          </p:txBody>
        </p:sp>
        <p:sp>
          <p:nvSpPr>
            <p:cNvPr id="103442" name="Oval 18"/>
            <p:cNvSpPr>
              <a:spLocks noChangeArrowheads="1"/>
            </p:cNvSpPr>
            <p:nvPr/>
          </p:nvSpPr>
          <p:spPr bwMode="auto">
            <a:xfrm>
              <a:off x="3984" y="3216"/>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nvGrpSpPr>
            <p:cNvPr id="6" name="Group 19"/>
            <p:cNvGrpSpPr>
              <a:grpSpLocks/>
            </p:cNvGrpSpPr>
            <p:nvPr/>
          </p:nvGrpSpPr>
          <p:grpSpPr bwMode="auto">
            <a:xfrm>
              <a:off x="4176" y="3216"/>
              <a:ext cx="288" cy="288"/>
              <a:chOff x="1344" y="3312"/>
              <a:chExt cx="288" cy="288"/>
            </a:xfrm>
          </p:grpSpPr>
          <p:sp>
            <p:nvSpPr>
              <p:cNvPr id="103444" name="Oval 20"/>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7" name="Group 21"/>
              <p:cNvGrpSpPr>
                <a:grpSpLocks/>
              </p:cNvGrpSpPr>
              <p:nvPr/>
            </p:nvGrpSpPr>
            <p:grpSpPr bwMode="auto">
              <a:xfrm>
                <a:off x="1392" y="3360"/>
                <a:ext cx="192" cy="192"/>
                <a:chOff x="288" y="3216"/>
                <a:chExt cx="576" cy="480"/>
              </a:xfrm>
            </p:grpSpPr>
            <p:sp>
              <p:nvSpPr>
                <p:cNvPr id="103446" name="Line 22"/>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103447" name="Line 23"/>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sp>
          <p:nvSpPr>
            <p:cNvPr id="103448" name="Oval 24"/>
            <p:cNvSpPr>
              <a:spLocks noChangeArrowheads="1"/>
            </p:cNvSpPr>
            <p:nvPr/>
          </p:nvSpPr>
          <p:spPr bwMode="auto">
            <a:xfrm>
              <a:off x="4320" y="3360"/>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grpSp>
        <p:nvGrpSpPr>
          <p:cNvPr id="8" name="Group 25"/>
          <p:cNvGrpSpPr>
            <a:grpSpLocks/>
          </p:cNvGrpSpPr>
          <p:nvPr/>
        </p:nvGrpSpPr>
        <p:grpSpPr bwMode="auto">
          <a:xfrm>
            <a:off x="990600" y="5257800"/>
            <a:ext cx="1657350" cy="1143000"/>
            <a:chOff x="949" y="3312"/>
            <a:chExt cx="1044" cy="720"/>
          </a:xfrm>
        </p:grpSpPr>
        <p:sp>
          <p:nvSpPr>
            <p:cNvPr id="103450" name="Text Box 26"/>
            <p:cNvSpPr txBox="1">
              <a:spLocks noChangeArrowheads="1"/>
            </p:cNvSpPr>
            <p:nvPr/>
          </p:nvSpPr>
          <p:spPr bwMode="auto">
            <a:xfrm>
              <a:off x="949" y="3744"/>
              <a:ext cx="1044"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solidFill>
                    <a:srgbClr val="FF00FF"/>
                  </a:solidFill>
                  <a:latin typeface="Times" pitchFamily="18" charset="0"/>
                </a:rPr>
                <a:t>Hydrogen-1</a:t>
              </a:r>
            </a:p>
          </p:txBody>
        </p:sp>
        <p:grpSp>
          <p:nvGrpSpPr>
            <p:cNvPr id="9" name="Group 27"/>
            <p:cNvGrpSpPr>
              <a:grpSpLocks/>
            </p:cNvGrpSpPr>
            <p:nvPr/>
          </p:nvGrpSpPr>
          <p:grpSpPr bwMode="auto">
            <a:xfrm>
              <a:off x="1344" y="3312"/>
              <a:ext cx="288" cy="288"/>
              <a:chOff x="1344" y="3312"/>
              <a:chExt cx="288" cy="288"/>
            </a:xfrm>
          </p:grpSpPr>
          <p:sp>
            <p:nvSpPr>
              <p:cNvPr id="103452" name="Oval 28"/>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10" name="Group 29"/>
              <p:cNvGrpSpPr>
                <a:grpSpLocks/>
              </p:cNvGrpSpPr>
              <p:nvPr/>
            </p:nvGrpSpPr>
            <p:grpSpPr bwMode="auto">
              <a:xfrm>
                <a:off x="1392" y="3360"/>
                <a:ext cx="192" cy="192"/>
                <a:chOff x="288" y="3216"/>
                <a:chExt cx="576" cy="480"/>
              </a:xfrm>
            </p:grpSpPr>
            <p:sp>
              <p:nvSpPr>
                <p:cNvPr id="103454" name="Line 30"/>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103455" name="Line 31"/>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grpSp>
      <p:sp>
        <p:nvSpPr>
          <p:cNvPr id="103456" name="Text Box 32"/>
          <p:cNvSpPr txBox="1">
            <a:spLocks noChangeArrowheads="1"/>
          </p:cNvSpPr>
          <p:nvPr/>
        </p:nvSpPr>
        <p:spPr bwMode="auto">
          <a:xfrm>
            <a:off x="1325563" y="4419600"/>
            <a:ext cx="1165225"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Protium</a:t>
            </a:r>
          </a:p>
        </p:txBody>
      </p:sp>
      <p:sp>
        <p:nvSpPr>
          <p:cNvPr id="103457" name="Text Box 33"/>
          <p:cNvSpPr txBox="1">
            <a:spLocks noChangeArrowheads="1"/>
          </p:cNvSpPr>
          <p:nvPr/>
        </p:nvSpPr>
        <p:spPr bwMode="auto">
          <a:xfrm>
            <a:off x="3424238" y="4419600"/>
            <a:ext cx="1485900"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Deuterium</a:t>
            </a:r>
          </a:p>
        </p:txBody>
      </p:sp>
      <p:sp>
        <p:nvSpPr>
          <p:cNvPr id="103458" name="Text Box 34"/>
          <p:cNvSpPr txBox="1">
            <a:spLocks noChangeArrowheads="1"/>
          </p:cNvSpPr>
          <p:nvPr/>
        </p:nvSpPr>
        <p:spPr bwMode="auto">
          <a:xfrm>
            <a:off x="6124575" y="4419600"/>
            <a:ext cx="1112838"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Tritium</a:t>
            </a:r>
          </a:p>
        </p:txBody>
      </p:sp>
      <p:sp>
        <p:nvSpPr>
          <p:cNvPr id="103459" name="AutoShape 35">
            <a:hlinkClick r:id="rId2" action="ppaction://hlinksldjump" highlightClick="1"/>
          </p:cNvPr>
          <p:cNvSpPr>
            <a:spLocks noChangeArrowheads="1"/>
          </p:cNvSpPr>
          <p:nvPr/>
        </p:nvSpPr>
        <p:spPr bwMode="auto">
          <a:xfrm>
            <a:off x="7391400" y="2286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3460" name="AutoShape 36">
            <a:hlinkClick r:id="" action="ppaction://hlinkshowjump?jump=previousslide" highlightClick="1"/>
          </p:cNvPr>
          <p:cNvSpPr>
            <a:spLocks noChangeArrowheads="1"/>
          </p:cNvSpPr>
          <p:nvPr/>
        </p:nvSpPr>
        <p:spPr bwMode="auto">
          <a:xfrm>
            <a:off x="6858000" y="228600"/>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3461" name="AutoShape 37">
            <a:hlinkClick r:id="" action="ppaction://hlinkshowjump?jump=lastslide" highlightClick="1"/>
          </p:cNvPr>
          <p:cNvSpPr>
            <a:spLocks noChangeArrowheads="1"/>
          </p:cNvSpPr>
          <p:nvPr/>
        </p:nvSpPr>
        <p:spPr bwMode="auto">
          <a:xfrm>
            <a:off x="8458200" y="2286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3462" name="AutoShape 38">
            <a:hlinkClick r:id="" action="ppaction://hlinkshowjump?jump=nextslide" highlightClick="1"/>
          </p:cNvPr>
          <p:cNvSpPr>
            <a:spLocks noChangeArrowheads="1"/>
          </p:cNvSpPr>
          <p:nvPr/>
        </p:nvSpPr>
        <p:spPr bwMode="auto">
          <a:xfrm>
            <a:off x="7924800" y="2286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3" fill="hold" grpId="0" nodeType="afterEffect">
                                  <p:stCondLst>
                                    <p:cond delay="0"/>
                                  </p:stCondLst>
                                  <p:childTnLst>
                                    <p:set>
                                      <p:cBhvr>
                                        <p:cTn id="23" dur="1" fill="hold">
                                          <p:stCondLst>
                                            <p:cond delay="0"/>
                                          </p:stCondLst>
                                        </p:cTn>
                                        <p:tgtEl>
                                          <p:spTgt spid="103459"/>
                                        </p:tgtEl>
                                        <p:attrNameLst>
                                          <p:attrName>style.visibility</p:attrName>
                                        </p:attrNameLst>
                                      </p:cBhvr>
                                      <p:to>
                                        <p:strVal val="visible"/>
                                      </p:to>
                                    </p:set>
                                    <p:anim calcmode="lin" valueType="num">
                                      <p:cBhvr additive="base">
                                        <p:cTn id="24" dur="500" fill="hold"/>
                                        <p:tgtEl>
                                          <p:spTgt spid="103459"/>
                                        </p:tgtEl>
                                        <p:attrNameLst>
                                          <p:attrName>ppt_x</p:attrName>
                                        </p:attrNameLst>
                                      </p:cBhvr>
                                      <p:tavLst>
                                        <p:tav tm="0">
                                          <p:val>
                                            <p:strVal val="1+#ppt_w/2"/>
                                          </p:val>
                                        </p:tav>
                                        <p:tav tm="100000">
                                          <p:val>
                                            <p:strVal val="#ppt_x"/>
                                          </p:val>
                                        </p:tav>
                                      </p:tavLst>
                                    </p:anim>
                                    <p:anim calcmode="lin" valueType="num">
                                      <p:cBhvr additive="base">
                                        <p:cTn id="25" dur="500" fill="hold"/>
                                        <p:tgtEl>
                                          <p:spTgt spid="103459"/>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2" presetClass="entr" presetSubtype="3" fill="hold" grpId="0" nodeType="afterEffect">
                                  <p:stCondLst>
                                    <p:cond delay="0"/>
                                  </p:stCondLst>
                                  <p:childTnLst>
                                    <p:set>
                                      <p:cBhvr>
                                        <p:cTn id="28" dur="1" fill="hold">
                                          <p:stCondLst>
                                            <p:cond delay="0"/>
                                          </p:stCondLst>
                                        </p:cTn>
                                        <p:tgtEl>
                                          <p:spTgt spid="103460"/>
                                        </p:tgtEl>
                                        <p:attrNameLst>
                                          <p:attrName>style.visibility</p:attrName>
                                        </p:attrNameLst>
                                      </p:cBhvr>
                                      <p:to>
                                        <p:strVal val="visible"/>
                                      </p:to>
                                    </p:set>
                                    <p:anim calcmode="lin" valueType="num">
                                      <p:cBhvr additive="base">
                                        <p:cTn id="29" dur="500" fill="hold"/>
                                        <p:tgtEl>
                                          <p:spTgt spid="103460"/>
                                        </p:tgtEl>
                                        <p:attrNameLst>
                                          <p:attrName>ppt_x</p:attrName>
                                        </p:attrNameLst>
                                      </p:cBhvr>
                                      <p:tavLst>
                                        <p:tav tm="0">
                                          <p:val>
                                            <p:strVal val="1+#ppt_w/2"/>
                                          </p:val>
                                        </p:tav>
                                        <p:tav tm="100000">
                                          <p:val>
                                            <p:strVal val="#ppt_x"/>
                                          </p:val>
                                        </p:tav>
                                      </p:tavLst>
                                    </p:anim>
                                    <p:anim calcmode="lin" valueType="num">
                                      <p:cBhvr additive="base">
                                        <p:cTn id="30" dur="500" fill="hold"/>
                                        <p:tgtEl>
                                          <p:spTgt spid="103460"/>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3" fill="hold" grpId="0" nodeType="afterEffect">
                                  <p:stCondLst>
                                    <p:cond delay="0"/>
                                  </p:stCondLst>
                                  <p:childTnLst>
                                    <p:set>
                                      <p:cBhvr>
                                        <p:cTn id="33" dur="1" fill="hold">
                                          <p:stCondLst>
                                            <p:cond delay="0"/>
                                          </p:stCondLst>
                                        </p:cTn>
                                        <p:tgtEl>
                                          <p:spTgt spid="103461"/>
                                        </p:tgtEl>
                                        <p:attrNameLst>
                                          <p:attrName>style.visibility</p:attrName>
                                        </p:attrNameLst>
                                      </p:cBhvr>
                                      <p:to>
                                        <p:strVal val="visible"/>
                                      </p:to>
                                    </p:set>
                                    <p:anim calcmode="lin" valueType="num">
                                      <p:cBhvr additive="base">
                                        <p:cTn id="34" dur="500" fill="hold"/>
                                        <p:tgtEl>
                                          <p:spTgt spid="103461"/>
                                        </p:tgtEl>
                                        <p:attrNameLst>
                                          <p:attrName>ppt_x</p:attrName>
                                        </p:attrNameLst>
                                      </p:cBhvr>
                                      <p:tavLst>
                                        <p:tav tm="0">
                                          <p:val>
                                            <p:strVal val="1+#ppt_w/2"/>
                                          </p:val>
                                        </p:tav>
                                        <p:tav tm="100000">
                                          <p:val>
                                            <p:strVal val="#ppt_x"/>
                                          </p:val>
                                        </p:tav>
                                      </p:tavLst>
                                    </p:anim>
                                    <p:anim calcmode="lin" valueType="num">
                                      <p:cBhvr additive="base">
                                        <p:cTn id="35" dur="500" fill="hold"/>
                                        <p:tgtEl>
                                          <p:spTgt spid="103461"/>
                                        </p:tgtEl>
                                        <p:attrNameLst>
                                          <p:attrName>ppt_y</p:attrName>
                                        </p:attrNameLst>
                                      </p:cBhvr>
                                      <p:tavLst>
                                        <p:tav tm="0">
                                          <p:val>
                                            <p:strVal val="0-#ppt_h/2"/>
                                          </p:val>
                                        </p:tav>
                                        <p:tav tm="100000">
                                          <p:val>
                                            <p:strVal val="#ppt_y"/>
                                          </p:val>
                                        </p:tav>
                                      </p:tavLst>
                                    </p:anim>
                                  </p:childTnLst>
                                </p:cTn>
                              </p:par>
                            </p:childTnLst>
                          </p:cTn>
                        </p:par>
                        <p:par>
                          <p:cTn id="36" fill="hold">
                            <p:stCondLst>
                              <p:cond delay="2000"/>
                            </p:stCondLst>
                            <p:childTnLst>
                              <p:par>
                                <p:cTn id="37" presetID="2" presetClass="entr" presetSubtype="3" fill="hold" grpId="0" nodeType="afterEffect">
                                  <p:stCondLst>
                                    <p:cond delay="0"/>
                                  </p:stCondLst>
                                  <p:childTnLst>
                                    <p:set>
                                      <p:cBhvr>
                                        <p:cTn id="38" dur="1" fill="hold">
                                          <p:stCondLst>
                                            <p:cond delay="0"/>
                                          </p:stCondLst>
                                        </p:cTn>
                                        <p:tgtEl>
                                          <p:spTgt spid="103462"/>
                                        </p:tgtEl>
                                        <p:attrNameLst>
                                          <p:attrName>style.visibility</p:attrName>
                                        </p:attrNameLst>
                                      </p:cBhvr>
                                      <p:to>
                                        <p:strVal val="visible"/>
                                      </p:to>
                                    </p:set>
                                    <p:anim calcmode="lin" valueType="num">
                                      <p:cBhvr additive="base">
                                        <p:cTn id="39" dur="500" fill="hold"/>
                                        <p:tgtEl>
                                          <p:spTgt spid="103462"/>
                                        </p:tgtEl>
                                        <p:attrNameLst>
                                          <p:attrName>ppt_x</p:attrName>
                                        </p:attrNameLst>
                                      </p:cBhvr>
                                      <p:tavLst>
                                        <p:tav tm="0">
                                          <p:val>
                                            <p:strVal val="1+#ppt_w/2"/>
                                          </p:val>
                                        </p:tav>
                                        <p:tav tm="100000">
                                          <p:val>
                                            <p:strVal val="#ppt_x"/>
                                          </p:val>
                                        </p:tav>
                                      </p:tavLst>
                                    </p:anim>
                                    <p:anim calcmode="lin" valueType="num">
                                      <p:cBhvr additive="base">
                                        <p:cTn id="40" dur="500" fill="hold"/>
                                        <p:tgtEl>
                                          <p:spTgt spid="1034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9" grpId="0" animBg="1"/>
      <p:bldP spid="103460" grpId="0" animBg="1"/>
      <p:bldP spid="103461" grpId="0" animBg="1"/>
      <p:bldP spid="10346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Line 3"/>
          <p:cNvSpPr>
            <a:spLocks noChangeShapeType="1"/>
          </p:cNvSpPr>
          <p:nvPr/>
        </p:nvSpPr>
        <p:spPr bwMode="auto">
          <a:xfrm>
            <a:off x="381000" y="1295400"/>
            <a:ext cx="60960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04452" name="Text Box 4"/>
          <p:cNvSpPr txBox="1">
            <a:spLocks noChangeArrowheads="1"/>
          </p:cNvSpPr>
          <p:nvPr/>
        </p:nvSpPr>
        <p:spPr bwMode="auto">
          <a:xfrm>
            <a:off x="669925" y="1600200"/>
            <a:ext cx="7940675" cy="1187450"/>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     A simple </a:t>
            </a:r>
            <a:r>
              <a:rPr lang="en-US" altLang="en-US" i="1">
                <a:solidFill>
                  <a:srgbClr val="FF00FF"/>
                </a:solidFill>
                <a:latin typeface="Times" pitchFamily="18" charset="0"/>
              </a:rPr>
              <a:t>isotope notation</a:t>
            </a:r>
            <a:r>
              <a:rPr lang="en-US" altLang="en-US">
                <a:latin typeface="Times" pitchFamily="18" charset="0"/>
              </a:rPr>
              <a:t> is often used to convey information about an isotope. Sample isotope notations are shown below. </a:t>
            </a:r>
          </a:p>
        </p:txBody>
      </p:sp>
      <p:sp>
        <p:nvSpPr>
          <p:cNvPr id="104453" name="Rectangle 5"/>
          <p:cNvSpPr>
            <a:spLocks noGrp="1" noChangeArrowheads="1"/>
          </p:cNvSpPr>
          <p:nvPr>
            <p:ph type="title"/>
          </p:nvPr>
        </p:nvSpPr>
        <p:spPr>
          <a:xfrm>
            <a:off x="381000" y="609600"/>
            <a:ext cx="5334000" cy="685800"/>
          </a:xfrm>
        </p:spPr>
        <p:txBody>
          <a:bodyPr>
            <a:normAutofit fontScale="90000"/>
          </a:bodyPr>
          <a:lstStyle/>
          <a:p>
            <a:pPr algn="l"/>
            <a:r>
              <a:rPr lang="en-US" altLang="en-US" sz="5400" i="1"/>
              <a:t>Isotope Notation</a:t>
            </a:r>
            <a:endParaRPr lang="en-US" altLang="en-US"/>
          </a:p>
        </p:txBody>
      </p:sp>
      <p:sp>
        <p:nvSpPr>
          <p:cNvPr id="104450" name="Text Box 2"/>
          <p:cNvSpPr txBox="1">
            <a:spLocks noChangeArrowheads="1"/>
          </p:cNvSpPr>
          <p:nvPr/>
        </p:nvSpPr>
        <p:spPr bwMode="auto">
          <a:xfrm>
            <a:off x="1447800" y="3124200"/>
            <a:ext cx="742950" cy="1371600"/>
          </a:xfrm>
          <a:prstGeom prst="rect">
            <a:avLst/>
          </a:prstGeom>
          <a:noFill/>
          <a:ln w="9525">
            <a:noFill/>
            <a:miter lim="800000"/>
            <a:headEnd/>
            <a:tailEnd/>
          </a:ln>
          <a:effectLst/>
        </p:spPr>
        <p:txBody>
          <a:bodyPr wrap="none">
            <a:spAutoFit/>
          </a:bodyPr>
          <a:lstStyle/>
          <a:p>
            <a:r>
              <a:rPr lang="en-US" altLang="en-US"/>
              <a:t> 1</a:t>
            </a:r>
          </a:p>
          <a:p>
            <a:r>
              <a:rPr lang="en-US" altLang="en-US"/>
              <a:t>   </a:t>
            </a:r>
            <a:r>
              <a:rPr lang="en-US" altLang="en-US" sz="3600"/>
              <a:t>H</a:t>
            </a:r>
          </a:p>
          <a:p>
            <a:r>
              <a:rPr lang="en-US" altLang="en-US"/>
              <a:t> 1</a:t>
            </a:r>
          </a:p>
        </p:txBody>
      </p:sp>
      <p:sp>
        <p:nvSpPr>
          <p:cNvPr id="104456" name="Text Box 8"/>
          <p:cNvSpPr txBox="1">
            <a:spLocks noChangeArrowheads="1"/>
          </p:cNvSpPr>
          <p:nvPr/>
        </p:nvSpPr>
        <p:spPr bwMode="auto">
          <a:xfrm>
            <a:off x="1066800" y="5181600"/>
            <a:ext cx="1657350"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Hydrogen-1</a:t>
            </a:r>
          </a:p>
        </p:txBody>
      </p:sp>
      <p:sp>
        <p:nvSpPr>
          <p:cNvPr id="104454" name="Text Box 6"/>
          <p:cNvSpPr txBox="1">
            <a:spLocks noChangeArrowheads="1"/>
          </p:cNvSpPr>
          <p:nvPr/>
        </p:nvSpPr>
        <p:spPr bwMode="auto">
          <a:xfrm>
            <a:off x="3657600" y="3124200"/>
            <a:ext cx="895350" cy="1371600"/>
          </a:xfrm>
          <a:prstGeom prst="rect">
            <a:avLst/>
          </a:prstGeom>
          <a:noFill/>
          <a:ln w="9525">
            <a:noFill/>
            <a:miter lim="800000"/>
            <a:headEnd/>
            <a:tailEnd/>
          </a:ln>
          <a:effectLst/>
        </p:spPr>
        <p:txBody>
          <a:bodyPr wrap="none">
            <a:spAutoFit/>
          </a:bodyPr>
          <a:lstStyle/>
          <a:p>
            <a:r>
              <a:rPr lang="en-US" altLang="en-US"/>
              <a:t> 6</a:t>
            </a:r>
          </a:p>
          <a:p>
            <a:r>
              <a:rPr lang="en-US" altLang="en-US"/>
              <a:t>    </a:t>
            </a:r>
            <a:r>
              <a:rPr lang="en-US" altLang="en-US" sz="3600"/>
              <a:t>Li</a:t>
            </a:r>
          </a:p>
          <a:p>
            <a:r>
              <a:rPr lang="en-US" altLang="en-US"/>
              <a:t> 3</a:t>
            </a:r>
          </a:p>
        </p:txBody>
      </p:sp>
      <p:sp>
        <p:nvSpPr>
          <p:cNvPr id="104457" name="Text Box 9"/>
          <p:cNvSpPr txBox="1">
            <a:spLocks noChangeArrowheads="1"/>
          </p:cNvSpPr>
          <p:nvPr/>
        </p:nvSpPr>
        <p:spPr bwMode="auto">
          <a:xfrm>
            <a:off x="3429000" y="5181600"/>
            <a:ext cx="1417638"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Lithium-6</a:t>
            </a:r>
          </a:p>
        </p:txBody>
      </p:sp>
      <p:sp>
        <p:nvSpPr>
          <p:cNvPr id="104455" name="Text Box 7"/>
          <p:cNvSpPr txBox="1">
            <a:spLocks noChangeArrowheads="1"/>
          </p:cNvSpPr>
          <p:nvPr/>
        </p:nvSpPr>
        <p:spPr bwMode="auto">
          <a:xfrm>
            <a:off x="6019800" y="3124200"/>
            <a:ext cx="1200150" cy="1371600"/>
          </a:xfrm>
          <a:prstGeom prst="rect">
            <a:avLst/>
          </a:prstGeom>
          <a:noFill/>
          <a:ln w="9525">
            <a:noFill/>
            <a:miter lim="800000"/>
            <a:headEnd/>
            <a:tailEnd/>
          </a:ln>
          <a:effectLst/>
        </p:spPr>
        <p:txBody>
          <a:bodyPr wrap="none">
            <a:spAutoFit/>
          </a:bodyPr>
          <a:lstStyle/>
          <a:p>
            <a:r>
              <a:rPr lang="en-US" altLang="en-US"/>
              <a:t> 24</a:t>
            </a:r>
          </a:p>
          <a:p>
            <a:r>
              <a:rPr lang="en-US" altLang="en-US"/>
              <a:t>     </a:t>
            </a:r>
            <a:r>
              <a:rPr lang="en-US" altLang="en-US" sz="3600"/>
              <a:t>Mg</a:t>
            </a:r>
          </a:p>
          <a:p>
            <a:r>
              <a:rPr lang="en-US" altLang="en-US"/>
              <a:t> 12</a:t>
            </a:r>
          </a:p>
        </p:txBody>
      </p:sp>
      <p:sp>
        <p:nvSpPr>
          <p:cNvPr id="104458" name="Text Box 10"/>
          <p:cNvSpPr txBox="1">
            <a:spLocks noChangeArrowheads="1"/>
          </p:cNvSpPr>
          <p:nvPr/>
        </p:nvSpPr>
        <p:spPr bwMode="auto">
          <a:xfrm>
            <a:off x="5715000" y="5181600"/>
            <a:ext cx="2028825"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Magnesium-24</a:t>
            </a:r>
          </a:p>
        </p:txBody>
      </p:sp>
      <p:sp>
        <p:nvSpPr>
          <p:cNvPr id="104462" name="Text Box 14"/>
          <p:cNvSpPr txBox="1">
            <a:spLocks noChangeArrowheads="1"/>
          </p:cNvSpPr>
          <p:nvPr/>
        </p:nvSpPr>
        <p:spPr bwMode="auto">
          <a:xfrm>
            <a:off x="838200" y="5943600"/>
            <a:ext cx="7607300"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Which number in each notation represents the mass number?</a:t>
            </a:r>
          </a:p>
        </p:txBody>
      </p:sp>
      <p:sp>
        <p:nvSpPr>
          <p:cNvPr id="104463" name="AutoShape 15">
            <a:hlinkClick r:id="rId2" action="ppaction://hlinksldjump" highlightClick="1"/>
          </p:cNvPr>
          <p:cNvSpPr>
            <a:spLocks noChangeArrowheads="1"/>
          </p:cNvSpPr>
          <p:nvPr/>
        </p:nvSpPr>
        <p:spPr bwMode="auto">
          <a:xfrm>
            <a:off x="7391400" y="2286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4464" name="AutoShape 16">
            <a:hlinkClick r:id="" action="ppaction://hlinkshowjump?jump=previousslide" highlightClick="1"/>
          </p:cNvPr>
          <p:cNvSpPr>
            <a:spLocks noChangeArrowheads="1"/>
          </p:cNvSpPr>
          <p:nvPr/>
        </p:nvSpPr>
        <p:spPr bwMode="auto">
          <a:xfrm>
            <a:off x="6858000" y="228600"/>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4465" name="AutoShape 17">
            <a:hlinkClick r:id="" action="ppaction://hlinkshowjump?jump=lastslide" highlightClick="1"/>
          </p:cNvPr>
          <p:cNvSpPr>
            <a:spLocks noChangeArrowheads="1"/>
          </p:cNvSpPr>
          <p:nvPr/>
        </p:nvSpPr>
        <p:spPr bwMode="auto">
          <a:xfrm>
            <a:off x="8458200" y="2286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4466" name="AutoShape 18">
            <a:hlinkClick r:id="" action="ppaction://hlinkshowjump?jump=nextslide" highlightClick="1"/>
          </p:cNvPr>
          <p:cNvSpPr>
            <a:spLocks noChangeArrowheads="1"/>
          </p:cNvSpPr>
          <p:nvPr/>
        </p:nvSpPr>
        <p:spPr bwMode="auto">
          <a:xfrm>
            <a:off x="7924800" y="2286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
        <p:nvSpPr>
          <p:cNvPr id="104467" name="AutoShape 19">
            <a:hlinkClick r:id="" action="ppaction://noaction" highlightClick="1"/>
          </p:cNvPr>
          <p:cNvSpPr>
            <a:spLocks noChangeArrowheads="1"/>
          </p:cNvSpPr>
          <p:nvPr/>
        </p:nvSpPr>
        <p:spPr bwMode="auto">
          <a:xfrm>
            <a:off x="6324600" y="228600"/>
            <a:ext cx="381000" cy="381000"/>
          </a:xfrm>
          <a:prstGeom prst="actionButtonBeginning">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p:cTn id="7" dur="1000" fill="hold"/>
                                        <p:tgtEl>
                                          <p:spTgt spid="104450"/>
                                        </p:tgtEl>
                                        <p:attrNameLst>
                                          <p:attrName>ppt_w</p:attrName>
                                        </p:attrNameLst>
                                      </p:cBhvr>
                                      <p:tavLst>
                                        <p:tav tm="0">
                                          <p:val>
                                            <p:fltVal val="0"/>
                                          </p:val>
                                        </p:tav>
                                        <p:tav tm="100000">
                                          <p:val>
                                            <p:strVal val="#ppt_w"/>
                                          </p:val>
                                        </p:tav>
                                      </p:tavLst>
                                    </p:anim>
                                    <p:anim calcmode="lin" valueType="num">
                                      <p:cBhvr>
                                        <p:cTn id="8" dur="1000" fill="hold"/>
                                        <p:tgtEl>
                                          <p:spTgt spid="104450"/>
                                        </p:tgtEl>
                                        <p:attrNameLst>
                                          <p:attrName>ppt_h</p:attrName>
                                        </p:attrNameLst>
                                      </p:cBhvr>
                                      <p:tavLst>
                                        <p:tav tm="0">
                                          <p:val>
                                            <p:fltVal val="0"/>
                                          </p:val>
                                        </p:tav>
                                        <p:tav tm="100000">
                                          <p:val>
                                            <p:strVal val="#ppt_h"/>
                                          </p:val>
                                        </p:tav>
                                      </p:tavLst>
                                    </p:anim>
                                    <p:anim calcmode="lin" valueType="num">
                                      <p:cBhvr>
                                        <p:cTn id="9" dur="1000" fill="hold"/>
                                        <p:tgtEl>
                                          <p:spTgt spid="1044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45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104454"/>
                                        </p:tgtEl>
                                        <p:attrNameLst>
                                          <p:attrName>style.visibility</p:attrName>
                                        </p:attrNameLst>
                                      </p:cBhvr>
                                      <p:to>
                                        <p:strVal val="visible"/>
                                      </p:to>
                                    </p:set>
                                    <p:anim calcmode="lin" valueType="num">
                                      <p:cBhvr>
                                        <p:cTn id="14" dur="1000" fill="hold"/>
                                        <p:tgtEl>
                                          <p:spTgt spid="104454"/>
                                        </p:tgtEl>
                                        <p:attrNameLst>
                                          <p:attrName>ppt_w</p:attrName>
                                        </p:attrNameLst>
                                      </p:cBhvr>
                                      <p:tavLst>
                                        <p:tav tm="0">
                                          <p:val>
                                            <p:fltVal val="0"/>
                                          </p:val>
                                        </p:tav>
                                        <p:tav tm="100000">
                                          <p:val>
                                            <p:strVal val="#ppt_w"/>
                                          </p:val>
                                        </p:tav>
                                      </p:tavLst>
                                    </p:anim>
                                    <p:anim calcmode="lin" valueType="num">
                                      <p:cBhvr>
                                        <p:cTn id="15" dur="1000" fill="hold"/>
                                        <p:tgtEl>
                                          <p:spTgt spid="104454"/>
                                        </p:tgtEl>
                                        <p:attrNameLst>
                                          <p:attrName>ppt_h</p:attrName>
                                        </p:attrNameLst>
                                      </p:cBhvr>
                                      <p:tavLst>
                                        <p:tav tm="0">
                                          <p:val>
                                            <p:fltVal val="0"/>
                                          </p:val>
                                        </p:tav>
                                        <p:tav tm="100000">
                                          <p:val>
                                            <p:strVal val="#ppt_h"/>
                                          </p:val>
                                        </p:tav>
                                      </p:tavLst>
                                    </p:anim>
                                    <p:anim calcmode="lin" valueType="num">
                                      <p:cBhvr>
                                        <p:cTn id="16" dur="1000" fill="hold"/>
                                        <p:tgtEl>
                                          <p:spTgt spid="10445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445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104455"/>
                                        </p:tgtEl>
                                        <p:attrNameLst>
                                          <p:attrName>style.visibility</p:attrName>
                                        </p:attrNameLst>
                                      </p:cBhvr>
                                      <p:to>
                                        <p:strVal val="visible"/>
                                      </p:to>
                                    </p:set>
                                    <p:anim calcmode="lin" valueType="num">
                                      <p:cBhvr>
                                        <p:cTn id="21" dur="1000" fill="hold"/>
                                        <p:tgtEl>
                                          <p:spTgt spid="104455"/>
                                        </p:tgtEl>
                                        <p:attrNameLst>
                                          <p:attrName>ppt_w</p:attrName>
                                        </p:attrNameLst>
                                      </p:cBhvr>
                                      <p:tavLst>
                                        <p:tav tm="0">
                                          <p:val>
                                            <p:fltVal val="0"/>
                                          </p:val>
                                        </p:tav>
                                        <p:tav tm="100000">
                                          <p:val>
                                            <p:strVal val="#ppt_w"/>
                                          </p:val>
                                        </p:tav>
                                      </p:tavLst>
                                    </p:anim>
                                    <p:anim calcmode="lin" valueType="num">
                                      <p:cBhvr>
                                        <p:cTn id="22" dur="1000" fill="hold"/>
                                        <p:tgtEl>
                                          <p:spTgt spid="104455"/>
                                        </p:tgtEl>
                                        <p:attrNameLst>
                                          <p:attrName>ppt_h</p:attrName>
                                        </p:attrNameLst>
                                      </p:cBhvr>
                                      <p:tavLst>
                                        <p:tav tm="0">
                                          <p:val>
                                            <p:fltVal val="0"/>
                                          </p:val>
                                        </p:tav>
                                        <p:tav tm="100000">
                                          <p:val>
                                            <p:strVal val="#ppt_h"/>
                                          </p:val>
                                        </p:tav>
                                      </p:tavLst>
                                    </p:anim>
                                    <p:anim calcmode="lin" valueType="num">
                                      <p:cBhvr>
                                        <p:cTn id="23" dur="1000" fill="hold"/>
                                        <p:tgtEl>
                                          <p:spTgt spid="10445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04455"/>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2" presetClass="entr" presetSubtype="4" fill="hold" grpId="0" nodeType="afterEffect">
                                  <p:stCondLst>
                                    <p:cond delay="2000"/>
                                  </p:stCondLst>
                                  <p:childTnLst>
                                    <p:set>
                                      <p:cBhvr>
                                        <p:cTn id="27" dur="1" fill="hold">
                                          <p:stCondLst>
                                            <p:cond delay="0"/>
                                          </p:stCondLst>
                                        </p:cTn>
                                        <p:tgtEl>
                                          <p:spTgt spid="104462"/>
                                        </p:tgtEl>
                                        <p:attrNameLst>
                                          <p:attrName>style.visibility</p:attrName>
                                        </p:attrNameLst>
                                      </p:cBhvr>
                                      <p:to>
                                        <p:strVal val="visible"/>
                                      </p:to>
                                    </p:set>
                                    <p:anim calcmode="lin" valueType="num">
                                      <p:cBhvr additive="base">
                                        <p:cTn id="28" dur="500" fill="hold"/>
                                        <p:tgtEl>
                                          <p:spTgt spid="104462"/>
                                        </p:tgtEl>
                                        <p:attrNameLst>
                                          <p:attrName>ppt_x</p:attrName>
                                        </p:attrNameLst>
                                      </p:cBhvr>
                                      <p:tavLst>
                                        <p:tav tm="0">
                                          <p:val>
                                            <p:strVal val="#ppt_x"/>
                                          </p:val>
                                        </p:tav>
                                        <p:tav tm="100000">
                                          <p:val>
                                            <p:strVal val="#ppt_x"/>
                                          </p:val>
                                        </p:tav>
                                      </p:tavLst>
                                    </p:anim>
                                    <p:anim calcmode="lin" valueType="num">
                                      <p:cBhvr additive="base">
                                        <p:cTn id="29" dur="500" fill="hold"/>
                                        <p:tgtEl>
                                          <p:spTgt spid="104462"/>
                                        </p:tgtEl>
                                        <p:attrNameLst>
                                          <p:attrName>ppt_y</p:attrName>
                                        </p:attrNameLst>
                                      </p:cBhvr>
                                      <p:tavLst>
                                        <p:tav tm="0">
                                          <p:val>
                                            <p:strVal val="1+#ppt_h/2"/>
                                          </p:val>
                                        </p:tav>
                                        <p:tav tm="100000">
                                          <p:val>
                                            <p:strVal val="#ppt_y"/>
                                          </p:val>
                                        </p:tav>
                                      </p:tavLst>
                                    </p:anim>
                                  </p:childTnLst>
                                </p:cTn>
                              </p:par>
                            </p:childTnLst>
                          </p:cTn>
                        </p:par>
                        <p:par>
                          <p:cTn id="30" fill="hold">
                            <p:stCondLst>
                              <p:cond delay="5500"/>
                            </p:stCondLst>
                            <p:childTnLst>
                              <p:par>
                                <p:cTn id="31" presetID="2" presetClass="entr" presetSubtype="3" fill="hold" grpId="0" nodeType="afterEffect">
                                  <p:stCondLst>
                                    <p:cond delay="0"/>
                                  </p:stCondLst>
                                  <p:childTnLst>
                                    <p:set>
                                      <p:cBhvr>
                                        <p:cTn id="32" dur="1" fill="hold">
                                          <p:stCondLst>
                                            <p:cond delay="0"/>
                                          </p:stCondLst>
                                        </p:cTn>
                                        <p:tgtEl>
                                          <p:spTgt spid="104463"/>
                                        </p:tgtEl>
                                        <p:attrNameLst>
                                          <p:attrName>style.visibility</p:attrName>
                                        </p:attrNameLst>
                                      </p:cBhvr>
                                      <p:to>
                                        <p:strVal val="visible"/>
                                      </p:to>
                                    </p:set>
                                    <p:anim calcmode="lin" valueType="num">
                                      <p:cBhvr additive="base">
                                        <p:cTn id="33" dur="500" fill="hold"/>
                                        <p:tgtEl>
                                          <p:spTgt spid="104463"/>
                                        </p:tgtEl>
                                        <p:attrNameLst>
                                          <p:attrName>ppt_x</p:attrName>
                                        </p:attrNameLst>
                                      </p:cBhvr>
                                      <p:tavLst>
                                        <p:tav tm="0">
                                          <p:val>
                                            <p:strVal val="1+#ppt_w/2"/>
                                          </p:val>
                                        </p:tav>
                                        <p:tav tm="100000">
                                          <p:val>
                                            <p:strVal val="#ppt_x"/>
                                          </p:val>
                                        </p:tav>
                                      </p:tavLst>
                                    </p:anim>
                                    <p:anim calcmode="lin" valueType="num">
                                      <p:cBhvr additive="base">
                                        <p:cTn id="34" dur="500" fill="hold"/>
                                        <p:tgtEl>
                                          <p:spTgt spid="104463"/>
                                        </p:tgtEl>
                                        <p:attrNameLst>
                                          <p:attrName>ppt_y</p:attrName>
                                        </p:attrNameLst>
                                      </p:cBhvr>
                                      <p:tavLst>
                                        <p:tav tm="0">
                                          <p:val>
                                            <p:strVal val="0-#ppt_h/2"/>
                                          </p:val>
                                        </p:tav>
                                        <p:tav tm="100000">
                                          <p:val>
                                            <p:strVal val="#ppt_y"/>
                                          </p:val>
                                        </p:tav>
                                      </p:tavLst>
                                    </p:anim>
                                  </p:childTnLst>
                                </p:cTn>
                              </p:par>
                            </p:childTnLst>
                          </p:cTn>
                        </p:par>
                        <p:par>
                          <p:cTn id="35" fill="hold">
                            <p:stCondLst>
                              <p:cond delay="6000"/>
                            </p:stCondLst>
                            <p:childTnLst>
                              <p:par>
                                <p:cTn id="36" presetID="2" presetClass="entr" presetSubtype="3" fill="hold" grpId="0" nodeType="afterEffect">
                                  <p:stCondLst>
                                    <p:cond delay="0"/>
                                  </p:stCondLst>
                                  <p:childTnLst>
                                    <p:set>
                                      <p:cBhvr>
                                        <p:cTn id="37" dur="1" fill="hold">
                                          <p:stCondLst>
                                            <p:cond delay="0"/>
                                          </p:stCondLst>
                                        </p:cTn>
                                        <p:tgtEl>
                                          <p:spTgt spid="104464"/>
                                        </p:tgtEl>
                                        <p:attrNameLst>
                                          <p:attrName>style.visibility</p:attrName>
                                        </p:attrNameLst>
                                      </p:cBhvr>
                                      <p:to>
                                        <p:strVal val="visible"/>
                                      </p:to>
                                    </p:set>
                                    <p:anim calcmode="lin" valueType="num">
                                      <p:cBhvr additive="base">
                                        <p:cTn id="38" dur="500" fill="hold"/>
                                        <p:tgtEl>
                                          <p:spTgt spid="104464"/>
                                        </p:tgtEl>
                                        <p:attrNameLst>
                                          <p:attrName>ppt_x</p:attrName>
                                        </p:attrNameLst>
                                      </p:cBhvr>
                                      <p:tavLst>
                                        <p:tav tm="0">
                                          <p:val>
                                            <p:strVal val="1+#ppt_w/2"/>
                                          </p:val>
                                        </p:tav>
                                        <p:tav tm="100000">
                                          <p:val>
                                            <p:strVal val="#ppt_x"/>
                                          </p:val>
                                        </p:tav>
                                      </p:tavLst>
                                    </p:anim>
                                    <p:anim calcmode="lin" valueType="num">
                                      <p:cBhvr additive="base">
                                        <p:cTn id="39" dur="500" fill="hold"/>
                                        <p:tgtEl>
                                          <p:spTgt spid="104464"/>
                                        </p:tgtEl>
                                        <p:attrNameLst>
                                          <p:attrName>ppt_y</p:attrName>
                                        </p:attrNameLst>
                                      </p:cBhvr>
                                      <p:tavLst>
                                        <p:tav tm="0">
                                          <p:val>
                                            <p:strVal val="0-#ppt_h/2"/>
                                          </p:val>
                                        </p:tav>
                                        <p:tav tm="100000">
                                          <p:val>
                                            <p:strVal val="#ppt_y"/>
                                          </p:val>
                                        </p:tav>
                                      </p:tavLst>
                                    </p:anim>
                                  </p:childTnLst>
                                </p:cTn>
                              </p:par>
                            </p:childTnLst>
                          </p:cTn>
                        </p:par>
                        <p:par>
                          <p:cTn id="40" fill="hold">
                            <p:stCondLst>
                              <p:cond delay="6500"/>
                            </p:stCondLst>
                            <p:childTnLst>
                              <p:par>
                                <p:cTn id="41" presetID="2" presetClass="entr" presetSubtype="3" fill="hold" grpId="0" nodeType="afterEffect">
                                  <p:stCondLst>
                                    <p:cond delay="0"/>
                                  </p:stCondLst>
                                  <p:childTnLst>
                                    <p:set>
                                      <p:cBhvr>
                                        <p:cTn id="42" dur="1" fill="hold">
                                          <p:stCondLst>
                                            <p:cond delay="0"/>
                                          </p:stCondLst>
                                        </p:cTn>
                                        <p:tgtEl>
                                          <p:spTgt spid="104465"/>
                                        </p:tgtEl>
                                        <p:attrNameLst>
                                          <p:attrName>style.visibility</p:attrName>
                                        </p:attrNameLst>
                                      </p:cBhvr>
                                      <p:to>
                                        <p:strVal val="visible"/>
                                      </p:to>
                                    </p:set>
                                    <p:anim calcmode="lin" valueType="num">
                                      <p:cBhvr additive="base">
                                        <p:cTn id="43" dur="500" fill="hold"/>
                                        <p:tgtEl>
                                          <p:spTgt spid="104465"/>
                                        </p:tgtEl>
                                        <p:attrNameLst>
                                          <p:attrName>ppt_x</p:attrName>
                                        </p:attrNameLst>
                                      </p:cBhvr>
                                      <p:tavLst>
                                        <p:tav tm="0">
                                          <p:val>
                                            <p:strVal val="1+#ppt_w/2"/>
                                          </p:val>
                                        </p:tav>
                                        <p:tav tm="100000">
                                          <p:val>
                                            <p:strVal val="#ppt_x"/>
                                          </p:val>
                                        </p:tav>
                                      </p:tavLst>
                                    </p:anim>
                                    <p:anim calcmode="lin" valueType="num">
                                      <p:cBhvr additive="base">
                                        <p:cTn id="44" dur="500" fill="hold"/>
                                        <p:tgtEl>
                                          <p:spTgt spid="104465"/>
                                        </p:tgtEl>
                                        <p:attrNameLst>
                                          <p:attrName>ppt_y</p:attrName>
                                        </p:attrNameLst>
                                      </p:cBhvr>
                                      <p:tavLst>
                                        <p:tav tm="0">
                                          <p:val>
                                            <p:strVal val="0-#ppt_h/2"/>
                                          </p:val>
                                        </p:tav>
                                        <p:tav tm="100000">
                                          <p:val>
                                            <p:strVal val="#ppt_y"/>
                                          </p:val>
                                        </p:tav>
                                      </p:tavLst>
                                    </p:anim>
                                  </p:childTnLst>
                                </p:cTn>
                              </p:par>
                            </p:childTnLst>
                          </p:cTn>
                        </p:par>
                        <p:par>
                          <p:cTn id="45" fill="hold">
                            <p:stCondLst>
                              <p:cond delay="7000"/>
                            </p:stCondLst>
                            <p:childTnLst>
                              <p:par>
                                <p:cTn id="46" presetID="2" presetClass="entr" presetSubtype="3" fill="hold" grpId="0" nodeType="afterEffect">
                                  <p:stCondLst>
                                    <p:cond delay="0"/>
                                  </p:stCondLst>
                                  <p:childTnLst>
                                    <p:set>
                                      <p:cBhvr>
                                        <p:cTn id="47" dur="1" fill="hold">
                                          <p:stCondLst>
                                            <p:cond delay="0"/>
                                          </p:stCondLst>
                                        </p:cTn>
                                        <p:tgtEl>
                                          <p:spTgt spid="104467"/>
                                        </p:tgtEl>
                                        <p:attrNameLst>
                                          <p:attrName>style.visibility</p:attrName>
                                        </p:attrNameLst>
                                      </p:cBhvr>
                                      <p:to>
                                        <p:strVal val="visible"/>
                                      </p:to>
                                    </p:set>
                                    <p:anim calcmode="lin" valueType="num">
                                      <p:cBhvr additive="base">
                                        <p:cTn id="48" dur="500" fill="hold"/>
                                        <p:tgtEl>
                                          <p:spTgt spid="104467"/>
                                        </p:tgtEl>
                                        <p:attrNameLst>
                                          <p:attrName>ppt_x</p:attrName>
                                        </p:attrNameLst>
                                      </p:cBhvr>
                                      <p:tavLst>
                                        <p:tav tm="0">
                                          <p:val>
                                            <p:strVal val="1+#ppt_w/2"/>
                                          </p:val>
                                        </p:tav>
                                        <p:tav tm="100000">
                                          <p:val>
                                            <p:strVal val="#ppt_x"/>
                                          </p:val>
                                        </p:tav>
                                      </p:tavLst>
                                    </p:anim>
                                    <p:anim calcmode="lin" valueType="num">
                                      <p:cBhvr additive="base">
                                        <p:cTn id="49" dur="500" fill="hold"/>
                                        <p:tgtEl>
                                          <p:spTgt spid="104467"/>
                                        </p:tgtEl>
                                        <p:attrNameLst>
                                          <p:attrName>ppt_y</p:attrName>
                                        </p:attrNameLst>
                                      </p:cBhvr>
                                      <p:tavLst>
                                        <p:tav tm="0">
                                          <p:val>
                                            <p:strVal val="0-#ppt_h/2"/>
                                          </p:val>
                                        </p:tav>
                                        <p:tav tm="100000">
                                          <p:val>
                                            <p:strVal val="#ppt_y"/>
                                          </p:val>
                                        </p:tav>
                                      </p:tavLst>
                                    </p:anim>
                                  </p:childTnLst>
                                </p:cTn>
                              </p:par>
                            </p:childTnLst>
                          </p:cTn>
                        </p:par>
                        <p:par>
                          <p:cTn id="50" fill="hold">
                            <p:stCondLst>
                              <p:cond delay="7500"/>
                            </p:stCondLst>
                            <p:childTnLst>
                              <p:par>
                                <p:cTn id="51" presetID="2" presetClass="entr" presetSubtype="3" fill="hold" grpId="0" nodeType="afterEffect">
                                  <p:stCondLst>
                                    <p:cond delay="0"/>
                                  </p:stCondLst>
                                  <p:childTnLst>
                                    <p:set>
                                      <p:cBhvr>
                                        <p:cTn id="52" dur="1" fill="hold">
                                          <p:stCondLst>
                                            <p:cond delay="0"/>
                                          </p:stCondLst>
                                        </p:cTn>
                                        <p:tgtEl>
                                          <p:spTgt spid="104466"/>
                                        </p:tgtEl>
                                        <p:attrNameLst>
                                          <p:attrName>style.visibility</p:attrName>
                                        </p:attrNameLst>
                                      </p:cBhvr>
                                      <p:to>
                                        <p:strVal val="visible"/>
                                      </p:to>
                                    </p:set>
                                    <p:anim calcmode="lin" valueType="num">
                                      <p:cBhvr additive="base">
                                        <p:cTn id="53" dur="500" fill="hold"/>
                                        <p:tgtEl>
                                          <p:spTgt spid="104466"/>
                                        </p:tgtEl>
                                        <p:attrNameLst>
                                          <p:attrName>ppt_x</p:attrName>
                                        </p:attrNameLst>
                                      </p:cBhvr>
                                      <p:tavLst>
                                        <p:tav tm="0">
                                          <p:val>
                                            <p:strVal val="1+#ppt_w/2"/>
                                          </p:val>
                                        </p:tav>
                                        <p:tav tm="100000">
                                          <p:val>
                                            <p:strVal val="#ppt_x"/>
                                          </p:val>
                                        </p:tav>
                                      </p:tavLst>
                                    </p:anim>
                                    <p:anim calcmode="lin" valueType="num">
                                      <p:cBhvr additive="base">
                                        <p:cTn id="54" dur="500" fill="hold"/>
                                        <p:tgtEl>
                                          <p:spTgt spid="1044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4" grpId="0" autoUpdateAnimBg="0"/>
      <p:bldP spid="104455" grpId="0" autoUpdateAnimBg="0"/>
      <p:bldP spid="104462" grpId="0" autoUpdateAnimBg="0"/>
      <p:bldP spid="104463" grpId="0" animBg="1"/>
      <p:bldP spid="104464" grpId="0" animBg="1"/>
      <p:bldP spid="104465" grpId="0" animBg="1"/>
      <p:bldP spid="104466" grpId="0" animBg="1"/>
      <p:bldP spid="10446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457200" y="1066800"/>
            <a:ext cx="8229600" cy="5059363"/>
          </a:xfrm>
        </p:spPr>
        <p:txBody>
          <a:bodyPr/>
          <a:lstStyle/>
          <a:p>
            <a:pPr marL="0" indent="0">
              <a:buNone/>
            </a:pPr>
            <a:r>
              <a:rPr lang="en-US" b="1" dirty="0" smtClean="0"/>
              <a:t>Nuclear Radiation</a:t>
            </a:r>
          </a:p>
          <a:p>
            <a:pPr marL="514350" indent="-514350">
              <a:buAutoNum type="arabicPeriod"/>
            </a:pPr>
            <a:r>
              <a:rPr lang="en-US" u="sng" dirty="0" smtClean="0"/>
              <a:t>Radioactivity</a:t>
            </a:r>
            <a:r>
              <a:rPr lang="en-US" dirty="0" smtClean="0"/>
              <a:t>- process by which an unstable nucleus emits one or more particles or energy in the form of electromagnetic radiation.</a:t>
            </a:r>
          </a:p>
          <a:p>
            <a:pPr marL="514350" indent="-514350">
              <a:buAutoNum type="arabicPeriod" startAt="2"/>
            </a:pPr>
            <a:r>
              <a:rPr lang="en-US" dirty="0" smtClean="0"/>
              <a:t>Nuclear Decay- can change an element into a different isotope or into a different element all together.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148467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143000"/>
            <a:ext cx="8991600" cy="5562600"/>
          </a:xfrm>
        </p:spPr>
        <p:txBody>
          <a:bodyPr>
            <a:normAutofit fontScale="92500" lnSpcReduction="10000"/>
          </a:bodyPr>
          <a:lstStyle/>
          <a:p>
            <a:pPr marL="0" indent="0">
              <a:buNone/>
            </a:pPr>
            <a:r>
              <a:rPr lang="en-US" u="sng" dirty="0" smtClean="0"/>
              <a:t>Nuclear Forces</a:t>
            </a:r>
            <a:r>
              <a:rPr lang="en-US" dirty="0" smtClean="0"/>
              <a:t>: (Why does it break apart?)</a:t>
            </a:r>
          </a:p>
          <a:p>
            <a:pPr marL="0" indent="0">
              <a:buNone/>
            </a:pPr>
            <a:r>
              <a:rPr lang="en-US" dirty="0" smtClean="0"/>
              <a:t>The nucleus is stable.  The protons and neutrons are held together by the Strong Force(Protons and Neutrons are held together at a close distance)  </a:t>
            </a:r>
          </a:p>
          <a:p>
            <a:pPr marL="0" indent="0">
              <a:buNone/>
            </a:pPr>
            <a:r>
              <a:rPr lang="en-US" dirty="0" smtClean="0"/>
              <a:t>However, if you get too many neutrons, as in C-14, the force can’t hold them in and the material becomes radioactive.  (C-12 and C-13 are fine)</a:t>
            </a:r>
          </a:p>
          <a:p>
            <a:pPr marL="0" indent="0">
              <a:buNone/>
            </a:pPr>
            <a:r>
              <a:rPr lang="en-US" dirty="0" smtClean="0"/>
              <a:t>Too many protons and neutrons and force can’t hold them at all.  After element 83, the nucleus will always break down because the Strong Force just can’t hold on.</a:t>
            </a:r>
          </a:p>
          <a:p>
            <a:pPr marL="0" indent="0">
              <a:buNone/>
            </a:pPr>
            <a:r>
              <a:rPr lang="en-US" dirty="0" smtClean="0"/>
              <a:t>Every element after element 83 is radioactive.</a:t>
            </a:r>
          </a:p>
          <a:p>
            <a:pPr marL="0" indent="0">
              <a:buNone/>
            </a:pPr>
            <a:r>
              <a:rPr lang="en-US" dirty="0" smtClean="0"/>
              <a:t>So why do we still keep making them?</a:t>
            </a:r>
          </a:p>
          <a:p>
            <a:pPr marL="0" indent="0">
              <a:buNone/>
            </a:pPr>
            <a:endParaRPr lang="en-US" dirty="0"/>
          </a:p>
        </p:txBody>
      </p:sp>
    </p:spTree>
    <p:extLst>
      <p:ext uri="{BB962C8B-B14F-4D97-AF65-F5344CB8AC3E}">
        <p14:creationId xmlns:p14="http://schemas.microsoft.com/office/powerpoint/2010/main" xmlns="" val="2326867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startAt="3"/>
            </a:pPr>
            <a:r>
              <a:rPr lang="en-US" dirty="0" smtClean="0"/>
              <a:t>Different Types of Radiation:</a:t>
            </a:r>
          </a:p>
          <a:p>
            <a:pPr marL="0" indent="0">
              <a:buNone/>
            </a:pPr>
            <a:r>
              <a:rPr lang="en-US" dirty="0"/>
              <a:t>	</a:t>
            </a:r>
            <a:r>
              <a:rPr lang="en-US" dirty="0" smtClean="0"/>
              <a:t>a.  Alpha (</a:t>
            </a:r>
            <a:r>
              <a:rPr lang="el-GR" dirty="0" smtClean="0"/>
              <a:t>α</a:t>
            </a:r>
            <a:r>
              <a:rPr lang="en-US" dirty="0" smtClean="0"/>
              <a:t>)  emits a Helium with mass of 	4 and 2 protons  4/2 He  (basically loses a 	+2 charge)</a:t>
            </a:r>
          </a:p>
          <a:p>
            <a:pPr marL="0" indent="0">
              <a:buNone/>
            </a:pPr>
            <a:r>
              <a:rPr lang="en-US" dirty="0"/>
              <a:t>	</a:t>
            </a:r>
            <a:r>
              <a:rPr lang="en-US" dirty="0" smtClean="0"/>
              <a:t>b.  Beta (</a:t>
            </a:r>
            <a:r>
              <a:rPr lang="el-GR" dirty="0" smtClean="0"/>
              <a:t>β</a:t>
            </a:r>
            <a:r>
              <a:rPr lang="en-US" dirty="0" smtClean="0"/>
              <a:t>)  emits an electron only </a:t>
            </a:r>
          </a:p>
          <a:p>
            <a:pPr marL="0" indent="0">
              <a:buNone/>
            </a:pPr>
            <a:r>
              <a:rPr lang="en-US" dirty="0"/>
              <a:t>	</a:t>
            </a:r>
            <a:r>
              <a:rPr lang="en-US" dirty="0" smtClean="0"/>
              <a:t>0/-1 </a:t>
            </a:r>
            <a:r>
              <a:rPr lang="en-US" dirty="0" err="1" smtClean="0"/>
              <a:t>elec</a:t>
            </a:r>
            <a:r>
              <a:rPr lang="en-US" dirty="0" smtClean="0"/>
              <a:t> ( loses a -1 charge)</a:t>
            </a:r>
          </a:p>
          <a:p>
            <a:pPr marL="0" indent="0">
              <a:buNone/>
            </a:pPr>
            <a:r>
              <a:rPr lang="en-US" dirty="0" smtClean="0"/>
              <a:t>	c.  Gamma Rays (ɣ)  No mass, all energy no 	charge lost</a:t>
            </a:r>
          </a:p>
          <a:p>
            <a:pPr marL="0" indent="0">
              <a:buNone/>
            </a:pPr>
            <a:r>
              <a:rPr lang="en-US" dirty="0"/>
              <a:t>	</a:t>
            </a:r>
            <a:r>
              <a:rPr lang="en-US" dirty="0" smtClean="0"/>
              <a:t>d.  Neutron Emission- 1/0 n  no charge lost</a:t>
            </a:r>
            <a:endParaRPr lang="en-US" dirty="0"/>
          </a:p>
        </p:txBody>
      </p:sp>
    </p:spTree>
    <p:extLst>
      <p:ext uri="{BB962C8B-B14F-4D97-AF65-F5344CB8AC3E}">
        <p14:creationId xmlns:p14="http://schemas.microsoft.com/office/powerpoint/2010/main" xmlns="" val="1450358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buNone/>
            </a:pPr>
            <a:r>
              <a:rPr lang="en-US" dirty="0" smtClean="0"/>
              <a:t>Alpha particles (</a:t>
            </a:r>
            <a:r>
              <a:rPr lang="el-GR" dirty="0" smtClean="0"/>
              <a:t>α</a:t>
            </a:r>
            <a:r>
              <a:rPr lang="en-US" dirty="0" smtClean="0"/>
              <a:t>)  </a:t>
            </a:r>
          </a:p>
          <a:p>
            <a:pPr marL="514350" indent="-514350">
              <a:buAutoNum type="alphaLcPeriod"/>
            </a:pPr>
            <a:r>
              <a:rPr lang="en-US" dirty="0" smtClean="0"/>
              <a:t>positively charged, most massive of any radiation type.</a:t>
            </a:r>
          </a:p>
          <a:p>
            <a:pPr marL="514350" indent="-514350">
              <a:buAutoNum type="alphaLcPeriod"/>
            </a:pPr>
            <a:r>
              <a:rPr lang="en-US" dirty="0" smtClean="0"/>
              <a:t>U-238 releases an alpha ray 4/2 He from the nucleus when it decays</a:t>
            </a:r>
          </a:p>
          <a:p>
            <a:pPr marL="514350" indent="-514350">
              <a:buAutoNum type="alphaLcPeriod"/>
            </a:pPr>
            <a:r>
              <a:rPr lang="en-US" dirty="0" smtClean="0"/>
              <a:t>Alpha rays remove electrons and ionize other matter as they pass through, thus they lose energy very quickly and cannot travel very far.</a:t>
            </a:r>
          </a:p>
          <a:p>
            <a:pPr marL="514350" indent="-514350">
              <a:buAutoNum type="alphaLcPeriod"/>
            </a:pPr>
            <a:r>
              <a:rPr lang="en-US" dirty="0" smtClean="0"/>
              <a:t>A piece of paper can stop them.</a:t>
            </a:r>
          </a:p>
          <a:p>
            <a:pPr marL="514350" indent="-514350">
              <a:buAutoNum type="alphaLcPeriod"/>
            </a:pPr>
            <a:r>
              <a:rPr lang="en-US" dirty="0" smtClean="0"/>
              <a:t>Here is an alpha decay reaction</a:t>
            </a:r>
          </a:p>
          <a:p>
            <a:pPr marL="0" indent="0">
              <a:buNone/>
            </a:pPr>
            <a:r>
              <a:rPr lang="en-US" dirty="0"/>
              <a:t>	</a:t>
            </a:r>
            <a:r>
              <a:rPr lang="en-US" dirty="0" smtClean="0"/>
              <a:t>238/92 U  (</a:t>
            </a:r>
            <a:r>
              <a:rPr lang="el-GR" dirty="0" smtClean="0"/>
              <a:t>α</a:t>
            </a:r>
            <a:r>
              <a:rPr lang="en-US" dirty="0" smtClean="0"/>
              <a:t>)</a:t>
            </a:r>
            <a:r>
              <a:rPr lang="en-US" dirty="0" smtClean="0">
                <a:sym typeface="Wingdings" pitchFamily="2" charset="2"/>
              </a:rPr>
              <a:t>   234/90 </a:t>
            </a:r>
            <a:r>
              <a:rPr lang="en-US" dirty="0" err="1" smtClean="0">
                <a:sym typeface="Wingdings" pitchFamily="2" charset="2"/>
              </a:rPr>
              <a:t>Th</a:t>
            </a:r>
            <a:r>
              <a:rPr lang="en-US" dirty="0" smtClean="0">
                <a:sym typeface="Wingdings" pitchFamily="2" charset="2"/>
              </a:rPr>
              <a:t>  + 4/2 He</a:t>
            </a:r>
          </a:p>
          <a:p>
            <a:pPr marL="0" indent="0">
              <a:buNone/>
            </a:pPr>
            <a:r>
              <a:rPr lang="en-US" dirty="0" smtClean="0">
                <a:sym typeface="Wingdings" pitchFamily="2" charset="2"/>
              </a:rPr>
              <a:t>Always give up 4 from the mass, 2 from the protons and makes a new element. </a:t>
            </a:r>
            <a:endParaRPr lang="en-US" dirty="0"/>
          </a:p>
        </p:txBody>
      </p:sp>
    </p:spTree>
    <p:extLst>
      <p:ext uri="{BB962C8B-B14F-4D97-AF65-F5344CB8AC3E}">
        <p14:creationId xmlns:p14="http://schemas.microsoft.com/office/powerpoint/2010/main" xmlns="" val="2488880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en-US" dirty="0" smtClean="0"/>
              <a:t>Beta Decay (</a:t>
            </a:r>
            <a:r>
              <a:rPr lang="el-GR" dirty="0" smtClean="0"/>
              <a:t>β</a:t>
            </a:r>
            <a:r>
              <a:rPr lang="en-US" dirty="0" smtClean="0"/>
              <a:t>)</a:t>
            </a:r>
          </a:p>
          <a:p>
            <a:pPr marL="514350" indent="-514350">
              <a:buAutoNum type="alphaLcPeriod"/>
            </a:pPr>
            <a:r>
              <a:rPr lang="en-US" dirty="0" smtClean="0"/>
              <a:t>Fast moving particles, give off only an electron.</a:t>
            </a:r>
          </a:p>
          <a:p>
            <a:pPr marL="514350" indent="-514350">
              <a:buAutoNum type="alphaLcPeriod"/>
            </a:pPr>
            <a:r>
              <a:rPr lang="en-US" dirty="0" smtClean="0"/>
              <a:t>Has little mass, so it is fast, but charged so it will still ionize material and slow down. It can penetrate further then Alpha particles, but still not very far.  3 mm of Aluminum can stop it.  </a:t>
            </a:r>
          </a:p>
          <a:p>
            <a:pPr marL="514350" indent="-514350">
              <a:buAutoNum type="alphaLcPeriod"/>
            </a:pPr>
            <a:r>
              <a:rPr lang="en-US" dirty="0" smtClean="0"/>
              <a:t>The reaction looks odd, in essence you gain a proton and lose a neutron from the reaction.</a:t>
            </a:r>
          </a:p>
          <a:p>
            <a:pPr marL="0" indent="0">
              <a:buNone/>
            </a:pPr>
            <a:r>
              <a:rPr lang="en-US" dirty="0"/>
              <a:t>	</a:t>
            </a:r>
            <a:r>
              <a:rPr lang="en-US" dirty="0" smtClean="0"/>
              <a:t>ex.  14/6 C (</a:t>
            </a:r>
            <a:r>
              <a:rPr lang="el-GR" dirty="0" smtClean="0"/>
              <a:t>β</a:t>
            </a:r>
            <a:r>
              <a:rPr lang="en-US" dirty="0" smtClean="0"/>
              <a:t>)</a:t>
            </a:r>
            <a:r>
              <a:rPr lang="en-US" dirty="0" smtClean="0">
                <a:sym typeface="Wingdings" pitchFamily="2" charset="2"/>
              </a:rPr>
              <a:t>  14/7N  +  0/-1 </a:t>
            </a:r>
            <a:r>
              <a:rPr lang="en-US" dirty="0" err="1" smtClean="0">
                <a:sym typeface="Wingdings" pitchFamily="2" charset="2"/>
              </a:rPr>
              <a:t>elec</a:t>
            </a:r>
            <a:endParaRPr lang="en-US" dirty="0" smtClean="0">
              <a:sym typeface="Wingdings" pitchFamily="2" charset="2"/>
            </a:endParaRPr>
          </a:p>
          <a:p>
            <a:pPr marL="0" indent="0">
              <a:buNone/>
            </a:pPr>
            <a:r>
              <a:rPr lang="en-US" dirty="0" smtClean="0">
                <a:sym typeface="Wingdings" pitchFamily="2" charset="2"/>
              </a:rPr>
              <a:t>Always keep mass the same, but add on proton and change the element.</a:t>
            </a:r>
            <a:endParaRPr lang="en-US" dirty="0"/>
          </a:p>
        </p:txBody>
      </p:sp>
    </p:spTree>
    <p:extLst>
      <p:ext uri="{BB962C8B-B14F-4D97-AF65-F5344CB8AC3E}">
        <p14:creationId xmlns:p14="http://schemas.microsoft.com/office/powerpoint/2010/main" xmlns="" val="2414596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dirty="0" smtClean="0"/>
              <a:t>Gamma Rays (ɣ)</a:t>
            </a:r>
          </a:p>
          <a:p>
            <a:pPr marL="514350" indent="-514350">
              <a:buAutoNum type="alphaLcPeriod"/>
            </a:pPr>
            <a:r>
              <a:rPr lang="en-US" dirty="0" smtClean="0"/>
              <a:t>Not made of matter, pure energy released from the nucleus</a:t>
            </a:r>
          </a:p>
          <a:p>
            <a:pPr marL="514350" indent="-514350">
              <a:buAutoNum type="alphaLcPeriod"/>
            </a:pPr>
            <a:r>
              <a:rPr lang="en-US" dirty="0" smtClean="0"/>
              <a:t>Pierre and Marie Curie discovered radium which emits gamma rays.</a:t>
            </a:r>
          </a:p>
          <a:p>
            <a:pPr marL="514350" indent="-514350">
              <a:buAutoNum type="alphaLcPeriod"/>
            </a:pPr>
            <a:r>
              <a:rPr lang="en-US" dirty="0" smtClean="0"/>
              <a:t>Photons of energy (glow!)  Think the Simpsons and the Hulk</a:t>
            </a:r>
          </a:p>
          <a:p>
            <a:pPr marL="0" indent="0">
              <a:buNone/>
            </a:pPr>
            <a:r>
              <a:rPr lang="en-US" dirty="0" smtClean="0"/>
              <a:t>d.  Very fast moving, but still cause ionization can penetrate up to 60 mm of Aluminum or  up to 7 cm of Lead.</a:t>
            </a:r>
            <a:endParaRPr lang="en-US" dirty="0"/>
          </a:p>
        </p:txBody>
      </p:sp>
    </p:spTree>
    <p:extLst>
      <p:ext uri="{BB962C8B-B14F-4D97-AF65-F5344CB8AC3E}">
        <p14:creationId xmlns:p14="http://schemas.microsoft.com/office/powerpoint/2010/main" xmlns="" val="2439281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Neutron emission</a:t>
            </a:r>
          </a:p>
          <a:p>
            <a:pPr marL="514350" indent="-514350">
              <a:buAutoNum type="alphaLcPeriod"/>
            </a:pPr>
            <a:r>
              <a:rPr lang="en-US" dirty="0" smtClean="0"/>
              <a:t>Emits neutron, massive but no charge so nothing ionizes and slows it down.  Think Large semi barreling down on small </a:t>
            </a:r>
            <a:r>
              <a:rPr lang="en-US" dirty="0" err="1" smtClean="0"/>
              <a:t>prius</a:t>
            </a:r>
            <a:r>
              <a:rPr lang="en-US" dirty="0" smtClean="0"/>
              <a:t>.  </a:t>
            </a:r>
          </a:p>
          <a:p>
            <a:pPr marL="514350" indent="-514350">
              <a:buAutoNum type="alphaLcPeriod"/>
            </a:pPr>
            <a:r>
              <a:rPr lang="en-US" dirty="0" smtClean="0"/>
              <a:t>Can penetrate the furthest of any of them.  Takes over 15 cm of Lead to stop it.  Traditionally people bury this is 3-4 FT of concrete.</a:t>
            </a:r>
          </a:p>
          <a:p>
            <a:pPr marL="0" indent="0">
              <a:buNone/>
            </a:pPr>
            <a:endParaRPr lang="en-US" dirty="0"/>
          </a:p>
        </p:txBody>
      </p:sp>
    </p:spTree>
    <p:extLst>
      <p:ext uri="{BB962C8B-B14F-4D97-AF65-F5344CB8AC3E}">
        <p14:creationId xmlns:p14="http://schemas.microsoft.com/office/powerpoint/2010/main" xmlns="" val="3308242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marL="0" indent="0">
              <a:buNone/>
            </a:pPr>
            <a:r>
              <a:rPr lang="en-US" dirty="0" smtClean="0"/>
              <a:t>Radioactive Decay Rates</a:t>
            </a:r>
          </a:p>
          <a:p>
            <a:pPr marL="514350" indent="-514350">
              <a:buAutoNum type="arabicPeriod"/>
            </a:pPr>
            <a:r>
              <a:rPr lang="en-US" dirty="0" smtClean="0"/>
              <a:t>Half-lives-  The time required for half of a sample of a radioactive substance to disintegrate by radioactive decay or natural processes.</a:t>
            </a:r>
          </a:p>
          <a:p>
            <a:pPr marL="914400" lvl="1" indent="-514350">
              <a:buAutoNum type="alphaLcPeriod"/>
            </a:pPr>
            <a:r>
              <a:rPr lang="en-US" dirty="0" smtClean="0"/>
              <a:t>Half remains normal, the other half decays during the first half-life.  During the second half life, half of what remained (or ¼ of the original sample) remains normal while the other half decays and so on….</a:t>
            </a:r>
          </a:p>
          <a:p>
            <a:pPr marL="914400" lvl="1" indent="-514350">
              <a:buAutoNum type="alphaLcPeriod"/>
            </a:pPr>
            <a:r>
              <a:rPr lang="en-US" dirty="0" smtClean="0"/>
              <a:t>This time frame can last from nanoseconds to billions of years.</a:t>
            </a:r>
            <a:endParaRPr lang="en-US" dirty="0"/>
          </a:p>
        </p:txBody>
      </p:sp>
    </p:spTree>
    <p:extLst>
      <p:ext uri="{BB962C8B-B14F-4D97-AF65-F5344CB8AC3E}">
        <p14:creationId xmlns:p14="http://schemas.microsoft.com/office/powerpoint/2010/main" xmlns="" val="190810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Grp="1" noChangeArrowheads="1"/>
          </p:cNvSpPr>
          <p:nvPr>
            <p:ph type="title"/>
          </p:nvPr>
        </p:nvSpPr>
        <p:spPr>
          <a:xfrm>
            <a:off x="304800" y="381000"/>
            <a:ext cx="7772400" cy="1143000"/>
          </a:xfrm>
        </p:spPr>
        <p:txBody>
          <a:bodyPr/>
          <a:lstStyle/>
          <a:p>
            <a:pPr algn="l"/>
            <a:r>
              <a:rPr lang="en-US" altLang="en-US" i="1"/>
              <a:t>Dalton’s Atomic Theory</a:t>
            </a:r>
            <a:endParaRPr lang="en-US" altLang="en-US"/>
          </a:p>
        </p:txBody>
      </p:sp>
      <p:sp>
        <p:nvSpPr>
          <p:cNvPr id="93187" name="Line 1027"/>
          <p:cNvSpPr>
            <a:spLocks noChangeShapeType="1"/>
          </p:cNvSpPr>
          <p:nvPr/>
        </p:nvSpPr>
        <p:spPr bwMode="auto">
          <a:xfrm>
            <a:off x="304800" y="1295400"/>
            <a:ext cx="78486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93188" name="Text Box 1028"/>
          <p:cNvSpPr txBox="1">
            <a:spLocks noChangeArrowheads="1"/>
          </p:cNvSpPr>
          <p:nvPr/>
        </p:nvSpPr>
        <p:spPr bwMode="auto">
          <a:xfrm>
            <a:off x="414338" y="1658938"/>
            <a:ext cx="8424862" cy="4437062"/>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pPr>
              <a:lnSpc>
                <a:spcPct val="90000"/>
              </a:lnSpc>
              <a:spcBef>
                <a:spcPct val="50000"/>
              </a:spcBef>
            </a:pPr>
            <a:r>
              <a:rPr lang="en-US" altLang="en-US"/>
              <a:t>1. All elements are composed of atoms, which are indivisible and indestructible particles.</a:t>
            </a:r>
          </a:p>
          <a:p>
            <a:pPr>
              <a:lnSpc>
                <a:spcPct val="90000"/>
              </a:lnSpc>
              <a:spcBef>
                <a:spcPct val="50000"/>
              </a:spcBef>
            </a:pPr>
            <a:r>
              <a:rPr lang="en-US" altLang="en-US"/>
              <a:t>2. All atoms of the same element are exactly alike; in particular, they all have the same mass.</a:t>
            </a:r>
          </a:p>
          <a:p>
            <a:pPr>
              <a:lnSpc>
                <a:spcPct val="90000"/>
              </a:lnSpc>
              <a:spcBef>
                <a:spcPct val="50000"/>
              </a:spcBef>
            </a:pPr>
            <a:r>
              <a:rPr lang="en-US" altLang="en-US"/>
              <a:t>3. Atoms of different elements are different; in particular, they have different masses.</a:t>
            </a:r>
          </a:p>
          <a:p>
            <a:pPr>
              <a:lnSpc>
                <a:spcPct val="90000"/>
              </a:lnSpc>
              <a:spcBef>
                <a:spcPct val="50000"/>
              </a:spcBef>
            </a:pPr>
            <a:r>
              <a:rPr lang="en-US" altLang="en-US"/>
              <a:t>4. Compounds are formed by the joining of atoms of two or more elements. They are joined in a definite whole-number ratio, such as 1 to 1, 2 to 1, 3 to 2, etc.</a:t>
            </a:r>
          </a:p>
          <a:p>
            <a:pPr>
              <a:lnSpc>
                <a:spcPct val="90000"/>
              </a:lnSpc>
              <a:spcBef>
                <a:spcPct val="50000"/>
              </a:spcBef>
            </a:pPr>
            <a:r>
              <a:rPr lang="en-US" altLang="en-US"/>
              <a:t>5. Chemical reactions involve the rearrangement of atoms to make new compounds.</a:t>
            </a:r>
            <a:endParaRPr lang="en-US" altLang="en-US">
              <a:latin typeface="Times" pitchFamily="18" charset="0"/>
            </a:endParaRPr>
          </a:p>
        </p:txBody>
      </p:sp>
      <p:sp>
        <p:nvSpPr>
          <p:cNvPr id="93198" name="AutoShape 1038">
            <a:hlinkClick r:id="" action="ppaction://hlinkshowjump?jump=previousslide" highlightClick="1"/>
          </p:cNvPr>
          <p:cNvSpPr>
            <a:spLocks noChangeArrowheads="1"/>
          </p:cNvSpPr>
          <p:nvPr/>
        </p:nvSpPr>
        <p:spPr bwMode="auto">
          <a:xfrm>
            <a:off x="3810000" y="6172200"/>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0" name="AutoShape 1040">
            <a:hlinkClick r:id="rId2" action="ppaction://hlinksldjump" highlightClick="1"/>
          </p:cNvPr>
          <p:cNvSpPr>
            <a:spLocks noChangeArrowheads="1"/>
          </p:cNvSpPr>
          <p:nvPr/>
        </p:nvSpPr>
        <p:spPr bwMode="auto">
          <a:xfrm>
            <a:off x="3300413" y="6172200"/>
            <a:ext cx="381000" cy="381000"/>
          </a:xfrm>
          <a:prstGeom prst="actionButtonBeginning">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1" name="AutoShape 1041">
            <a:hlinkClick r:id="rId3" action="ppaction://hlinksldjump" highlightClick="1"/>
          </p:cNvPr>
          <p:cNvSpPr>
            <a:spLocks noChangeArrowheads="1"/>
          </p:cNvSpPr>
          <p:nvPr/>
        </p:nvSpPr>
        <p:spPr bwMode="auto">
          <a:xfrm>
            <a:off x="4343400" y="61722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2" name="AutoShape 1042">
            <a:hlinkClick r:id="rId4" action="ppaction://hlinksldjump" highlightClick="1"/>
          </p:cNvPr>
          <p:cNvSpPr>
            <a:spLocks noChangeArrowheads="1"/>
          </p:cNvSpPr>
          <p:nvPr/>
        </p:nvSpPr>
        <p:spPr bwMode="auto">
          <a:xfrm>
            <a:off x="4876800" y="6172200"/>
            <a:ext cx="381000" cy="381000"/>
          </a:xfrm>
          <a:prstGeom prst="actionButtonInformation">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3" name="AutoShape 1043">
            <a:hlinkClick r:id="" action="ppaction://hlinkshowjump?jump=lastslideviewed" highlightClick="1"/>
          </p:cNvPr>
          <p:cNvSpPr>
            <a:spLocks noChangeArrowheads="1"/>
          </p:cNvSpPr>
          <p:nvPr/>
        </p:nvSpPr>
        <p:spPr bwMode="auto">
          <a:xfrm>
            <a:off x="5943600" y="6172200"/>
            <a:ext cx="381000" cy="381000"/>
          </a:xfrm>
          <a:prstGeom prst="actionButtonReturn">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4" name="AutoShape 1044">
            <a:hlinkClick r:id="" action="ppaction://hlinkshowjump?jump=lastslide" highlightClick="1"/>
          </p:cNvPr>
          <p:cNvSpPr>
            <a:spLocks noChangeArrowheads="1"/>
          </p:cNvSpPr>
          <p:nvPr/>
        </p:nvSpPr>
        <p:spPr bwMode="auto">
          <a:xfrm>
            <a:off x="6477000" y="61722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3205" name="AutoShape 1045">
            <a:hlinkClick r:id="" action="ppaction://hlinkshowjump?jump=nextslide" highlightClick="1"/>
          </p:cNvPr>
          <p:cNvSpPr>
            <a:spLocks noChangeArrowheads="1"/>
          </p:cNvSpPr>
          <p:nvPr/>
        </p:nvSpPr>
        <p:spPr bwMode="auto">
          <a:xfrm>
            <a:off x="5410200" y="61722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pPr marL="0" indent="0">
              <a:buNone/>
            </a:pPr>
            <a:r>
              <a:rPr lang="en-US" dirty="0" smtClean="0"/>
              <a:t>Easiest way to look at it is this:</a:t>
            </a:r>
          </a:p>
          <a:p>
            <a:pPr marL="0" indent="0">
              <a:buNone/>
            </a:pPr>
            <a:r>
              <a:rPr lang="en-US" dirty="0" smtClean="0"/>
              <a:t>1</a:t>
            </a:r>
            <a:r>
              <a:rPr lang="en-US" baseline="30000" dirty="0" smtClean="0"/>
              <a:t>st</a:t>
            </a:r>
            <a:r>
              <a:rPr lang="en-US" dirty="0" smtClean="0"/>
              <a:t> half life- ½ normal ½ decayed</a:t>
            </a:r>
          </a:p>
          <a:p>
            <a:pPr marL="0" indent="0">
              <a:buNone/>
            </a:pPr>
            <a:r>
              <a:rPr lang="en-US" dirty="0" smtClean="0"/>
              <a:t>2</a:t>
            </a:r>
            <a:r>
              <a:rPr lang="en-US" baseline="30000" dirty="0" smtClean="0"/>
              <a:t>nd</a:t>
            </a:r>
            <a:r>
              <a:rPr lang="en-US" dirty="0" smtClean="0"/>
              <a:t> half life- ¼ normal ¾ decayed</a:t>
            </a:r>
          </a:p>
          <a:p>
            <a:pPr marL="0" indent="0">
              <a:buNone/>
            </a:pPr>
            <a:r>
              <a:rPr lang="en-US" dirty="0" smtClean="0"/>
              <a:t>3</a:t>
            </a:r>
            <a:r>
              <a:rPr lang="en-US" baseline="30000" dirty="0" smtClean="0"/>
              <a:t>rd</a:t>
            </a:r>
            <a:r>
              <a:rPr lang="en-US" dirty="0" smtClean="0"/>
              <a:t> half life- </a:t>
            </a:r>
            <a:r>
              <a:rPr lang="en-US" sz="2400" dirty="0" smtClean="0"/>
              <a:t>1/8</a:t>
            </a:r>
            <a:r>
              <a:rPr lang="en-US" dirty="0" smtClean="0"/>
              <a:t> normal </a:t>
            </a:r>
            <a:r>
              <a:rPr lang="en-US" sz="2400" dirty="0" smtClean="0"/>
              <a:t>7/8</a:t>
            </a:r>
            <a:r>
              <a:rPr lang="en-US" dirty="0" smtClean="0"/>
              <a:t> decayed</a:t>
            </a:r>
          </a:p>
          <a:p>
            <a:pPr marL="0" indent="0">
              <a:buNone/>
            </a:pPr>
            <a:r>
              <a:rPr lang="en-US" dirty="0" smtClean="0"/>
              <a:t>4</a:t>
            </a:r>
            <a:r>
              <a:rPr lang="en-US" baseline="30000" dirty="0" smtClean="0"/>
              <a:t>th</a:t>
            </a:r>
            <a:r>
              <a:rPr lang="en-US" dirty="0" smtClean="0"/>
              <a:t> half life- </a:t>
            </a:r>
            <a:r>
              <a:rPr lang="en-US" sz="2400" dirty="0" smtClean="0"/>
              <a:t>1/16</a:t>
            </a:r>
            <a:r>
              <a:rPr lang="en-US" dirty="0" smtClean="0"/>
              <a:t> normal </a:t>
            </a:r>
            <a:r>
              <a:rPr lang="en-US" sz="2400" dirty="0" smtClean="0"/>
              <a:t>15/16</a:t>
            </a:r>
            <a:r>
              <a:rPr lang="en-US" dirty="0" smtClean="0"/>
              <a:t> decayed</a:t>
            </a:r>
          </a:p>
          <a:p>
            <a:pPr marL="0" indent="0">
              <a:buNone/>
            </a:pPr>
            <a:r>
              <a:rPr lang="en-US" dirty="0" smtClean="0"/>
              <a:t>Etc.</a:t>
            </a:r>
          </a:p>
          <a:p>
            <a:pPr marL="0" indent="0">
              <a:buNone/>
            </a:pPr>
            <a:r>
              <a:rPr lang="en-US" dirty="0" smtClean="0"/>
              <a:t>For example:  Ra-226 has a half life of 1599 years.  How long will it take for 7/8 of it to be decayed?</a:t>
            </a:r>
          </a:p>
          <a:p>
            <a:pPr marL="0" indent="0">
              <a:buNone/>
            </a:pPr>
            <a:r>
              <a:rPr lang="en-US" dirty="0" smtClean="0"/>
              <a:t>It will go ½, ¼, </a:t>
            </a:r>
            <a:r>
              <a:rPr lang="en-US" sz="2600" dirty="0" smtClean="0"/>
              <a:t>1/8 </a:t>
            </a:r>
            <a:r>
              <a:rPr lang="en-US" dirty="0" smtClean="0"/>
              <a:t>so 3 half lives.  Each one was 1599 years, so it will take 4797 years.</a:t>
            </a:r>
          </a:p>
          <a:p>
            <a:pPr marL="0" indent="0">
              <a:buNone/>
            </a:pPr>
            <a:endParaRPr lang="en-US" dirty="0"/>
          </a:p>
        </p:txBody>
      </p:sp>
    </p:spTree>
    <p:extLst>
      <p:ext uri="{BB962C8B-B14F-4D97-AF65-F5344CB8AC3E}">
        <p14:creationId xmlns:p14="http://schemas.microsoft.com/office/powerpoint/2010/main" xmlns="" val="2129094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smtClean="0"/>
              <a:t>Carbon Dating</a:t>
            </a:r>
            <a:r>
              <a:rPr lang="en-US" dirty="0" smtClean="0"/>
              <a:t>:</a:t>
            </a:r>
          </a:p>
          <a:p>
            <a:pPr marL="0" indent="0">
              <a:buNone/>
            </a:pPr>
            <a:r>
              <a:rPr lang="en-US" dirty="0" smtClean="0"/>
              <a:t>Carbon-14 used to date organic materials.  C-14 is radioactive, but C-12 is not.  In living materials there is an equal amount of C-12 to C-14, but after the tissue dies, the C-14 breaks down while the C-12 does not.  C-14 has a half life of 5730 years.  So you can date the material of things that were once living based on the amount of C-14 still present in their tissue.</a:t>
            </a:r>
            <a:endParaRPr lang="en-US" dirty="0"/>
          </a:p>
        </p:txBody>
      </p:sp>
    </p:spTree>
    <p:extLst>
      <p:ext uri="{BB962C8B-B14F-4D97-AF65-F5344CB8AC3E}">
        <p14:creationId xmlns:p14="http://schemas.microsoft.com/office/powerpoint/2010/main" xmlns="" val="1518501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u="sng" dirty="0" smtClean="0"/>
              <a:t>Nuclear Fission</a:t>
            </a:r>
            <a:r>
              <a:rPr lang="en-US" dirty="0" smtClean="0"/>
              <a:t>:  Process by which a nucleus splits apart into two or more nuclei.</a:t>
            </a:r>
          </a:p>
          <a:p>
            <a:pPr marL="0" indent="0">
              <a:buNone/>
            </a:pPr>
            <a:r>
              <a:rPr lang="en-US" dirty="0" smtClean="0"/>
              <a:t>Ex.  U-235  + 1/0 </a:t>
            </a:r>
            <a:r>
              <a:rPr lang="en-US" dirty="0" err="1" smtClean="0"/>
              <a:t>neu</a:t>
            </a:r>
            <a:r>
              <a:rPr lang="en-US" dirty="0" smtClean="0"/>
              <a:t> </a:t>
            </a:r>
            <a:r>
              <a:rPr lang="en-US" dirty="0" smtClean="0">
                <a:sym typeface="Wingdings" pitchFamily="2" charset="2"/>
              </a:rPr>
              <a:t>  Ba-141 + Kr-92 + </a:t>
            </a:r>
          </a:p>
          <a:p>
            <a:pPr marL="0" indent="0">
              <a:buNone/>
            </a:pPr>
            <a:r>
              <a:rPr lang="en-US" dirty="0" smtClean="0">
                <a:sym typeface="Wingdings" pitchFamily="2" charset="2"/>
              </a:rPr>
              <a:t>				    3 neutrons + NRG!!!</a:t>
            </a:r>
          </a:p>
          <a:p>
            <a:pPr marL="0" indent="0">
              <a:buNone/>
            </a:pPr>
            <a:endParaRPr lang="en-US" dirty="0">
              <a:sym typeface="Wingdings" pitchFamily="2" charset="2"/>
            </a:endParaRPr>
          </a:p>
          <a:p>
            <a:pPr marL="0" indent="0">
              <a:buNone/>
            </a:pPr>
            <a:r>
              <a:rPr lang="en-US" dirty="0" smtClean="0">
                <a:sym typeface="Wingdings" pitchFamily="2" charset="2"/>
              </a:rPr>
              <a:t>The idea is to force a neutron into the nucleus to gain this energy.  How much energy?</a:t>
            </a:r>
          </a:p>
          <a:p>
            <a:pPr marL="0" indent="0">
              <a:buNone/>
            </a:pPr>
            <a:r>
              <a:rPr lang="en-US" dirty="0" smtClean="0">
                <a:sym typeface="Wingdings" pitchFamily="2" charset="2"/>
              </a:rPr>
              <a:t>1 atom gives off only 3.2 x 10 </a:t>
            </a:r>
            <a:r>
              <a:rPr lang="en-US" baseline="30000" dirty="0" smtClean="0">
                <a:sym typeface="Wingdings" pitchFamily="2" charset="2"/>
              </a:rPr>
              <a:t>-11</a:t>
            </a:r>
            <a:r>
              <a:rPr lang="en-US" dirty="0" smtClean="0">
                <a:sym typeface="Wingdings" pitchFamily="2" charset="2"/>
              </a:rPr>
              <a:t> J.  Hardly anything to notice, so what is the energy?</a:t>
            </a:r>
          </a:p>
          <a:p>
            <a:pPr marL="0" indent="0">
              <a:buNone/>
            </a:pPr>
            <a:endParaRPr lang="en-US" dirty="0"/>
          </a:p>
        </p:txBody>
      </p:sp>
    </p:spTree>
    <p:extLst>
      <p:ext uri="{BB962C8B-B14F-4D97-AF65-F5344CB8AC3E}">
        <p14:creationId xmlns:p14="http://schemas.microsoft.com/office/powerpoint/2010/main" xmlns="" val="1813285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marL="0" indent="0">
              <a:buNone/>
            </a:pPr>
            <a:r>
              <a:rPr lang="en-US" dirty="0" smtClean="0">
                <a:sym typeface="Wingdings" pitchFamily="2" charset="2"/>
              </a:rPr>
              <a:t>Einstein postulated that what is actually happening is the matter is being converted to energy during this fission reaction.</a:t>
            </a:r>
          </a:p>
          <a:p>
            <a:pPr marL="0" indent="0">
              <a:buNone/>
            </a:pPr>
            <a:r>
              <a:rPr lang="en-US" u="sng" dirty="0" smtClean="0">
                <a:sym typeface="Wingdings" pitchFamily="2" charset="2"/>
              </a:rPr>
              <a:t>Theory of Relativity</a:t>
            </a:r>
            <a:r>
              <a:rPr lang="en-US" dirty="0" smtClean="0">
                <a:sym typeface="Wingdings" pitchFamily="2" charset="2"/>
              </a:rPr>
              <a:t>:</a:t>
            </a:r>
          </a:p>
          <a:p>
            <a:pPr marL="0" indent="0">
              <a:buNone/>
            </a:pPr>
            <a:r>
              <a:rPr lang="en-US" dirty="0" smtClean="0">
                <a:sym typeface="Wingdings" pitchFamily="2" charset="2"/>
              </a:rPr>
              <a:t>E(Energy)  = m (mass) x c</a:t>
            </a:r>
            <a:r>
              <a:rPr lang="en-US" baseline="30000" dirty="0" smtClean="0">
                <a:sym typeface="Wingdings" pitchFamily="2" charset="2"/>
              </a:rPr>
              <a:t>2</a:t>
            </a:r>
            <a:r>
              <a:rPr lang="en-US" dirty="0" smtClean="0">
                <a:sym typeface="Wingdings" pitchFamily="2" charset="2"/>
              </a:rPr>
              <a:t> (speed of light)</a:t>
            </a:r>
          </a:p>
          <a:p>
            <a:pPr marL="0" indent="0">
              <a:buNone/>
            </a:pPr>
            <a:r>
              <a:rPr lang="en-US" dirty="0" smtClean="0"/>
              <a:t>Therefore if 1 kg of U-235 was being converted is would give off 9 x 10 </a:t>
            </a:r>
            <a:r>
              <a:rPr lang="en-US" baseline="30000" dirty="0" smtClean="0"/>
              <a:t>16</a:t>
            </a:r>
            <a:r>
              <a:rPr lang="en-US" dirty="0" smtClean="0"/>
              <a:t> J!  Equivalent to 22 million tons of dynamite!!  </a:t>
            </a:r>
          </a:p>
          <a:p>
            <a:pPr marL="0" indent="0">
              <a:buNone/>
            </a:pPr>
            <a:r>
              <a:rPr lang="en-US" dirty="0" smtClean="0"/>
              <a:t>Not a law due to our inability to achieve the speed of light in a lab, but a great explanation as to why nuclear power is so intense.</a:t>
            </a:r>
            <a:endParaRPr lang="en-US" dirty="0"/>
          </a:p>
        </p:txBody>
      </p:sp>
    </p:spTree>
    <p:extLst>
      <p:ext uri="{BB962C8B-B14F-4D97-AF65-F5344CB8AC3E}">
        <p14:creationId xmlns:p14="http://schemas.microsoft.com/office/powerpoint/2010/main" xmlns="" val="323758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Nuclear Chain Reaction:</a:t>
            </a:r>
          </a:p>
          <a:p>
            <a:pPr marL="0" indent="0">
              <a:buNone/>
            </a:pPr>
            <a:r>
              <a:rPr lang="en-US" dirty="0" smtClean="0"/>
              <a:t>If you force one neutron in and </a:t>
            </a:r>
            <a:r>
              <a:rPr lang="en-US" dirty="0" smtClean="0"/>
              <a:t>3</a:t>
            </a:r>
            <a:r>
              <a:rPr lang="en-US" dirty="0" smtClean="0"/>
              <a:t> </a:t>
            </a:r>
            <a:r>
              <a:rPr lang="en-US" dirty="0" smtClean="0"/>
              <a:t>fall out, then you can use these to release more and more and so on.</a:t>
            </a:r>
          </a:p>
          <a:p>
            <a:pPr marL="0" indent="0">
              <a:buNone/>
            </a:pPr>
            <a:r>
              <a:rPr lang="en-US" dirty="0" smtClean="0"/>
              <a:t>In a power plant, we control this reaction by things called fuel cells.</a:t>
            </a:r>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67000" y="4800600"/>
            <a:ext cx="3581400"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75170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fission_chain.gif"/>
          <p:cNvPicPr>
            <a:picLocks noGrp="1" noChangeAspect="1"/>
          </p:cNvPicPr>
          <p:nvPr>
            <p:ph idx="1"/>
          </p:nvPr>
        </p:nvPicPr>
        <p:blipFill>
          <a:blip r:embed="rId2"/>
          <a:stretch>
            <a:fillRect/>
          </a:stretch>
        </p:blipFill>
        <p:spPr>
          <a:xfrm>
            <a:off x="381000" y="1524000"/>
            <a:ext cx="8229599" cy="50292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smtClean="0"/>
              <a:t>The fuel cells absorb the excess neutrons and prevent the reaction from going out of control.</a:t>
            </a:r>
          </a:p>
          <a:p>
            <a:pPr marL="0" indent="0">
              <a:buNone/>
            </a:pPr>
            <a:r>
              <a:rPr lang="en-US" dirty="0" smtClean="0"/>
              <a:t>We call the fuel to run this (the neutrons) the critical mass.  We can control the fuel, we can limit how much the reaction proceeds.</a:t>
            </a:r>
          </a:p>
          <a:p>
            <a:pPr marL="0" indent="0">
              <a:buNone/>
            </a:pPr>
            <a:r>
              <a:rPr lang="en-US" dirty="0" smtClean="0"/>
              <a:t>In nuclear weapons however, we don’t control it, we just let it ride!</a:t>
            </a:r>
          </a:p>
          <a:p>
            <a:pPr marL="0" indent="0">
              <a:buNone/>
            </a:pPr>
            <a:r>
              <a:rPr lang="en-US" dirty="0" smtClean="0"/>
              <a:t>A simple reaction of 2 U-235 atoms can start a chain reaction to take out an entire city with megatons of power!</a:t>
            </a:r>
            <a:endParaRPr lang="en-US" dirty="0"/>
          </a:p>
        </p:txBody>
      </p:sp>
    </p:spTree>
    <p:extLst>
      <p:ext uri="{BB962C8B-B14F-4D97-AF65-F5344CB8AC3E}">
        <p14:creationId xmlns:p14="http://schemas.microsoft.com/office/powerpoint/2010/main" xmlns="" val="25303531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66800" y="1295401"/>
            <a:ext cx="6934200"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081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143000"/>
            <a:ext cx="8610600" cy="5410200"/>
          </a:xfrm>
        </p:spPr>
        <p:txBody>
          <a:bodyPr>
            <a:normAutofit/>
          </a:bodyPr>
          <a:lstStyle/>
          <a:p>
            <a:pPr marL="0" indent="0">
              <a:buNone/>
            </a:pPr>
            <a:r>
              <a:rPr lang="en-US" u="sng" dirty="0" smtClean="0"/>
              <a:t>Nuclear Fusion- </a:t>
            </a:r>
            <a:r>
              <a:rPr lang="en-US" dirty="0" smtClean="0"/>
              <a:t>The process in which light nuclei combine at extremely high temperatures, like the Sun.</a:t>
            </a:r>
          </a:p>
          <a:p>
            <a:pPr marL="0" indent="0">
              <a:buNone/>
            </a:pPr>
            <a:endParaRPr lang="en-US" dirty="0"/>
          </a:p>
          <a:p>
            <a:pPr marL="0" indent="0">
              <a:buNone/>
            </a:pPr>
            <a:r>
              <a:rPr lang="en-US" dirty="0" smtClean="0"/>
              <a:t>1/1 H +  1/1 H  </a:t>
            </a:r>
            <a:r>
              <a:rPr lang="en-US" dirty="0" smtClean="0">
                <a:sym typeface="Wingdings" pitchFamily="2" charset="2"/>
              </a:rPr>
              <a:t>  2/1 H</a:t>
            </a:r>
          </a:p>
          <a:p>
            <a:pPr marL="0" indent="0">
              <a:buNone/>
            </a:pPr>
            <a:r>
              <a:rPr lang="en-US" dirty="0" smtClean="0">
                <a:sym typeface="Wingdings" pitchFamily="2" charset="2"/>
              </a:rPr>
              <a:t>That then reacts:</a:t>
            </a:r>
          </a:p>
          <a:p>
            <a:pPr marL="0" indent="0">
              <a:buNone/>
            </a:pPr>
            <a:r>
              <a:rPr lang="en-US" dirty="0" smtClean="0">
                <a:sym typeface="Wingdings" pitchFamily="2" charset="2"/>
              </a:rPr>
              <a:t>2/1H  + 1/1 H   3/2 He and NRG!</a:t>
            </a:r>
          </a:p>
          <a:p>
            <a:pPr marL="0" indent="0">
              <a:buNone/>
            </a:pPr>
            <a:r>
              <a:rPr lang="en-US" dirty="0" smtClean="0">
                <a:sym typeface="Wingdings" pitchFamily="2" charset="2"/>
              </a:rPr>
              <a:t>2/1H is called an intermediate, it is produced and consumed in the entire reaction but is not a reactant or product.</a:t>
            </a:r>
            <a:endParaRPr lang="en-US" dirty="0"/>
          </a:p>
        </p:txBody>
      </p:sp>
    </p:spTree>
    <p:extLst>
      <p:ext uri="{BB962C8B-B14F-4D97-AF65-F5344CB8AC3E}">
        <p14:creationId xmlns:p14="http://schemas.microsoft.com/office/powerpoint/2010/main" xmlns="" val="1782287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7924800" cy="5105400"/>
          </a:xfrm>
        </p:spPr>
        <p:txBody>
          <a:bodyPr>
            <a:normAutofit fontScale="92500" lnSpcReduction="20000"/>
          </a:bodyPr>
          <a:lstStyle/>
          <a:p>
            <a:pPr marL="0" indent="0">
              <a:buNone/>
            </a:pPr>
            <a:r>
              <a:rPr lang="en-US" u="sng" dirty="0" smtClean="0"/>
              <a:t>Background Radiation</a:t>
            </a:r>
          </a:p>
          <a:p>
            <a:pPr marL="0" indent="0">
              <a:buNone/>
            </a:pPr>
            <a:r>
              <a:rPr lang="en-US" dirty="0" smtClean="0"/>
              <a:t>All around us, in natural sources:  air, rocks, ground etc.</a:t>
            </a:r>
          </a:p>
          <a:p>
            <a:pPr marL="0" indent="0">
              <a:buNone/>
            </a:pPr>
            <a:r>
              <a:rPr lang="en-US" dirty="0" smtClean="0"/>
              <a:t>Unit to measure is called </a:t>
            </a:r>
            <a:r>
              <a:rPr lang="en-US" dirty="0" err="1" smtClean="0"/>
              <a:t>rems</a:t>
            </a:r>
            <a:r>
              <a:rPr lang="en-US" dirty="0" smtClean="0"/>
              <a:t> (</a:t>
            </a:r>
            <a:r>
              <a:rPr lang="en-US" dirty="0"/>
              <a:t>roentgen equivalent </a:t>
            </a:r>
            <a:r>
              <a:rPr lang="en-US" dirty="0" smtClean="0"/>
              <a:t>mammal)  A dose of 200-1000 </a:t>
            </a:r>
            <a:r>
              <a:rPr lang="en-US" dirty="0" err="1" smtClean="0"/>
              <a:t>rems</a:t>
            </a:r>
            <a:r>
              <a:rPr lang="en-US" dirty="0" smtClean="0"/>
              <a:t> will cause you to become ill (radiation sickness).  A dose over 1000 </a:t>
            </a:r>
            <a:r>
              <a:rPr lang="en-US" dirty="0" err="1" smtClean="0"/>
              <a:t>rems</a:t>
            </a:r>
            <a:r>
              <a:rPr lang="en-US" dirty="0" smtClean="0"/>
              <a:t> will likely kill you.</a:t>
            </a:r>
          </a:p>
          <a:p>
            <a:pPr marL="0" indent="0">
              <a:buNone/>
            </a:pPr>
            <a:r>
              <a:rPr lang="en-US" dirty="0" smtClean="0"/>
              <a:t>For an entire year, the safe amount of exposure is around 5000 </a:t>
            </a:r>
            <a:r>
              <a:rPr lang="en-US" dirty="0" err="1" smtClean="0"/>
              <a:t>rems</a:t>
            </a:r>
            <a:r>
              <a:rPr lang="en-US" dirty="0" smtClean="0"/>
              <a:t>.</a:t>
            </a:r>
          </a:p>
          <a:p>
            <a:pPr marL="0" indent="0">
              <a:buNone/>
            </a:pPr>
            <a:r>
              <a:rPr lang="en-US" dirty="0" smtClean="0"/>
              <a:t>rem exposure:  </a:t>
            </a:r>
          </a:p>
          <a:p>
            <a:pPr marL="0" indent="0">
              <a:buNone/>
            </a:pPr>
            <a:r>
              <a:rPr lang="en-US" dirty="0" smtClean="0"/>
              <a:t>X-rays 100 </a:t>
            </a:r>
            <a:r>
              <a:rPr lang="en-US" dirty="0" err="1" smtClean="0"/>
              <a:t>rems</a:t>
            </a:r>
            <a:r>
              <a:rPr lang="en-US" dirty="0" smtClean="0"/>
              <a:t>,  Radon 267 </a:t>
            </a:r>
            <a:r>
              <a:rPr lang="en-US" dirty="0" err="1" smtClean="0"/>
              <a:t>rems</a:t>
            </a:r>
            <a:r>
              <a:rPr lang="en-US" dirty="0" smtClean="0"/>
              <a:t>/</a:t>
            </a:r>
            <a:r>
              <a:rPr lang="en-US" dirty="0" err="1" smtClean="0"/>
              <a:t>yr</a:t>
            </a:r>
            <a:r>
              <a:rPr lang="en-US" dirty="0" smtClean="0"/>
              <a:t> , cigarettes (1 ½ packs a day= 8000 </a:t>
            </a:r>
            <a:r>
              <a:rPr lang="en-US" dirty="0" err="1" smtClean="0"/>
              <a:t>rems</a:t>
            </a:r>
            <a:r>
              <a:rPr lang="en-US" dirty="0" smtClean="0"/>
              <a:t>/</a:t>
            </a:r>
            <a:r>
              <a:rPr lang="en-US" dirty="0" err="1" smtClean="0"/>
              <a:t>yr</a:t>
            </a:r>
            <a:r>
              <a:rPr lang="en-US" dirty="0" smtClean="0"/>
              <a:t>)</a:t>
            </a:r>
            <a:endParaRPr lang="en-US" dirty="0"/>
          </a:p>
        </p:txBody>
      </p:sp>
    </p:spTree>
    <p:extLst>
      <p:ext uri="{BB962C8B-B14F-4D97-AF65-F5344CB8AC3E}">
        <p14:creationId xmlns:p14="http://schemas.microsoft.com/office/powerpoint/2010/main" xmlns="" val="807516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6" name="Line 10"/>
          <p:cNvSpPr>
            <a:spLocks noChangeShapeType="1"/>
          </p:cNvSpPr>
          <p:nvPr/>
        </p:nvSpPr>
        <p:spPr bwMode="auto">
          <a:xfrm>
            <a:off x="381000" y="1143000"/>
            <a:ext cx="67818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75787" name="Text Box 11"/>
          <p:cNvSpPr txBox="1">
            <a:spLocks noChangeArrowheads="1"/>
          </p:cNvSpPr>
          <p:nvPr/>
        </p:nvSpPr>
        <p:spPr bwMode="auto">
          <a:xfrm>
            <a:off x="304800" y="1325563"/>
            <a:ext cx="8839200" cy="1187450"/>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Significant discoveries occurred since Dalton’s time that seriously changed the way people envisioned the atom. A summary of the early models of the atom will appear when you click the mouse button.</a:t>
            </a:r>
          </a:p>
        </p:txBody>
      </p:sp>
      <p:grpSp>
        <p:nvGrpSpPr>
          <p:cNvPr id="2" name="Group 42"/>
          <p:cNvGrpSpPr>
            <a:grpSpLocks/>
          </p:cNvGrpSpPr>
          <p:nvPr/>
        </p:nvGrpSpPr>
        <p:grpSpPr bwMode="auto">
          <a:xfrm>
            <a:off x="304800" y="2971800"/>
            <a:ext cx="1981200" cy="1066800"/>
            <a:chOff x="192" y="2208"/>
            <a:chExt cx="1248" cy="672"/>
          </a:xfrm>
        </p:grpSpPr>
        <p:sp>
          <p:nvSpPr>
            <p:cNvPr id="75788" name="Oval 12"/>
            <p:cNvSpPr>
              <a:spLocks noChangeArrowheads="1"/>
            </p:cNvSpPr>
            <p:nvPr/>
          </p:nvSpPr>
          <p:spPr bwMode="auto">
            <a:xfrm>
              <a:off x="384" y="2256"/>
              <a:ext cx="288" cy="288"/>
            </a:xfrm>
            <a:prstGeom prst="ellipse">
              <a:avLst/>
            </a:prstGeom>
            <a:solidFill>
              <a:schemeClr val="bg2"/>
            </a:solidFill>
            <a:ln w="12700">
              <a:solidFill>
                <a:srgbClr val="006600"/>
              </a:solidFill>
              <a:round/>
              <a:headEnd/>
              <a:tailEnd/>
            </a:ln>
            <a:effectLst>
              <a:prstShdw prst="shdw17" dist="17961" dir="2700000">
                <a:srgbClr val="006600">
                  <a:gamma/>
                  <a:shade val="60000"/>
                  <a:invGamma/>
                </a:srgbClr>
              </a:prstShdw>
            </a:effectLst>
          </p:spPr>
          <p:txBody>
            <a:bodyPr wrap="none" anchor="ctr"/>
            <a:lstStyle/>
            <a:p>
              <a:endParaRPr lang="en-US"/>
            </a:p>
          </p:txBody>
        </p:sp>
        <p:sp>
          <p:nvSpPr>
            <p:cNvPr id="75789" name="Oval 13"/>
            <p:cNvSpPr>
              <a:spLocks noChangeArrowheads="1"/>
            </p:cNvSpPr>
            <p:nvPr/>
          </p:nvSpPr>
          <p:spPr bwMode="auto">
            <a:xfrm>
              <a:off x="192" y="2496"/>
              <a:ext cx="288" cy="288"/>
            </a:xfrm>
            <a:prstGeom prst="ellipse">
              <a:avLst/>
            </a:prstGeom>
            <a:solidFill>
              <a:srgbClr val="3333CC"/>
            </a:solidFill>
            <a:ln w="12700">
              <a:noFill/>
              <a:round/>
              <a:headEnd/>
              <a:tailEnd/>
            </a:ln>
            <a:effectLst>
              <a:prstShdw prst="shdw17" dist="17961" dir="2700000">
                <a:srgbClr val="3333CC">
                  <a:gamma/>
                  <a:shade val="60000"/>
                  <a:invGamma/>
                </a:srgbClr>
              </a:prstShdw>
            </a:effectLst>
          </p:spPr>
          <p:txBody>
            <a:bodyPr wrap="none" anchor="ctr"/>
            <a:lstStyle/>
            <a:p>
              <a:endParaRPr lang="en-US"/>
            </a:p>
          </p:txBody>
        </p:sp>
        <p:sp>
          <p:nvSpPr>
            <p:cNvPr id="75790" name="Oval 14"/>
            <p:cNvSpPr>
              <a:spLocks noChangeArrowheads="1"/>
            </p:cNvSpPr>
            <p:nvPr/>
          </p:nvSpPr>
          <p:spPr bwMode="auto">
            <a:xfrm>
              <a:off x="960" y="2592"/>
              <a:ext cx="288" cy="288"/>
            </a:xfrm>
            <a:prstGeom prst="ellipse">
              <a:avLst/>
            </a:prstGeom>
            <a:solidFill>
              <a:srgbClr val="CC0000"/>
            </a:solidFill>
            <a:ln w="12700">
              <a:noFill/>
              <a:round/>
              <a:headEnd/>
              <a:tailEnd/>
            </a:ln>
            <a:effectLst>
              <a:prstShdw prst="shdw17" dist="17961" dir="2700000">
                <a:srgbClr val="CC0000">
                  <a:gamma/>
                  <a:shade val="60000"/>
                  <a:invGamma/>
                </a:srgbClr>
              </a:prstShdw>
            </a:effectLst>
          </p:spPr>
          <p:txBody>
            <a:bodyPr wrap="none" anchor="ctr"/>
            <a:lstStyle/>
            <a:p>
              <a:endParaRPr lang="en-US"/>
            </a:p>
          </p:txBody>
        </p:sp>
        <p:sp>
          <p:nvSpPr>
            <p:cNvPr id="75791" name="Oval 15"/>
            <p:cNvSpPr>
              <a:spLocks noChangeArrowheads="1"/>
            </p:cNvSpPr>
            <p:nvPr/>
          </p:nvSpPr>
          <p:spPr bwMode="auto">
            <a:xfrm>
              <a:off x="912" y="2208"/>
              <a:ext cx="288" cy="288"/>
            </a:xfrm>
            <a:prstGeom prst="ellipse">
              <a:avLst/>
            </a:prstGeom>
            <a:solidFill>
              <a:srgbClr val="CC0000"/>
            </a:solidFill>
            <a:ln w="12700">
              <a:noFill/>
              <a:round/>
              <a:headEnd/>
              <a:tailEnd/>
            </a:ln>
            <a:effectLst>
              <a:prstShdw prst="shdw17" dist="17961" dir="2700000">
                <a:srgbClr val="CC0000">
                  <a:gamma/>
                  <a:shade val="60000"/>
                  <a:invGamma/>
                </a:srgbClr>
              </a:prstShdw>
            </a:effectLst>
          </p:spPr>
          <p:txBody>
            <a:bodyPr wrap="none" anchor="ctr"/>
            <a:lstStyle/>
            <a:p>
              <a:endParaRPr lang="en-US"/>
            </a:p>
          </p:txBody>
        </p:sp>
        <p:sp>
          <p:nvSpPr>
            <p:cNvPr id="75792" name="Oval 16"/>
            <p:cNvSpPr>
              <a:spLocks noChangeArrowheads="1"/>
            </p:cNvSpPr>
            <p:nvPr/>
          </p:nvSpPr>
          <p:spPr bwMode="auto">
            <a:xfrm>
              <a:off x="1152" y="2400"/>
              <a:ext cx="288" cy="288"/>
            </a:xfrm>
            <a:prstGeom prst="ellipse">
              <a:avLst/>
            </a:prstGeom>
            <a:solidFill>
              <a:srgbClr val="3333CC"/>
            </a:solidFill>
            <a:ln w="12700">
              <a:noFill/>
              <a:round/>
              <a:headEnd/>
              <a:tailEnd/>
            </a:ln>
            <a:effectLst>
              <a:prstShdw prst="shdw17" dist="17961" dir="2700000">
                <a:srgbClr val="3333CC">
                  <a:gamma/>
                  <a:shade val="60000"/>
                  <a:invGamma/>
                </a:srgbClr>
              </a:prstShdw>
            </a:effectLst>
          </p:spPr>
          <p:txBody>
            <a:bodyPr wrap="none" anchor="ctr"/>
            <a:lstStyle/>
            <a:p>
              <a:endParaRPr lang="en-US"/>
            </a:p>
          </p:txBody>
        </p:sp>
      </p:grpSp>
      <p:sp>
        <p:nvSpPr>
          <p:cNvPr id="75793" name="Text Box 17"/>
          <p:cNvSpPr txBox="1">
            <a:spLocks noChangeArrowheads="1"/>
          </p:cNvSpPr>
          <p:nvPr/>
        </p:nvSpPr>
        <p:spPr bwMode="auto">
          <a:xfrm>
            <a:off x="381000" y="4343400"/>
            <a:ext cx="1768475" cy="1187450"/>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pPr algn="ctr"/>
            <a:r>
              <a:rPr lang="en-US" altLang="en-US" dirty="0">
                <a:latin typeface="Times" pitchFamily="18" charset="0"/>
              </a:rPr>
              <a:t>Dalton’ Billiard Ball Model</a:t>
            </a:r>
          </a:p>
        </p:txBody>
      </p:sp>
      <p:sp>
        <p:nvSpPr>
          <p:cNvPr id="75808" name="Text Box 32"/>
          <p:cNvSpPr txBox="1">
            <a:spLocks noChangeArrowheads="1"/>
          </p:cNvSpPr>
          <p:nvPr/>
        </p:nvSpPr>
        <p:spPr bwMode="auto">
          <a:xfrm>
            <a:off x="3200400" y="4572000"/>
            <a:ext cx="2133600" cy="1187450"/>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pPr algn="ctr"/>
            <a:r>
              <a:rPr lang="en-US" altLang="en-US">
                <a:latin typeface="Times" pitchFamily="18" charset="0"/>
              </a:rPr>
              <a:t>Thomson’s Plum Pudding Model</a:t>
            </a:r>
          </a:p>
        </p:txBody>
      </p:sp>
      <p:grpSp>
        <p:nvGrpSpPr>
          <p:cNvPr id="3" name="Group 41"/>
          <p:cNvGrpSpPr>
            <a:grpSpLocks/>
          </p:cNvGrpSpPr>
          <p:nvPr/>
        </p:nvGrpSpPr>
        <p:grpSpPr bwMode="auto">
          <a:xfrm>
            <a:off x="3505200" y="2895600"/>
            <a:ext cx="1524000" cy="1524000"/>
            <a:chOff x="2352" y="1872"/>
            <a:chExt cx="960" cy="960"/>
          </a:xfrm>
        </p:grpSpPr>
        <p:sp>
          <p:nvSpPr>
            <p:cNvPr id="75794" name="Oval 18"/>
            <p:cNvSpPr>
              <a:spLocks noChangeArrowheads="1"/>
            </p:cNvSpPr>
            <p:nvPr/>
          </p:nvSpPr>
          <p:spPr bwMode="auto">
            <a:xfrm>
              <a:off x="2352" y="1872"/>
              <a:ext cx="960" cy="960"/>
            </a:xfrm>
            <a:prstGeom prst="ellipse">
              <a:avLst/>
            </a:prstGeom>
            <a:solidFill>
              <a:schemeClr val="accent1"/>
            </a:solidFill>
            <a:ln w="12700">
              <a:noFill/>
              <a:round/>
              <a:headEnd/>
              <a:tailEnd/>
            </a:ln>
            <a:effectLst>
              <a:prstShdw prst="shdw17" dist="17961" dir="2700000">
                <a:schemeClr val="accent1">
                  <a:gamma/>
                  <a:shade val="60000"/>
                  <a:invGamma/>
                </a:schemeClr>
              </a:prstShdw>
            </a:effectLst>
          </p:spPr>
          <p:txBody>
            <a:bodyPr wrap="none" anchor="ctr"/>
            <a:lstStyle/>
            <a:p>
              <a:endParaRPr lang="en-US"/>
            </a:p>
          </p:txBody>
        </p:sp>
        <p:sp>
          <p:nvSpPr>
            <p:cNvPr id="75796" name="Oval 20"/>
            <p:cNvSpPr>
              <a:spLocks noChangeArrowheads="1"/>
            </p:cNvSpPr>
            <p:nvPr/>
          </p:nvSpPr>
          <p:spPr bwMode="auto">
            <a:xfrm>
              <a:off x="2592" y="2064"/>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797" name="Oval 21"/>
            <p:cNvSpPr>
              <a:spLocks noChangeArrowheads="1"/>
            </p:cNvSpPr>
            <p:nvPr/>
          </p:nvSpPr>
          <p:spPr bwMode="auto">
            <a:xfrm>
              <a:off x="2880" y="220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798" name="Oval 22"/>
            <p:cNvSpPr>
              <a:spLocks noChangeArrowheads="1"/>
            </p:cNvSpPr>
            <p:nvPr/>
          </p:nvSpPr>
          <p:spPr bwMode="auto">
            <a:xfrm>
              <a:off x="2736" y="244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799" name="Oval 23"/>
            <p:cNvSpPr>
              <a:spLocks noChangeArrowheads="1"/>
            </p:cNvSpPr>
            <p:nvPr/>
          </p:nvSpPr>
          <p:spPr bwMode="auto">
            <a:xfrm>
              <a:off x="2976" y="196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0" name="Oval 24"/>
            <p:cNvSpPr>
              <a:spLocks noChangeArrowheads="1"/>
            </p:cNvSpPr>
            <p:nvPr/>
          </p:nvSpPr>
          <p:spPr bwMode="auto">
            <a:xfrm>
              <a:off x="2976" y="244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1" name="Oval 25"/>
            <p:cNvSpPr>
              <a:spLocks noChangeArrowheads="1"/>
            </p:cNvSpPr>
            <p:nvPr/>
          </p:nvSpPr>
          <p:spPr bwMode="auto">
            <a:xfrm>
              <a:off x="2496" y="244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2" name="Oval 26"/>
            <p:cNvSpPr>
              <a:spLocks noChangeArrowheads="1"/>
            </p:cNvSpPr>
            <p:nvPr/>
          </p:nvSpPr>
          <p:spPr bwMode="auto">
            <a:xfrm>
              <a:off x="2688" y="2256"/>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3" name="Oval 27"/>
            <p:cNvSpPr>
              <a:spLocks noChangeArrowheads="1"/>
            </p:cNvSpPr>
            <p:nvPr/>
          </p:nvSpPr>
          <p:spPr bwMode="auto">
            <a:xfrm>
              <a:off x="2400" y="2256"/>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4" name="Oval 28"/>
            <p:cNvSpPr>
              <a:spLocks noChangeArrowheads="1"/>
            </p:cNvSpPr>
            <p:nvPr/>
          </p:nvSpPr>
          <p:spPr bwMode="auto">
            <a:xfrm>
              <a:off x="2688" y="2640"/>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5" name="Oval 29"/>
            <p:cNvSpPr>
              <a:spLocks noChangeArrowheads="1"/>
            </p:cNvSpPr>
            <p:nvPr/>
          </p:nvSpPr>
          <p:spPr bwMode="auto">
            <a:xfrm>
              <a:off x="2784" y="1968"/>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6" name="Oval 30"/>
            <p:cNvSpPr>
              <a:spLocks noChangeArrowheads="1"/>
            </p:cNvSpPr>
            <p:nvPr/>
          </p:nvSpPr>
          <p:spPr bwMode="auto">
            <a:xfrm>
              <a:off x="2928" y="2640"/>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7" name="Oval 31"/>
            <p:cNvSpPr>
              <a:spLocks noChangeArrowheads="1"/>
            </p:cNvSpPr>
            <p:nvPr/>
          </p:nvSpPr>
          <p:spPr bwMode="auto">
            <a:xfrm>
              <a:off x="3072" y="2304"/>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sp>
          <p:nvSpPr>
            <p:cNvPr id="75809" name="Oval 33"/>
            <p:cNvSpPr>
              <a:spLocks noChangeArrowheads="1"/>
            </p:cNvSpPr>
            <p:nvPr/>
          </p:nvSpPr>
          <p:spPr bwMode="auto">
            <a:xfrm>
              <a:off x="2448" y="2112"/>
              <a:ext cx="96" cy="96"/>
            </a:xfrm>
            <a:prstGeom prst="ellipse">
              <a:avLst/>
            </a:prstGeom>
            <a:solidFill>
              <a:srgbClr val="D8081C"/>
            </a:solidFill>
            <a:ln w="12700">
              <a:noFill/>
              <a:round/>
              <a:headEnd/>
              <a:tailEnd/>
            </a:ln>
            <a:effectLst>
              <a:prstShdw prst="shdw17" dist="17961" dir="2700000">
                <a:srgbClr val="D8081C">
                  <a:gamma/>
                  <a:shade val="60000"/>
                  <a:invGamma/>
                </a:srgbClr>
              </a:prstShdw>
            </a:effectLst>
          </p:spPr>
          <p:txBody>
            <a:bodyPr wrap="none" anchor="ctr"/>
            <a:lstStyle/>
            <a:p>
              <a:endParaRPr lang="en-US"/>
            </a:p>
          </p:txBody>
        </p:sp>
      </p:grpSp>
      <p:sp>
        <p:nvSpPr>
          <p:cNvPr id="75814" name="Text Box 38"/>
          <p:cNvSpPr txBox="1">
            <a:spLocks noChangeArrowheads="1"/>
          </p:cNvSpPr>
          <p:nvPr/>
        </p:nvSpPr>
        <p:spPr bwMode="auto">
          <a:xfrm>
            <a:off x="6172200" y="5029200"/>
            <a:ext cx="2133600" cy="822325"/>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pPr algn="ctr"/>
            <a:r>
              <a:rPr lang="en-US" altLang="en-US">
                <a:latin typeface="Times" pitchFamily="18" charset="0"/>
              </a:rPr>
              <a:t>Planetary Model</a:t>
            </a:r>
          </a:p>
        </p:txBody>
      </p:sp>
      <p:graphicFrame>
        <p:nvGraphicFramePr>
          <p:cNvPr id="136192" name="Object 0">
            <a:hlinkClick r:id="" action="ppaction://noaction"/>
          </p:cNvPr>
          <p:cNvGraphicFramePr>
            <a:graphicFrameLocks noChangeAspect="1"/>
          </p:cNvGraphicFramePr>
          <p:nvPr/>
        </p:nvGraphicFramePr>
        <p:xfrm>
          <a:off x="6096000" y="2743200"/>
          <a:ext cx="2286000" cy="2286000"/>
        </p:xfrm>
        <a:graphic>
          <a:graphicData uri="http://schemas.openxmlformats.org/presentationml/2006/ole">
            <p:oleObj spid="_x0000_s3074" name="Clip" r:id="rId3" imgW="2286000" imgH="2286000" progId="">
              <p:embed/>
            </p:oleObj>
          </a:graphicData>
        </a:graphic>
      </p:graphicFrame>
      <p:sp>
        <p:nvSpPr>
          <p:cNvPr id="75819" name="Rectangle 43">
            <a:hlinkClick r:id="" action="ppaction://noaction"/>
          </p:cNvPr>
          <p:cNvSpPr>
            <a:spLocks noChangeArrowheads="1"/>
          </p:cNvSpPr>
          <p:nvPr/>
        </p:nvSpPr>
        <p:spPr bwMode="auto">
          <a:xfrm>
            <a:off x="3657600" y="3200400"/>
            <a:ext cx="1143000" cy="9144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75820" name="Rectangle 44">
            <a:hlinkClick r:id="" action="ppaction://noaction"/>
          </p:cNvPr>
          <p:cNvSpPr>
            <a:spLocks noChangeArrowheads="1"/>
          </p:cNvSpPr>
          <p:nvPr/>
        </p:nvSpPr>
        <p:spPr bwMode="auto">
          <a:xfrm>
            <a:off x="304800" y="2895600"/>
            <a:ext cx="1981200" cy="1219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75826" name="Text Box 50"/>
          <p:cNvSpPr txBox="1">
            <a:spLocks noChangeArrowheads="1"/>
          </p:cNvSpPr>
          <p:nvPr/>
        </p:nvSpPr>
        <p:spPr bwMode="auto">
          <a:xfrm>
            <a:off x="365125" y="6276975"/>
            <a:ext cx="4757738"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Click on a model to learn more or…..</a:t>
            </a:r>
          </a:p>
        </p:txBody>
      </p:sp>
      <p:sp>
        <p:nvSpPr>
          <p:cNvPr id="75828" name="AutoShape 52">
            <a:hlinkClick r:id="rId4" action="ppaction://hlinksldjump" highlightClick="1"/>
          </p:cNvPr>
          <p:cNvSpPr>
            <a:spLocks noChangeArrowheads="1"/>
          </p:cNvSpPr>
          <p:nvPr/>
        </p:nvSpPr>
        <p:spPr bwMode="auto">
          <a:xfrm>
            <a:off x="5105400" y="62484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75832" name="AutoShape 56">
            <a:hlinkClick r:id="" action="ppaction://hlinkshowjump?jump=lastslide" highlightClick="1"/>
          </p:cNvPr>
          <p:cNvSpPr>
            <a:spLocks noChangeArrowheads="1"/>
          </p:cNvSpPr>
          <p:nvPr/>
        </p:nvSpPr>
        <p:spPr bwMode="auto">
          <a:xfrm>
            <a:off x="5638800" y="62484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75833" name="Rectangle 57"/>
          <p:cNvSpPr>
            <a:spLocks noGrp="1" noChangeArrowheads="1"/>
          </p:cNvSpPr>
          <p:nvPr>
            <p:ph type="title"/>
          </p:nvPr>
        </p:nvSpPr>
        <p:spPr>
          <a:xfrm>
            <a:off x="381000" y="381000"/>
            <a:ext cx="7772400" cy="685800"/>
          </a:xfrm>
        </p:spPr>
        <p:txBody>
          <a:bodyPr>
            <a:normAutofit fontScale="90000"/>
          </a:bodyPr>
          <a:lstStyle/>
          <a:p>
            <a:pPr algn="l"/>
            <a:r>
              <a:rPr lang="en-US" altLang="en-US" sz="5400" i="1"/>
              <a:t>Early Models of Atoms</a:t>
            </a:r>
            <a:endParaRPr lang="en-US"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ppt_w"/>
                                          </p:val>
                                        </p:tav>
                                        <p:tav tm="100000">
                                          <p:val>
                                            <p:strVal val="#ppt_w"/>
                                          </p:val>
                                        </p:tav>
                                      </p:tavLst>
                                    </p:anim>
                                    <p:anim calcmode="lin" valueType="num">
                                      <p:cBhvr>
                                        <p:cTn id="8" dur="500" fill="hold"/>
                                        <p:tgtEl>
                                          <p:spTgt spid="2"/>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75793"/>
                                        </p:tgtEl>
                                        <p:attrNameLst>
                                          <p:attrName>style.visibility</p:attrName>
                                        </p:attrNameLst>
                                      </p:cBhvr>
                                      <p:to>
                                        <p:strVal val="visible"/>
                                      </p:to>
                                    </p:set>
                                  </p:childTnLst>
                                </p:cTn>
                              </p:par>
                            </p:childTnLst>
                          </p:cTn>
                        </p:par>
                        <p:par>
                          <p:cTn id="12" fill="hold">
                            <p:stCondLst>
                              <p:cond delay="1000"/>
                            </p:stCondLst>
                            <p:childTnLst>
                              <p:par>
                                <p:cTn id="13" presetID="23" presetClass="entr" presetSubtype="32" fill="hold" nodeType="afterEffect">
                                  <p:stCondLst>
                                    <p:cond delay="200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strVal val="4*#ppt_w"/>
                                          </p:val>
                                        </p:tav>
                                        <p:tav tm="100000">
                                          <p:val>
                                            <p:strVal val="#ppt_w"/>
                                          </p:val>
                                        </p:tav>
                                      </p:tavLst>
                                    </p:anim>
                                    <p:anim calcmode="lin" valueType="num">
                                      <p:cBhvr>
                                        <p:cTn id="16" dur="500" fill="hold"/>
                                        <p:tgtEl>
                                          <p:spTgt spid="3"/>
                                        </p:tgtEl>
                                        <p:attrNameLst>
                                          <p:attrName>ppt_h</p:attrName>
                                        </p:attrNameLst>
                                      </p:cBhvr>
                                      <p:tavLst>
                                        <p:tav tm="0">
                                          <p:val>
                                            <p:strVal val="4*#ppt_h"/>
                                          </p:val>
                                        </p:tav>
                                        <p:tav tm="100000">
                                          <p:val>
                                            <p:strVal val="#ppt_h"/>
                                          </p:val>
                                        </p:tav>
                                      </p:tavLst>
                                    </p:anim>
                                  </p:childTnLst>
                                </p:cTn>
                              </p:par>
                            </p:childTnLst>
                          </p:cTn>
                        </p:par>
                        <p:par>
                          <p:cTn id="17" fill="hold">
                            <p:stCondLst>
                              <p:cond delay="3500"/>
                            </p:stCondLst>
                            <p:childTnLst>
                              <p:par>
                                <p:cTn id="18" presetID="1" presetClass="entr" presetSubtype="0" fill="hold" grpId="0" nodeType="afterEffect">
                                  <p:stCondLst>
                                    <p:cond delay="0"/>
                                  </p:stCondLst>
                                  <p:childTnLst>
                                    <p:set>
                                      <p:cBhvr>
                                        <p:cTn id="19" dur="1" fill="hold">
                                          <p:stCondLst>
                                            <p:cond delay="499"/>
                                          </p:stCondLst>
                                        </p:cTn>
                                        <p:tgtEl>
                                          <p:spTgt spid="75808"/>
                                        </p:tgtEl>
                                        <p:attrNameLst>
                                          <p:attrName>style.visibility</p:attrName>
                                        </p:attrNameLst>
                                      </p:cBhvr>
                                      <p:to>
                                        <p:strVal val="visible"/>
                                      </p:to>
                                    </p:set>
                                  </p:childTnLst>
                                </p:cTn>
                              </p:par>
                            </p:childTnLst>
                          </p:cTn>
                        </p:par>
                        <p:par>
                          <p:cTn id="20" fill="hold">
                            <p:stCondLst>
                              <p:cond delay="4000"/>
                            </p:stCondLst>
                            <p:childTnLst>
                              <p:par>
                                <p:cTn id="21" presetID="23" presetClass="entr" presetSubtype="32" fill="hold" nodeType="afterEffect">
                                  <p:stCondLst>
                                    <p:cond delay="2000"/>
                                  </p:stCondLst>
                                  <p:childTnLst>
                                    <p:set>
                                      <p:cBhvr>
                                        <p:cTn id="22" dur="1" fill="hold">
                                          <p:stCondLst>
                                            <p:cond delay="0"/>
                                          </p:stCondLst>
                                        </p:cTn>
                                        <p:tgtEl>
                                          <p:spTgt spid="136192"/>
                                        </p:tgtEl>
                                        <p:attrNameLst>
                                          <p:attrName>style.visibility</p:attrName>
                                        </p:attrNameLst>
                                      </p:cBhvr>
                                      <p:to>
                                        <p:strVal val="visible"/>
                                      </p:to>
                                    </p:set>
                                    <p:anim calcmode="lin" valueType="num">
                                      <p:cBhvr>
                                        <p:cTn id="23" dur="500" fill="hold"/>
                                        <p:tgtEl>
                                          <p:spTgt spid="136192"/>
                                        </p:tgtEl>
                                        <p:attrNameLst>
                                          <p:attrName>ppt_w</p:attrName>
                                        </p:attrNameLst>
                                      </p:cBhvr>
                                      <p:tavLst>
                                        <p:tav tm="0">
                                          <p:val>
                                            <p:strVal val="4*#ppt_w"/>
                                          </p:val>
                                        </p:tav>
                                        <p:tav tm="100000">
                                          <p:val>
                                            <p:strVal val="#ppt_w"/>
                                          </p:val>
                                        </p:tav>
                                      </p:tavLst>
                                    </p:anim>
                                    <p:anim calcmode="lin" valueType="num">
                                      <p:cBhvr>
                                        <p:cTn id="24" dur="500" fill="hold"/>
                                        <p:tgtEl>
                                          <p:spTgt spid="136192"/>
                                        </p:tgtEl>
                                        <p:attrNameLst>
                                          <p:attrName>ppt_h</p:attrName>
                                        </p:attrNameLst>
                                      </p:cBhvr>
                                      <p:tavLst>
                                        <p:tav tm="0">
                                          <p:val>
                                            <p:strVal val="4*#ppt_h"/>
                                          </p:val>
                                        </p:tav>
                                        <p:tav tm="100000">
                                          <p:val>
                                            <p:strVal val="#ppt_h"/>
                                          </p:val>
                                        </p:tav>
                                      </p:tavLst>
                                    </p:anim>
                                  </p:childTnLst>
                                </p:cTn>
                              </p:par>
                            </p:childTnLst>
                          </p:cTn>
                        </p:par>
                        <p:par>
                          <p:cTn id="25" fill="hold">
                            <p:stCondLst>
                              <p:cond delay="6500"/>
                            </p:stCondLst>
                            <p:childTnLst>
                              <p:par>
                                <p:cTn id="26" presetID="1" presetClass="entr" presetSubtype="0" fill="hold" grpId="0" nodeType="afterEffect">
                                  <p:stCondLst>
                                    <p:cond delay="0"/>
                                  </p:stCondLst>
                                  <p:childTnLst>
                                    <p:set>
                                      <p:cBhvr>
                                        <p:cTn id="27" dur="1" fill="hold">
                                          <p:stCondLst>
                                            <p:cond delay="499"/>
                                          </p:stCondLst>
                                        </p:cTn>
                                        <p:tgtEl>
                                          <p:spTgt spid="75814"/>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nodePh="1">
                                  <p:stCondLst>
                                    <p:cond delay="0"/>
                                  </p:stCondLst>
                                  <p:endCondLst>
                                    <p:cond evt="begin" delay="0">
                                      <p:tn val="29"/>
                                    </p:cond>
                                  </p:endCondLst>
                                  <p:childTnLst>
                                    <p:set>
                                      <p:cBhvr>
                                        <p:cTn id="30" dur="1" fill="hold">
                                          <p:stCondLst>
                                            <p:cond delay="499"/>
                                          </p:stCondLst>
                                        </p:cTn>
                                        <p:tgtEl>
                                          <p:spTgt spid="75820"/>
                                        </p:tgtEl>
                                        <p:attrNameLst>
                                          <p:attrName>style.visibility</p:attrName>
                                        </p:attrNameLst>
                                      </p:cBhvr>
                                      <p:to>
                                        <p:strVal val="visible"/>
                                      </p:to>
                                    </p:set>
                                  </p:childTnLst>
                                </p:cTn>
                              </p:par>
                            </p:childTnLst>
                          </p:cTn>
                        </p:par>
                        <p:par>
                          <p:cTn id="31" fill="hold">
                            <p:stCondLst>
                              <p:cond delay="7500"/>
                            </p:stCondLst>
                            <p:childTnLst>
                              <p:par>
                                <p:cTn id="32" presetID="1" presetClass="entr" presetSubtype="0" fill="hold" grpId="0" nodeType="afterEffect" nodePh="1">
                                  <p:stCondLst>
                                    <p:cond delay="0"/>
                                  </p:stCondLst>
                                  <p:endCondLst>
                                    <p:cond evt="begin" delay="0">
                                      <p:tn val="32"/>
                                    </p:cond>
                                  </p:endCondLst>
                                  <p:childTnLst>
                                    <p:set>
                                      <p:cBhvr>
                                        <p:cTn id="33" dur="1" fill="hold">
                                          <p:stCondLst>
                                            <p:cond delay="499"/>
                                          </p:stCondLst>
                                        </p:cTn>
                                        <p:tgtEl>
                                          <p:spTgt spid="75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3" grpId="0" autoUpdateAnimBg="0"/>
      <p:bldP spid="75808" grpId="0" autoUpdateAnimBg="0"/>
      <p:bldP spid="75814" grpId="0" autoUpdateAnimBg="0"/>
      <p:bldP spid="75819" grpId="0" animBg="1"/>
      <p:bldP spid="7582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990600"/>
            <a:ext cx="8915400" cy="5638800"/>
          </a:xfrm>
        </p:spPr>
        <p:txBody>
          <a:bodyPr>
            <a:normAutofit fontScale="92500" lnSpcReduction="20000"/>
          </a:bodyPr>
          <a:lstStyle/>
          <a:p>
            <a:pPr marL="0" indent="0">
              <a:buNone/>
            </a:pPr>
            <a:r>
              <a:rPr lang="en-US" dirty="0" smtClean="0"/>
              <a:t>Beneficial uses of Radiation:</a:t>
            </a:r>
          </a:p>
          <a:p>
            <a:pPr marL="514350" indent="-514350">
              <a:buAutoNum type="alphaLcPeriod"/>
            </a:pPr>
            <a:r>
              <a:rPr lang="en-US" u="sng" dirty="0" smtClean="0"/>
              <a:t>Smoke detectors</a:t>
            </a:r>
            <a:r>
              <a:rPr lang="en-US" dirty="0"/>
              <a:t>:</a:t>
            </a:r>
            <a:r>
              <a:rPr lang="en-US" dirty="0" smtClean="0"/>
              <a:t> measure charged current of air using alpha rays.  Smoke interrupts that current of causes alarm to go off.</a:t>
            </a:r>
          </a:p>
          <a:p>
            <a:pPr marL="514350" indent="-514350">
              <a:buAutoNum type="alphaLcPeriod"/>
            </a:pPr>
            <a:r>
              <a:rPr lang="en-US" u="sng" dirty="0" smtClean="0"/>
              <a:t>Detect Diseases</a:t>
            </a:r>
            <a:r>
              <a:rPr lang="en-US" dirty="0" smtClean="0"/>
              <a:t>:  Ct Scan, Ultrasound, MRI, radioactive tracers(barium enigmas for example) </a:t>
            </a:r>
          </a:p>
          <a:p>
            <a:pPr marL="514350" indent="-514350">
              <a:buAutoNum type="alphaLcPeriod"/>
            </a:pPr>
            <a:r>
              <a:rPr lang="en-US" u="sng" dirty="0" smtClean="0"/>
              <a:t>Treat Cancer</a:t>
            </a:r>
            <a:r>
              <a:rPr lang="en-US" dirty="0" smtClean="0"/>
              <a:t>:  Using radiation therapy.  Chemo means drugs, radiation uses radioactive energy and tries to kill the cancer cells,  it also kills the normal cells too.  New Technology like the Cyber knife helps cut down the normal cell damage.</a:t>
            </a:r>
          </a:p>
          <a:p>
            <a:pPr marL="514350" indent="-514350">
              <a:buAutoNum type="alphaLcPeriod"/>
            </a:pPr>
            <a:r>
              <a:rPr lang="en-US" dirty="0" smtClean="0"/>
              <a:t>Agriculture:  Put radioactive tracers in water to see where the runoff goes and what contaminants are being released.</a:t>
            </a:r>
            <a:endParaRPr lang="en-US" dirty="0"/>
          </a:p>
        </p:txBody>
      </p:sp>
    </p:spTree>
    <p:extLst>
      <p:ext uri="{BB962C8B-B14F-4D97-AF65-F5344CB8AC3E}">
        <p14:creationId xmlns:p14="http://schemas.microsoft.com/office/powerpoint/2010/main" xmlns="" val="3121937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295400"/>
            <a:ext cx="8991600" cy="5181600"/>
          </a:xfrm>
        </p:spPr>
        <p:txBody>
          <a:bodyPr>
            <a:normAutofit fontScale="92500"/>
          </a:bodyPr>
          <a:lstStyle/>
          <a:p>
            <a:pPr marL="0" indent="0">
              <a:buNone/>
            </a:pPr>
            <a:r>
              <a:rPr lang="en-US" dirty="0" smtClean="0"/>
              <a:t>Possible Risks:</a:t>
            </a:r>
          </a:p>
          <a:p>
            <a:pPr marL="0" indent="0">
              <a:buNone/>
            </a:pPr>
            <a:r>
              <a:rPr lang="en-US" u="sng" dirty="0" smtClean="0"/>
              <a:t>Radioactive materials </a:t>
            </a:r>
            <a:r>
              <a:rPr lang="en-US" dirty="0" smtClean="0"/>
              <a:t>ionize atoms and kill cells.  More exposure means more risk.  It is not a guarantee.</a:t>
            </a:r>
          </a:p>
          <a:p>
            <a:pPr marL="0" indent="0">
              <a:buNone/>
            </a:pPr>
            <a:r>
              <a:rPr lang="en-US" u="sng" dirty="0" smtClean="0"/>
              <a:t>Radiation sickness </a:t>
            </a:r>
            <a:r>
              <a:rPr lang="en-US" dirty="0" smtClean="0"/>
              <a:t>is being exposed to unknown or accidental radiation.  Anything over 200 </a:t>
            </a:r>
            <a:r>
              <a:rPr lang="en-US" dirty="0" err="1" smtClean="0"/>
              <a:t>rems</a:t>
            </a:r>
            <a:r>
              <a:rPr lang="en-US" dirty="0" smtClean="0"/>
              <a:t> can cause the body to break down and become ill.</a:t>
            </a:r>
          </a:p>
          <a:p>
            <a:pPr marL="0" indent="0">
              <a:buNone/>
            </a:pPr>
            <a:r>
              <a:rPr lang="en-US" u="sng" dirty="0" smtClean="0"/>
              <a:t>Radon gas </a:t>
            </a:r>
            <a:r>
              <a:rPr lang="en-US" dirty="0" smtClean="0"/>
              <a:t>seeping into your basements from natural sources in the ground.  If you are buying a home with a basement, you must have the radon gas inspected and you might have to buy a system to pump it out of your house.</a:t>
            </a:r>
            <a:endParaRPr lang="en-US" dirty="0"/>
          </a:p>
        </p:txBody>
      </p:sp>
    </p:spTree>
    <p:extLst>
      <p:ext uri="{BB962C8B-B14F-4D97-AF65-F5344CB8AC3E}">
        <p14:creationId xmlns:p14="http://schemas.microsoft.com/office/powerpoint/2010/main" xmlns="" val="135673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marL="0" indent="0">
              <a:buNone/>
            </a:pPr>
            <a:r>
              <a:rPr lang="en-US" u="sng" dirty="0" smtClean="0"/>
              <a:t>Nuclear Power</a:t>
            </a:r>
          </a:p>
          <a:p>
            <a:pPr marL="514350" indent="-514350">
              <a:buAutoNum type="alphaLcPeriod"/>
            </a:pPr>
            <a:r>
              <a:rPr lang="en-US" dirty="0" smtClean="0"/>
              <a:t>Fission produces no gaseous pollutants, no greenhouse gases, very clean efficient energy source.</a:t>
            </a:r>
          </a:p>
          <a:p>
            <a:pPr marL="514350" indent="-514350">
              <a:buAutoNum type="alphaLcPeriod"/>
            </a:pPr>
            <a:r>
              <a:rPr lang="en-US" dirty="0" smtClean="0"/>
              <a:t>Nuclear reactors must be equipped with many safety features:</a:t>
            </a:r>
          </a:p>
          <a:p>
            <a:pPr marL="400050" lvl="1" indent="0">
              <a:buNone/>
            </a:pPr>
            <a:r>
              <a:rPr lang="en-US" dirty="0"/>
              <a:t>	</a:t>
            </a:r>
            <a:r>
              <a:rPr lang="en-US" dirty="0" smtClean="0"/>
              <a:t>1.  Reinforced concrete to withstand high 			temperatures and minor leaks.</a:t>
            </a:r>
          </a:p>
          <a:p>
            <a:pPr marL="400050" lvl="1" indent="0">
              <a:buNone/>
            </a:pPr>
            <a:r>
              <a:rPr lang="en-US" dirty="0"/>
              <a:t>	</a:t>
            </a:r>
            <a:r>
              <a:rPr lang="en-US" dirty="0" smtClean="0"/>
              <a:t>2.  A place or way to store the fuel rods when they 		are full.  We usually bury them deep into a 		mountain.</a:t>
            </a:r>
          </a:p>
          <a:p>
            <a:pPr marL="400050" lvl="1" indent="0">
              <a:buNone/>
            </a:pPr>
            <a:r>
              <a:rPr lang="en-US" dirty="0"/>
              <a:t>	</a:t>
            </a:r>
            <a:r>
              <a:rPr lang="en-US" dirty="0" smtClean="0"/>
              <a:t>3.  No leaks!  Everything must be monitored and 	observed continuously.</a:t>
            </a:r>
          </a:p>
          <a:p>
            <a:pPr marL="400050" lvl="1" indent="0">
              <a:buNone/>
            </a:pPr>
            <a:r>
              <a:rPr lang="en-US" dirty="0" smtClean="0"/>
              <a:t>The United States has NEVER had a nuclear meltdown!</a:t>
            </a:r>
          </a:p>
          <a:p>
            <a:pPr marL="400050" lvl="1" indent="0">
              <a:buNone/>
            </a:pPr>
            <a:endParaRPr lang="en-US" dirty="0" smtClean="0"/>
          </a:p>
          <a:p>
            <a:pPr marL="400050" lvl="1" indent="0">
              <a:buNone/>
            </a:pPr>
            <a:endParaRPr lang="en-US" dirty="0" smtClean="0"/>
          </a:p>
        </p:txBody>
      </p:sp>
    </p:spTree>
    <p:extLst>
      <p:ext uri="{BB962C8B-B14F-4D97-AF65-F5344CB8AC3E}">
        <p14:creationId xmlns:p14="http://schemas.microsoft.com/office/powerpoint/2010/main" xmlns="" val="23721463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endParaRPr lang="en-US" dirty="0"/>
          </a:p>
        </p:txBody>
      </p:sp>
      <p:sp>
        <p:nvSpPr>
          <p:cNvPr id="3" name="Content Placeholder 2"/>
          <p:cNvSpPr>
            <a:spLocks noGrp="1"/>
          </p:cNvSpPr>
          <p:nvPr>
            <p:ph idx="1"/>
          </p:nvPr>
        </p:nvSpPr>
        <p:spPr>
          <a:xfrm>
            <a:off x="228600" y="685800"/>
            <a:ext cx="8610600" cy="6019800"/>
          </a:xfrm>
        </p:spPr>
        <p:txBody>
          <a:bodyPr>
            <a:normAutofit fontScale="85000" lnSpcReduction="10000"/>
          </a:bodyPr>
          <a:lstStyle/>
          <a:p>
            <a:pPr marL="0" indent="0">
              <a:buNone/>
            </a:pPr>
            <a:r>
              <a:rPr lang="en-US" u="sng" dirty="0" smtClean="0"/>
              <a:t>Cold Fusion-  </a:t>
            </a:r>
            <a:r>
              <a:rPr lang="en-US" dirty="0" smtClean="0"/>
              <a:t>Performing Fusion reactions under controlled conditions to give unlimited amounts of energy.</a:t>
            </a:r>
          </a:p>
          <a:p>
            <a:pPr marL="0" indent="0">
              <a:buNone/>
            </a:pPr>
            <a:r>
              <a:rPr lang="en-US" dirty="0" smtClean="0"/>
              <a:t>It would solve the world’s energy crisis, pollution problems and completely change the world in one day.</a:t>
            </a:r>
          </a:p>
          <a:p>
            <a:pPr marL="0" indent="0">
              <a:buNone/>
            </a:pPr>
            <a:r>
              <a:rPr lang="en-US" dirty="0" smtClean="0"/>
              <a:t>Remember a fusion reaction need two hydrogen atoms to start with.  The easiest place to find this is in Water.  It is the most abundant resource we have and we have not yet begun to harness its power.</a:t>
            </a:r>
          </a:p>
          <a:p>
            <a:pPr marL="0" indent="0">
              <a:buNone/>
            </a:pPr>
            <a:r>
              <a:rPr lang="en-US" dirty="0" smtClean="0"/>
              <a:t>The amount of energy stored up 1 gallon of water, if we could safely harness it, would be enough to replace ALL the fossil fuel reserves in the world.</a:t>
            </a:r>
          </a:p>
          <a:p>
            <a:pPr marL="0" indent="0">
              <a:buNone/>
            </a:pPr>
            <a:r>
              <a:rPr lang="en-US" dirty="0" smtClean="0"/>
              <a:t>Tons of power, lots of risks.</a:t>
            </a:r>
          </a:p>
          <a:p>
            <a:pPr marL="0" indent="0">
              <a:buNone/>
            </a:pPr>
            <a:endParaRPr lang="en-US" dirty="0" smtClean="0"/>
          </a:p>
          <a:p>
            <a:pPr marL="0" indent="0">
              <a:buNone/>
            </a:pPr>
            <a:r>
              <a:rPr lang="en-US" b="1" dirty="0" smtClean="0"/>
              <a:t>“The power of the Sun, in the palm of your hand”</a:t>
            </a:r>
          </a:p>
        </p:txBody>
      </p:sp>
    </p:spTree>
    <p:extLst>
      <p:ext uri="{BB962C8B-B14F-4D97-AF65-F5344CB8AC3E}">
        <p14:creationId xmlns:p14="http://schemas.microsoft.com/office/powerpoint/2010/main" xmlns="" val="302239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Line 2"/>
          <p:cNvSpPr>
            <a:spLocks noChangeShapeType="1"/>
          </p:cNvSpPr>
          <p:nvPr/>
        </p:nvSpPr>
        <p:spPr bwMode="auto">
          <a:xfrm flipV="1">
            <a:off x="381000" y="914400"/>
            <a:ext cx="70104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18787" name="Text Box 3"/>
          <p:cNvSpPr txBox="1">
            <a:spLocks noChangeArrowheads="1"/>
          </p:cNvSpPr>
          <p:nvPr/>
        </p:nvSpPr>
        <p:spPr bwMode="auto">
          <a:xfrm>
            <a:off x="457200" y="1265238"/>
            <a:ext cx="8153400" cy="2282825"/>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     Electrons are very small particles with very little mass and a fixed amount of negative charge. Thomson was able to calculate the ratio of the charge on an electron to its mass (e/m). </a:t>
            </a:r>
          </a:p>
          <a:p>
            <a:r>
              <a:rPr lang="en-US" altLang="en-US">
                <a:latin typeface="Times" pitchFamily="18" charset="0"/>
              </a:rPr>
              <a:t>    In 1911, Robert Millikan actually measured the charge on the electron. With this value and Thomson’s e/m ratio, he was able to determine the mass of the electron. </a:t>
            </a:r>
          </a:p>
        </p:txBody>
      </p:sp>
      <p:sp>
        <p:nvSpPr>
          <p:cNvPr id="118789" name="AutoShape 5">
            <a:hlinkClick r:id="" action="ppaction://hlinkshowjump?jump=previousslide" highlightClick="1"/>
          </p:cNvPr>
          <p:cNvSpPr>
            <a:spLocks noChangeArrowheads="1"/>
          </p:cNvSpPr>
          <p:nvPr/>
        </p:nvSpPr>
        <p:spPr bwMode="auto">
          <a:xfrm>
            <a:off x="8458200" y="6243638"/>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18792" name="Rectangle 8"/>
          <p:cNvSpPr>
            <a:spLocks noGrp="1" noChangeArrowheads="1"/>
          </p:cNvSpPr>
          <p:nvPr>
            <p:ph type="title"/>
          </p:nvPr>
        </p:nvSpPr>
        <p:spPr>
          <a:xfrm>
            <a:off x="304800" y="76200"/>
            <a:ext cx="3886200" cy="838200"/>
          </a:xfrm>
        </p:spPr>
        <p:txBody>
          <a:bodyPr>
            <a:normAutofit fontScale="90000"/>
          </a:bodyPr>
          <a:lstStyle/>
          <a:p>
            <a:pPr algn="l"/>
            <a:r>
              <a:rPr lang="en-US" altLang="en-US" sz="5400" i="1"/>
              <a:t>The Electron</a:t>
            </a:r>
            <a:endParaRPr lang="en-US" altLang="en-US" sz="8800" i="1"/>
          </a:p>
        </p:txBody>
      </p:sp>
      <p:sp>
        <p:nvSpPr>
          <p:cNvPr id="118820" name="Text Box 36"/>
          <p:cNvSpPr txBox="1">
            <a:spLocks noChangeArrowheads="1"/>
          </p:cNvSpPr>
          <p:nvPr/>
        </p:nvSpPr>
        <p:spPr bwMode="auto">
          <a:xfrm>
            <a:off x="2590800" y="3657600"/>
            <a:ext cx="4254500"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e/m= 1.759 x 10</a:t>
            </a:r>
            <a:r>
              <a:rPr lang="en-US" altLang="en-US" baseline="30000">
                <a:latin typeface="Times" pitchFamily="18" charset="0"/>
              </a:rPr>
              <a:t>8</a:t>
            </a:r>
            <a:r>
              <a:rPr lang="en-US" altLang="en-US">
                <a:latin typeface="Times" pitchFamily="18" charset="0"/>
              </a:rPr>
              <a:t> coulombs/gram</a:t>
            </a:r>
          </a:p>
        </p:txBody>
      </p:sp>
      <p:sp>
        <p:nvSpPr>
          <p:cNvPr id="118821" name="Text Box 37"/>
          <p:cNvSpPr txBox="1">
            <a:spLocks noChangeArrowheads="1"/>
          </p:cNvSpPr>
          <p:nvPr/>
        </p:nvSpPr>
        <p:spPr bwMode="auto">
          <a:xfrm>
            <a:off x="304800" y="4419600"/>
            <a:ext cx="4160838" cy="822325"/>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m = </a:t>
            </a:r>
            <a:r>
              <a:rPr lang="en-US" altLang="en-US" u="sng">
                <a:latin typeface="Times" pitchFamily="18" charset="0"/>
              </a:rPr>
              <a:t>                      e                    </a:t>
            </a:r>
          </a:p>
          <a:p>
            <a:r>
              <a:rPr lang="en-US" altLang="en-US">
                <a:latin typeface="Times" pitchFamily="18" charset="0"/>
              </a:rPr>
              <a:t>        1.759 x 10</a:t>
            </a:r>
            <a:r>
              <a:rPr lang="en-US" altLang="en-US" baseline="30000">
                <a:latin typeface="Times" pitchFamily="18" charset="0"/>
              </a:rPr>
              <a:t>8</a:t>
            </a:r>
            <a:r>
              <a:rPr lang="en-US" altLang="en-US">
                <a:latin typeface="Times" pitchFamily="18" charset="0"/>
              </a:rPr>
              <a:t> coulombs/gram</a:t>
            </a:r>
          </a:p>
        </p:txBody>
      </p:sp>
      <p:sp>
        <p:nvSpPr>
          <p:cNvPr id="118823" name="Text Box 39"/>
          <p:cNvSpPr txBox="1">
            <a:spLocks noChangeArrowheads="1"/>
          </p:cNvSpPr>
          <p:nvPr/>
        </p:nvSpPr>
        <p:spPr bwMode="auto">
          <a:xfrm>
            <a:off x="4648200" y="4419600"/>
            <a:ext cx="4160838" cy="822325"/>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m = </a:t>
            </a:r>
            <a:r>
              <a:rPr lang="en-US" altLang="en-US" u="sng">
                <a:latin typeface="Times" pitchFamily="18" charset="0"/>
              </a:rPr>
              <a:t>      1.602 x 10</a:t>
            </a:r>
            <a:r>
              <a:rPr lang="en-US" altLang="en-US" baseline="30000">
                <a:latin typeface="Times" pitchFamily="18" charset="0"/>
              </a:rPr>
              <a:t>-19</a:t>
            </a:r>
            <a:r>
              <a:rPr lang="en-US" altLang="en-US" u="sng">
                <a:latin typeface="Times" pitchFamily="18" charset="0"/>
              </a:rPr>
              <a:t> coulomb  </a:t>
            </a:r>
          </a:p>
          <a:p>
            <a:r>
              <a:rPr lang="en-US" altLang="en-US">
                <a:latin typeface="Times" pitchFamily="18" charset="0"/>
              </a:rPr>
              <a:t>        1.759 x 10</a:t>
            </a:r>
            <a:r>
              <a:rPr lang="en-US" altLang="en-US" baseline="30000">
                <a:latin typeface="Times" pitchFamily="18" charset="0"/>
              </a:rPr>
              <a:t>8</a:t>
            </a:r>
            <a:r>
              <a:rPr lang="en-US" altLang="en-US">
                <a:latin typeface="Times" pitchFamily="18" charset="0"/>
              </a:rPr>
              <a:t> coulombs/gram</a:t>
            </a:r>
          </a:p>
        </p:txBody>
      </p:sp>
      <p:sp>
        <p:nvSpPr>
          <p:cNvPr id="118824" name="Text Box 40"/>
          <p:cNvSpPr txBox="1">
            <a:spLocks noChangeArrowheads="1"/>
          </p:cNvSpPr>
          <p:nvPr/>
        </p:nvSpPr>
        <p:spPr bwMode="auto">
          <a:xfrm>
            <a:off x="3048000" y="5638800"/>
            <a:ext cx="2387600"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m = 9.07 x 19</a:t>
            </a:r>
            <a:r>
              <a:rPr lang="en-US" altLang="en-US" baseline="30000">
                <a:latin typeface="Times" pitchFamily="18" charset="0"/>
              </a:rPr>
              <a:t>-28</a:t>
            </a:r>
            <a:r>
              <a:rPr lang="en-US" altLang="en-US">
                <a:latin typeface="Times" pitchFamily="18" charset="0"/>
              </a:rPr>
              <a:t> g</a:t>
            </a:r>
          </a:p>
        </p:txBody>
      </p:sp>
      <p:sp>
        <p:nvSpPr>
          <p:cNvPr id="118825" name="Line 41"/>
          <p:cNvSpPr>
            <a:spLocks noChangeShapeType="1"/>
          </p:cNvSpPr>
          <p:nvPr/>
        </p:nvSpPr>
        <p:spPr bwMode="auto">
          <a:xfrm>
            <a:off x="3124200" y="6096000"/>
            <a:ext cx="2286000" cy="0"/>
          </a:xfrm>
          <a:prstGeom prst="line">
            <a:avLst/>
          </a:prstGeom>
          <a:noFill/>
          <a:ln w="38100" cmpd="dbl">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118826" name="Line 42"/>
          <p:cNvSpPr>
            <a:spLocks noChangeShapeType="1"/>
          </p:cNvSpPr>
          <p:nvPr/>
        </p:nvSpPr>
        <p:spPr bwMode="auto">
          <a:xfrm>
            <a:off x="7010400" y="4800600"/>
            <a:ext cx="381000" cy="0"/>
          </a:xfrm>
          <a:prstGeom prst="line">
            <a:avLst/>
          </a:prstGeom>
          <a:noFill/>
          <a:ln w="12700">
            <a:solidFill>
              <a:schemeClr val="tx1"/>
            </a:solidFill>
            <a:round/>
            <a:headEnd/>
            <a:tailEnd/>
          </a:ln>
          <a:effectLst>
            <a:prstShdw prst="shdw17" dist="17961" dir="2700000">
              <a:schemeClr val="tx1">
                <a:gamma/>
                <a:shade val="60000"/>
                <a:invGamma/>
              </a:schemeClr>
            </a:prstShdw>
          </a:effectLst>
        </p:spPr>
        <p:txBody>
          <a:bodyPr wrap="none" anchor="ctr"/>
          <a:lstStyle/>
          <a:p>
            <a:endParaRPr lang="en-US"/>
          </a:p>
        </p:txBody>
      </p:sp>
      <p:sp>
        <p:nvSpPr>
          <p:cNvPr id="118828" name="AutoShape 44">
            <a:hlinkClick r:id="rId2" action="ppaction://hlinksldjump" highlightClick="1"/>
          </p:cNvPr>
          <p:cNvSpPr>
            <a:spLocks noChangeArrowheads="1"/>
          </p:cNvSpPr>
          <p:nvPr/>
        </p:nvSpPr>
        <p:spPr bwMode="auto">
          <a:xfrm>
            <a:off x="7924800" y="6248400"/>
            <a:ext cx="381000" cy="381000"/>
          </a:xfrm>
          <a:prstGeom prst="actionButtonBeginning">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18789"/>
                                        </p:tgtEl>
                                        <p:attrNameLst>
                                          <p:attrName>style.visibility</p:attrName>
                                        </p:attrNameLst>
                                      </p:cBhvr>
                                      <p:to>
                                        <p:strVal val="visible"/>
                                      </p:to>
                                    </p:set>
                                    <p:anim calcmode="lin" valueType="num">
                                      <p:cBhvr additive="base">
                                        <p:cTn id="7" dur="500" fill="hold"/>
                                        <p:tgtEl>
                                          <p:spTgt spid="118789"/>
                                        </p:tgtEl>
                                        <p:attrNameLst>
                                          <p:attrName>ppt_x</p:attrName>
                                        </p:attrNameLst>
                                      </p:cBhvr>
                                      <p:tavLst>
                                        <p:tav tm="0">
                                          <p:val>
                                            <p:strVal val="1+#ppt_w/2"/>
                                          </p:val>
                                        </p:tav>
                                        <p:tav tm="100000">
                                          <p:val>
                                            <p:strVal val="#ppt_x"/>
                                          </p:val>
                                        </p:tav>
                                      </p:tavLst>
                                    </p:anim>
                                    <p:anim calcmode="lin" valueType="num">
                                      <p:cBhvr additive="base">
                                        <p:cTn id="8" dur="500" fill="hold"/>
                                        <p:tgtEl>
                                          <p:spTgt spid="11878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18828"/>
                                        </p:tgtEl>
                                        <p:attrNameLst>
                                          <p:attrName>style.visibility</p:attrName>
                                        </p:attrNameLst>
                                      </p:cBhvr>
                                      <p:to>
                                        <p:strVal val="visible"/>
                                      </p:to>
                                    </p:set>
                                    <p:animEffect transition="in" filter="dissolve">
                                      <p:cBhvr>
                                        <p:cTn id="12" dur="500"/>
                                        <p:tgtEl>
                                          <p:spTgt spid="118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animBg="1"/>
      <p:bldP spid="1188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Line 2"/>
          <p:cNvSpPr>
            <a:spLocks noChangeShapeType="1"/>
          </p:cNvSpPr>
          <p:nvPr/>
        </p:nvSpPr>
        <p:spPr bwMode="auto">
          <a:xfrm>
            <a:off x="914400" y="990600"/>
            <a:ext cx="72390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19811" name="Text Box 3"/>
          <p:cNvSpPr txBox="1">
            <a:spLocks noChangeArrowheads="1"/>
          </p:cNvSpPr>
          <p:nvPr/>
        </p:nvSpPr>
        <p:spPr bwMode="auto">
          <a:xfrm>
            <a:off x="457200" y="1219200"/>
            <a:ext cx="8305800" cy="3743325"/>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    The proton was discovered shortly after the electron using specially designed gas discharge tubes. The proton has a positive charge equal in magnitude to the electron’s negative charge. However, it is about 1800 times heavier than the electron. Every element has a specific number of protons. Change the number of protons and you have a new element. Imagine the possibilities! </a:t>
            </a:r>
          </a:p>
          <a:p>
            <a:r>
              <a:rPr lang="en-US" altLang="en-US">
                <a:latin typeface="Times" pitchFamily="18" charset="0"/>
              </a:rPr>
              <a:t>     Rutherford had theorized that there must be another particle that would have the same mass as the proton, no charge, and would also be located in the nucleus. In 1932, James Chadwick proved Rutherford’s theory correct by discovering the </a:t>
            </a:r>
            <a:r>
              <a:rPr lang="en-US" altLang="en-US" i="1">
                <a:latin typeface="Times" pitchFamily="18" charset="0"/>
              </a:rPr>
              <a:t>neutron</a:t>
            </a:r>
            <a:r>
              <a:rPr lang="en-US" altLang="en-US">
                <a:latin typeface="Times" pitchFamily="18" charset="0"/>
              </a:rPr>
              <a:t>.</a:t>
            </a:r>
          </a:p>
        </p:txBody>
      </p:sp>
      <p:sp>
        <p:nvSpPr>
          <p:cNvPr id="119817" name="AutoShape 9">
            <a:hlinkClick r:id="rId2" action="ppaction://hlinksldjump" highlightClick="1"/>
          </p:cNvPr>
          <p:cNvSpPr>
            <a:spLocks noChangeArrowheads="1"/>
          </p:cNvSpPr>
          <p:nvPr/>
        </p:nvSpPr>
        <p:spPr bwMode="auto">
          <a:xfrm>
            <a:off x="7772400" y="6243638"/>
            <a:ext cx="381000" cy="381000"/>
          </a:xfrm>
          <a:prstGeom prst="actionButtonHome">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
        <p:nvSpPr>
          <p:cNvPr id="119818" name="AutoShape 10">
            <a:hlinkClick r:id="" action="ppaction://hlinkshowjump?jump=previousslide" highlightClick="1"/>
          </p:cNvPr>
          <p:cNvSpPr>
            <a:spLocks noChangeArrowheads="1"/>
          </p:cNvSpPr>
          <p:nvPr/>
        </p:nvSpPr>
        <p:spPr bwMode="auto">
          <a:xfrm>
            <a:off x="7239000" y="6243638"/>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19819" name="AutoShape 11">
            <a:hlinkClick r:id="" action="ppaction://hlinkshowjump?jump=lastslide" highlightClick="1"/>
          </p:cNvPr>
          <p:cNvSpPr>
            <a:spLocks noChangeArrowheads="1"/>
          </p:cNvSpPr>
          <p:nvPr/>
        </p:nvSpPr>
        <p:spPr bwMode="auto">
          <a:xfrm>
            <a:off x="8305800" y="6243638"/>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19820" name="AutoShape 12">
            <a:hlinkClick r:id="rId3" action="ppaction://hlinksldjump" highlightClick="1"/>
          </p:cNvPr>
          <p:cNvSpPr>
            <a:spLocks noChangeArrowheads="1"/>
          </p:cNvSpPr>
          <p:nvPr/>
        </p:nvSpPr>
        <p:spPr bwMode="auto">
          <a:xfrm>
            <a:off x="6705600" y="6248400"/>
            <a:ext cx="381000" cy="381000"/>
          </a:xfrm>
          <a:prstGeom prst="actionButtonBeginning">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19824" name="Rectangle 16"/>
          <p:cNvSpPr>
            <a:spLocks noGrp="1" noChangeArrowheads="1"/>
          </p:cNvSpPr>
          <p:nvPr>
            <p:ph type="title"/>
          </p:nvPr>
        </p:nvSpPr>
        <p:spPr>
          <a:xfrm>
            <a:off x="609600" y="76200"/>
            <a:ext cx="3352800" cy="762000"/>
          </a:xfrm>
        </p:spPr>
        <p:txBody>
          <a:bodyPr>
            <a:normAutofit fontScale="90000"/>
          </a:bodyPr>
          <a:lstStyle/>
          <a:p>
            <a:pPr algn="l"/>
            <a:r>
              <a:rPr lang="en-US" altLang="en-US" sz="5400" i="1"/>
              <a:t>The Proton</a:t>
            </a:r>
            <a:endParaRPr lang="en-US" altLang="en-US"/>
          </a:p>
        </p:txBody>
      </p:sp>
      <p:sp>
        <p:nvSpPr>
          <p:cNvPr id="119827" name="AutoShape 19">
            <a:hlinkClick r:id="" action="ppaction://hlinkshowjump?jump=nextslide" highlightClick="1"/>
          </p:cNvPr>
          <p:cNvSpPr>
            <a:spLocks noChangeArrowheads="1"/>
          </p:cNvSpPr>
          <p:nvPr/>
        </p:nvSpPr>
        <p:spPr bwMode="auto">
          <a:xfrm>
            <a:off x="2971800" y="5257800"/>
            <a:ext cx="2971800" cy="1346200"/>
          </a:xfrm>
          <a:prstGeom prst="actionButtonBlank">
            <a:avLst/>
          </a:prstGeom>
          <a:solidFill>
            <a:srgbClr val="0000FF"/>
          </a:solidFill>
          <a:ln w="12700">
            <a:noFill/>
            <a:miter lim="800000"/>
            <a:headEnd/>
            <a:tailEnd/>
          </a:ln>
          <a:effectLst>
            <a:prstShdw prst="shdw17" dist="17961" dir="2700000">
              <a:srgbClr val="0000FF">
                <a:gamma/>
                <a:shade val="60000"/>
                <a:invGamma/>
              </a:srgbClr>
            </a:prstShdw>
          </a:effectLst>
        </p:spPr>
        <p:txBody>
          <a:bodyPr anchor="ctr">
            <a:spAutoFit/>
          </a:bodyPr>
          <a:lstStyle/>
          <a:p>
            <a:pPr algn="ctr"/>
            <a:r>
              <a:rPr lang="en-US" altLang="en-US">
                <a:latin typeface="Times" pitchFamily="18" charset="0"/>
              </a:rPr>
              <a:t>Summary of the proton, electron, and neutron</a:t>
            </a:r>
          </a:p>
        </p:txBody>
      </p:sp>
      <p:sp>
        <p:nvSpPr>
          <p:cNvPr id="119829" name="Text Box 21"/>
          <p:cNvSpPr txBox="1">
            <a:spLocks noChangeArrowheads="1"/>
          </p:cNvSpPr>
          <p:nvPr/>
        </p:nvSpPr>
        <p:spPr bwMode="auto">
          <a:xfrm>
            <a:off x="4090988" y="288925"/>
            <a:ext cx="4368800" cy="64135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sz="1800">
                <a:latin typeface="Times" pitchFamily="18" charset="0"/>
              </a:rPr>
              <a:t>(Postulated by William Wein in 1898. </a:t>
            </a:r>
          </a:p>
          <a:p>
            <a:r>
              <a:rPr lang="en-US" altLang="en-US" sz="1800">
                <a:latin typeface="Times" pitchFamily="18" charset="0"/>
              </a:rPr>
              <a:t>In 1920, Rutherford announced its existence.)</a:t>
            </a:r>
            <a:endParaRPr lang="en-US" altLang="en-US">
              <a:latin typeface="Times"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9817"/>
                                        </p:tgtEl>
                                        <p:attrNameLst>
                                          <p:attrName>style.visibility</p:attrName>
                                        </p:attrNameLst>
                                      </p:cBhvr>
                                      <p:to>
                                        <p:strVal val="visible"/>
                                      </p:to>
                                    </p:set>
                                    <p:animEffect transition="in" filter="dissolve">
                                      <p:cBhvr>
                                        <p:cTn id="7" dur="500"/>
                                        <p:tgtEl>
                                          <p:spTgt spid="11981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9818"/>
                                        </p:tgtEl>
                                        <p:attrNameLst>
                                          <p:attrName>style.visibility</p:attrName>
                                        </p:attrNameLst>
                                      </p:cBhvr>
                                      <p:to>
                                        <p:strVal val="visible"/>
                                      </p:to>
                                    </p:set>
                                    <p:animEffect transition="in" filter="dissolve">
                                      <p:cBhvr>
                                        <p:cTn id="11" dur="500"/>
                                        <p:tgtEl>
                                          <p:spTgt spid="11981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9819"/>
                                        </p:tgtEl>
                                        <p:attrNameLst>
                                          <p:attrName>style.visibility</p:attrName>
                                        </p:attrNameLst>
                                      </p:cBhvr>
                                      <p:to>
                                        <p:strVal val="visible"/>
                                      </p:to>
                                    </p:set>
                                    <p:animEffect transition="in" filter="dissolve">
                                      <p:cBhvr>
                                        <p:cTn id="15" dur="500"/>
                                        <p:tgtEl>
                                          <p:spTgt spid="119819"/>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19820"/>
                                        </p:tgtEl>
                                        <p:attrNameLst>
                                          <p:attrName>style.visibility</p:attrName>
                                        </p:attrNameLst>
                                      </p:cBhvr>
                                      <p:to>
                                        <p:strVal val="visible"/>
                                      </p:to>
                                    </p:set>
                                    <p:animEffect transition="in" filter="dissolve">
                                      <p:cBhvr>
                                        <p:cTn id="19" dur="500"/>
                                        <p:tgtEl>
                                          <p:spTgt spid="119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7" grpId="0" animBg="1"/>
      <p:bldP spid="119818" grpId="0" animBg="1"/>
      <p:bldP spid="119819" grpId="0" animBg="1"/>
      <p:bldP spid="1198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Line 2"/>
          <p:cNvSpPr>
            <a:spLocks noChangeShapeType="1"/>
          </p:cNvSpPr>
          <p:nvPr/>
        </p:nvSpPr>
        <p:spPr bwMode="auto">
          <a:xfrm>
            <a:off x="381000" y="1066800"/>
            <a:ext cx="83058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20838" name="AutoShape 6">
            <a:hlinkClick r:id="" action="ppaction://hlinkshowjump?jump=previousslide" highlightClick="1"/>
          </p:cNvPr>
          <p:cNvSpPr>
            <a:spLocks noChangeArrowheads="1"/>
          </p:cNvSpPr>
          <p:nvPr/>
        </p:nvSpPr>
        <p:spPr bwMode="auto">
          <a:xfrm>
            <a:off x="8382000" y="6172200"/>
            <a:ext cx="381000" cy="381000"/>
          </a:xfrm>
          <a:prstGeom prst="actionButtonBackPrevious">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
        <p:nvSpPr>
          <p:cNvPr id="120841" name="Rectangle 9"/>
          <p:cNvSpPr>
            <a:spLocks noGrp="1" noChangeArrowheads="1"/>
          </p:cNvSpPr>
          <p:nvPr>
            <p:ph type="title"/>
          </p:nvPr>
        </p:nvSpPr>
        <p:spPr>
          <a:xfrm>
            <a:off x="381000" y="76200"/>
            <a:ext cx="8458200" cy="1143000"/>
          </a:xfrm>
        </p:spPr>
        <p:txBody>
          <a:bodyPr/>
          <a:lstStyle/>
          <a:p>
            <a:pPr algn="l"/>
            <a:r>
              <a:rPr lang="en-US" altLang="en-US" sz="5400" i="1"/>
              <a:t>Protons, Electrons, Neutrons</a:t>
            </a:r>
            <a:endParaRPr lang="en-US" altLang="en-US"/>
          </a:p>
        </p:txBody>
      </p:sp>
      <p:sp>
        <p:nvSpPr>
          <p:cNvPr id="120843" name="Text Box 11"/>
          <p:cNvSpPr txBox="1">
            <a:spLocks noChangeArrowheads="1"/>
          </p:cNvSpPr>
          <p:nvPr/>
        </p:nvSpPr>
        <p:spPr bwMode="auto">
          <a:xfrm>
            <a:off x="685800" y="2667000"/>
            <a:ext cx="7454900" cy="25288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r>
              <a:rPr lang="en-US" altLang="en-US">
                <a:latin typeface="Times" pitchFamily="18" charset="0"/>
              </a:rPr>
              <a:t>  </a:t>
            </a:r>
            <a:r>
              <a:rPr lang="en-US" altLang="en-US" sz="3200">
                <a:latin typeface="Times" pitchFamily="18" charset="0"/>
              </a:rPr>
              <a:t>Particle		    Mass		      Charge</a:t>
            </a:r>
          </a:p>
          <a:p>
            <a:endParaRPr lang="en-US" altLang="en-US" sz="3200">
              <a:latin typeface="Times" pitchFamily="18" charset="0"/>
            </a:endParaRPr>
          </a:p>
          <a:p>
            <a:r>
              <a:rPr lang="en-US" altLang="en-US" sz="3200">
                <a:latin typeface="Times" pitchFamily="18" charset="0"/>
              </a:rPr>
              <a:t>Electron		9.11 x 10</a:t>
            </a:r>
            <a:r>
              <a:rPr lang="en-US" altLang="en-US" sz="3200" baseline="30000">
                <a:latin typeface="Times" pitchFamily="18" charset="0"/>
              </a:rPr>
              <a:t>-28</a:t>
            </a:r>
            <a:r>
              <a:rPr lang="en-US" altLang="en-US" sz="3200">
                <a:latin typeface="Times" pitchFamily="18" charset="0"/>
              </a:rPr>
              <a:t> g		  1-</a:t>
            </a:r>
          </a:p>
          <a:p>
            <a:r>
              <a:rPr lang="en-US" altLang="en-US" sz="3200">
                <a:latin typeface="Times" pitchFamily="18" charset="0"/>
              </a:rPr>
              <a:t>Proton		1.67 x 10</a:t>
            </a:r>
            <a:r>
              <a:rPr lang="en-US" altLang="en-US" sz="3200" baseline="30000">
                <a:latin typeface="Times" pitchFamily="18" charset="0"/>
              </a:rPr>
              <a:t>-24</a:t>
            </a:r>
            <a:r>
              <a:rPr lang="en-US" altLang="en-US" sz="3200">
                <a:latin typeface="Times" pitchFamily="18" charset="0"/>
              </a:rPr>
              <a:t> g		  1+</a:t>
            </a:r>
          </a:p>
          <a:p>
            <a:r>
              <a:rPr lang="en-US" altLang="en-US" sz="3200">
                <a:latin typeface="Times" pitchFamily="18" charset="0"/>
              </a:rPr>
              <a:t>Neutron		1.67 x 10</a:t>
            </a:r>
            <a:r>
              <a:rPr lang="en-US" altLang="en-US" sz="3200" baseline="30000">
                <a:latin typeface="Times" pitchFamily="18" charset="0"/>
              </a:rPr>
              <a:t>-24</a:t>
            </a:r>
            <a:r>
              <a:rPr lang="en-US" altLang="en-US" sz="3200">
                <a:latin typeface="Times" pitchFamily="18" charset="0"/>
              </a:rPr>
              <a:t> g		  0</a:t>
            </a:r>
          </a:p>
        </p:txBody>
      </p:sp>
      <p:sp>
        <p:nvSpPr>
          <p:cNvPr id="120844" name="Line 12"/>
          <p:cNvSpPr>
            <a:spLocks noChangeShapeType="1"/>
          </p:cNvSpPr>
          <p:nvPr/>
        </p:nvSpPr>
        <p:spPr bwMode="auto">
          <a:xfrm>
            <a:off x="685800" y="3352800"/>
            <a:ext cx="7467600" cy="0"/>
          </a:xfrm>
          <a:prstGeom prst="line">
            <a:avLst/>
          </a:prstGeom>
          <a:noFill/>
          <a:ln w="12700">
            <a:solidFill>
              <a:schemeClr val="tx1"/>
            </a:solidFill>
            <a:round/>
            <a:headEnd/>
            <a:tailEnd/>
          </a:ln>
          <a:effectLst>
            <a:prstShdw prst="shdw17" dist="17961" dir="2700000">
              <a:schemeClr val="tx1">
                <a:gamma/>
                <a:shade val="60000"/>
                <a:invGamma/>
              </a:schemeClr>
            </a:prstShdw>
          </a:effectLst>
        </p:spPr>
        <p:txBody>
          <a:bodyPr wrap="none" anchor="ctr"/>
          <a:lstStyle/>
          <a:p>
            <a:endParaRPr lang="en-US"/>
          </a:p>
        </p:txBody>
      </p:sp>
      <p:sp>
        <p:nvSpPr>
          <p:cNvPr id="120845" name="Text Box 13"/>
          <p:cNvSpPr txBox="1">
            <a:spLocks noChangeArrowheads="1"/>
          </p:cNvSpPr>
          <p:nvPr/>
        </p:nvSpPr>
        <p:spPr bwMode="auto">
          <a:xfrm>
            <a:off x="2209800" y="1371600"/>
            <a:ext cx="4538663" cy="4572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spAutoFit/>
          </a:bodyPr>
          <a:lstStyle/>
          <a:p>
            <a:r>
              <a:rPr lang="en-US"/>
              <a:t>Find more information in your text!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8"/>
                                        </p:tgtEl>
                                        <p:attrNameLst>
                                          <p:attrName>style.visibility</p:attrName>
                                        </p:attrNameLst>
                                      </p:cBhvr>
                                      <p:to>
                                        <p:strVal val="visible"/>
                                      </p:to>
                                    </p:set>
                                    <p:animEffect transition="in" filter="dissolve">
                                      <p:cBhvr>
                                        <p:cTn id="7" dur="500"/>
                                        <p:tgtEl>
                                          <p:spTgt spid="120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Line 1026"/>
          <p:cNvSpPr>
            <a:spLocks noChangeShapeType="1"/>
          </p:cNvSpPr>
          <p:nvPr/>
        </p:nvSpPr>
        <p:spPr bwMode="auto">
          <a:xfrm>
            <a:off x="381000" y="1295400"/>
            <a:ext cx="83058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06499" name="Rectangle 1027"/>
          <p:cNvSpPr>
            <a:spLocks noGrp="1" noChangeArrowheads="1"/>
          </p:cNvSpPr>
          <p:nvPr>
            <p:ph type="title"/>
          </p:nvPr>
        </p:nvSpPr>
        <p:spPr>
          <a:xfrm>
            <a:off x="381000" y="609600"/>
            <a:ext cx="8763000" cy="685800"/>
          </a:xfrm>
        </p:spPr>
        <p:txBody>
          <a:bodyPr>
            <a:normAutofit fontScale="90000"/>
          </a:bodyPr>
          <a:lstStyle/>
          <a:p>
            <a:pPr algn="l"/>
            <a:r>
              <a:rPr lang="en-US" altLang="en-US" sz="5400" i="1" dirty="0"/>
              <a:t>Atomic </a:t>
            </a:r>
            <a:r>
              <a:rPr lang="en-US" altLang="en-US" sz="5400" i="1" dirty="0" smtClean="0"/>
              <a:t>Number (Z#) </a:t>
            </a:r>
            <a:r>
              <a:rPr lang="en-US" altLang="en-US" sz="2400" i="1" dirty="0"/>
              <a:t>(Henry Moseley in 1915)</a:t>
            </a:r>
            <a:endParaRPr lang="en-US" altLang="en-US" dirty="0"/>
          </a:p>
        </p:txBody>
      </p:sp>
      <p:sp>
        <p:nvSpPr>
          <p:cNvPr id="106504" name="Text Box 1032"/>
          <p:cNvSpPr txBox="1">
            <a:spLocks noChangeArrowheads="1"/>
          </p:cNvSpPr>
          <p:nvPr/>
        </p:nvSpPr>
        <p:spPr bwMode="auto">
          <a:xfrm>
            <a:off x="4114800" y="2057400"/>
            <a:ext cx="1276350" cy="1371600"/>
          </a:xfrm>
          <a:prstGeom prst="rect">
            <a:avLst/>
          </a:prstGeom>
          <a:noFill/>
          <a:ln w="9525">
            <a:noFill/>
            <a:miter lim="800000"/>
            <a:headEnd/>
            <a:tailEnd/>
          </a:ln>
          <a:effectLst/>
        </p:spPr>
        <p:txBody>
          <a:bodyPr wrap="none">
            <a:spAutoFit/>
          </a:bodyPr>
          <a:lstStyle/>
          <a:p>
            <a:r>
              <a:rPr lang="en-US" altLang="en-US"/>
              <a:t>  24</a:t>
            </a:r>
          </a:p>
          <a:p>
            <a:r>
              <a:rPr lang="en-US" altLang="en-US"/>
              <a:t>      </a:t>
            </a:r>
            <a:r>
              <a:rPr lang="en-US" altLang="en-US" sz="3600"/>
              <a:t>Mg</a:t>
            </a:r>
          </a:p>
          <a:p>
            <a:r>
              <a:rPr lang="en-US" altLang="en-US"/>
              <a:t>  12</a:t>
            </a:r>
          </a:p>
        </p:txBody>
      </p:sp>
      <p:sp>
        <p:nvSpPr>
          <p:cNvPr id="106512" name="Text Box 1040"/>
          <p:cNvSpPr txBox="1">
            <a:spLocks noChangeArrowheads="1"/>
          </p:cNvSpPr>
          <p:nvPr/>
        </p:nvSpPr>
        <p:spPr bwMode="auto">
          <a:xfrm>
            <a:off x="257175" y="4114800"/>
            <a:ext cx="2867025" cy="822325"/>
          </a:xfrm>
          <a:prstGeom prst="rect">
            <a:avLst/>
          </a:prstGeom>
          <a:noFill/>
          <a:ln w="9525">
            <a:noFill/>
            <a:miter lim="800000"/>
            <a:headEnd/>
            <a:tailEnd/>
          </a:ln>
          <a:effectLst/>
        </p:spPr>
        <p:txBody>
          <a:bodyPr>
            <a:spAutoFit/>
          </a:bodyPr>
          <a:lstStyle/>
          <a:p>
            <a:r>
              <a:rPr lang="en-US" altLang="en-US"/>
              <a:t>The # of protons (p</a:t>
            </a:r>
            <a:r>
              <a:rPr lang="en-US" altLang="en-US" baseline="30000"/>
              <a:t>+</a:t>
            </a:r>
            <a:r>
              <a:rPr lang="en-US" altLang="en-US"/>
              <a:t>) in the atom or….</a:t>
            </a:r>
          </a:p>
        </p:txBody>
      </p:sp>
      <p:grpSp>
        <p:nvGrpSpPr>
          <p:cNvPr id="2" name="Group 1051"/>
          <p:cNvGrpSpPr>
            <a:grpSpLocks/>
          </p:cNvGrpSpPr>
          <p:nvPr/>
        </p:nvGrpSpPr>
        <p:grpSpPr bwMode="auto">
          <a:xfrm>
            <a:off x="457200" y="2971800"/>
            <a:ext cx="3581400" cy="457200"/>
            <a:chOff x="288" y="1872"/>
            <a:chExt cx="2256" cy="288"/>
          </a:xfrm>
        </p:grpSpPr>
        <p:sp>
          <p:nvSpPr>
            <p:cNvPr id="106514" name="Text Box 1042"/>
            <p:cNvSpPr txBox="1">
              <a:spLocks noChangeArrowheads="1"/>
            </p:cNvSpPr>
            <p:nvPr/>
          </p:nvSpPr>
          <p:spPr bwMode="auto">
            <a:xfrm>
              <a:off x="288" y="1872"/>
              <a:ext cx="1368" cy="288"/>
            </a:xfrm>
            <a:prstGeom prst="rect">
              <a:avLst/>
            </a:prstGeom>
            <a:noFill/>
            <a:ln w="9525">
              <a:noFill/>
              <a:miter lim="800000"/>
              <a:headEnd/>
              <a:tailEnd/>
            </a:ln>
            <a:effectLst/>
          </p:spPr>
          <p:txBody>
            <a:bodyPr wrap="none">
              <a:spAutoFit/>
            </a:bodyPr>
            <a:lstStyle/>
            <a:p>
              <a:r>
                <a:rPr lang="en-US" altLang="en-US"/>
                <a:t>Atomic Number</a:t>
              </a:r>
            </a:p>
          </p:txBody>
        </p:sp>
        <p:sp>
          <p:nvSpPr>
            <p:cNvPr id="106515" name="Line 1043"/>
            <p:cNvSpPr>
              <a:spLocks noChangeShapeType="1"/>
            </p:cNvSpPr>
            <p:nvPr/>
          </p:nvSpPr>
          <p:spPr bwMode="auto">
            <a:xfrm>
              <a:off x="1680" y="2031"/>
              <a:ext cx="864" cy="0"/>
            </a:xfrm>
            <a:prstGeom prst="line">
              <a:avLst/>
            </a:prstGeom>
            <a:noFill/>
            <a:ln w="9525">
              <a:solidFill>
                <a:schemeClr val="tx1"/>
              </a:solidFill>
              <a:round/>
              <a:headEnd/>
              <a:tailEnd type="triangle" w="med" len="med"/>
            </a:ln>
            <a:effectLst/>
          </p:spPr>
          <p:txBody>
            <a:bodyPr wrap="none"/>
            <a:lstStyle/>
            <a:p>
              <a:endParaRPr lang="en-US"/>
            </a:p>
          </p:txBody>
        </p:sp>
      </p:grpSp>
      <p:sp>
        <p:nvSpPr>
          <p:cNvPr id="106516" name="Line 1044"/>
          <p:cNvSpPr>
            <a:spLocks noChangeShapeType="1"/>
          </p:cNvSpPr>
          <p:nvPr/>
        </p:nvSpPr>
        <p:spPr bwMode="auto">
          <a:xfrm>
            <a:off x="1600200" y="3429000"/>
            <a:ext cx="0" cy="609600"/>
          </a:xfrm>
          <a:prstGeom prst="line">
            <a:avLst/>
          </a:prstGeom>
          <a:noFill/>
          <a:ln w="38100">
            <a:solidFill>
              <a:schemeClr val="tx1"/>
            </a:solidFill>
            <a:round/>
            <a:headEnd/>
            <a:tailEnd type="triangle" w="med" len="med"/>
          </a:ln>
          <a:effectLst/>
        </p:spPr>
        <p:txBody>
          <a:bodyPr wrap="none"/>
          <a:lstStyle/>
          <a:p>
            <a:endParaRPr lang="en-US"/>
          </a:p>
        </p:txBody>
      </p:sp>
      <p:sp>
        <p:nvSpPr>
          <p:cNvPr id="106517" name="Text Box 1045"/>
          <p:cNvSpPr txBox="1">
            <a:spLocks noChangeArrowheads="1"/>
          </p:cNvSpPr>
          <p:nvPr/>
        </p:nvSpPr>
        <p:spPr bwMode="auto">
          <a:xfrm>
            <a:off x="3352800" y="4191000"/>
            <a:ext cx="4953000" cy="1187450"/>
          </a:xfrm>
          <a:prstGeom prst="rect">
            <a:avLst/>
          </a:prstGeom>
          <a:noFill/>
          <a:ln w="9525">
            <a:noFill/>
            <a:miter lim="800000"/>
            <a:headEnd/>
            <a:tailEnd/>
          </a:ln>
          <a:effectLst/>
        </p:spPr>
        <p:txBody>
          <a:bodyPr>
            <a:spAutoFit/>
          </a:bodyPr>
          <a:lstStyle/>
          <a:p>
            <a:r>
              <a:rPr lang="en-US" altLang="en-US"/>
              <a:t>The # of electrons (e</a:t>
            </a:r>
            <a:r>
              <a:rPr lang="en-US" altLang="en-US" baseline="30000"/>
              <a:t>-</a:t>
            </a:r>
            <a:r>
              <a:rPr lang="en-US" altLang="en-US"/>
              <a:t>) if the atom is electrically neutral ( i.e., not an ion. Click </a:t>
            </a:r>
            <a:r>
              <a:rPr lang="en-US" altLang="en-US">
                <a:solidFill>
                  <a:schemeClr val="bg2"/>
                </a:solidFill>
                <a:hlinkClick r:id="" action="ppaction://noaction"/>
              </a:rPr>
              <a:t>here</a:t>
            </a:r>
            <a:r>
              <a:rPr lang="en-US" altLang="en-US">
                <a:solidFill>
                  <a:schemeClr val="bg2"/>
                </a:solidFill>
              </a:rPr>
              <a:t> </a:t>
            </a:r>
            <a:r>
              <a:rPr lang="en-US" altLang="en-US"/>
              <a:t>to learn more about ions).</a:t>
            </a:r>
          </a:p>
        </p:txBody>
      </p:sp>
      <p:sp>
        <p:nvSpPr>
          <p:cNvPr id="106518" name="AutoShape 1046">
            <a:hlinkClick r:id="rId2" action="ppaction://hlinksldjump" highlightClick="1"/>
          </p:cNvPr>
          <p:cNvSpPr>
            <a:spLocks noChangeArrowheads="1"/>
          </p:cNvSpPr>
          <p:nvPr/>
        </p:nvSpPr>
        <p:spPr bwMode="auto">
          <a:xfrm>
            <a:off x="7391400" y="2286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6519" name="AutoShape 1047">
            <a:hlinkClick r:id="" action="ppaction://hlinkshowjump?jump=previousslide" highlightClick="1"/>
          </p:cNvPr>
          <p:cNvSpPr>
            <a:spLocks noChangeArrowheads="1"/>
          </p:cNvSpPr>
          <p:nvPr/>
        </p:nvSpPr>
        <p:spPr bwMode="auto">
          <a:xfrm>
            <a:off x="6858000" y="228600"/>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6520" name="AutoShape 1048">
            <a:hlinkClick r:id="" action="ppaction://hlinkshowjump?jump=lastslide" highlightClick="1"/>
          </p:cNvPr>
          <p:cNvSpPr>
            <a:spLocks noChangeArrowheads="1"/>
          </p:cNvSpPr>
          <p:nvPr/>
        </p:nvSpPr>
        <p:spPr bwMode="auto">
          <a:xfrm>
            <a:off x="8458200" y="2286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6521" name="AutoShape 1049">
            <a:hlinkClick r:id="" action="ppaction://hlinkshowjump?jump=nextslide" highlightClick="1"/>
          </p:cNvPr>
          <p:cNvSpPr>
            <a:spLocks noChangeArrowheads="1"/>
          </p:cNvSpPr>
          <p:nvPr/>
        </p:nvSpPr>
        <p:spPr bwMode="auto">
          <a:xfrm>
            <a:off x="7924800" y="2286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
        <p:nvSpPr>
          <p:cNvPr id="106522" name="AutoShape 1050">
            <a:hlinkClick r:id="" action="ppaction://noaction" highlightClick="1"/>
          </p:cNvPr>
          <p:cNvSpPr>
            <a:spLocks noChangeArrowheads="1"/>
          </p:cNvSpPr>
          <p:nvPr/>
        </p:nvSpPr>
        <p:spPr bwMode="auto">
          <a:xfrm>
            <a:off x="6324600" y="228600"/>
            <a:ext cx="381000" cy="381000"/>
          </a:xfrm>
          <a:prstGeom prst="actionButtonBeginning">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6524" name="Line 1052"/>
          <p:cNvSpPr>
            <a:spLocks noChangeShapeType="1"/>
          </p:cNvSpPr>
          <p:nvPr/>
        </p:nvSpPr>
        <p:spPr bwMode="auto">
          <a:xfrm>
            <a:off x="2057400" y="3429000"/>
            <a:ext cx="1676400" cy="685800"/>
          </a:xfrm>
          <a:prstGeom prst="line">
            <a:avLst/>
          </a:prstGeom>
          <a:noFill/>
          <a:ln w="12700">
            <a:solidFill>
              <a:schemeClr val="tx1"/>
            </a:solidFill>
            <a:round/>
            <a:headEnd/>
            <a:tailEnd type="triangle" w="med" len="med"/>
          </a:ln>
          <a:effectLst>
            <a:prstShdw prst="shdw17" dist="17961" dir="2700000">
              <a:schemeClr val="tx1">
                <a:gamma/>
                <a:shade val="60000"/>
                <a:invGamma/>
              </a:schemeClr>
            </a:prstShdw>
          </a:effectLst>
        </p:spPr>
        <p:txBody>
          <a:bodyPr wrap="none" anchor="ctr"/>
          <a:lstStyle/>
          <a:p>
            <a:endParaRPr lang="en-US"/>
          </a:p>
        </p:txBody>
      </p:sp>
      <p:sp>
        <p:nvSpPr>
          <p:cNvPr id="106527" name="Text Box 1055"/>
          <p:cNvSpPr txBox="1">
            <a:spLocks noChangeArrowheads="1"/>
          </p:cNvSpPr>
          <p:nvPr/>
        </p:nvSpPr>
        <p:spPr bwMode="auto">
          <a:xfrm>
            <a:off x="379413" y="1447800"/>
            <a:ext cx="2454275" cy="3048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sz="1400" i="1">
                <a:latin typeface="Times" pitchFamily="18" charset="0"/>
              </a:rPr>
              <a:t>Click here until buttons appear.</a:t>
            </a:r>
            <a:endParaRPr lang="en-US" altLang="en-US" i="1">
              <a:latin typeface="Times"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6516"/>
                                        </p:tgtEl>
                                        <p:attrNameLst>
                                          <p:attrName>style.visibility</p:attrName>
                                        </p:attrNameLst>
                                      </p:cBhvr>
                                      <p:to>
                                        <p:strVal val="visible"/>
                                      </p:to>
                                    </p:set>
                                    <p:animEffect transition="in" filter="wipe(up)">
                                      <p:cBhvr>
                                        <p:cTn id="13" dur="500"/>
                                        <p:tgtEl>
                                          <p:spTgt spid="106516"/>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106512"/>
                                        </p:tgtEl>
                                        <p:attrNameLst>
                                          <p:attrName>style.visibility</p:attrName>
                                        </p:attrNameLst>
                                      </p:cBhvr>
                                      <p:to>
                                        <p:strVal val="visible"/>
                                      </p:to>
                                    </p:set>
                                    <p:animEffect transition="in" filter="wipe(up)">
                                      <p:cBhvr>
                                        <p:cTn id="17" dur="500"/>
                                        <p:tgtEl>
                                          <p:spTgt spid="1065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6524"/>
                                        </p:tgtEl>
                                        <p:attrNameLst>
                                          <p:attrName>style.visibility</p:attrName>
                                        </p:attrNameLst>
                                      </p:cBhvr>
                                      <p:to>
                                        <p:strVal val="visible"/>
                                      </p:to>
                                    </p:set>
                                    <p:animEffect transition="in" filter="wipe(up)">
                                      <p:cBhvr>
                                        <p:cTn id="22" dur="500"/>
                                        <p:tgtEl>
                                          <p:spTgt spid="106524"/>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06517"/>
                                        </p:tgtEl>
                                        <p:attrNameLst>
                                          <p:attrName>style.visibility</p:attrName>
                                        </p:attrNameLst>
                                      </p:cBhvr>
                                      <p:to>
                                        <p:strVal val="visible"/>
                                      </p:to>
                                    </p:set>
                                    <p:animEffect transition="in" filter="dissolve">
                                      <p:cBhvr>
                                        <p:cTn id="26" dur="500"/>
                                        <p:tgtEl>
                                          <p:spTgt spid="106517"/>
                                        </p:tgtEl>
                                      </p:cBhvr>
                                    </p:animEffect>
                                  </p:childTnLst>
                                </p:cTn>
                              </p:par>
                            </p:childTnLst>
                          </p:cTn>
                        </p:par>
                        <p:par>
                          <p:cTn id="27" fill="hold">
                            <p:stCondLst>
                              <p:cond delay="1000"/>
                            </p:stCondLst>
                            <p:childTnLst>
                              <p:par>
                                <p:cTn id="28" presetID="2" presetClass="entr" presetSubtype="3" fill="hold" grpId="0" nodeType="afterEffect">
                                  <p:stCondLst>
                                    <p:cond delay="0"/>
                                  </p:stCondLst>
                                  <p:childTnLst>
                                    <p:set>
                                      <p:cBhvr>
                                        <p:cTn id="29" dur="1" fill="hold">
                                          <p:stCondLst>
                                            <p:cond delay="0"/>
                                          </p:stCondLst>
                                        </p:cTn>
                                        <p:tgtEl>
                                          <p:spTgt spid="106518"/>
                                        </p:tgtEl>
                                        <p:attrNameLst>
                                          <p:attrName>style.visibility</p:attrName>
                                        </p:attrNameLst>
                                      </p:cBhvr>
                                      <p:to>
                                        <p:strVal val="visible"/>
                                      </p:to>
                                    </p:set>
                                    <p:anim calcmode="lin" valueType="num">
                                      <p:cBhvr additive="base">
                                        <p:cTn id="30" dur="500" fill="hold"/>
                                        <p:tgtEl>
                                          <p:spTgt spid="106518"/>
                                        </p:tgtEl>
                                        <p:attrNameLst>
                                          <p:attrName>ppt_x</p:attrName>
                                        </p:attrNameLst>
                                      </p:cBhvr>
                                      <p:tavLst>
                                        <p:tav tm="0">
                                          <p:val>
                                            <p:strVal val="1+#ppt_w/2"/>
                                          </p:val>
                                        </p:tav>
                                        <p:tav tm="100000">
                                          <p:val>
                                            <p:strVal val="#ppt_x"/>
                                          </p:val>
                                        </p:tav>
                                      </p:tavLst>
                                    </p:anim>
                                    <p:anim calcmode="lin" valueType="num">
                                      <p:cBhvr additive="base">
                                        <p:cTn id="31" dur="500" fill="hold"/>
                                        <p:tgtEl>
                                          <p:spTgt spid="106518"/>
                                        </p:tgtEl>
                                        <p:attrNameLst>
                                          <p:attrName>ppt_y</p:attrName>
                                        </p:attrNameLst>
                                      </p:cBhvr>
                                      <p:tavLst>
                                        <p:tav tm="0">
                                          <p:val>
                                            <p:strVal val="0-#ppt_h/2"/>
                                          </p:val>
                                        </p:tav>
                                        <p:tav tm="100000">
                                          <p:val>
                                            <p:strVal val="#ppt_y"/>
                                          </p:val>
                                        </p:tav>
                                      </p:tavLst>
                                    </p:anim>
                                  </p:childTnLst>
                                </p:cTn>
                              </p:par>
                            </p:childTnLst>
                          </p:cTn>
                        </p:par>
                        <p:par>
                          <p:cTn id="32" fill="hold">
                            <p:stCondLst>
                              <p:cond delay="1500"/>
                            </p:stCondLst>
                            <p:childTnLst>
                              <p:par>
                                <p:cTn id="33" presetID="2" presetClass="entr" presetSubtype="3" fill="hold" grpId="0" nodeType="afterEffect">
                                  <p:stCondLst>
                                    <p:cond delay="0"/>
                                  </p:stCondLst>
                                  <p:childTnLst>
                                    <p:set>
                                      <p:cBhvr>
                                        <p:cTn id="34" dur="1" fill="hold">
                                          <p:stCondLst>
                                            <p:cond delay="0"/>
                                          </p:stCondLst>
                                        </p:cTn>
                                        <p:tgtEl>
                                          <p:spTgt spid="106519"/>
                                        </p:tgtEl>
                                        <p:attrNameLst>
                                          <p:attrName>style.visibility</p:attrName>
                                        </p:attrNameLst>
                                      </p:cBhvr>
                                      <p:to>
                                        <p:strVal val="visible"/>
                                      </p:to>
                                    </p:set>
                                    <p:anim calcmode="lin" valueType="num">
                                      <p:cBhvr additive="base">
                                        <p:cTn id="35" dur="500" fill="hold"/>
                                        <p:tgtEl>
                                          <p:spTgt spid="106519"/>
                                        </p:tgtEl>
                                        <p:attrNameLst>
                                          <p:attrName>ppt_x</p:attrName>
                                        </p:attrNameLst>
                                      </p:cBhvr>
                                      <p:tavLst>
                                        <p:tav tm="0">
                                          <p:val>
                                            <p:strVal val="1+#ppt_w/2"/>
                                          </p:val>
                                        </p:tav>
                                        <p:tav tm="100000">
                                          <p:val>
                                            <p:strVal val="#ppt_x"/>
                                          </p:val>
                                        </p:tav>
                                      </p:tavLst>
                                    </p:anim>
                                    <p:anim calcmode="lin" valueType="num">
                                      <p:cBhvr additive="base">
                                        <p:cTn id="36" dur="500" fill="hold"/>
                                        <p:tgtEl>
                                          <p:spTgt spid="106519"/>
                                        </p:tgtEl>
                                        <p:attrNameLst>
                                          <p:attrName>ppt_y</p:attrName>
                                        </p:attrNameLst>
                                      </p:cBhvr>
                                      <p:tavLst>
                                        <p:tav tm="0">
                                          <p:val>
                                            <p:strVal val="0-#ppt_h/2"/>
                                          </p:val>
                                        </p:tav>
                                        <p:tav tm="100000">
                                          <p:val>
                                            <p:strVal val="#ppt_y"/>
                                          </p:val>
                                        </p:tav>
                                      </p:tavLst>
                                    </p:anim>
                                  </p:childTnLst>
                                </p:cTn>
                              </p:par>
                            </p:childTnLst>
                          </p:cTn>
                        </p:par>
                        <p:par>
                          <p:cTn id="37" fill="hold">
                            <p:stCondLst>
                              <p:cond delay="2000"/>
                            </p:stCondLst>
                            <p:childTnLst>
                              <p:par>
                                <p:cTn id="38" presetID="2" presetClass="entr" presetSubtype="3" fill="hold" grpId="0" nodeType="afterEffect">
                                  <p:stCondLst>
                                    <p:cond delay="0"/>
                                  </p:stCondLst>
                                  <p:childTnLst>
                                    <p:set>
                                      <p:cBhvr>
                                        <p:cTn id="39" dur="1" fill="hold">
                                          <p:stCondLst>
                                            <p:cond delay="0"/>
                                          </p:stCondLst>
                                        </p:cTn>
                                        <p:tgtEl>
                                          <p:spTgt spid="106520"/>
                                        </p:tgtEl>
                                        <p:attrNameLst>
                                          <p:attrName>style.visibility</p:attrName>
                                        </p:attrNameLst>
                                      </p:cBhvr>
                                      <p:to>
                                        <p:strVal val="visible"/>
                                      </p:to>
                                    </p:set>
                                    <p:anim calcmode="lin" valueType="num">
                                      <p:cBhvr additive="base">
                                        <p:cTn id="40" dur="500" fill="hold"/>
                                        <p:tgtEl>
                                          <p:spTgt spid="106520"/>
                                        </p:tgtEl>
                                        <p:attrNameLst>
                                          <p:attrName>ppt_x</p:attrName>
                                        </p:attrNameLst>
                                      </p:cBhvr>
                                      <p:tavLst>
                                        <p:tav tm="0">
                                          <p:val>
                                            <p:strVal val="1+#ppt_w/2"/>
                                          </p:val>
                                        </p:tav>
                                        <p:tav tm="100000">
                                          <p:val>
                                            <p:strVal val="#ppt_x"/>
                                          </p:val>
                                        </p:tav>
                                      </p:tavLst>
                                    </p:anim>
                                    <p:anim calcmode="lin" valueType="num">
                                      <p:cBhvr additive="base">
                                        <p:cTn id="41" dur="500" fill="hold"/>
                                        <p:tgtEl>
                                          <p:spTgt spid="106520"/>
                                        </p:tgtEl>
                                        <p:attrNameLst>
                                          <p:attrName>ppt_y</p:attrName>
                                        </p:attrNameLst>
                                      </p:cBhvr>
                                      <p:tavLst>
                                        <p:tav tm="0">
                                          <p:val>
                                            <p:strVal val="0-#ppt_h/2"/>
                                          </p:val>
                                        </p:tav>
                                        <p:tav tm="100000">
                                          <p:val>
                                            <p:strVal val="#ppt_y"/>
                                          </p:val>
                                        </p:tav>
                                      </p:tavLst>
                                    </p:anim>
                                  </p:childTnLst>
                                </p:cTn>
                              </p:par>
                            </p:childTnLst>
                          </p:cTn>
                        </p:par>
                        <p:par>
                          <p:cTn id="42" fill="hold">
                            <p:stCondLst>
                              <p:cond delay="2500"/>
                            </p:stCondLst>
                            <p:childTnLst>
                              <p:par>
                                <p:cTn id="43" presetID="2" presetClass="entr" presetSubtype="3" fill="hold" grpId="0" nodeType="afterEffect">
                                  <p:stCondLst>
                                    <p:cond delay="0"/>
                                  </p:stCondLst>
                                  <p:childTnLst>
                                    <p:set>
                                      <p:cBhvr>
                                        <p:cTn id="44" dur="1" fill="hold">
                                          <p:stCondLst>
                                            <p:cond delay="0"/>
                                          </p:stCondLst>
                                        </p:cTn>
                                        <p:tgtEl>
                                          <p:spTgt spid="106522"/>
                                        </p:tgtEl>
                                        <p:attrNameLst>
                                          <p:attrName>style.visibility</p:attrName>
                                        </p:attrNameLst>
                                      </p:cBhvr>
                                      <p:to>
                                        <p:strVal val="visible"/>
                                      </p:to>
                                    </p:set>
                                    <p:anim calcmode="lin" valueType="num">
                                      <p:cBhvr additive="base">
                                        <p:cTn id="45" dur="500" fill="hold"/>
                                        <p:tgtEl>
                                          <p:spTgt spid="106522"/>
                                        </p:tgtEl>
                                        <p:attrNameLst>
                                          <p:attrName>ppt_x</p:attrName>
                                        </p:attrNameLst>
                                      </p:cBhvr>
                                      <p:tavLst>
                                        <p:tav tm="0">
                                          <p:val>
                                            <p:strVal val="1+#ppt_w/2"/>
                                          </p:val>
                                        </p:tav>
                                        <p:tav tm="100000">
                                          <p:val>
                                            <p:strVal val="#ppt_x"/>
                                          </p:val>
                                        </p:tav>
                                      </p:tavLst>
                                    </p:anim>
                                    <p:anim calcmode="lin" valueType="num">
                                      <p:cBhvr additive="base">
                                        <p:cTn id="46" dur="500" fill="hold"/>
                                        <p:tgtEl>
                                          <p:spTgt spid="106522"/>
                                        </p:tgtEl>
                                        <p:attrNameLst>
                                          <p:attrName>ppt_y</p:attrName>
                                        </p:attrNameLst>
                                      </p:cBhvr>
                                      <p:tavLst>
                                        <p:tav tm="0">
                                          <p:val>
                                            <p:strVal val="0-#ppt_h/2"/>
                                          </p:val>
                                        </p:tav>
                                        <p:tav tm="100000">
                                          <p:val>
                                            <p:strVal val="#ppt_y"/>
                                          </p:val>
                                        </p:tav>
                                      </p:tavLst>
                                    </p:anim>
                                  </p:childTnLst>
                                </p:cTn>
                              </p:par>
                            </p:childTnLst>
                          </p:cTn>
                        </p:par>
                        <p:par>
                          <p:cTn id="47" fill="hold">
                            <p:stCondLst>
                              <p:cond delay="3000"/>
                            </p:stCondLst>
                            <p:childTnLst>
                              <p:par>
                                <p:cTn id="48" presetID="2" presetClass="entr" presetSubtype="3" fill="hold" grpId="0" nodeType="afterEffect">
                                  <p:stCondLst>
                                    <p:cond delay="0"/>
                                  </p:stCondLst>
                                  <p:childTnLst>
                                    <p:set>
                                      <p:cBhvr>
                                        <p:cTn id="49" dur="1" fill="hold">
                                          <p:stCondLst>
                                            <p:cond delay="0"/>
                                          </p:stCondLst>
                                        </p:cTn>
                                        <p:tgtEl>
                                          <p:spTgt spid="106521"/>
                                        </p:tgtEl>
                                        <p:attrNameLst>
                                          <p:attrName>style.visibility</p:attrName>
                                        </p:attrNameLst>
                                      </p:cBhvr>
                                      <p:to>
                                        <p:strVal val="visible"/>
                                      </p:to>
                                    </p:set>
                                    <p:anim calcmode="lin" valueType="num">
                                      <p:cBhvr additive="base">
                                        <p:cTn id="50" dur="500" fill="hold"/>
                                        <p:tgtEl>
                                          <p:spTgt spid="106521"/>
                                        </p:tgtEl>
                                        <p:attrNameLst>
                                          <p:attrName>ppt_x</p:attrName>
                                        </p:attrNameLst>
                                      </p:cBhvr>
                                      <p:tavLst>
                                        <p:tav tm="0">
                                          <p:val>
                                            <p:strVal val="1+#ppt_w/2"/>
                                          </p:val>
                                        </p:tav>
                                        <p:tav tm="100000">
                                          <p:val>
                                            <p:strVal val="#ppt_x"/>
                                          </p:val>
                                        </p:tav>
                                      </p:tavLst>
                                    </p:anim>
                                    <p:anim calcmode="lin" valueType="num">
                                      <p:cBhvr additive="base">
                                        <p:cTn id="51" dur="500" fill="hold"/>
                                        <p:tgtEl>
                                          <p:spTgt spid="1065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2" grpId="0" autoUpdateAnimBg="0"/>
      <p:bldP spid="106516" grpId="0" animBg="1"/>
      <p:bldP spid="106517" grpId="0" autoUpdateAnimBg="0"/>
      <p:bldP spid="106518" grpId="0" animBg="1"/>
      <p:bldP spid="106519" grpId="0" animBg="1"/>
      <p:bldP spid="106520" grpId="0" animBg="1"/>
      <p:bldP spid="106521" grpId="0" animBg="1"/>
      <p:bldP spid="106522" grpId="0" animBg="1"/>
      <p:bldP spid="1065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Line 2"/>
          <p:cNvSpPr>
            <a:spLocks noChangeShapeType="1"/>
          </p:cNvSpPr>
          <p:nvPr/>
        </p:nvSpPr>
        <p:spPr bwMode="auto">
          <a:xfrm>
            <a:off x="381000" y="1295400"/>
            <a:ext cx="60960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105476" name="Rectangle 4"/>
          <p:cNvSpPr>
            <a:spLocks noGrp="1" noChangeArrowheads="1"/>
          </p:cNvSpPr>
          <p:nvPr>
            <p:ph type="title"/>
          </p:nvPr>
        </p:nvSpPr>
        <p:spPr>
          <a:xfrm>
            <a:off x="381000" y="609600"/>
            <a:ext cx="7010400" cy="685800"/>
          </a:xfrm>
        </p:spPr>
        <p:txBody>
          <a:bodyPr>
            <a:normAutofit fontScale="90000"/>
          </a:bodyPr>
          <a:lstStyle/>
          <a:p>
            <a:pPr algn="l"/>
            <a:r>
              <a:rPr lang="en-US" altLang="en-US" sz="5400" i="1" dirty="0" smtClean="0"/>
              <a:t>Atomic Mass Number (A#)</a:t>
            </a:r>
            <a:endParaRPr lang="en-US" altLang="en-US" dirty="0"/>
          </a:p>
        </p:txBody>
      </p:sp>
      <p:sp>
        <p:nvSpPr>
          <p:cNvPr id="105484" name="AutoShape 12">
            <a:hlinkClick r:id="rId2" action="ppaction://hlinksldjump" highlightClick="1"/>
          </p:cNvPr>
          <p:cNvSpPr>
            <a:spLocks noChangeArrowheads="1"/>
          </p:cNvSpPr>
          <p:nvPr/>
        </p:nvSpPr>
        <p:spPr bwMode="auto">
          <a:xfrm>
            <a:off x="7924800" y="2286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5485" name="AutoShape 13">
            <a:hlinkClick r:id="" action="ppaction://hlinkshowjump?jump=previousslide" highlightClick="1"/>
          </p:cNvPr>
          <p:cNvSpPr>
            <a:spLocks noChangeArrowheads="1"/>
          </p:cNvSpPr>
          <p:nvPr/>
        </p:nvSpPr>
        <p:spPr bwMode="auto">
          <a:xfrm>
            <a:off x="7391400" y="228600"/>
            <a:ext cx="381000" cy="381000"/>
          </a:xfrm>
          <a:prstGeom prst="actionButtonBackPrevious">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5486" name="AutoShape 14">
            <a:hlinkClick r:id="" action="ppaction://hlinkshowjump?jump=lastslide" highlightClick="1"/>
          </p:cNvPr>
          <p:cNvSpPr>
            <a:spLocks noChangeArrowheads="1"/>
          </p:cNvSpPr>
          <p:nvPr/>
        </p:nvSpPr>
        <p:spPr bwMode="auto">
          <a:xfrm>
            <a:off x="8458200" y="2286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5487" name="AutoShape 15">
            <a:hlinkClick r:id="" action="ppaction://hlinkshowjump?jump=nextslide" highlightClick="1"/>
          </p:cNvPr>
          <p:cNvSpPr>
            <a:spLocks noChangeArrowheads="1"/>
          </p:cNvSpPr>
          <p:nvPr/>
        </p:nvSpPr>
        <p:spPr bwMode="auto">
          <a:xfrm>
            <a:off x="6705600" y="54864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
        <p:nvSpPr>
          <p:cNvPr id="105488" name="Text Box 16"/>
          <p:cNvSpPr txBox="1">
            <a:spLocks noChangeArrowheads="1"/>
          </p:cNvSpPr>
          <p:nvPr/>
        </p:nvSpPr>
        <p:spPr bwMode="auto">
          <a:xfrm>
            <a:off x="4114800" y="2057400"/>
            <a:ext cx="1276350" cy="1371600"/>
          </a:xfrm>
          <a:prstGeom prst="rect">
            <a:avLst/>
          </a:prstGeom>
          <a:noFill/>
          <a:ln w="9525">
            <a:noFill/>
            <a:miter lim="800000"/>
            <a:headEnd/>
            <a:tailEnd/>
          </a:ln>
          <a:effectLst/>
        </p:spPr>
        <p:txBody>
          <a:bodyPr wrap="none">
            <a:spAutoFit/>
          </a:bodyPr>
          <a:lstStyle/>
          <a:p>
            <a:r>
              <a:rPr lang="en-US" altLang="en-US"/>
              <a:t>  24</a:t>
            </a:r>
          </a:p>
          <a:p>
            <a:r>
              <a:rPr lang="en-US" altLang="en-US"/>
              <a:t>      </a:t>
            </a:r>
            <a:r>
              <a:rPr lang="en-US" altLang="en-US" sz="3600"/>
              <a:t>Mg</a:t>
            </a:r>
          </a:p>
          <a:p>
            <a:r>
              <a:rPr lang="en-US" altLang="en-US"/>
              <a:t>  12</a:t>
            </a:r>
          </a:p>
        </p:txBody>
      </p:sp>
      <p:sp>
        <p:nvSpPr>
          <p:cNvPr id="105492" name="Line 20"/>
          <p:cNvSpPr>
            <a:spLocks noChangeShapeType="1"/>
          </p:cNvSpPr>
          <p:nvPr/>
        </p:nvSpPr>
        <p:spPr bwMode="auto">
          <a:xfrm>
            <a:off x="1828800" y="2514600"/>
            <a:ext cx="0" cy="1295400"/>
          </a:xfrm>
          <a:prstGeom prst="line">
            <a:avLst/>
          </a:prstGeom>
          <a:noFill/>
          <a:ln w="38100">
            <a:solidFill>
              <a:schemeClr val="tx1"/>
            </a:solidFill>
            <a:round/>
            <a:headEnd/>
            <a:tailEnd type="triangle" w="med" len="med"/>
          </a:ln>
          <a:effectLst/>
        </p:spPr>
        <p:txBody>
          <a:bodyPr wrap="none"/>
          <a:lstStyle/>
          <a:p>
            <a:endParaRPr lang="en-US"/>
          </a:p>
        </p:txBody>
      </p:sp>
      <p:sp>
        <p:nvSpPr>
          <p:cNvPr id="105493" name="Text Box 21"/>
          <p:cNvSpPr txBox="1">
            <a:spLocks noChangeArrowheads="1"/>
          </p:cNvSpPr>
          <p:nvPr/>
        </p:nvSpPr>
        <p:spPr bwMode="auto">
          <a:xfrm>
            <a:off x="898525" y="3962400"/>
            <a:ext cx="4662488" cy="457200"/>
          </a:xfrm>
          <a:prstGeom prst="rect">
            <a:avLst/>
          </a:prstGeom>
          <a:noFill/>
          <a:ln w="9525">
            <a:noFill/>
            <a:miter lim="800000"/>
            <a:headEnd/>
            <a:tailEnd/>
          </a:ln>
          <a:effectLst/>
        </p:spPr>
        <p:txBody>
          <a:bodyPr wrap="none">
            <a:spAutoFit/>
          </a:bodyPr>
          <a:lstStyle/>
          <a:p>
            <a:r>
              <a:rPr lang="en-US" altLang="en-US"/>
              <a:t>The # of protons + the # of neutrons </a:t>
            </a:r>
          </a:p>
        </p:txBody>
      </p:sp>
      <p:sp>
        <p:nvSpPr>
          <p:cNvPr id="105494" name="Text Box 22"/>
          <p:cNvSpPr txBox="1">
            <a:spLocks noChangeArrowheads="1"/>
          </p:cNvSpPr>
          <p:nvPr/>
        </p:nvSpPr>
        <p:spPr bwMode="auto">
          <a:xfrm>
            <a:off x="1371600" y="5410200"/>
            <a:ext cx="5356225" cy="519113"/>
          </a:xfrm>
          <a:prstGeom prst="rect">
            <a:avLst/>
          </a:prstGeom>
          <a:noFill/>
          <a:ln w="9525">
            <a:noFill/>
            <a:miter lim="800000"/>
            <a:headEnd/>
            <a:tailEnd/>
          </a:ln>
          <a:effectLst/>
        </p:spPr>
        <p:txBody>
          <a:bodyPr wrap="none">
            <a:spAutoFit/>
          </a:bodyPr>
          <a:lstStyle/>
          <a:p>
            <a:r>
              <a:rPr lang="en-US" altLang="en-US" sz="2800" i="1">
                <a:solidFill>
                  <a:srgbClr val="FF00FF"/>
                </a:solidFill>
              </a:rPr>
              <a:t>What does the number 12 stand for?</a:t>
            </a:r>
            <a:endParaRPr lang="en-US" altLang="en-US">
              <a:solidFill>
                <a:srgbClr val="FF00FF"/>
              </a:solidFill>
            </a:endParaRPr>
          </a:p>
        </p:txBody>
      </p:sp>
      <p:grpSp>
        <p:nvGrpSpPr>
          <p:cNvPr id="2" name="Group 24"/>
          <p:cNvGrpSpPr>
            <a:grpSpLocks/>
          </p:cNvGrpSpPr>
          <p:nvPr/>
        </p:nvGrpSpPr>
        <p:grpSpPr bwMode="auto">
          <a:xfrm>
            <a:off x="914400" y="1981200"/>
            <a:ext cx="3216275" cy="457200"/>
            <a:chOff x="566" y="1610"/>
            <a:chExt cx="2026" cy="288"/>
          </a:xfrm>
        </p:grpSpPr>
        <p:sp>
          <p:nvSpPr>
            <p:cNvPr id="105497" name="Text Box 25"/>
            <p:cNvSpPr txBox="1">
              <a:spLocks noChangeArrowheads="1"/>
            </p:cNvSpPr>
            <p:nvPr/>
          </p:nvSpPr>
          <p:spPr bwMode="auto">
            <a:xfrm>
              <a:off x="566" y="1610"/>
              <a:ext cx="2026" cy="288"/>
            </a:xfrm>
            <a:prstGeom prst="rect">
              <a:avLst/>
            </a:prstGeom>
            <a:noFill/>
            <a:ln w="9525">
              <a:noFill/>
              <a:miter lim="800000"/>
              <a:headEnd/>
              <a:tailEnd/>
            </a:ln>
            <a:effectLst/>
          </p:spPr>
          <p:txBody>
            <a:bodyPr>
              <a:spAutoFit/>
            </a:bodyPr>
            <a:lstStyle/>
            <a:p>
              <a:r>
                <a:rPr lang="en-US" altLang="en-US"/>
                <a:t>Mass Number</a:t>
              </a:r>
            </a:p>
          </p:txBody>
        </p:sp>
        <p:sp>
          <p:nvSpPr>
            <p:cNvPr id="105498" name="Line 26"/>
            <p:cNvSpPr>
              <a:spLocks noChangeShapeType="1"/>
            </p:cNvSpPr>
            <p:nvPr/>
          </p:nvSpPr>
          <p:spPr bwMode="auto">
            <a:xfrm>
              <a:off x="1776" y="1776"/>
              <a:ext cx="768" cy="0"/>
            </a:xfrm>
            <a:prstGeom prst="line">
              <a:avLst/>
            </a:prstGeom>
            <a:noFill/>
            <a:ln w="9525">
              <a:solidFill>
                <a:schemeClr val="tx1"/>
              </a:solidFill>
              <a:round/>
              <a:headEnd/>
              <a:tailEnd type="triangle" w="med" len="med"/>
            </a:ln>
            <a:effectLst/>
          </p:spPr>
          <p:txBody>
            <a:bodyPr wrap="none"/>
            <a:lstStyle/>
            <a:p>
              <a:endParaRPr lang="en-US"/>
            </a:p>
          </p:txBody>
        </p:sp>
      </p:grpSp>
      <p:sp>
        <p:nvSpPr>
          <p:cNvPr id="105499" name="AutoShape 27">
            <a:hlinkClick r:id="" action="ppaction://noaction" highlightClick="1"/>
          </p:cNvPr>
          <p:cNvSpPr>
            <a:spLocks noChangeArrowheads="1"/>
          </p:cNvSpPr>
          <p:nvPr/>
        </p:nvSpPr>
        <p:spPr bwMode="auto">
          <a:xfrm>
            <a:off x="6858000" y="228600"/>
            <a:ext cx="381000" cy="381000"/>
          </a:xfrm>
          <a:prstGeom prst="actionButtonBeginning">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105502" name="Text Box 30"/>
          <p:cNvSpPr txBox="1">
            <a:spLocks noChangeArrowheads="1"/>
          </p:cNvSpPr>
          <p:nvPr/>
        </p:nvSpPr>
        <p:spPr bwMode="auto">
          <a:xfrm>
            <a:off x="379413" y="1447800"/>
            <a:ext cx="2454275" cy="30480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sz="1400" i="1">
                <a:latin typeface="Times" pitchFamily="18" charset="0"/>
              </a:rPr>
              <a:t>Click here until buttons appear.</a:t>
            </a:r>
            <a:endParaRPr lang="en-US" altLang="en-US" i="1">
              <a:latin typeface="Times" pitchFamily="18" charset="0"/>
            </a:endParaRPr>
          </a:p>
        </p:txBody>
      </p:sp>
      <p:sp>
        <p:nvSpPr>
          <p:cNvPr id="105503" name="Text Box 31"/>
          <p:cNvSpPr txBox="1">
            <a:spLocks noChangeArrowheads="1"/>
          </p:cNvSpPr>
          <p:nvPr/>
        </p:nvSpPr>
        <p:spPr bwMode="auto">
          <a:xfrm>
            <a:off x="5867400" y="2590800"/>
            <a:ext cx="2332038" cy="822325"/>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(Isotope notation </a:t>
            </a:r>
          </a:p>
          <a:p>
            <a:pPr algn="ctr"/>
            <a:r>
              <a:rPr lang="en-US" altLang="en-US">
                <a:latin typeface="Times" pitchFamily="18" charset="0"/>
              </a:rPr>
              <a:t>for Mg-24)</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5492"/>
                                        </p:tgtEl>
                                        <p:attrNameLst>
                                          <p:attrName>style.visibility</p:attrName>
                                        </p:attrNameLst>
                                      </p:cBhvr>
                                      <p:to>
                                        <p:strVal val="visible"/>
                                      </p:to>
                                    </p:set>
                                    <p:animEffect transition="in" filter="wipe(up)">
                                      <p:cBhvr>
                                        <p:cTn id="13" dur="500"/>
                                        <p:tgtEl>
                                          <p:spTgt spid="105492"/>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105493"/>
                                        </p:tgtEl>
                                        <p:attrNameLst>
                                          <p:attrName>style.visibility</p:attrName>
                                        </p:attrNameLst>
                                      </p:cBhvr>
                                      <p:to>
                                        <p:strVal val="visible"/>
                                      </p:to>
                                    </p:set>
                                    <p:animEffect transition="in" filter="wipe(up)">
                                      <p:cBhvr>
                                        <p:cTn id="17" dur="500"/>
                                        <p:tgtEl>
                                          <p:spTgt spid="105493"/>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05494"/>
                                        </p:tgtEl>
                                        <p:attrNameLst>
                                          <p:attrName>style.visibility</p:attrName>
                                        </p:attrNameLst>
                                      </p:cBhvr>
                                      <p:to>
                                        <p:strVal val="visible"/>
                                      </p:to>
                                    </p:set>
                                    <p:anim calcmode="lin" valueType="num">
                                      <p:cBhvr>
                                        <p:cTn id="22" dur="500" fill="hold"/>
                                        <p:tgtEl>
                                          <p:spTgt spid="105494"/>
                                        </p:tgtEl>
                                        <p:attrNameLst>
                                          <p:attrName>ppt_w</p:attrName>
                                        </p:attrNameLst>
                                      </p:cBhvr>
                                      <p:tavLst>
                                        <p:tav tm="0">
                                          <p:val>
                                            <p:fltVal val="0"/>
                                          </p:val>
                                        </p:tav>
                                        <p:tav tm="100000">
                                          <p:val>
                                            <p:strVal val="#ppt_w"/>
                                          </p:val>
                                        </p:tav>
                                      </p:tavLst>
                                    </p:anim>
                                    <p:anim calcmode="lin" valueType="num">
                                      <p:cBhvr>
                                        <p:cTn id="23" dur="500" fill="hold"/>
                                        <p:tgtEl>
                                          <p:spTgt spid="105494"/>
                                        </p:tgtEl>
                                        <p:attrNameLst>
                                          <p:attrName>ppt_h</p:attrName>
                                        </p:attrNameLst>
                                      </p:cBhvr>
                                      <p:tavLst>
                                        <p:tav tm="0">
                                          <p:val>
                                            <p:strVal val="#ppt_h"/>
                                          </p:val>
                                        </p:tav>
                                        <p:tav tm="100000">
                                          <p:val>
                                            <p:strVal val="#ppt_h"/>
                                          </p:val>
                                        </p:tav>
                                      </p:tavLst>
                                    </p:anim>
                                  </p:childTnLst>
                                </p:cTn>
                              </p:par>
                            </p:childTnLst>
                          </p:cTn>
                        </p:par>
                        <p:par>
                          <p:cTn id="24" fill="hold">
                            <p:stCondLst>
                              <p:cond delay="500"/>
                            </p:stCondLst>
                            <p:childTnLst>
                              <p:par>
                                <p:cTn id="25" presetID="2" presetClass="entr" presetSubtype="3" fill="hold" grpId="0" nodeType="afterEffect">
                                  <p:stCondLst>
                                    <p:cond delay="0"/>
                                  </p:stCondLst>
                                  <p:childTnLst>
                                    <p:set>
                                      <p:cBhvr>
                                        <p:cTn id="26" dur="1" fill="hold">
                                          <p:stCondLst>
                                            <p:cond delay="0"/>
                                          </p:stCondLst>
                                        </p:cTn>
                                        <p:tgtEl>
                                          <p:spTgt spid="105484"/>
                                        </p:tgtEl>
                                        <p:attrNameLst>
                                          <p:attrName>style.visibility</p:attrName>
                                        </p:attrNameLst>
                                      </p:cBhvr>
                                      <p:to>
                                        <p:strVal val="visible"/>
                                      </p:to>
                                    </p:set>
                                    <p:anim calcmode="lin" valueType="num">
                                      <p:cBhvr additive="base">
                                        <p:cTn id="27" dur="500" fill="hold"/>
                                        <p:tgtEl>
                                          <p:spTgt spid="105484"/>
                                        </p:tgtEl>
                                        <p:attrNameLst>
                                          <p:attrName>ppt_x</p:attrName>
                                        </p:attrNameLst>
                                      </p:cBhvr>
                                      <p:tavLst>
                                        <p:tav tm="0">
                                          <p:val>
                                            <p:strVal val="1+#ppt_w/2"/>
                                          </p:val>
                                        </p:tav>
                                        <p:tav tm="100000">
                                          <p:val>
                                            <p:strVal val="#ppt_x"/>
                                          </p:val>
                                        </p:tav>
                                      </p:tavLst>
                                    </p:anim>
                                    <p:anim calcmode="lin" valueType="num">
                                      <p:cBhvr additive="base">
                                        <p:cTn id="28" dur="500" fill="hold"/>
                                        <p:tgtEl>
                                          <p:spTgt spid="105484"/>
                                        </p:tgtEl>
                                        <p:attrNameLst>
                                          <p:attrName>ppt_y</p:attrName>
                                        </p:attrNameLst>
                                      </p:cBhvr>
                                      <p:tavLst>
                                        <p:tav tm="0">
                                          <p:val>
                                            <p:strVal val="0-#ppt_h/2"/>
                                          </p:val>
                                        </p:tav>
                                        <p:tav tm="100000">
                                          <p:val>
                                            <p:strVal val="#ppt_y"/>
                                          </p:val>
                                        </p:tav>
                                      </p:tavLst>
                                    </p:anim>
                                  </p:childTnLst>
                                </p:cTn>
                              </p:par>
                            </p:childTnLst>
                          </p:cTn>
                        </p:par>
                        <p:par>
                          <p:cTn id="29" fill="hold">
                            <p:stCondLst>
                              <p:cond delay="1000"/>
                            </p:stCondLst>
                            <p:childTnLst>
                              <p:par>
                                <p:cTn id="30" presetID="2" presetClass="entr" presetSubtype="3" fill="hold" grpId="0" nodeType="afterEffect">
                                  <p:stCondLst>
                                    <p:cond delay="0"/>
                                  </p:stCondLst>
                                  <p:childTnLst>
                                    <p:set>
                                      <p:cBhvr>
                                        <p:cTn id="31" dur="1" fill="hold">
                                          <p:stCondLst>
                                            <p:cond delay="0"/>
                                          </p:stCondLst>
                                        </p:cTn>
                                        <p:tgtEl>
                                          <p:spTgt spid="105485"/>
                                        </p:tgtEl>
                                        <p:attrNameLst>
                                          <p:attrName>style.visibility</p:attrName>
                                        </p:attrNameLst>
                                      </p:cBhvr>
                                      <p:to>
                                        <p:strVal val="visible"/>
                                      </p:to>
                                    </p:set>
                                    <p:anim calcmode="lin" valueType="num">
                                      <p:cBhvr additive="base">
                                        <p:cTn id="32" dur="500" fill="hold"/>
                                        <p:tgtEl>
                                          <p:spTgt spid="105485"/>
                                        </p:tgtEl>
                                        <p:attrNameLst>
                                          <p:attrName>ppt_x</p:attrName>
                                        </p:attrNameLst>
                                      </p:cBhvr>
                                      <p:tavLst>
                                        <p:tav tm="0">
                                          <p:val>
                                            <p:strVal val="1+#ppt_w/2"/>
                                          </p:val>
                                        </p:tav>
                                        <p:tav tm="100000">
                                          <p:val>
                                            <p:strVal val="#ppt_x"/>
                                          </p:val>
                                        </p:tav>
                                      </p:tavLst>
                                    </p:anim>
                                    <p:anim calcmode="lin" valueType="num">
                                      <p:cBhvr additive="base">
                                        <p:cTn id="33" dur="500" fill="hold"/>
                                        <p:tgtEl>
                                          <p:spTgt spid="105485"/>
                                        </p:tgtEl>
                                        <p:attrNameLst>
                                          <p:attrName>ppt_y</p:attrName>
                                        </p:attrNameLst>
                                      </p:cBhvr>
                                      <p:tavLst>
                                        <p:tav tm="0">
                                          <p:val>
                                            <p:strVal val="0-#ppt_h/2"/>
                                          </p:val>
                                        </p:tav>
                                        <p:tav tm="100000">
                                          <p:val>
                                            <p:strVal val="#ppt_y"/>
                                          </p:val>
                                        </p:tav>
                                      </p:tavLst>
                                    </p:anim>
                                  </p:childTnLst>
                                </p:cTn>
                              </p:par>
                            </p:childTnLst>
                          </p:cTn>
                        </p:par>
                        <p:par>
                          <p:cTn id="34" fill="hold">
                            <p:stCondLst>
                              <p:cond delay="1500"/>
                            </p:stCondLst>
                            <p:childTnLst>
                              <p:par>
                                <p:cTn id="35" presetID="2" presetClass="entr" presetSubtype="3" fill="hold" grpId="0" nodeType="afterEffect">
                                  <p:stCondLst>
                                    <p:cond delay="0"/>
                                  </p:stCondLst>
                                  <p:childTnLst>
                                    <p:set>
                                      <p:cBhvr>
                                        <p:cTn id="36" dur="1" fill="hold">
                                          <p:stCondLst>
                                            <p:cond delay="0"/>
                                          </p:stCondLst>
                                        </p:cTn>
                                        <p:tgtEl>
                                          <p:spTgt spid="105499"/>
                                        </p:tgtEl>
                                        <p:attrNameLst>
                                          <p:attrName>style.visibility</p:attrName>
                                        </p:attrNameLst>
                                      </p:cBhvr>
                                      <p:to>
                                        <p:strVal val="visible"/>
                                      </p:to>
                                    </p:set>
                                    <p:anim calcmode="lin" valueType="num">
                                      <p:cBhvr additive="base">
                                        <p:cTn id="37" dur="500" fill="hold"/>
                                        <p:tgtEl>
                                          <p:spTgt spid="105499"/>
                                        </p:tgtEl>
                                        <p:attrNameLst>
                                          <p:attrName>ppt_x</p:attrName>
                                        </p:attrNameLst>
                                      </p:cBhvr>
                                      <p:tavLst>
                                        <p:tav tm="0">
                                          <p:val>
                                            <p:strVal val="1+#ppt_w/2"/>
                                          </p:val>
                                        </p:tav>
                                        <p:tav tm="100000">
                                          <p:val>
                                            <p:strVal val="#ppt_x"/>
                                          </p:val>
                                        </p:tav>
                                      </p:tavLst>
                                    </p:anim>
                                    <p:anim calcmode="lin" valueType="num">
                                      <p:cBhvr additive="base">
                                        <p:cTn id="38" dur="500" fill="hold"/>
                                        <p:tgtEl>
                                          <p:spTgt spid="105499"/>
                                        </p:tgtEl>
                                        <p:attrNameLst>
                                          <p:attrName>ppt_y</p:attrName>
                                        </p:attrNameLst>
                                      </p:cBhvr>
                                      <p:tavLst>
                                        <p:tav tm="0">
                                          <p:val>
                                            <p:strVal val="0-#ppt_h/2"/>
                                          </p:val>
                                        </p:tav>
                                        <p:tav tm="100000">
                                          <p:val>
                                            <p:strVal val="#ppt_y"/>
                                          </p:val>
                                        </p:tav>
                                      </p:tavLst>
                                    </p:anim>
                                  </p:childTnLst>
                                </p:cTn>
                              </p:par>
                            </p:childTnLst>
                          </p:cTn>
                        </p:par>
                        <p:par>
                          <p:cTn id="39" fill="hold">
                            <p:stCondLst>
                              <p:cond delay="2000"/>
                            </p:stCondLst>
                            <p:childTnLst>
                              <p:par>
                                <p:cTn id="40" presetID="2" presetClass="entr" presetSubtype="3" fill="hold" grpId="0" nodeType="afterEffect">
                                  <p:stCondLst>
                                    <p:cond delay="0"/>
                                  </p:stCondLst>
                                  <p:childTnLst>
                                    <p:set>
                                      <p:cBhvr>
                                        <p:cTn id="41" dur="1" fill="hold">
                                          <p:stCondLst>
                                            <p:cond delay="0"/>
                                          </p:stCondLst>
                                        </p:cTn>
                                        <p:tgtEl>
                                          <p:spTgt spid="105486"/>
                                        </p:tgtEl>
                                        <p:attrNameLst>
                                          <p:attrName>style.visibility</p:attrName>
                                        </p:attrNameLst>
                                      </p:cBhvr>
                                      <p:to>
                                        <p:strVal val="visible"/>
                                      </p:to>
                                    </p:set>
                                    <p:anim calcmode="lin" valueType="num">
                                      <p:cBhvr additive="base">
                                        <p:cTn id="42" dur="500" fill="hold"/>
                                        <p:tgtEl>
                                          <p:spTgt spid="105486"/>
                                        </p:tgtEl>
                                        <p:attrNameLst>
                                          <p:attrName>ppt_x</p:attrName>
                                        </p:attrNameLst>
                                      </p:cBhvr>
                                      <p:tavLst>
                                        <p:tav tm="0">
                                          <p:val>
                                            <p:strVal val="1+#ppt_w/2"/>
                                          </p:val>
                                        </p:tav>
                                        <p:tav tm="100000">
                                          <p:val>
                                            <p:strVal val="#ppt_x"/>
                                          </p:val>
                                        </p:tav>
                                      </p:tavLst>
                                    </p:anim>
                                    <p:anim calcmode="lin" valueType="num">
                                      <p:cBhvr additive="base">
                                        <p:cTn id="43" dur="500" fill="hold"/>
                                        <p:tgtEl>
                                          <p:spTgt spid="105486"/>
                                        </p:tgtEl>
                                        <p:attrNameLst>
                                          <p:attrName>ppt_y</p:attrName>
                                        </p:attrNameLst>
                                      </p:cBhvr>
                                      <p:tavLst>
                                        <p:tav tm="0">
                                          <p:val>
                                            <p:strVal val="0-#ppt_h/2"/>
                                          </p:val>
                                        </p:tav>
                                        <p:tav tm="100000">
                                          <p:val>
                                            <p:strVal val="#ppt_y"/>
                                          </p:val>
                                        </p:tav>
                                      </p:tavLst>
                                    </p:anim>
                                  </p:childTnLst>
                                </p:cTn>
                              </p:par>
                            </p:childTnLst>
                          </p:cTn>
                        </p:par>
                        <p:par>
                          <p:cTn id="44" fill="hold">
                            <p:stCondLst>
                              <p:cond delay="2500"/>
                            </p:stCondLst>
                            <p:childTnLst>
                              <p:par>
                                <p:cTn id="45" presetID="2" presetClass="entr" presetSubtype="3" fill="hold" grpId="0" nodeType="afterEffect">
                                  <p:stCondLst>
                                    <p:cond delay="0"/>
                                  </p:stCondLst>
                                  <p:childTnLst>
                                    <p:set>
                                      <p:cBhvr>
                                        <p:cTn id="46" dur="1" fill="hold">
                                          <p:stCondLst>
                                            <p:cond delay="0"/>
                                          </p:stCondLst>
                                        </p:cTn>
                                        <p:tgtEl>
                                          <p:spTgt spid="105487"/>
                                        </p:tgtEl>
                                        <p:attrNameLst>
                                          <p:attrName>style.visibility</p:attrName>
                                        </p:attrNameLst>
                                      </p:cBhvr>
                                      <p:to>
                                        <p:strVal val="visible"/>
                                      </p:to>
                                    </p:set>
                                    <p:anim calcmode="lin" valueType="num">
                                      <p:cBhvr additive="base">
                                        <p:cTn id="47" dur="500" fill="hold"/>
                                        <p:tgtEl>
                                          <p:spTgt spid="105487"/>
                                        </p:tgtEl>
                                        <p:attrNameLst>
                                          <p:attrName>ppt_x</p:attrName>
                                        </p:attrNameLst>
                                      </p:cBhvr>
                                      <p:tavLst>
                                        <p:tav tm="0">
                                          <p:val>
                                            <p:strVal val="1+#ppt_w/2"/>
                                          </p:val>
                                        </p:tav>
                                        <p:tav tm="100000">
                                          <p:val>
                                            <p:strVal val="#ppt_x"/>
                                          </p:val>
                                        </p:tav>
                                      </p:tavLst>
                                    </p:anim>
                                    <p:anim calcmode="lin" valueType="num">
                                      <p:cBhvr additive="base">
                                        <p:cTn id="48" dur="500" fill="hold"/>
                                        <p:tgtEl>
                                          <p:spTgt spid="1054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4" grpId="0" animBg="1"/>
      <p:bldP spid="105485" grpId="0" animBg="1"/>
      <p:bldP spid="105486" grpId="0" animBg="1"/>
      <p:bldP spid="105487" grpId="0" animBg="1"/>
      <p:bldP spid="105492" grpId="0" animBg="1"/>
      <p:bldP spid="105493" grpId="0" autoUpdateAnimBg="0"/>
      <p:bldP spid="105494" grpId="0" autoUpdateAnimBg="0"/>
      <p:bldP spid="1054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8" name="Line 10"/>
          <p:cNvSpPr>
            <a:spLocks noChangeShapeType="1"/>
          </p:cNvSpPr>
          <p:nvPr/>
        </p:nvSpPr>
        <p:spPr bwMode="auto">
          <a:xfrm>
            <a:off x="381000" y="1295400"/>
            <a:ext cx="6096000" cy="0"/>
          </a:xfrm>
          <a:prstGeom prst="line">
            <a:avLst/>
          </a:prstGeom>
          <a:noFill/>
          <a:ln w="12700">
            <a:solidFill>
              <a:schemeClr val="tx2"/>
            </a:solidFill>
            <a:round/>
            <a:headEnd/>
            <a:tailEnd/>
          </a:ln>
          <a:effectLst>
            <a:prstShdw prst="shdw17" dist="17961" dir="2700000">
              <a:schemeClr val="tx2">
                <a:gamma/>
                <a:shade val="60000"/>
                <a:invGamma/>
              </a:schemeClr>
            </a:prstShdw>
          </a:effectLst>
        </p:spPr>
        <p:txBody>
          <a:bodyPr wrap="none" anchor="ctr"/>
          <a:lstStyle/>
          <a:p>
            <a:endParaRPr lang="en-US"/>
          </a:p>
        </p:txBody>
      </p:sp>
      <p:sp>
        <p:nvSpPr>
          <p:cNvPr id="94219" name="Text Box 11"/>
          <p:cNvSpPr txBox="1">
            <a:spLocks noChangeArrowheads="1"/>
          </p:cNvSpPr>
          <p:nvPr/>
        </p:nvSpPr>
        <p:spPr bwMode="auto">
          <a:xfrm>
            <a:off x="669925" y="1436688"/>
            <a:ext cx="7940675" cy="3013075"/>
          </a:xfrm>
          <a:prstGeom prst="rect">
            <a:avLst/>
          </a:prstGeom>
          <a:noFill/>
          <a:ln w="12700">
            <a:noFill/>
            <a:miter lim="800000"/>
            <a:headEnd/>
            <a:tailEnd/>
          </a:ln>
          <a:effectLst>
            <a:prstShdw prst="shdw17" dist="17961" dir="2700000">
              <a:schemeClr val="accent1">
                <a:gamma/>
                <a:shade val="60000"/>
                <a:invGamma/>
              </a:schemeClr>
            </a:prstShdw>
          </a:effectLst>
        </p:spPr>
        <p:txBody>
          <a:bodyPr anchor="ctr">
            <a:spAutoFit/>
          </a:bodyPr>
          <a:lstStyle/>
          <a:p>
            <a:r>
              <a:rPr lang="en-US" altLang="en-US">
                <a:latin typeface="Times" pitchFamily="18" charset="0"/>
              </a:rPr>
              <a:t>     Chadwick’s discovery of the neutron in 1932 helped take care of one of the flaws of the planetary model. Now, the entire mass of the atom could be accounted for. </a:t>
            </a:r>
            <a:r>
              <a:rPr lang="en-US" altLang="en-US" i="1">
                <a:latin typeface="Times" pitchFamily="18" charset="0"/>
              </a:rPr>
              <a:t>While the number of protons in an element are constant, it was discovered that atoms of the same element can have different numbers of neutrons.</a:t>
            </a:r>
            <a:r>
              <a:rPr lang="en-US" altLang="en-US">
                <a:latin typeface="Times" pitchFamily="18" charset="0"/>
              </a:rPr>
              <a:t> These atoms became known as </a:t>
            </a:r>
            <a:r>
              <a:rPr lang="en-US" altLang="en-US" i="1">
                <a:solidFill>
                  <a:srgbClr val="FF00FF"/>
                </a:solidFill>
                <a:latin typeface="Times" pitchFamily="18" charset="0"/>
              </a:rPr>
              <a:t>isotopes</a:t>
            </a:r>
            <a:r>
              <a:rPr lang="en-US" altLang="en-US">
                <a:latin typeface="Times" pitchFamily="18" charset="0"/>
              </a:rPr>
              <a:t> of one another. Isotopes of hydrogen will appear below upon mouse clicks.</a:t>
            </a:r>
          </a:p>
        </p:txBody>
      </p:sp>
      <p:sp>
        <p:nvSpPr>
          <p:cNvPr id="94220" name="Rectangle 12"/>
          <p:cNvSpPr>
            <a:spLocks noGrp="1" noChangeArrowheads="1"/>
          </p:cNvSpPr>
          <p:nvPr>
            <p:ph type="title"/>
          </p:nvPr>
        </p:nvSpPr>
        <p:spPr>
          <a:xfrm>
            <a:off x="381000" y="609600"/>
            <a:ext cx="5334000" cy="685800"/>
          </a:xfrm>
        </p:spPr>
        <p:txBody>
          <a:bodyPr>
            <a:normAutofit fontScale="90000"/>
          </a:bodyPr>
          <a:lstStyle/>
          <a:p>
            <a:pPr algn="l"/>
            <a:r>
              <a:rPr lang="en-US" altLang="en-US" sz="5400" i="1"/>
              <a:t>All About Isotopes</a:t>
            </a:r>
            <a:endParaRPr lang="en-US" altLang="en-US"/>
          </a:p>
        </p:txBody>
      </p:sp>
      <p:grpSp>
        <p:nvGrpSpPr>
          <p:cNvPr id="2" name="Group 42"/>
          <p:cNvGrpSpPr>
            <a:grpSpLocks/>
          </p:cNvGrpSpPr>
          <p:nvPr/>
        </p:nvGrpSpPr>
        <p:grpSpPr bwMode="auto">
          <a:xfrm>
            <a:off x="1752600" y="5257800"/>
            <a:ext cx="1165225" cy="1143000"/>
            <a:chOff x="1104" y="3312"/>
            <a:chExt cx="734" cy="720"/>
          </a:xfrm>
        </p:grpSpPr>
        <p:sp>
          <p:nvSpPr>
            <p:cNvPr id="94223" name="Text Box 15"/>
            <p:cNvSpPr txBox="1">
              <a:spLocks noChangeArrowheads="1"/>
            </p:cNvSpPr>
            <p:nvPr/>
          </p:nvSpPr>
          <p:spPr bwMode="auto">
            <a:xfrm>
              <a:off x="1104" y="3744"/>
              <a:ext cx="734"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Protium</a:t>
              </a:r>
            </a:p>
          </p:txBody>
        </p:sp>
        <p:grpSp>
          <p:nvGrpSpPr>
            <p:cNvPr id="3" name="Group 27"/>
            <p:cNvGrpSpPr>
              <a:grpSpLocks/>
            </p:cNvGrpSpPr>
            <p:nvPr/>
          </p:nvGrpSpPr>
          <p:grpSpPr bwMode="auto">
            <a:xfrm>
              <a:off x="1344" y="3312"/>
              <a:ext cx="288" cy="288"/>
              <a:chOff x="1344" y="3312"/>
              <a:chExt cx="288" cy="288"/>
            </a:xfrm>
          </p:grpSpPr>
          <p:sp>
            <p:nvSpPr>
              <p:cNvPr id="94226" name="Oval 18"/>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4" name="Group 26"/>
              <p:cNvGrpSpPr>
                <a:grpSpLocks/>
              </p:cNvGrpSpPr>
              <p:nvPr/>
            </p:nvGrpSpPr>
            <p:grpSpPr bwMode="auto">
              <a:xfrm>
                <a:off x="1392" y="3360"/>
                <a:ext cx="192" cy="192"/>
                <a:chOff x="288" y="3216"/>
                <a:chExt cx="576" cy="480"/>
              </a:xfrm>
            </p:grpSpPr>
            <p:sp>
              <p:nvSpPr>
                <p:cNvPr id="94232" name="Line 24"/>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94233" name="Line 25"/>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grpSp>
      <p:grpSp>
        <p:nvGrpSpPr>
          <p:cNvPr id="5" name="Group 47"/>
          <p:cNvGrpSpPr>
            <a:grpSpLocks/>
          </p:cNvGrpSpPr>
          <p:nvPr/>
        </p:nvGrpSpPr>
        <p:grpSpPr bwMode="auto">
          <a:xfrm>
            <a:off x="3810000" y="5029200"/>
            <a:ext cx="1485900" cy="1371600"/>
            <a:chOff x="2400" y="3168"/>
            <a:chExt cx="936" cy="864"/>
          </a:xfrm>
        </p:grpSpPr>
        <p:sp>
          <p:nvSpPr>
            <p:cNvPr id="94224" name="Text Box 16"/>
            <p:cNvSpPr txBox="1">
              <a:spLocks noChangeArrowheads="1"/>
            </p:cNvSpPr>
            <p:nvPr/>
          </p:nvSpPr>
          <p:spPr bwMode="auto">
            <a:xfrm>
              <a:off x="2400" y="3744"/>
              <a:ext cx="936"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Deuterium</a:t>
              </a:r>
            </a:p>
          </p:txBody>
        </p:sp>
        <p:sp>
          <p:nvSpPr>
            <p:cNvPr id="94227" name="Oval 19"/>
            <p:cNvSpPr>
              <a:spLocks noChangeArrowheads="1"/>
            </p:cNvSpPr>
            <p:nvPr/>
          </p:nvSpPr>
          <p:spPr bwMode="auto">
            <a:xfrm>
              <a:off x="2640" y="3312"/>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nvGrpSpPr>
            <p:cNvPr id="6" name="Group 28"/>
            <p:cNvGrpSpPr>
              <a:grpSpLocks/>
            </p:cNvGrpSpPr>
            <p:nvPr/>
          </p:nvGrpSpPr>
          <p:grpSpPr bwMode="auto">
            <a:xfrm>
              <a:off x="2448" y="3168"/>
              <a:ext cx="288" cy="288"/>
              <a:chOff x="1344" y="3312"/>
              <a:chExt cx="288" cy="288"/>
            </a:xfrm>
          </p:grpSpPr>
          <p:sp>
            <p:nvSpPr>
              <p:cNvPr id="94237" name="Oval 29"/>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7" name="Group 30"/>
              <p:cNvGrpSpPr>
                <a:grpSpLocks/>
              </p:cNvGrpSpPr>
              <p:nvPr/>
            </p:nvGrpSpPr>
            <p:grpSpPr bwMode="auto">
              <a:xfrm>
                <a:off x="1392" y="3360"/>
                <a:ext cx="192" cy="192"/>
                <a:chOff x="288" y="3216"/>
                <a:chExt cx="576" cy="480"/>
              </a:xfrm>
            </p:grpSpPr>
            <p:sp>
              <p:nvSpPr>
                <p:cNvPr id="94239" name="Line 31"/>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94240" name="Line 32"/>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grpSp>
      <p:grpSp>
        <p:nvGrpSpPr>
          <p:cNvPr id="8" name="Group 45"/>
          <p:cNvGrpSpPr>
            <a:grpSpLocks/>
          </p:cNvGrpSpPr>
          <p:nvPr/>
        </p:nvGrpSpPr>
        <p:grpSpPr bwMode="auto">
          <a:xfrm>
            <a:off x="6248400" y="5105400"/>
            <a:ext cx="1112838" cy="1295400"/>
            <a:chOff x="3936" y="3216"/>
            <a:chExt cx="701" cy="816"/>
          </a:xfrm>
        </p:grpSpPr>
        <p:sp>
          <p:nvSpPr>
            <p:cNvPr id="94225" name="Text Box 17"/>
            <p:cNvSpPr txBox="1">
              <a:spLocks noChangeArrowheads="1"/>
            </p:cNvSpPr>
            <p:nvPr/>
          </p:nvSpPr>
          <p:spPr bwMode="auto">
            <a:xfrm>
              <a:off x="3936" y="3744"/>
              <a:ext cx="701" cy="288"/>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a:latin typeface="Times" pitchFamily="18" charset="0"/>
                </a:rPr>
                <a:t>Tritium</a:t>
              </a:r>
            </a:p>
          </p:txBody>
        </p:sp>
        <p:sp>
          <p:nvSpPr>
            <p:cNvPr id="94230" name="Oval 22"/>
            <p:cNvSpPr>
              <a:spLocks noChangeArrowheads="1"/>
            </p:cNvSpPr>
            <p:nvPr/>
          </p:nvSpPr>
          <p:spPr bwMode="auto">
            <a:xfrm>
              <a:off x="3984" y="3216"/>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nvGrpSpPr>
            <p:cNvPr id="9" name="Group 33"/>
            <p:cNvGrpSpPr>
              <a:grpSpLocks/>
            </p:cNvGrpSpPr>
            <p:nvPr/>
          </p:nvGrpSpPr>
          <p:grpSpPr bwMode="auto">
            <a:xfrm>
              <a:off x="4176" y="3216"/>
              <a:ext cx="288" cy="288"/>
              <a:chOff x="1344" y="3312"/>
              <a:chExt cx="288" cy="288"/>
            </a:xfrm>
          </p:grpSpPr>
          <p:sp>
            <p:nvSpPr>
              <p:cNvPr id="94242" name="Oval 34"/>
              <p:cNvSpPr>
                <a:spLocks noChangeArrowheads="1"/>
              </p:cNvSpPr>
              <p:nvPr/>
            </p:nvSpPr>
            <p:spPr bwMode="auto">
              <a:xfrm>
                <a:off x="1344" y="3312"/>
                <a:ext cx="288" cy="288"/>
              </a:xfrm>
              <a:prstGeom prst="ellipse">
                <a:avLst/>
              </a:prstGeom>
              <a:solidFill>
                <a:srgbClr val="FF0000"/>
              </a:solidFill>
              <a:ln w="12700">
                <a:noFill/>
                <a:round/>
                <a:headEnd/>
                <a:tailEnd/>
              </a:ln>
              <a:effectLst>
                <a:prstShdw prst="shdw17" dist="17961" dir="2700000">
                  <a:srgbClr val="FF0000">
                    <a:gamma/>
                    <a:shade val="60000"/>
                    <a:invGamma/>
                  </a:srgbClr>
                </a:prstShdw>
              </a:effectLst>
            </p:spPr>
            <p:txBody>
              <a:bodyPr wrap="none" anchor="ctr"/>
              <a:lstStyle/>
              <a:p>
                <a:endParaRPr lang="en-US"/>
              </a:p>
            </p:txBody>
          </p:sp>
          <p:grpSp>
            <p:nvGrpSpPr>
              <p:cNvPr id="10" name="Group 35"/>
              <p:cNvGrpSpPr>
                <a:grpSpLocks/>
              </p:cNvGrpSpPr>
              <p:nvPr/>
            </p:nvGrpSpPr>
            <p:grpSpPr bwMode="auto">
              <a:xfrm>
                <a:off x="1392" y="3360"/>
                <a:ext cx="192" cy="192"/>
                <a:chOff x="288" y="3216"/>
                <a:chExt cx="576" cy="480"/>
              </a:xfrm>
            </p:grpSpPr>
            <p:sp>
              <p:nvSpPr>
                <p:cNvPr id="94244" name="Line 36"/>
                <p:cNvSpPr>
                  <a:spLocks noChangeShapeType="1"/>
                </p:cNvSpPr>
                <p:nvPr/>
              </p:nvSpPr>
              <p:spPr bwMode="auto">
                <a:xfrm>
                  <a:off x="576" y="3216"/>
                  <a:ext cx="0" cy="48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sp>
              <p:nvSpPr>
                <p:cNvPr id="94245" name="Line 37"/>
                <p:cNvSpPr>
                  <a:spLocks noChangeShapeType="1"/>
                </p:cNvSpPr>
                <p:nvPr/>
              </p:nvSpPr>
              <p:spPr bwMode="auto">
                <a:xfrm>
                  <a:off x="288" y="3456"/>
                  <a:ext cx="576" cy="0"/>
                </a:xfrm>
                <a:prstGeom prst="line">
                  <a:avLst/>
                </a:prstGeom>
                <a:noFill/>
                <a:ln w="12700">
                  <a:solidFill>
                    <a:schemeClr val="bg2"/>
                  </a:solidFill>
                  <a:round/>
                  <a:headEnd/>
                  <a:tailEnd/>
                </a:ln>
                <a:effectLst>
                  <a:prstShdw prst="shdw17" dist="17961" dir="2700000">
                    <a:schemeClr val="bg2">
                      <a:gamma/>
                      <a:shade val="60000"/>
                      <a:invGamma/>
                    </a:schemeClr>
                  </a:prstShdw>
                </a:effectLst>
              </p:spPr>
              <p:txBody>
                <a:bodyPr wrap="none" anchor="ctr"/>
                <a:lstStyle/>
                <a:p>
                  <a:endParaRPr lang="en-US"/>
                </a:p>
              </p:txBody>
            </p:sp>
          </p:grpSp>
        </p:grpSp>
        <p:sp>
          <p:nvSpPr>
            <p:cNvPr id="94231" name="Oval 23"/>
            <p:cNvSpPr>
              <a:spLocks noChangeArrowheads="1"/>
            </p:cNvSpPr>
            <p:nvPr/>
          </p:nvSpPr>
          <p:spPr bwMode="auto">
            <a:xfrm>
              <a:off x="4320" y="3360"/>
              <a:ext cx="288" cy="288"/>
            </a:xfrm>
            <a:prstGeom prst="ellipse">
              <a:avLst/>
            </a:prstGeom>
            <a:solidFill>
              <a:srgbClr val="008000"/>
            </a:solidFill>
            <a:ln w="12700">
              <a:noFill/>
              <a:round/>
              <a:headEnd/>
              <a:tailEnd/>
            </a:ln>
            <a:effectLst>
              <a:prstShdw prst="shdw17" dist="17961" dir="2700000">
                <a:srgbClr val="008000">
                  <a:gamma/>
                  <a:shade val="60000"/>
                  <a:invGamma/>
                </a:srgbClr>
              </a:prstShdw>
            </a:effectLst>
          </p:spPr>
          <p:txBody>
            <a:bodyPr wrap="none" anchor="ctr"/>
            <a:lstStyle/>
            <a:p>
              <a:endParaRPr lang="en-US"/>
            </a:p>
          </p:txBody>
        </p:sp>
      </p:grpSp>
      <p:grpSp>
        <p:nvGrpSpPr>
          <p:cNvPr id="11" name="Group 43"/>
          <p:cNvGrpSpPr>
            <a:grpSpLocks/>
          </p:cNvGrpSpPr>
          <p:nvPr/>
        </p:nvGrpSpPr>
        <p:grpSpPr bwMode="auto">
          <a:xfrm>
            <a:off x="409575" y="5059363"/>
            <a:ext cx="1800225" cy="396875"/>
            <a:chOff x="258" y="3187"/>
            <a:chExt cx="1134" cy="250"/>
          </a:xfrm>
        </p:grpSpPr>
        <p:sp>
          <p:nvSpPr>
            <p:cNvPr id="94246" name="Text Box 38"/>
            <p:cNvSpPr txBox="1">
              <a:spLocks noChangeArrowheads="1"/>
            </p:cNvSpPr>
            <p:nvPr/>
          </p:nvSpPr>
          <p:spPr bwMode="auto">
            <a:xfrm>
              <a:off x="258" y="3187"/>
              <a:ext cx="542" cy="25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sz="2000">
                  <a:latin typeface="Times" pitchFamily="18" charset="0"/>
                </a:rPr>
                <a:t>Proton</a:t>
              </a:r>
              <a:endParaRPr lang="en-US" altLang="en-US">
                <a:latin typeface="Times" pitchFamily="18" charset="0"/>
              </a:endParaRPr>
            </a:p>
          </p:txBody>
        </p:sp>
        <p:sp>
          <p:nvSpPr>
            <p:cNvPr id="94247" name="Line 39"/>
            <p:cNvSpPr>
              <a:spLocks noChangeShapeType="1"/>
            </p:cNvSpPr>
            <p:nvPr/>
          </p:nvSpPr>
          <p:spPr bwMode="auto">
            <a:xfrm>
              <a:off x="816" y="3312"/>
              <a:ext cx="576" cy="96"/>
            </a:xfrm>
            <a:prstGeom prst="line">
              <a:avLst/>
            </a:prstGeom>
            <a:noFill/>
            <a:ln w="12700">
              <a:solidFill>
                <a:schemeClr val="bg2"/>
              </a:solidFill>
              <a:round/>
              <a:headEnd/>
              <a:tailEnd type="triangle" w="med" len="med"/>
            </a:ln>
            <a:effectLst>
              <a:prstShdw prst="shdw17" dist="17961" dir="2700000">
                <a:schemeClr val="bg2">
                  <a:gamma/>
                  <a:shade val="60000"/>
                  <a:invGamma/>
                </a:schemeClr>
              </a:prstShdw>
            </a:effectLst>
          </p:spPr>
          <p:txBody>
            <a:bodyPr wrap="none" anchor="ctr"/>
            <a:lstStyle/>
            <a:p>
              <a:endParaRPr lang="en-US"/>
            </a:p>
          </p:txBody>
        </p:sp>
      </p:grpSp>
      <p:grpSp>
        <p:nvGrpSpPr>
          <p:cNvPr id="12" name="Group 46"/>
          <p:cNvGrpSpPr>
            <a:grpSpLocks/>
          </p:cNvGrpSpPr>
          <p:nvPr/>
        </p:nvGrpSpPr>
        <p:grpSpPr bwMode="auto">
          <a:xfrm>
            <a:off x="4572000" y="4449763"/>
            <a:ext cx="1174750" cy="960437"/>
            <a:chOff x="4464" y="2899"/>
            <a:chExt cx="740" cy="605"/>
          </a:xfrm>
        </p:grpSpPr>
        <p:sp>
          <p:nvSpPr>
            <p:cNvPr id="94248" name="Text Box 40"/>
            <p:cNvSpPr txBox="1">
              <a:spLocks noChangeArrowheads="1"/>
            </p:cNvSpPr>
            <p:nvPr/>
          </p:nvSpPr>
          <p:spPr bwMode="auto">
            <a:xfrm>
              <a:off x="4564" y="2899"/>
              <a:ext cx="640" cy="250"/>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spAutoFit/>
            </a:bodyPr>
            <a:lstStyle/>
            <a:p>
              <a:pPr algn="ctr"/>
              <a:r>
                <a:rPr lang="en-US" altLang="en-US" sz="2000">
                  <a:latin typeface="Times" pitchFamily="18" charset="0"/>
                </a:rPr>
                <a:t>Neutron</a:t>
              </a:r>
              <a:endParaRPr lang="en-US" altLang="en-US">
                <a:latin typeface="Times" pitchFamily="18" charset="0"/>
              </a:endParaRPr>
            </a:p>
          </p:txBody>
        </p:sp>
        <p:sp>
          <p:nvSpPr>
            <p:cNvPr id="94249" name="Line 41"/>
            <p:cNvSpPr>
              <a:spLocks noChangeShapeType="1"/>
            </p:cNvSpPr>
            <p:nvPr/>
          </p:nvSpPr>
          <p:spPr bwMode="auto">
            <a:xfrm flipH="1">
              <a:off x="4464" y="3120"/>
              <a:ext cx="336" cy="384"/>
            </a:xfrm>
            <a:prstGeom prst="line">
              <a:avLst/>
            </a:prstGeom>
            <a:noFill/>
            <a:ln w="12700">
              <a:solidFill>
                <a:schemeClr val="bg2"/>
              </a:solidFill>
              <a:round/>
              <a:headEnd/>
              <a:tailEnd type="triangle" w="med" len="med"/>
            </a:ln>
            <a:effectLst>
              <a:prstShdw prst="shdw17" dist="17961" dir="2700000">
                <a:schemeClr val="bg2">
                  <a:gamma/>
                  <a:shade val="60000"/>
                  <a:invGamma/>
                </a:schemeClr>
              </a:prstShdw>
            </a:effectLst>
          </p:spPr>
          <p:txBody>
            <a:bodyPr wrap="none" anchor="ctr"/>
            <a:lstStyle/>
            <a:p>
              <a:endParaRPr lang="en-US"/>
            </a:p>
          </p:txBody>
        </p:sp>
      </p:grpSp>
      <p:sp>
        <p:nvSpPr>
          <p:cNvPr id="94256" name="AutoShape 48">
            <a:hlinkClick r:id="rId2" action="ppaction://hlinksldjump" highlightClick="1"/>
          </p:cNvPr>
          <p:cNvSpPr>
            <a:spLocks noChangeArrowheads="1"/>
          </p:cNvSpPr>
          <p:nvPr/>
        </p:nvSpPr>
        <p:spPr bwMode="auto">
          <a:xfrm>
            <a:off x="7391400" y="228600"/>
            <a:ext cx="381000" cy="381000"/>
          </a:xfrm>
          <a:prstGeom prst="actionButtonHome">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4258" name="AutoShape 50">
            <a:hlinkClick r:id="" action="ppaction://hlinkshowjump?jump=lastslide" highlightClick="1"/>
          </p:cNvPr>
          <p:cNvSpPr>
            <a:spLocks noChangeArrowheads="1"/>
          </p:cNvSpPr>
          <p:nvPr/>
        </p:nvSpPr>
        <p:spPr bwMode="auto">
          <a:xfrm>
            <a:off x="8458200" y="228600"/>
            <a:ext cx="381000" cy="381000"/>
          </a:xfrm>
          <a:prstGeom prst="actionButtonEnd">
            <a:avLst/>
          </a:prstGeom>
          <a:solidFill>
            <a:schemeClr val="accent1"/>
          </a:solidFill>
          <a:ln w="12700">
            <a:noFill/>
            <a:miter lim="800000"/>
            <a:headEnd/>
            <a:tailEnd/>
          </a:ln>
          <a:effectLst>
            <a:prstShdw prst="shdw17" dist="17961" dir="2700000">
              <a:schemeClr val="accent1">
                <a:gamma/>
                <a:shade val="60000"/>
                <a:invGamma/>
              </a:schemeClr>
            </a:prstShdw>
          </a:effectLst>
        </p:spPr>
        <p:txBody>
          <a:bodyPr wrap="none" anchor="ctr"/>
          <a:lstStyle/>
          <a:p>
            <a:endParaRPr lang="en-US"/>
          </a:p>
        </p:txBody>
      </p:sp>
      <p:sp>
        <p:nvSpPr>
          <p:cNvPr id="94259" name="AutoShape 51">
            <a:hlinkClick r:id="" action="ppaction://hlinkshowjump?jump=nextslide" highlightClick="1"/>
          </p:cNvPr>
          <p:cNvSpPr>
            <a:spLocks noChangeArrowheads="1"/>
          </p:cNvSpPr>
          <p:nvPr/>
        </p:nvSpPr>
        <p:spPr bwMode="auto">
          <a:xfrm>
            <a:off x="7924800" y="228600"/>
            <a:ext cx="381000" cy="381000"/>
          </a:xfrm>
          <a:prstGeom prst="actionButtonForwardNext">
            <a:avLst/>
          </a:prstGeom>
          <a:solidFill>
            <a:schemeClr val="tx1"/>
          </a:solidFill>
          <a:ln w="12700">
            <a:noFill/>
            <a:miter lim="800000"/>
            <a:headEnd/>
            <a:tailEnd/>
          </a:ln>
          <a:effectLst>
            <a:prstShdw prst="shdw17" dist="17961" dir="2700000">
              <a:schemeClr val="tx1">
                <a:gamma/>
                <a:shade val="60000"/>
                <a:invGamma/>
              </a:schemeClr>
            </a:prstShdw>
          </a:effectLst>
        </p:spPr>
        <p:txBody>
          <a:bodyPr wrap="none" anchor="ct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 presetClass="entr" presetSubtype="3" fill="hold" grpId="0" nodeType="afterEffect">
                                  <p:stCondLst>
                                    <p:cond delay="0"/>
                                  </p:stCondLst>
                                  <p:childTnLst>
                                    <p:set>
                                      <p:cBhvr>
                                        <p:cTn id="31" dur="1" fill="hold">
                                          <p:stCondLst>
                                            <p:cond delay="0"/>
                                          </p:stCondLst>
                                        </p:cTn>
                                        <p:tgtEl>
                                          <p:spTgt spid="94256"/>
                                        </p:tgtEl>
                                        <p:attrNameLst>
                                          <p:attrName>style.visibility</p:attrName>
                                        </p:attrNameLst>
                                      </p:cBhvr>
                                      <p:to>
                                        <p:strVal val="visible"/>
                                      </p:to>
                                    </p:set>
                                    <p:anim calcmode="lin" valueType="num">
                                      <p:cBhvr additive="base">
                                        <p:cTn id="32" dur="500" fill="hold"/>
                                        <p:tgtEl>
                                          <p:spTgt spid="94256"/>
                                        </p:tgtEl>
                                        <p:attrNameLst>
                                          <p:attrName>ppt_x</p:attrName>
                                        </p:attrNameLst>
                                      </p:cBhvr>
                                      <p:tavLst>
                                        <p:tav tm="0">
                                          <p:val>
                                            <p:strVal val="1+#ppt_w/2"/>
                                          </p:val>
                                        </p:tav>
                                        <p:tav tm="100000">
                                          <p:val>
                                            <p:strVal val="#ppt_x"/>
                                          </p:val>
                                        </p:tav>
                                      </p:tavLst>
                                    </p:anim>
                                    <p:anim calcmode="lin" valueType="num">
                                      <p:cBhvr additive="base">
                                        <p:cTn id="33" dur="500" fill="hold"/>
                                        <p:tgtEl>
                                          <p:spTgt spid="94256"/>
                                        </p:tgtEl>
                                        <p:attrNameLst>
                                          <p:attrName>ppt_y</p:attrName>
                                        </p:attrNameLst>
                                      </p:cBhvr>
                                      <p:tavLst>
                                        <p:tav tm="0">
                                          <p:val>
                                            <p:strVal val="0-#ppt_h/2"/>
                                          </p:val>
                                        </p:tav>
                                        <p:tav tm="100000">
                                          <p:val>
                                            <p:strVal val="#ppt_y"/>
                                          </p:val>
                                        </p:tav>
                                      </p:tavLst>
                                    </p:anim>
                                  </p:childTnLst>
                                </p:cTn>
                              </p:par>
                            </p:childTnLst>
                          </p:cTn>
                        </p:par>
                        <p:par>
                          <p:cTn id="34" fill="hold">
                            <p:stCondLst>
                              <p:cond delay="1000"/>
                            </p:stCondLst>
                            <p:childTnLst>
                              <p:par>
                                <p:cTn id="35" presetID="2" presetClass="entr" presetSubtype="3" fill="hold" grpId="0" nodeType="afterEffect">
                                  <p:stCondLst>
                                    <p:cond delay="0"/>
                                  </p:stCondLst>
                                  <p:childTnLst>
                                    <p:set>
                                      <p:cBhvr>
                                        <p:cTn id="36" dur="1" fill="hold">
                                          <p:stCondLst>
                                            <p:cond delay="0"/>
                                          </p:stCondLst>
                                        </p:cTn>
                                        <p:tgtEl>
                                          <p:spTgt spid="94258"/>
                                        </p:tgtEl>
                                        <p:attrNameLst>
                                          <p:attrName>style.visibility</p:attrName>
                                        </p:attrNameLst>
                                      </p:cBhvr>
                                      <p:to>
                                        <p:strVal val="visible"/>
                                      </p:to>
                                    </p:set>
                                    <p:anim calcmode="lin" valueType="num">
                                      <p:cBhvr additive="base">
                                        <p:cTn id="37" dur="500" fill="hold"/>
                                        <p:tgtEl>
                                          <p:spTgt spid="94258"/>
                                        </p:tgtEl>
                                        <p:attrNameLst>
                                          <p:attrName>ppt_x</p:attrName>
                                        </p:attrNameLst>
                                      </p:cBhvr>
                                      <p:tavLst>
                                        <p:tav tm="0">
                                          <p:val>
                                            <p:strVal val="1+#ppt_w/2"/>
                                          </p:val>
                                        </p:tav>
                                        <p:tav tm="100000">
                                          <p:val>
                                            <p:strVal val="#ppt_x"/>
                                          </p:val>
                                        </p:tav>
                                      </p:tavLst>
                                    </p:anim>
                                    <p:anim calcmode="lin" valueType="num">
                                      <p:cBhvr additive="base">
                                        <p:cTn id="38" dur="500" fill="hold"/>
                                        <p:tgtEl>
                                          <p:spTgt spid="94258"/>
                                        </p:tgtEl>
                                        <p:attrNameLst>
                                          <p:attrName>ppt_y</p:attrName>
                                        </p:attrNameLst>
                                      </p:cBhvr>
                                      <p:tavLst>
                                        <p:tav tm="0">
                                          <p:val>
                                            <p:strVal val="0-#ppt_h/2"/>
                                          </p:val>
                                        </p:tav>
                                        <p:tav tm="100000">
                                          <p:val>
                                            <p:strVal val="#ppt_y"/>
                                          </p:val>
                                        </p:tav>
                                      </p:tavLst>
                                    </p:anim>
                                  </p:childTnLst>
                                </p:cTn>
                              </p:par>
                            </p:childTnLst>
                          </p:cTn>
                        </p:par>
                        <p:par>
                          <p:cTn id="39" fill="hold">
                            <p:stCondLst>
                              <p:cond delay="1500"/>
                            </p:stCondLst>
                            <p:childTnLst>
                              <p:par>
                                <p:cTn id="40" presetID="2" presetClass="entr" presetSubtype="3" fill="hold" grpId="0" nodeType="afterEffect">
                                  <p:stCondLst>
                                    <p:cond delay="0"/>
                                  </p:stCondLst>
                                  <p:childTnLst>
                                    <p:set>
                                      <p:cBhvr>
                                        <p:cTn id="41" dur="1" fill="hold">
                                          <p:stCondLst>
                                            <p:cond delay="0"/>
                                          </p:stCondLst>
                                        </p:cTn>
                                        <p:tgtEl>
                                          <p:spTgt spid="94259"/>
                                        </p:tgtEl>
                                        <p:attrNameLst>
                                          <p:attrName>style.visibility</p:attrName>
                                        </p:attrNameLst>
                                      </p:cBhvr>
                                      <p:to>
                                        <p:strVal val="visible"/>
                                      </p:to>
                                    </p:set>
                                    <p:anim calcmode="lin" valueType="num">
                                      <p:cBhvr additive="base">
                                        <p:cTn id="42" dur="500" fill="hold"/>
                                        <p:tgtEl>
                                          <p:spTgt spid="94259"/>
                                        </p:tgtEl>
                                        <p:attrNameLst>
                                          <p:attrName>ppt_x</p:attrName>
                                        </p:attrNameLst>
                                      </p:cBhvr>
                                      <p:tavLst>
                                        <p:tav tm="0">
                                          <p:val>
                                            <p:strVal val="1+#ppt_w/2"/>
                                          </p:val>
                                        </p:tav>
                                        <p:tav tm="100000">
                                          <p:val>
                                            <p:strVal val="#ppt_x"/>
                                          </p:val>
                                        </p:tav>
                                      </p:tavLst>
                                    </p:anim>
                                    <p:anim calcmode="lin" valueType="num">
                                      <p:cBhvr additive="base">
                                        <p:cTn id="43" dur="500" fill="hold"/>
                                        <p:tgtEl>
                                          <p:spTgt spid="942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56" grpId="0" animBg="1"/>
      <p:bldP spid="94258" grpId="0" animBg="1"/>
      <p:bldP spid="94259" grpId="0" animBg="1"/>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871</TotalTime>
  <Words>2201</Words>
  <Application>Microsoft Office PowerPoint</Application>
  <PresentationFormat>On-screen Show (4:3)</PresentationFormat>
  <Paragraphs>189</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Technic</vt:lpstr>
      <vt:lpstr>Clip</vt:lpstr>
      <vt:lpstr>  Nuclear Physics</vt:lpstr>
      <vt:lpstr>Dalton’s Atomic Theory</vt:lpstr>
      <vt:lpstr>Early Models of Atoms</vt:lpstr>
      <vt:lpstr>The Electron</vt:lpstr>
      <vt:lpstr>The Proton</vt:lpstr>
      <vt:lpstr>Protons, Electrons, Neutrons</vt:lpstr>
      <vt:lpstr>Atomic Number (Z#) (Henry Moseley in 1915)</vt:lpstr>
      <vt:lpstr>Atomic Mass Number (A#)</vt:lpstr>
      <vt:lpstr>All About Isotopes</vt:lpstr>
      <vt:lpstr>Naming Isotopes</vt:lpstr>
      <vt:lpstr>Isotope Notation</vt:lpstr>
      <vt:lpstr>Slide 12</vt:lpstr>
      <vt:lpstr>Slide 13</vt:lpstr>
      <vt:lpstr>Slide 14</vt:lpstr>
      <vt:lpstr> </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13 Notes</dc:title>
  <dc:creator> </dc:creator>
  <cp:lastModifiedBy>robert kania</cp:lastModifiedBy>
  <cp:revision>36</cp:revision>
  <dcterms:created xsi:type="dcterms:W3CDTF">2012-05-16T15:51:01Z</dcterms:created>
  <dcterms:modified xsi:type="dcterms:W3CDTF">2013-05-16T20:20:29Z</dcterms:modified>
</cp:coreProperties>
</file>