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76" r:id="rId3"/>
    <p:sldId id="277" r:id="rId4"/>
    <p:sldId id="278" r:id="rId5"/>
    <p:sldId id="279" r:id="rId6"/>
    <p:sldId id="281" r:id="rId7"/>
    <p:sldId id="282" r:id="rId8"/>
    <p:sldId id="283" r:id="rId9"/>
    <p:sldId id="284" r:id="rId10"/>
    <p:sldId id="285" r:id="rId11"/>
    <p:sldId id="286" r:id="rId12"/>
    <p:sldId id="287" r:id="rId13"/>
    <p:sldId id="257" r:id="rId14"/>
    <p:sldId id="258" r:id="rId15"/>
    <p:sldId id="259" r:id="rId16"/>
    <p:sldId id="260" r:id="rId17"/>
    <p:sldId id="264" r:id="rId18"/>
    <p:sldId id="261" r:id="rId19"/>
    <p:sldId id="273" r:id="rId20"/>
    <p:sldId id="262" r:id="rId21"/>
    <p:sldId id="263" r:id="rId22"/>
    <p:sldId id="265" r:id="rId23"/>
    <p:sldId id="271" r:id="rId24"/>
    <p:sldId id="266" r:id="rId25"/>
    <p:sldId id="267" r:id="rId26"/>
    <p:sldId id="275" r:id="rId27"/>
    <p:sldId id="274" r:id="rId28"/>
    <p:sldId id="268" r:id="rId29"/>
    <p:sldId id="269"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D374CD04-72B4-492B-87B6-F49B38AE1EBF}" type="datetimeFigureOut">
              <a:rPr lang="en-US" smtClean="0"/>
              <a:pPr/>
              <a:t>1/22/2016</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A34603FB-1EB4-47B9-8FF2-ED74592C84A3}" type="slidenum">
              <a:rPr lang="en-US" smtClean="0"/>
              <a:pPr/>
              <a:t>‹#›</a:t>
            </a:fld>
            <a:endParaRPr lang="en-US"/>
          </a:p>
        </p:txBody>
      </p:sp>
    </p:spTree>
    <p:extLst>
      <p:ext uri="{BB962C8B-B14F-4D97-AF65-F5344CB8AC3E}">
        <p14:creationId xmlns="" xmlns:p14="http://schemas.microsoft.com/office/powerpoint/2010/main" val="21858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0AC610EC-3055-41D6-87F5-AA8E0DB2ED57}" type="datetimeFigureOut">
              <a:rPr lang="en-US" smtClean="0"/>
              <a:pPr/>
              <a:t>1/22/2016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390760B7-CB94-4406-B815-23BC72972C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77621-FAF1-4857-AFB6-F81C975E182E}" type="slidenum">
              <a:rPr lang="en-US"/>
              <a:pPr/>
              <a:t>2</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6FA614-4F52-4BEB-80C3-47ED798B0BB9}" type="slidenum">
              <a:rPr lang="en-US"/>
              <a:pPr/>
              <a:t>11</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D6A4D-7C87-4CE9-AE45-89BD4274F9E3}" type="slidenum">
              <a:rPr lang="en-US"/>
              <a:pPr/>
              <a:t>12</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9EB21-3FF9-4051-8805-F73257DB0D84}" type="slidenum">
              <a:rPr lang="en-US"/>
              <a:pPr/>
              <a:t>3</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C65FC-E7E8-45C5-A9E6-7C215360B0F8}" type="slidenum">
              <a:rPr lang="en-US"/>
              <a:pPr/>
              <a:t>4</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7A82C-D6E9-4B0F-A72F-1774A5356CCA}" type="slidenum">
              <a:rPr lang="en-US"/>
              <a:pPr/>
              <a:t>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CCB09-9275-43DA-AD82-7F47F26E39B3}" type="slidenum">
              <a:rPr lang="en-US"/>
              <a:pPr/>
              <a:t>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628B6-6D91-47AD-90B8-C20616DAFB77}" type="slidenum">
              <a:rPr lang="en-US"/>
              <a:pPr/>
              <a:t>7</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B95B3-592F-42BE-978E-67CEB3744C1E}" type="slidenum">
              <a:rPr lang="en-US"/>
              <a:pPr/>
              <a:t>8</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33041-15BE-462A-A6B9-58AC443F1C4F}" type="slidenum">
              <a:rPr lang="en-US"/>
              <a:pPr/>
              <a:t>9</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0B079-148B-481C-A4C3-3015C27E996A}" type="slidenum">
              <a:rPr lang="en-US"/>
              <a:pPr/>
              <a:t>10</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858CB-0024-4D4A-986D-DE4BF49F5252}"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6B60C-FC9C-4254-B6D1-063CA0EF3AAD}" type="slidenum">
              <a:rPr lang="en-US" smtClean="0"/>
              <a:pPr/>
              <a:t>‹#›</a:t>
            </a:fld>
            <a:endParaRPr lang="en-US"/>
          </a:p>
        </p:txBody>
      </p:sp>
    </p:spTree>
    <p:extLst>
      <p:ext uri="{BB962C8B-B14F-4D97-AF65-F5344CB8AC3E}">
        <p14:creationId xmlns="" xmlns:p14="http://schemas.microsoft.com/office/powerpoint/2010/main" val="24112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858CB-0024-4D4A-986D-DE4BF49F5252}"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6B60C-FC9C-4254-B6D1-063CA0EF3AAD}" type="slidenum">
              <a:rPr lang="en-US" smtClean="0"/>
              <a:pPr/>
              <a:t>‹#›</a:t>
            </a:fld>
            <a:endParaRPr lang="en-US"/>
          </a:p>
        </p:txBody>
      </p:sp>
    </p:spTree>
    <p:extLst>
      <p:ext uri="{BB962C8B-B14F-4D97-AF65-F5344CB8AC3E}">
        <p14:creationId xmlns="" xmlns:p14="http://schemas.microsoft.com/office/powerpoint/2010/main" val="22840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858CB-0024-4D4A-986D-DE4BF49F5252}"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6B60C-FC9C-4254-B6D1-063CA0EF3AAD}" type="slidenum">
              <a:rPr lang="en-US" smtClean="0"/>
              <a:pPr/>
              <a:t>‹#›</a:t>
            </a:fld>
            <a:endParaRPr lang="en-US"/>
          </a:p>
        </p:txBody>
      </p:sp>
    </p:spTree>
    <p:extLst>
      <p:ext uri="{BB962C8B-B14F-4D97-AF65-F5344CB8AC3E}">
        <p14:creationId xmlns="" xmlns:p14="http://schemas.microsoft.com/office/powerpoint/2010/main" val="280711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858CB-0024-4D4A-986D-DE4BF49F5252}"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6B60C-FC9C-4254-B6D1-063CA0EF3AAD}" type="slidenum">
              <a:rPr lang="en-US" smtClean="0"/>
              <a:pPr/>
              <a:t>‹#›</a:t>
            </a:fld>
            <a:endParaRPr lang="en-US"/>
          </a:p>
        </p:txBody>
      </p:sp>
    </p:spTree>
    <p:extLst>
      <p:ext uri="{BB962C8B-B14F-4D97-AF65-F5344CB8AC3E}">
        <p14:creationId xmlns="" xmlns:p14="http://schemas.microsoft.com/office/powerpoint/2010/main" val="22334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858CB-0024-4D4A-986D-DE4BF49F5252}"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6B60C-FC9C-4254-B6D1-063CA0EF3AAD}" type="slidenum">
              <a:rPr lang="en-US" smtClean="0"/>
              <a:pPr/>
              <a:t>‹#›</a:t>
            </a:fld>
            <a:endParaRPr lang="en-US"/>
          </a:p>
        </p:txBody>
      </p:sp>
    </p:spTree>
    <p:extLst>
      <p:ext uri="{BB962C8B-B14F-4D97-AF65-F5344CB8AC3E}">
        <p14:creationId xmlns="" xmlns:p14="http://schemas.microsoft.com/office/powerpoint/2010/main" val="211443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0858CB-0024-4D4A-986D-DE4BF49F5252}"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6B60C-FC9C-4254-B6D1-063CA0EF3AAD}" type="slidenum">
              <a:rPr lang="en-US" smtClean="0"/>
              <a:pPr/>
              <a:t>‹#›</a:t>
            </a:fld>
            <a:endParaRPr lang="en-US"/>
          </a:p>
        </p:txBody>
      </p:sp>
    </p:spTree>
    <p:extLst>
      <p:ext uri="{BB962C8B-B14F-4D97-AF65-F5344CB8AC3E}">
        <p14:creationId xmlns="" xmlns:p14="http://schemas.microsoft.com/office/powerpoint/2010/main" val="338419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0858CB-0024-4D4A-986D-DE4BF49F5252}" type="datetimeFigureOut">
              <a:rPr lang="en-US" smtClean="0"/>
              <a:pPr/>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F6B60C-FC9C-4254-B6D1-063CA0EF3AAD}" type="slidenum">
              <a:rPr lang="en-US" smtClean="0"/>
              <a:pPr/>
              <a:t>‹#›</a:t>
            </a:fld>
            <a:endParaRPr lang="en-US"/>
          </a:p>
        </p:txBody>
      </p:sp>
    </p:spTree>
    <p:extLst>
      <p:ext uri="{BB962C8B-B14F-4D97-AF65-F5344CB8AC3E}">
        <p14:creationId xmlns="" xmlns:p14="http://schemas.microsoft.com/office/powerpoint/2010/main" val="317950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0858CB-0024-4D4A-986D-DE4BF49F5252}" type="datetimeFigureOut">
              <a:rPr lang="en-US" smtClean="0"/>
              <a:pPr/>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F6B60C-FC9C-4254-B6D1-063CA0EF3AAD}" type="slidenum">
              <a:rPr lang="en-US" smtClean="0"/>
              <a:pPr/>
              <a:t>‹#›</a:t>
            </a:fld>
            <a:endParaRPr lang="en-US"/>
          </a:p>
        </p:txBody>
      </p:sp>
    </p:spTree>
    <p:extLst>
      <p:ext uri="{BB962C8B-B14F-4D97-AF65-F5344CB8AC3E}">
        <p14:creationId xmlns="" xmlns:p14="http://schemas.microsoft.com/office/powerpoint/2010/main" val="226333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58CB-0024-4D4A-986D-DE4BF49F5252}" type="datetimeFigureOut">
              <a:rPr lang="en-US" smtClean="0"/>
              <a:pPr/>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F6B60C-FC9C-4254-B6D1-063CA0EF3AAD}" type="slidenum">
              <a:rPr lang="en-US" smtClean="0"/>
              <a:pPr/>
              <a:t>‹#›</a:t>
            </a:fld>
            <a:endParaRPr lang="en-US"/>
          </a:p>
        </p:txBody>
      </p:sp>
    </p:spTree>
    <p:extLst>
      <p:ext uri="{BB962C8B-B14F-4D97-AF65-F5344CB8AC3E}">
        <p14:creationId xmlns="" xmlns:p14="http://schemas.microsoft.com/office/powerpoint/2010/main" val="91380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858CB-0024-4D4A-986D-DE4BF49F5252}"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6B60C-FC9C-4254-B6D1-063CA0EF3AAD}" type="slidenum">
              <a:rPr lang="en-US" smtClean="0"/>
              <a:pPr/>
              <a:t>‹#›</a:t>
            </a:fld>
            <a:endParaRPr lang="en-US"/>
          </a:p>
        </p:txBody>
      </p:sp>
    </p:spTree>
    <p:extLst>
      <p:ext uri="{BB962C8B-B14F-4D97-AF65-F5344CB8AC3E}">
        <p14:creationId xmlns="" xmlns:p14="http://schemas.microsoft.com/office/powerpoint/2010/main" val="151253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858CB-0024-4D4A-986D-DE4BF49F5252}"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6B60C-FC9C-4254-B6D1-063CA0EF3AAD}" type="slidenum">
              <a:rPr lang="en-US" smtClean="0"/>
              <a:pPr/>
              <a:t>‹#›</a:t>
            </a:fld>
            <a:endParaRPr lang="en-US"/>
          </a:p>
        </p:txBody>
      </p:sp>
    </p:spTree>
    <p:extLst>
      <p:ext uri="{BB962C8B-B14F-4D97-AF65-F5344CB8AC3E}">
        <p14:creationId xmlns="" xmlns:p14="http://schemas.microsoft.com/office/powerpoint/2010/main" val="47497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858CB-0024-4D4A-986D-DE4BF49F5252}" type="datetimeFigureOut">
              <a:rPr lang="en-US" smtClean="0"/>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6B60C-FC9C-4254-B6D1-063CA0EF3AAD}" type="slidenum">
              <a:rPr lang="en-US" smtClean="0"/>
              <a:pPr/>
              <a:t>‹#›</a:t>
            </a:fld>
            <a:endParaRPr lang="en-US"/>
          </a:p>
        </p:txBody>
      </p:sp>
    </p:spTree>
    <p:extLst>
      <p:ext uri="{BB962C8B-B14F-4D97-AF65-F5344CB8AC3E}">
        <p14:creationId xmlns="" xmlns:p14="http://schemas.microsoft.com/office/powerpoint/2010/main" val="2010489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Buoyant Force and </a:t>
            </a:r>
            <a:br>
              <a:rPr lang="en-US" dirty="0" smtClean="0"/>
            </a:br>
            <a:r>
              <a:rPr lang="en-US" dirty="0" smtClean="0"/>
              <a:t>Archimedes Principle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 xmlns:p14="http://schemas.microsoft.com/office/powerpoint/2010/main" val="3708792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Important Terms</a:t>
            </a:r>
          </a:p>
        </p:txBody>
      </p:sp>
      <p:sp>
        <p:nvSpPr>
          <p:cNvPr id="65539" name="Rectangle 3"/>
          <p:cNvSpPr>
            <a:spLocks noGrp="1" noChangeArrowheads="1"/>
          </p:cNvSpPr>
          <p:nvPr>
            <p:ph type="body" idx="1"/>
          </p:nvPr>
        </p:nvSpPr>
        <p:spPr>
          <a:xfrm>
            <a:off x="457200" y="1600200"/>
            <a:ext cx="8229600" cy="5029200"/>
          </a:xfrm>
        </p:spPr>
        <p:txBody>
          <a:bodyPr/>
          <a:lstStyle/>
          <a:p>
            <a:pPr>
              <a:lnSpc>
                <a:spcPct val="90000"/>
              </a:lnSpc>
            </a:pPr>
            <a:r>
              <a:rPr lang="en-US" sz="2400"/>
              <a:t>Critical temperature – the temperature above which the liquid phase of a pure substance cannot exist. Basically, above this temperature the substance is a gas and below it the substance is a liquid. </a:t>
            </a:r>
            <a:endParaRPr lang="en-US" sz="2400" i="1"/>
          </a:p>
          <a:p>
            <a:pPr lvl="1">
              <a:lnSpc>
                <a:spcPct val="90000"/>
              </a:lnSpc>
            </a:pPr>
            <a:r>
              <a:rPr lang="en-US" sz="2000" i="1"/>
              <a:t>Reference: Table 9.1 – page 230</a:t>
            </a:r>
            <a:endParaRPr lang="en-US" sz="2000"/>
          </a:p>
          <a:p>
            <a:pPr>
              <a:lnSpc>
                <a:spcPct val="90000"/>
              </a:lnSpc>
            </a:pPr>
            <a:r>
              <a:rPr lang="en-US" sz="2400"/>
              <a:t>Critical pressure – conversely, this is the pressure that must be applied at the critical temperature to cause condensation.</a:t>
            </a:r>
          </a:p>
          <a:p>
            <a:pPr>
              <a:lnSpc>
                <a:spcPct val="90000"/>
              </a:lnSpc>
            </a:pPr>
            <a:r>
              <a:rPr lang="en-US" sz="2400"/>
              <a:t>Supercritical Fluid – just means that the substance is above the critical temperature (refers to a gas).</a:t>
            </a:r>
          </a:p>
          <a:p>
            <a:pPr>
              <a:lnSpc>
                <a:spcPct val="90000"/>
              </a:lnSpc>
            </a:pPr>
            <a:r>
              <a:rPr lang="en-US" sz="2400"/>
              <a:t>Melting point – pressure has little effect on melting point. Most solids are denser than their liquid form. There is a very important exception to the aforementioned, guess what it 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Heating Curve</a:t>
            </a:r>
          </a:p>
        </p:txBody>
      </p:sp>
      <p:pic>
        <p:nvPicPr>
          <p:cNvPr id="67588" name="Picture 4" descr="sci_dia_21"/>
          <p:cNvPicPr>
            <a:picLocks noGrp="1" noChangeAspect="1" noChangeArrowheads="1"/>
          </p:cNvPicPr>
          <p:nvPr>
            <p:ph type="body" idx="1"/>
          </p:nvPr>
        </p:nvPicPr>
        <p:blipFill>
          <a:blip r:embed="rId3" cstate="print"/>
          <a:srcRect/>
          <a:stretch>
            <a:fillRect/>
          </a:stretch>
        </p:blipFill>
        <p:spPr>
          <a:xfrm>
            <a:off x="1295400" y="1600200"/>
            <a:ext cx="6477000" cy="4854575"/>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Triple Point Diagrams</a:t>
            </a:r>
          </a:p>
        </p:txBody>
      </p:sp>
      <p:pic>
        <p:nvPicPr>
          <p:cNvPr id="69635" name="Picture 3"/>
          <p:cNvPicPr>
            <a:picLocks noGrp="1" noChangeAspect="1" noChangeArrowheads="1"/>
          </p:cNvPicPr>
          <p:nvPr>
            <p:ph type="body" idx="1"/>
          </p:nvPr>
        </p:nvPicPr>
        <p:blipFill>
          <a:blip r:embed="rId3" cstate="print"/>
          <a:srcRect/>
          <a:stretch>
            <a:fillRect/>
          </a:stretch>
        </p:blipFill>
        <p:spPr>
          <a:xfrm>
            <a:off x="457200" y="1447800"/>
            <a:ext cx="8229600" cy="51816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Review</a:t>
            </a:r>
            <a:endParaRPr lang="en-US" dirty="0"/>
          </a:p>
        </p:txBody>
      </p:sp>
      <p:sp>
        <p:nvSpPr>
          <p:cNvPr id="3" name="Content Placeholder 2"/>
          <p:cNvSpPr>
            <a:spLocks noGrp="1"/>
          </p:cNvSpPr>
          <p:nvPr>
            <p:ph idx="1"/>
          </p:nvPr>
        </p:nvSpPr>
        <p:spPr/>
        <p:txBody>
          <a:bodyPr>
            <a:normAutofit lnSpcReduction="10000"/>
          </a:bodyPr>
          <a:lstStyle/>
          <a:p>
            <a:r>
              <a:rPr lang="en-US" dirty="0" smtClean="0"/>
              <a:t>What affects the pressure of a liquid?</a:t>
            </a:r>
          </a:p>
          <a:p>
            <a:pPr lvl="1"/>
            <a:r>
              <a:rPr lang="en-US" dirty="0" smtClean="0"/>
              <a:t>The Density of the liquid </a:t>
            </a:r>
          </a:p>
          <a:p>
            <a:pPr lvl="1"/>
            <a:r>
              <a:rPr lang="en-US" dirty="0" smtClean="0"/>
              <a:t>The depth of the liquid</a:t>
            </a:r>
          </a:p>
          <a:p>
            <a:pPr lvl="1"/>
            <a:r>
              <a:rPr lang="en-US" dirty="0" smtClean="0"/>
              <a:t>The speed the liquid molecules</a:t>
            </a:r>
          </a:p>
          <a:p>
            <a:r>
              <a:rPr lang="en-US" dirty="0" smtClean="0"/>
              <a:t>What affect the pressure of the air (atmospheric pressure)?</a:t>
            </a:r>
          </a:p>
          <a:p>
            <a:pPr lvl="1"/>
            <a:r>
              <a:rPr lang="en-US" dirty="0" smtClean="0"/>
              <a:t>The Density of the liquid </a:t>
            </a:r>
          </a:p>
          <a:p>
            <a:pPr lvl="1"/>
            <a:r>
              <a:rPr lang="en-US" dirty="0" smtClean="0"/>
              <a:t>The depth of the liquid</a:t>
            </a:r>
          </a:p>
          <a:p>
            <a:pPr lvl="1"/>
            <a:r>
              <a:rPr lang="en-US" dirty="0" smtClean="0"/>
              <a:t>The speed the liquid molecules</a:t>
            </a:r>
          </a:p>
          <a:p>
            <a:endParaRPr lang="en-US" dirty="0"/>
          </a:p>
        </p:txBody>
      </p:sp>
    </p:spTree>
    <p:extLst>
      <p:ext uri="{BB962C8B-B14F-4D97-AF65-F5344CB8AC3E}">
        <p14:creationId xmlns="" xmlns:p14="http://schemas.microsoft.com/office/powerpoint/2010/main" val="279510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Review</a:t>
            </a:r>
            <a:endParaRPr lang="en-US" dirty="0"/>
          </a:p>
        </p:txBody>
      </p:sp>
      <p:sp>
        <p:nvSpPr>
          <p:cNvPr id="3" name="Content Placeholder 2"/>
          <p:cNvSpPr>
            <a:spLocks noGrp="1"/>
          </p:cNvSpPr>
          <p:nvPr>
            <p:ph idx="1"/>
          </p:nvPr>
        </p:nvSpPr>
        <p:spPr/>
        <p:txBody>
          <a:bodyPr/>
          <a:lstStyle/>
          <a:p>
            <a:r>
              <a:rPr lang="en-US" dirty="0" smtClean="0"/>
              <a:t>Where will you experience more pressure: at the top of a mountain or the bottom of the sea? Why?</a:t>
            </a:r>
          </a:p>
          <a:p>
            <a:pPr lvl="1"/>
            <a:r>
              <a:rPr lang="en-US" dirty="0" smtClean="0"/>
              <a:t>More pressure at the bottom of the sea because of the greater depth?</a:t>
            </a:r>
          </a:p>
          <a:p>
            <a:r>
              <a:rPr lang="en-US" dirty="0" smtClean="0"/>
              <a:t>What happens to pressure when molecules increase speed? Defend with a law/theory!</a:t>
            </a:r>
          </a:p>
          <a:p>
            <a:pPr lvl="1"/>
            <a:r>
              <a:rPr lang="en-US" dirty="0" smtClean="0"/>
              <a:t>when molecules increase speed pressure decreases according to Bernoulli’s principle</a:t>
            </a:r>
            <a:endParaRPr lang="en-US" dirty="0"/>
          </a:p>
        </p:txBody>
      </p:sp>
    </p:spTree>
    <p:extLst>
      <p:ext uri="{BB962C8B-B14F-4D97-AF65-F5344CB8AC3E}">
        <p14:creationId xmlns="" xmlns:p14="http://schemas.microsoft.com/office/powerpoint/2010/main" val="283032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 of Learning</a:t>
            </a:r>
            <a:endParaRPr lang="en-US" dirty="0"/>
          </a:p>
        </p:txBody>
      </p:sp>
      <p:sp>
        <p:nvSpPr>
          <p:cNvPr id="3" name="Content Placeholder 2"/>
          <p:cNvSpPr>
            <a:spLocks noGrp="1"/>
          </p:cNvSpPr>
          <p:nvPr>
            <p:ph idx="1"/>
          </p:nvPr>
        </p:nvSpPr>
        <p:spPr/>
        <p:txBody>
          <a:bodyPr>
            <a:normAutofit/>
          </a:bodyPr>
          <a:lstStyle/>
          <a:p>
            <a:r>
              <a:rPr lang="en-US" dirty="0" smtClean="0"/>
              <a:t>Let’s imagine you are taking a class where the professor gives you the notes in a PowerPoint.</a:t>
            </a:r>
          </a:p>
        </p:txBody>
      </p:sp>
    </p:spTree>
    <p:extLst>
      <p:ext uri="{BB962C8B-B14F-4D97-AF65-F5344CB8AC3E}">
        <p14:creationId xmlns="" xmlns:p14="http://schemas.microsoft.com/office/powerpoint/2010/main" val="1978090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 doing?</a:t>
            </a:r>
            <a:endParaRPr lang="en-US" dirty="0"/>
          </a:p>
        </p:txBody>
      </p:sp>
      <p:sp>
        <p:nvSpPr>
          <p:cNvPr id="3" name="Content Placeholder 2"/>
          <p:cNvSpPr>
            <a:spLocks noGrp="1"/>
          </p:cNvSpPr>
          <p:nvPr>
            <p:ph idx="1"/>
          </p:nvPr>
        </p:nvSpPr>
        <p:spPr/>
        <p:txBody>
          <a:bodyPr/>
          <a:lstStyle/>
          <a:p>
            <a:r>
              <a:rPr lang="en-US" dirty="0" smtClean="0"/>
              <a:t>Today, your job is to </a:t>
            </a:r>
          </a:p>
          <a:p>
            <a:pPr lvl="1"/>
            <a:r>
              <a:rPr lang="en-US" dirty="0" smtClean="0"/>
              <a:t>Read section 19.2 and 19.3</a:t>
            </a:r>
          </a:p>
          <a:p>
            <a:pPr lvl="1"/>
            <a:r>
              <a:rPr lang="en-US" dirty="0" smtClean="0"/>
              <a:t>Review the notes from the teacher</a:t>
            </a:r>
          </a:p>
          <a:p>
            <a:pPr lvl="1"/>
            <a:r>
              <a:rPr lang="en-US" dirty="0" smtClean="0"/>
              <a:t>Go to the lab stations to get a hands-on experience </a:t>
            </a:r>
          </a:p>
          <a:p>
            <a:pPr lvl="1"/>
            <a:r>
              <a:rPr lang="en-US" dirty="0" smtClean="0"/>
              <a:t>Generate questions for the teacher</a:t>
            </a:r>
          </a:p>
          <a:p>
            <a:pPr lvl="1"/>
            <a:r>
              <a:rPr lang="en-US" dirty="0" smtClean="0"/>
              <a:t>Reflect on this experience</a:t>
            </a:r>
          </a:p>
          <a:p>
            <a:endParaRPr lang="en-US" dirty="0"/>
          </a:p>
        </p:txBody>
      </p:sp>
    </p:spTree>
    <p:extLst>
      <p:ext uri="{BB962C8B-B14F-4D97-AF65-F5344CB8AC3E}">
        <p14:creationId xmlns="" xmlns:p14="http://schemas.microsoft.com/office/powerpoint/2010/main" val="4054488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Buoyant Force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Upward </a:t>
            </a:r>
            <a:r>
              <a:rPr lang="en-US" dirty="0"/>
              <a:t>force that the liquid (water) exerts, opposite to gravity</a:t>
            </a:r>
          </a:p>
          <a:p>
            <a:r>
              <a:rPr lang="en-US" dirty="0" smtClean="0"/>
              <a:t>Recall </a:t>
            </a:r>
            <a:r>
              <a:rPr lang="en-US" dirty="0"/>
              <a:t>that forces are greater at greater depth</a:t>
            </a:r>
          </a:p>
          <a:p>
            <a:pPr lvl="1"/>
            <a:r>
              <a:rPr lang="en-US" dirty="0" smtClean="0"/>
              <a:t>Thus</a:t>
            </a:r>
            <a:r>
              <a:rPr lang="en-US" dirty="0"/>
              <a:t>, results from the difference of the upward and downward forces applied to a submerged object  (objective #3)</a:t>
            </a:r>
          </a:p>
          <a:p>
            <a:r>
              <a:rPr lang="en-US" dirty="0" smtClean="0"/>
              <a:t>Since </a:t>
            </a:r>
            <a:r>
              <a:rPr lang="en-US" dirty="0"/>
              <a:t>the upward forces come from deeper in the liquid, the object is pushed up making is lighter (we will draw in forces of a rock submerged in water)</a:t>
            </a:r>
          </a:p>
        </p:txBody>
      </p:sp>
    </p:spTree>
    <p:extLst>
      <p:ext uri="{BB962C8B-B14F-4D97-AF65-F5344CB8AC3E}">
        <p14:creationId xmlns="" xmlns:p14="http://schemas.microsoft.com/office/powerpoint/2010/main" val="2076373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Buoyant Force</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200400" y="2133600"/>
            <a:ext cx="3048000" cy="312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4876800" y="5334000"/>
            <a:ext cx="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H="1" flipV="1">
            <a:off x="5334000" y="5237018"/>
            <a:ext cx="241303"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4419600" y="5334000"/>
            <a:ext cx="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3810000" y="5237018"/>
            <a:ext cx="1524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flipV="1">
            <a:off x="6019800" y="4705350"/>
            <a:ext cx="685800" cy="7239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flipV="1">
            <a:off x="6347691" y="4191000"/>
            <a:ext cx="815109" cy="3619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flipV="1">
            <a:off x="6492010" y="3505200"/>
            <a:ext cx="89939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6347691" y="2743200"/>
            <a:ext cx="815109" cy="38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H="1">
            <a:off x="5861051" y="2133600"/>
            <a:ext cx="407553" cy="2713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5130224" y="1752600"/>
            <a:ext cx="203776" cy="42140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a:off x="5575303" y="1847850"/>
            <a:ext cx="285748" cy="42140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flipV="1">
            <a:off x="5718177" y="5067300"/>
            <a:ext cx="644523" cy="1333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V="1">
            <a:off x="3352800" y="5010150"/>
            <a:ext cx="304800" cy="15430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V="1">
            <a:off x="2772641" y="4694670"/>
            <a:ext cx="580159" cy="7345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flipV="1">
            <a:off x="2413000" y="4266045"/>
            <a:ext cx="719282" cy="74410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flipV="1">
            <a:off x="2413000" y="3725719"/>
            <a:ext cx="719282" cy="3720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a:off x="2303318" y="3302867"/>
            <a:ext cx="719282"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p:cNvCxnSpPr>
            <a:stCxn id="3" idx="0"/>
          </p:cNvCxnSpPr>
          <p:nvPr/>
        </p:nvCxnSpPr>
        <p:spPr>
          <a:xfrm>
            <a:off x="4572000" y="1600200"/>
            <a:ext cx="11257" cy="4797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3810000" y="1782617"/>
            <a:ext cx="228600" cy="4641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3429000" y="2079913"/>
            <a:ext cx="228600" cy="4641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3037032" y="2290617"/>
            <a:ext cx="228600" cy="4641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427759" y="5257800"/>
            <a:ext cx="2620241" cy="1384995"/>
          </a:xfrm>
          <a:prstGeom prst="rect">
            <a:avLst/>
          </a:prstGeom>
          <a:noFill/>
        </p:spPr>
        <p:txBody>
          <a:bodyPr wrap="square" rtlCol="0">
            <a:spAutoFit/>
          </a:bodyPr>
          <a:lstStyle/>
          <a:p>
            <a:r>
              <a:rPr lang="en-US" sz="2800" dirty="0" smtClean="0"/>
              <a:t>Bigger Buoyant force in deeper liquids</a:t>
            </a:r>
            <a:endParaRPr lang="en-US" sz="2800" dirty="0"/>
          </a:p>
        </p:txBody>
      </p:sp>
    </p:spTree>
    <p:extLst>
      <p:ext uri="{BB962C8B-B14F-4D97-AF65-F5344CB8AC3E}">
        <p14:creationId xmlns="" xmlns:p14="http://schemas.microsoft.com/office/powerpoint/2010/main" val="1694080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feel lighter in water?</a:t>
            </a:r>
            <a:endParaRPr lang="en-US" dirty="0"/>
          </a:p>
        </p:txBody>
      </p:sp>
      <p:sp>
        <p:nvSpPr>
          <p:cNvPr id="3" name="Content Placeholder 2"/>
          <p:cNvSpPr>
            <a:spLocks noGrp="1"/>
          </p:cNvSpPr>
          <p:nvPr>
            <p:ph idx="1"/>
          </p:nvPr>
        </p:nvSpPr>
        <p:spPr/>
        <p:txBody>
          <a:bodyPr/>
          <a:lstStyle/>
          <a:p>
            <a:r>
              <a:rPr lang="en-US" dirty="0" smtClean="0"/>
              <a:t>Because the buoyant force pushes up against gravity, making you seem lighter in water</a:t>
            </a:r>
            <a:endParaRPr lang="en-US" dirty="0"/>
          </a:p>
        </p:txBody>
      </p:sp>
    </p:spTree>
    <p:extLst>
      <p:ext uri="{BB962C8B-B14F-4D97-AF65-F5344CB8AC3E}">
        <p14:creationId xmlns="" xmlns:p14="http://schemas.microsoft.com/office/powerpoint/2010/main" val="4070083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normAutofit fontScale="90000"/>
          </a:bodyPr>
          <a:lstStyle/>
          <a:p>
            <a:r>
              <a:rPr lang="en-US" sz="3400" b="1" u="sng" dirty="0"/>
              <a:t/>
            </a:r>
            <a:br>
              <a:rPr lang="en-US" sz="3400" b="1" u="sng" dirty="0"/>
            </a:br>
            <a:r>
              <a:rPr lang="en-US" sz="3400" b="1" dirty="0"/>
              <a:t>The Kinetic Molecular Theory of Liquids &amp; Solids</a:t>
            </a:r>
            <a:r>
              <a:rPr lang="en-US" sz="3400" dirty="0"/>
              <a:t> </a:t>
            </a:r>
            <a:endParaRPr lang="en-US" sz="3400" b="1" dirty="0"/>
          </a:p>
        </p:txBody>
      </p:sp>
      <p:sp>
        <p:nvSpPr>
          <p:cNvPr id="2053" name="Rectangle 5"/>
          <p:cNvSpPr>
            <a:spLocks noGrp="1" noChangeArrowheads="1"/>
          </p:cNvSpPr>
          <p:nvPr>
            <p:ph type="body" idx="1"/>
          </p:nvPr>
        </p:nvSpPr>
        <p:spPr>
          <a:xfrm>
            <a:off x="457200" y="1828800"/>
            <a:ext cx="8229600" cy="4525963"/>
          </a:xfrm>
        </p:spPr>
        <p:txBody>
          <a:bodyPr/>
          <a:lstStyle/>
          <a:p>
            <a:pPr>
              <a:lnSpc>
                <a:spcPct val="90000"/>
              </a:lnSpc>
            </a:pPr>
            <a:r>
              <a:rPr lang="en-US" sz="2800"/>
              <a:t>Distance between gas molecules are so great at ordinary temperatures and pressures (25 *C and 1atm) that there is no real interaction between gas molecules.</a:t>
            </a:r>
          </a:p>
          <a:p>
            <a:pPr>
              <a:lnSpc>
                <a:spcPct val="90000"/>
              </a:lnSpc>
            </a:pPr>
            <a:r>
              <a:rPr lang="en-US" sz="2800"/>
              <a:t>Liquids – the molecules are so close together that there is little empty space. Allowing for a definite volume but taking the shape of it’s container.</a:t>
            </a:r>
          </a:p>
          <a:p>
            <a:pPr>
              <a:lnSpc>
                <a:spcPct val="90000"/>
              </a:lnSpc>
            </a:pPr>
            <a:r>
              <a:rPr lang="en-US" sz="2800"/>
              <a:t>Solids – molecules are held rigidly in a position with </a:t>
            </a:r>
            <a:r>
              <a:rPr lang="en-US" sz="2800" i="1"/>
              <a:t>virtually</a:t>
            </a:r>
            <a:r>
              <a:rPr lang="en-US" sz="2800"/>
              <a:t> no freedom of motion. So that they have a definite volume and shape.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Displaced Water</a:t>
            </a:r>
            <a:endParaRPr lang="en-US" dirty="0"/>
          </a:p>
        </p:txBody>
      </p:sp>
      <p:sp>
        <p:nvSpPr>
          <p:cNvPr id="3" name="Content Placeholder 2"/>
          <p:cNvSpPr>
            <a:spLocks noGrp="1"/>
          </p:cNvSpPr>
          <p:nvPr>
            <p:ph idx="1"/>
          </p:nvPr>
        </p:nvSpPr>
        <p:spPr/>
        <p:txBody>
          <a:bodyPr/>
          <a:lstStyle/>
          <a:p>
            <a:r>
              <a:rPr lang="en-US" dirty="0" smtClean="0"/>
              <a:t>the </a:t>
            </a:r>
            <a:r>
              <a:rPr lang="en-US" dirty="0"/>
              <a:t>amount of liquid pushed aside by a submerged object</a:t>
            </a:r>
          </a:p>
          <a:p>
            <a:r>
              <a:rPr lang="en-US" dirty="0" smtClean="0"/>
              <a:t>volume </a:t>
            </a:r>
            <a:r>
              <a:rPr lang="en-US" dirty="0"/>
              <a:t>of liquid </a:t>
            </a:r>
            <a:r>
              <a:rPr lang="en-US" dirty="0" smtClean="0"/>
              <a:t>displaced </a:t>
            </a:r>
            <a:r>
              <a:rPr lang="en-US" dirty="0"/>
              <a:t>equals the volume of the submerged object</a:t>
            </a:r>
          </a:p>
          <a:p>
            <a:r>
              <a:rPr lang="en-US" dirty="0" smtClean="0"/>
              <a:t>the </a:t>
            </a:r>
            <a:r>
              <a:rPr lang="en-US" dirty="0"/>
              <a:t>depth of the liquid is increased by the submerged object because the liquid rises.</a:t>
            </a:r>
          </a:p>
        </p:txBody>
      </p:sp>
    </p:spTree>
    <p:extLst>
      <p:ext uri="{BB962C8B-B14F-4D97-AF65-F5344CB8AC3E}">
        <p14:creationId xmlns="" xmlns:p14="http://schemas.microsoft.com/office/powerpoint/2010/main" val="1016430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Archimedes’ Principle</a:t>
            </a:r>
            <a:endParaRPr lang="en-US" dirty="0"/>
          </a:p>
        </p:txBody>
      </p:sp>
      <p:sp>
        <p:nvSpPr>
          <p:cNvPr id="3" name="Content Placeholder 2"/>
          <p:cNvSpPr>
            <a:spLocks noGrp="1"/>
          </p:cNvSpPr>
          <p:nvPr>
            <p:ph idx="1"/>
          </p:nvPr>
        </p:nvSpPr>
        <p:spPr/>
        <p:txBody>
          <a:bodyPr/>
          <a:lstStyle/>
          <a:p>
            <a:r>
              <a:rPr lang="en-US" dirty="0" smtClean="0"/>
              <a:t>An immersed object is buoyed up by force equal to the weight of the fluid it displaced (Hewitt 278)</a:t>
            </a:r>
          </a:p>
          <a:p>
            <a:endParaRPr lang="en-US" dirty="0"/>
          </a:p>
          <a:p>
            <a:pPr marL="0" indent="0" algn="ctr">
              <a:buNone/>
            </a:pPr>
            <a:r>
              <a:rPr lang="en-US" sz="6600" dirty="0" smtClean="0"/>
              <a:t>WHAT?!!</a:t>
            </a:r>
            <a:endParaRPr lang="en-US" sz="6600" dirty="0"/>
          </a:p>
        </p:txBody>
      </p:sp>
    </p:spTree>
    <p:extLst>
      <p:ext uri="{BB962C8B-B14F-4D97-AF65-F5344CB8AC3E}">
        <p14:creationId xmlns="" xmlns:p14="http://schemas.microsoft.com/office/powerpoint/2010/main" val="760710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Archimedes Principle</a:t>
            </a:r>
            <a:endParaRPr lang="en-US" dirty="0"/>
          </a:p>
        </p:txBody>
      </p:sp>
      <p:sp>
        <p:nvSpPr>
          <p:cNvPr id="3" name="Content Placeholder 2"/>
          <p:cNvSpPr>
            <a:spLocks noGrp="1"/>
          </p:cNvSpPr>
          <p:nvPr>
            <p:ph idx="1"/>
          </p:nvPr>
        </p:nvSpPr>
        <p:spPr/>
        <p:txBody>
          <a:bodyPr/>
          <a:lstStyle/>
          <a:p>
            <a:pPr marL="0" indent="0">
              <a:buNone/>
            </a:pPr>
            <a:r>
              <a:rPr lang="en-US" dirty="0" smtClean="0"/>
              <a:t>Common language:</a:t>
            </a:r>
          </a:p>
          <a:p>
            <a:pPr marL="0" indent="0">
              <a:buNone/>
            </a:pPr>
            <a:endParaRPr lang="en-US" dirty="0"/>
          </a:p>
          <a:p>
            <a:pPr marL="0" indent="0">
              <a:buNone/>
            </a:pPr>
            <a:r>
              <a:rPr lang="en-US" dirty="0" smtClean="0"/>
              <a:t>The buoyant force of an object is equal to the weight of the displaced</a:t>
            </a:r>
            <a:endParaRPr lang="en-US" dirty="0"/>
          </a:p>
        </p:txBody>
      </p:sp>
      <p:sp>
        <p:nvSpPr>
          <p:cNvPr id="4" name="Rectangle 3"/>
          <p:cNvSpPr/>
          <p:nvPr/>
        </p:nvSpPr>
        <p:spPr>
          <a:xfrm>
            <a:off x="838200" y="4114800"/>
            <a:ext cx="914400" cy="2514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2667000" y="4114800"/>
            <a:ext cx="914400" cy="2514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Connector 6"/>
          <p:cNvCxnSpPr/>
          <p:nvPr/>
        </p:nvCxnSpPr>
        <p:spPr>
          <a:xfrm>
            <a:off x="838200" y="4876800"/>
            <a:ext cx="9144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2667000" y="4876800"/>
            <a:ext cx="914400" cy="0"/>
          </a:xfrm>
          <a:prstGeom prst="line">
            <a:avLst/>
          </a:prstGeom>
        </p:spPr>
        <p:style>
          <a:lnRef idx="2">
            <a:schemeClr val="dk1"/>
          </a:lnRef>
          <a:fillRef idx="0">
            <a:schemeClr val="dk1"/>
          </a:fillRef>
          <a:effectRef idx="1">
            <a:schemeClr val="dk1"/>
          </a:effectRef>
          <a:fontRef idx="minor">
            <a:schemeClr val="tx1"/>
          </a:fontRef>
        </p:style>
      </p:cxnSp>
      <p:sp>
        <p:nvSpPr>
          <p:cNvPr id="9" name="Oval 8"/>
          <p:cNvSpPr/>
          <p:nvPr/>
        </p:nvSpPr>
        <p:spPr>
          <a:xfrm>
            <a:off x="2743200" y="56388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667000" y="4495800"/>
            <a:ext cx="914400" cy="0"/>
          </a:xfrm>
          <a:prstGeom prst="line">
            <a:avLst/>
          </a:prstGeom>
        </p:spPr>
        <p:style>
          <a:lnRef idx="2">
            <a:schemeClr val="dk1"/>
          </a:lnRef>
          <a:fillRef idx="0">
            <a:schemeClr val="dk1"/>
          </a:fillRef>
          <a:effectRef idx="1">
            <a:schemeClr val="dk1"/>
          </a:effectRef>
          <a:fontRef idx="minor">
            <a:schemeClr val="tx1"/>
          </a:fontRef>
        </p:style>
      </p:cxnSp>
      <p:sp>
        <p:nvSpPr>
          <p:cNvPr id="11" name="Right Brace 10"/>
          <p:cNvSpPr/>
          <p:nvPr/>
        </p:nvSpPr>
        <p:spPr>
          <a:xfrm>
            <a:off x="3581400" y="4495800"/>
            <a:ext cx="1219200" cy="381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800600" y="4343400"/>
            <a:ext cx="3733800" cy="1384995"/>
          </a:xfrm>
          <a:prstGeom prst="rect">
            <a:avLst/>
          </a:prstGeom>
          <a:noFill/>
        </p:spPr>
        <p:txBody>
          <a:bodyPr wrap="square" rtlCol="0">
            <a:spAutoFit/>
          </a:bodyPr>
          <a:lstStyle/>
          <a:p>
            <a:r>
              <a:rPr lang="en-US" sz="2800" dirty="0" smtClean="0"/>
              <a:t>The weight of this volume is equal to the buoyant force.</a:t>
            </a:r>
            <a:endParaRPr lang="en-US" sz="2800" dirty="0"/>
          </a:p>
        </p:txBody>
      </p:sp>
    </p:spTree>
    <p:extLst>
      <p:ext uri="{BB962C8B-B14F-4D97-AF65-F5344CB8AC3E}">
        <p14:creationId xmlns="" xmlns:p14="http://schemas.microsoft.com/office/powerpoint/2010/main" val="1376454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4" name="Rectangle 3"/>
          <p:cNvSpPr/>
          <p:nvPr/>
        </p:nvSpPr>
        <p:spPr>
          <a:xfrm>
            <a:off x="647700" y="1797397"/>
            <a:ext cx="838200" cy="1638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905000" y="1797397"/>
            <a:ext cx="914400" cy="1638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Connector 6"/>
          <p:cNvCxnSpPr/>
          <p:nvPr/>
        </p:nvCxnSpPr>
        <p:spPr>
          <a:xfrm>
            <a:off x="647700" y="2286000"/>
            <a:ext cx="8382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1905000" y="2286000"/>
            <a:ext cx="914400" cy="0"/>
          </a:xfrm>
          <a:prstGeom prst="line">
            <a:avLst/>
          </a:prstGeom>
        </p:spPr>
        <p:style>
          <a:lnRef idx="2">
            <a:schemeClr val="dk1"/>
          </a:lnRef>
          <a:fillRef idx="0">
            <a:schemeClr val="dk1"/>
          </a:fillRef>
          <a:effectRef idx="1">
            <a:schemeClr val="dk1"/>
          </a:effectRef>
          <a:fontRef idx="minor">
            <a:schemeClr val="tx1"/>
          </a:fontRef>
        </p:style>
      </p:cxnSp>
      <p:sp>
        <p:nvSpPr>
          <p:cNvPr id="9" name="Oval 8"/>
          <p:cNvSpPr/>
          <p:nvPr/>
        </p:nvSpPr>
        <p:spPr>
          <a:xfrm>
            <a:off x="1981200" y="2642979"/>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905000" y="1981200"/>
            <a:ext cx="914400" cy="0"/>
          </a:xfrm>
          <a:prstGeom prst="line">
            <a:avLst/>
          </a:prstGeom>
        </p:spPr>
        <p:style>
          <a:lnRef idx="2">
            <a:schemeClr val="dk1"/>
          </a:lnRef>
          <a:fillRef idx="0">
            <a:schemeClr val="dk1"/>
          </a:fillRef>
          <a:effectRef idx="1">
            <a:schemeClr val="dk1"/>
          </a:effectRef>
          <a:fontRef idx="minor">
            <a:schemeClr val="tx1"/>
          </a:fontRef>
        </p:style>
      </p:cxnSp>
      <p:sp>
        <p:nvSpPr>
          <p:cNvPr id="11" name="Right Brace 10"/>
          <p:cNvSpPr/>
          <p:nvPr/>
        </p:nvSpPr>
        <p:spPr>
          <a:xfrm>
            <a:off x="2819400" y="1981200"/>
            <a:ext cx="1219200"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512128" y="2892862"/>
            <a:ext cx="4717472" cy="1384995"/>
          </a:xfrm>
          <a:prstGeom prst="rect">
            <a:avLst/>
          </a:prstGeom>
          <a:noFill/>
        </p:spPr>
        <p:txBody>
          <a:bodyPr wrap="square" rtlCol="0">
            <a:spAutoFit/>
          </a:bodyPr>
          <a:lstStyle/>
          <a:p>
            <a:r>
              <a:rPr lang="en-US" sz="2800" dirty="0" smtClean="0"/>
              <a:t>The weight of this volume is equal to the buoyant force so the buoyant force = 0.02 N</a:t>
            </a:r>
            <a:endParaRPr lang="en-US" sz="2800" dirty="0"/>
          </a:p>
        </p:txBody>
      </p:sp>
      <p:sp>
        <p:nvSpPr>
          <p:cNvPr id="13" name="TextBox 12"/>
          <p:cNvSpPr txBox="1"/>
          <p:nvPr/>
        </p:nvSpPr>
        <p:spPr>
          <a:xfrm>
            <a:off x="2133600" y="2801213"/>
            <a:ext cx="533400" cy="369332"/>
          </a:xfrm>
          <a:prstGeom prst="rect">
            <a:avLst/>
          </a:prstGeom>
          <a:noFill/>
        </p:spPr>
        <p:txBody>
          <a:bodyPr wrap="square" rtlCol="0">
            <a:spAutoFit/>
          </a:bodyPr>
          <a:lstStyle/>
          <a:p>
            <a:r>
              <a:rPr lang="en-US" b="1" dirty="0" smtClean="0"/>
              <a:t>5N</a:t>
            </a:r>
            <a:endParaRPr lang="en-US" b="1" dirty="0"/>
          </a:p>
        </p:txBody>
      </p:sp>
      <p:sp>
        <p:nvSpPr>
          <p:cNvPr id="15" name="TextBox 14"/>
          <p:cNvSpPr txBox="1"/>
          <p:nvPr/>
        </p:nvSpPr>
        <p:spPr>
          <a:xfrm>
            <a:off x="4052456" y="1683603"/>
            <a:ext cx="4862944" cy="1200329"/>
          </a:xfrm>
          <a:prstGeom prst="rect">
            <a:avLst/>
          </a:prstGeom>
          <a:noFill/>
        </p:spPr>
        <p:txBody>
          <a:bodyPr wrap="square" rtlCol="0">
            <a:spAutoFit/>
          </a:bodyPr>
          <a:lstStyle/>
          <a:p>
            <a:r>
              <a:rPr lang="en-US" sz="2400" dirty="0" smtClean="0"/>
              <a:t>Let’s say the volume is 2 ml of water</a:t>
            </a:r>
          </a:p>
          <a:p>
            <a:r>
              <a:rPr lang="en-US" sz="2400" dirty="0" smtClean="0"/>
              <a:t>2 ml = 2 g = 0.002 kg = 0.02 N</a:t>
            </a:r>
          </a:p>
          <a:p>
            <a:r>
              <a:rPr lang="en-US" sz="2400" dirty="0" smtClean="0"/>
              <a:t>                                         (w = mg)</a:t>
            </a:r>
            <a:endParaRPr lang="en-US" sz="2400" dirty="0"/>
          </a:p>
        </p:txBody>
      </p:sp>
    </p:spTree>
    <p:extLst>
      <p:ext uri="{BB962C8B-B14F-4D97-AF65-F5344CB8AC3E}">
        <p14:creationId xmlns="" xmlns:p14="http://schemas.microsoft.com/office/powerpoint/2010/main" val="882768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 the lab and try to find the buoyant force of an object</a:t>
            </a:r>
            <a:endParaRPr lang="en-US" dirty="0"/>
          </a:p>
        </p:txBody>
      </p:sp>
      <p:sp>
        <p:nvSpPr>
          <p:cNvPr id="3" name="Content Placeholder 2"/>
          <p:cNvSpPr>
            <a:spLocks noGrp="1"/>
          </p:cNvSpPr>
          <p:nvPr>
            <p:ph idx="1"/>
          </p:nvPr>
        </p:nvSpPr>
        <p:spPr/>
        <p:txBody>
          <a:bodyPr/>
          <a:lstStyle/>
          <a:p>
            <a:endParaRPr lang="en-US" dirty="0" smtClean="0"/>
          </a:p>
          <a:p>
            <a:r>
              <a:rPr lang="en-US" dirty="0" smtClean="0"/>
              <a:t>Write the steps you took to find the buoyant force.</a:t>
            </a:r>
            <a:endParaRPr lang="en-US" dirty="0"/>
          </a:p>
        </p:txBody>
      </p:sp>
    </p:spTree>
    <p:extLst>
      <p:ext uri="{BB962C8B-B14F-4D97-AF65-F5344CB8AC3E}">
        <p14:creationId xmlns="" xmlns:p14="http://schemas.microsoft.com/office/powerpoint/2010/main" val="34802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how the buoyant force works</a:t>
            </a:r>
            <a:endParaRPr lang="en-US" dirty="0"/>
          </a:p>
        </p:txBody>
      </p:sp>
      <p:sp>
        <p:nvSpPr>
          <p:cNvPr id="4" name="Oval 3"/>
          <p:cNvSpPr/>
          <p:nvPr/>
        </p:nvSpPr>
        <p:spPr>
          <a:xfrm>
            <a:off x="1173018" y="2667000"/>
            <a:ext cx="1905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190836" y="4149436"/>
            <a:ext cx="1905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2590800" y="4073243"/>
            <a:ext cx="782782" cy="10414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flipV="1">
            <a:off x="2982191" y="3895436"/>
            <a:ext cx="905164" cy="11083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V="1">
            <a:off x="2209800" y="4292595"/>
            <a:ext cx="0" cy="11614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1295400" y="4162136"/>
            <a:ext cx="533400" cy="10437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6338454" y="3581400"/>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V="1">
            <a:off x="868218" y="4038600"/>
            <a:ext cx="609600" cy="10760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6629400" y="3628736"/>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6096000" y="3581400"/>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5791200" y="3628736"/>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1752600" y="2141682"/>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2438400" y="2141682"/>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2064327" y="2133600"/>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flipV="1">
            <a:off x="5791200" y="5611090"/>
            <a:ext cx="0" cy="2493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V="1">
            <a:off x="6019800" y="5657272"/>
            <a:ext cx="0" cy="2493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V="1">
            <a:off x="6338454" y="5657272"/>
            <a:ext cx="0" cy="2493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flipV="1">
            <a:off x="6553200" y="5611090"/>
            <a:ext cx="0" cy="2493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7162800" y="4406760"/>
            <a:ext cx="1560946" cy="1323439"/>
          </a:xfrm>
          <a:prstGeom prst="rect">
            <a:avLst/>
          </a:prstGeom>
          <a:noFill/>
        </p:spPr>
        <p:txBody>
          <a:bodyPr wrap="square" rtlCol="0">
            <a:spAutoFit/>
          </a:bodyPr>
          <a:lstStyle/>
          <a:p>
            <a:r>
              <a:rPr lang="en-US" sz="4000" dirty="0" smtClean="0"/>
              <a:t>Sinks. Why?</a:t>
            </a:r>
            <a:endParaRPr lang="en-US" sz="4000" dirty="0"/>
          </a:p>
        </p:txBody>
      </p:sp>
      <p:sp>
        <p:nvSpPr>
          <p:cNvPr id="37" name="Content Placeholder 36"/>
          <p:cNvSpPr txBox="1">
            <a:spLocks noGrp="1"/>
          </p:cNvSpPr>
          <p:nvPr>
            <p:ph idx="1"/>
          </p:nvPr>
        </p:nvSpPr>
        <p:spPr>
          <a:xfrm>
            <a:off x="2989119" y="1447800"/>
            <a:ext cx="4859481" cy="1754326"/>
          </a:xfrm>
          <a:prstGeom prst="rect">
            <a:avLst/>
          </a:prstGeom>
          <a:noFill/>
        </p:spPr>
        <p:txBody>
          <a:bodyPr wrap="square" rtlCol="0">
            <a:spAutoFit/>
          </a:bodyPr>
          <a:lstStyle/>
          <a:p>
            <a:pPr marL="0" indent="0">
              <a:buNone/>
            </a:pPr>
            <a:r>
              <a:rPr lang="en-US" sz="3600" dirty="0" smtClean="0"/>
              <a:t>Object floats because the buoyant force is bigger than weight</a:t>
            </a:r>
            <a:endParaRPr lang="en-US" sz="3600" dirty="0"/>
          </a:p>
        </p:txBody>
      </p:sp>
    </p:spTree>
    <p:extLst>
      <p:ext uri="{BB962C8B-B14F-4D97-AF65-F5344CB8AC3E}">
        <p14:creationId xmlns="" xmlns:p14="http://schemas.microsoft.com/office/powerpoint/2010/main" val="64436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4" name="Rectangle 3"/>
          <p:cNvSpPr/>
          <p:nvPr/>
        </p:nvSpPr>
        <p:spPr>
          <a:xfrm>
            <a:off x="647700" y="1797397"/>
            <a:ext cx="838200" cy="1638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905000" y="1797397"/>
            <a:ext cx="914400" cy="1638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Connector 6"/>
          <p:cNvCxnSpPr/>
          <p:nvPr/>
        </p:nvCxnSpPr>
        <p:spPr>
          <a:xfrm>
            <a:off x="647700" y="2286000"/>
            <a:ext cx="8382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1905000" y="2286000"/>
            <a:ext cx="914400" cy="0"/>
          </a:xfrm>
          <a:prstGeom prst="line">
            <a:avLst/>
          </a:prstGeom>
        </p:spPr>
        <p:style>
          <a:lnRef idx="2">
            <a:schemeClr val="dk1"/>
          </a:lnRef>
          <a:fillRef idx="0">
            <a:schemeClr val="dk1"/>
          </a:fillRef>
          <a:effectRef idx="1">
            <a:schemeClr val="dk1"/>
          </a:effectRef>
          <a:fontRef idx="minor">
            <a:schemeClr val="tx1"/>
          </a:fontRef>
        </p:style>
      </p:cxnSp>
      <p:sp>
        <p:nvSpPr>
          <p:cNvPr id="9" name="Oval 8"/>
          <p:cNvSpPr/>
          <p:nvPr/>
        </p:nvSpPr>
        <p:spPr>
          <a:xfrm>
            <a:off x="1981200" y="2642979"/>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905000" y="1981200"/>
            <a:ext cx="914400" cy="0"/>
          </a:xfrm>
          <a:prstGeom prst="line">
            <a:avLst/>
          </a:prstGeom>
        </p:spPr>
        <p:style>
          <a:lnRef idx="2">
            <a:schemeClr val="dk1"/>
          </a:lnRef>
          <a:fillRef idx="0">
            <a:schemeClr val="dk1"/>
          </a:fillRef>
          <a:effectRef idx="1">
            <a:schemeClr val="dk1"/>
          </a:effectRef>
          <a:fontRef idx="minor">
            <a:schemeClr val="tx1"/>
          </a:fontRef>
        </p:style>
      </p:cxnSp>
      <p:sp>
        <p:nvSpPr>
          <p:cNvPr id="11" name="Right Brace 10"/>
          <p:cNvSpPr/>
          <p:nvPr/>
        </p:nvSpPr>
        <p:spPr>
          <a:xfrm>
            <a:off x="2819400" y="1981200"/>
            <a:ext cx="1219200"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121728" y="2892862"/>
            <a:ext cx="4717472" cy="1569660"/>
          </a:xfrm>
          <a:prstGeom prst="rect">
            <a:avLst/>
          </a:prstGeom>
          <a:noFill/>
        </p:spPr>
        <p:txBody>
          <a:bodyPr wrap="square" rtlCol="0">
            <a:spAutoFit/>
          </a:bodyPr>
          <a:lstStyle/>
          <a:p>
            <a:r>
              <a:rPr lang="en-US" sz="2400" dirty="0" smtClean="0"/>
              <a:t>The weight of this volume is equal to the buoyant force (Archimedes Principle)</a:t>
            </a:r>
          </a:p>
          <a:p>
            <a:r>
              <a:rPr lang="en-US" sz="2400" dirty="0" smtClean="0"/>
              <a:t>so the buoyant force = 0.2 N</a:t>
            </a:r>
            <a:endParaRPr lang="en-US" sz="2400" dirty="0"/>
          </a:p>
        </p:txBody>
      </p:sp>
      <p:sp>
        <p:nvSpPr>
          <p:cNvPr id="13" name="TextBox 12"/>
          <p:cNvSpPr txBox="1"/>
          <p:nvPr/>
        </p:nvSpPr>
        <p:spPr>
          <a:xfrm>
            <a:off x="2133600" y="2801213"/>
            <a:ext cx="533400" cy="369332"/>
          </a:xfrm>
          <a:prstGeom prst="rect">
            <a:avLst/>
          </a:prstGeom>
          <a:noFill/>
        </p:spPr>
        <p:txBody>
          <a:bodyPr wrap="square" rtlCol="0">
            <a:spAutoFit/>
          </a:bodyPr>
          <a:lstStyle/>
          <a:p>
            <a:r>
              <a:rPr lang="en-US" b="1" dirty="0" smtClean="0"/>
              <a:t>5N</a:t>
            </a:r>
            <a:endParaRPr lang="en-US" b="1" dirty="0"/>
          </a:p>
        </p:txBody>
      </p:sp>
      <p:sp>
        <p:nvSpPr>
          <p:cNvPr id="15" name="TextBox 14"/>
          <p:cNvSpPr txBox="1"/>
          <p:nvPr/>
        </p:nvSpPr>
        <p:spPr>
          <a:xfrm>
            <a:off x="4052456" y="1683603"/>
            <a:ext cx="4862944" cy="1200329"/>
          </a:xfrm>
          <a:prstGeom prst="rect">
            <a:avLst/>
          </a:prstGeom>
          <a:noFill/>
        </p:spPr>
        <p:txBody>
          <a:bodyPr wrap="square" rtlCol="0">
            <a:spAutoFit/>
          </a:bodyPr>
          <a:lstStyle/>
          <a:p>
            <a:r>
              <a:rPr lang="en-US" sz="2400" dirty="0" smtClean="0"/>
              <a:t>Let’s say the volume is 2 ml of water</a:t>
            </a:r>
          </a:p>
          <a:p>
            <a:r>
              <a:rPr lang="en-US" sz="2400" dirty="0" smtClean="0"/>
              <a:t>20 ml = 20 g = 0.02 kg = 0.2 N</a:t>
            </a:r>
          </a:p>
          <a:p>
            <a:r>
              <a:rPr lang="en-US" sz="2400" dirty="0" smtClean="0"/>
              <a:t>                                         (w = mg)</a:t>
            </a:r>
            <a:endParaRPr lang="en-US" sz="2400" dirty="0"/>
          </a:p>
        </p:txBody>
      </p:sp>
      <p:sp>
        <p:nvSpPr>
          <p:cNvPr id="3" name="TextBox 2"/>
          <p:cNvSpPr txBox="1"/>
          <p:nvPr/>
        </p:nvSpPr>
        <p:spPr>
          <a:xfrm>
            <a:off x="533400" y="4715470"/>
            <a:ext cx="8305800" cy="1938992"/>
          </a:xfrm>
          <a:prstGeom prst="rect">
            <a:avLst/>
          </a:prstGeom>
          <a:noFill/>
        </p:spPr>
        <p:txBody>
          <a:bodyPr wrap="square" rtlCol="0">
            <a:spAutoFit/>
          </a:bodyPr>
          <a:lstStyle/>
          <a:p>
            <a:r>
              <a:rPr lang="en-US" sz="2400" dirty="0" smtClean="0"/>
              <a:t>The actual weight of the object in water is 4.8 N because:</a:t>
            </a:r>
          </a:p>
          <a:p>
            <a:endParaRPr lang="en-US" sz="2400" dirty="0" smtClean="0"/>
          </a:p>
          <a:p>
            <a:r>
              <a:rPr lang="en-US" sz="2400" dirty="0" smtClean="0"/>
              <a:t>      weight of object – buoyant force = weight of object in water</a:t>
            </a:r>
          </a:p>
          <a:p>
            <a:endParaRPr lang="en-US" sz="2400" dirty="0"/>
          </a:p>
          <a:p>
            <a:r>
              <a:rPr lang="en-US" sz="2400" dirty="0" smtClean="0"/>
              <a:t>			5 N – 0.2 N = 4.8</a:t>
            </a:r>
            <a:endParaRPr lang="en-US" sz="2400" dirty="0"/>
          </a:p>
        </p:txBody>
      </p:sp>
    </p:spTree>
    <p:extLst>
      <p:ext uri="{BB962C8B-B14F-4D97-AF65-F5344CB8AC3E}">
        <p14:creationId xmlns="" xmlns:p14="http://schemas.microsoft.com/office/powerpoint/2010/main" val="3804516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 Some More</a:t>
            </a:r>
            <a:endParaRPr lang="en-US" dirty="0"/>
          </a:p>
        </p:txBody>
      </p:sp>
      <p:sp>
        <p:nvSpPr>
          <p:cNvPr id="4" name="Rectangle 3"/>
          <p:cNvSpPr/>
          <p:nvPr/>
        </p:nvSpPr>
        <p:spPr>
          <a:xfrm>
            <a:off x="647700" y="1797397"/>
            <a:ext cx="838200" cy="1638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905000" y="1797397"/>
            <a:ext cx="914400" cy="1638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Connector 6"/>
          <p:cNvCxnSpPr/>
          <p:nvPr/>
        </p:nvCxnSpPr>
        <p:spPr>
          <a:xfrm>
            <a:off x="647700" y="2286000"/>
            <a:ext cx="8382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1905000" y="2286000"/>
            <a:ext cx="914400" cy="0"/>
          </a:xfrm>
          <a:prstGeom prst="line">
            <a:avLst/>
          </a:prstGeom>
        </p:spPr>
        <p:style>
          <a:lnRef idx="2">
            <a:schemeClr val="dk1"/>
          </a:lnRef>
          <a:fillRef idx="0">
            <a:schemeClr val="dk1"/>
          </a:fillRef>
          <a:effectRef idx="1">
            <a:schemeClr val="dk1"/>
          </a:effectRef>
          <a:fontRef idx="minor">
            <a:schemeClr val="tx1"/>
          </a:fontRef>
        </p:style>
      </p:cxnSp>
      <p:sp>
        <p:nvSpPr>
          <p:cNvPr id="9" name="Oval 8"/>
          <p:cNvSpPr/>
          <p:nvPr/>
        </p:nvSpPr>
        <p:spPr>
          <a:xfrm>
            <a:off x="1981200" y="2642979"/>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905000" y="1981200"/>
            <a:ext cx="914400" cy="0"/>
          </a:xfrm>
          <a:prstGeom prst="line">
            <a:avLst/>
          </a:prstGeom>
        </p:spPr>
        <p:style>
          <a:lnRef idx="2">
            <a:schemeClr val="dk1"/>
          </a:lnRef>
          <a:fillRef idx="0">
            <a:schemeClr val="dk1"/>
          </a:fillRef>
          <a:effectRef idx="1">
            <a:schemeClr val="dk1"/>
          </a:effectRef>
          <a:fontRef idx="minor">
            <a:schemeClr val="tx1"/>
          </a:fontRef>
        </p:style>
      </p:cxnSp>
      <p:sp>
        <p:nvSpPr>
          <p:cNvPr id="11" name="Right Brace 10"/>
          <p:cNvSpPr/>
          <p:nvPr/>
        </p:nvSpPr>
        <p:spPr>
          <a:xfrm>
            <a:off x="2819400" y="1981200"/>
            <a:ext cx="1219200"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121728" y="2892862"/>
            <a:ext cx="4717472" cy="1569660"/>
          </a:xfrm>
          <a:prstGeom prst="rect">
            <a:avLst/>
          </a:prstGeom>
          <a:noFill/>
        </p:spPr>
        <p:txBody>
          <a:bodyPr wrap="square" rtlCol="0">
            <a:spAutoFit/>
          </a:bodyPr>
          <a:lstStyle/>
          <a:p>
            <a:r>
              <a:rPr lang="en-US" sz="2400" dirty="0" smtClean="0"/>
              <a:t>The weight of this volume is equal to the buoyant force (Archimedes Principle)</a:t>
            </a:r>
          </a:p>
          <a:p>
            <a:r>
              <a:rPr lang="en-US" sz="2400" dirty="0" smtClean="0"/>
              <a:t>so the buoyant force = 0.2 N</a:t>
            </a:r>
            <a:endParaRPr lang="en-US" sz="2400" dirty="0"/>
          </a:p>
        </p:txBody>
      </p:sp>
      <p:sp>
        <p:nvSpPr>
          <p:cNvPr id="13" name="TextBox 12"/>
          <p:cNvSpPr txBox="1"/>
          <p:nvPr/>
        </p:nvSpPr>
        <p:spPr>
          <a:xfrm>
            <a:off x="2133600" y="2801213"/>
            <a:ext cx="533400" cy="369332"/>
          </a:xfrm>
          <a:prstGeom prst="rect">
            <a:avLst/>
          </a:prstGeom>
          <a:noFill/>
        </p:spPr>
        <p:txBody>
          <a:bodyPr wrap="square" rtlCol="0">
            <a:spAutoFit/>
          </a:bodyPr>
          <a:lstStyle/>
          <a:p>
            <a:r>
              <a:rPr lang="en-US" b="1" dirty="0" smtClean="0"/>
              <a:t>5N</a:t>
            </a:r>
            <a:endParaRPr lang="en-US" b="1" dirty="0"/>
          </a:p>
        </p:txBody>
      </p:sp>
      <p:sp>
        <p:nvSpPr>
          <p:cNvPr id="15" name="TextBox 14"/>
          <p:cNvSpPr txBox="1"/>
          <p:nvPr/>
        </p:nvSpPr>
        <p:spPr>
          <a:xfrm>
            <a:off x="4052456" y="1683603"/>
            <a:ext cx="4862944" cy="1200329"/>
          </a:xfrm>
          <a:prstGeom prst="rect">
            <a:avLst/>
          </a:prstGeom>
          <a:noFill/>
        </p:spPr>
        <p:txBody>
          <a:bodyPr wrap="square" rtlCol="0">
            <a:spAutoFit/>
          </a:bodyPr>
          <a:lstStyle/>
          <a:p>
            <a:r>
              <a:rPr lang="en-US" sz="2400" dirty="0" smtClean="0"/>
              <a:t>Let’s say the volume is 2 ml of water</a:t>
            </a:r>
          </a:p>
          <a:p>
            <a:r>
              <a:rPr lang="en-US" sz="2400" dirty="0" smtClean="0"/>
              <a:t>20 ml = 20 g = 0.02 kg = 0.2 N</a:t>
            </a:r>
          </a:p>
          <a:p>
            <a:r>
              <a:rPr lang="en-US" sz="2400" dirty="0" smtClean="0"/>
              <a:t>                                         (w = mg)</a:t>
            </a:r>
            <a:endParaRPr lang="en-US" sz="2400" dirty="0"/>
          </a:p>
        </p:txBody>
      </p:sp>
      <p:sp>
        <p:nvSpPr>
          <p:cNvPr id="3" name="TextBox 2"/>
          <p:cNvSpPr txBox="1"/>
          <p:nvPr/>
        </p:nvSpPr>
        <p:spPr>
          <a:xfrm>
            <a:off x="533400" y="4715470"/>
            <a:ext cx="8305800" cy="1569660"/>
          </a:xfrm>
          <a:prstGeom prst="rect">
            <a:avLst/>
          </a:prstGeom>
          <a:noFill/>
        </p:spPr>
        <p:txBody>
          <a:bodyPr wrap="square" rtlCol="0">
            <a:spAutoFit/>
          </a:bodyPr>
          <a:lstStyle/>
          <a:p>
            <a:r>
              <a:rPr lang="en-US" sz="2400" dirty="0" smtClean="0"/>
              <a:t>Will the object sink or float?</a:t>
            </a:r>
          </a:p>
          <a:p>
            <a:endParaRPr lang="en-US" sz="2400" dirty="0" smtClean="0"/>
          </a:p>
          <a:p>
            <a:r>
              <a:rPr lang="en-US" sz="2400" dirty="0" smtClean="0"/>
              <a:t>Sink, because the buoyant force is less than the weight of the object. There is not enough upward force for the object to float!</a:t>
            </a:r>
            <a:endParaRPr lang="en-US" sz="2400" dirty="0"/>
          </a:p>
        </p:txBody>
      </p:sp>
    </p:spTree>
    <p:extLst>
      <p:ext uri="{BB962C8B-B14F-4D97-AF65-F5344CB8AC3E}">
        <p14:creationId xmlns="" xmlns:p14="http://schemas.microsoft.com/office/powerpoint/2010/main" val="343992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a:xfrm>
            <a:off x="457200" y="1219200"/>
            <a:ext cx="8229600" cy="5059363"/>
          </a:xfrm>
        </p:spPr>
        <p:txBody>
          <a:bodyPr>
            <a:normAutofit fontScale="92500" lnSpcReduction="10000"/>
          </a:bodyPr>
          <a:lstStyle/>
          <a:p>
            <a:pPr marL="0" indent="0">
              <a:buNone/>
            </a:pPr>
            <a:r>
              <a:rPr lang="en-US" dirty="0" smtClean="0"/>
              <a:t>Why </a:t>
            </a:r>
            <a:r>
              <a:rPr lang="en-US" dirty="0"/>
              <a:t>does the buoyant force act upward for an object submerged in water?  </a:t>
            </a:r>
          </a:p>
          <a:p>
            <a:pPr marL="0" indent="0">
              <a:buNone/>
            </a:pPr>
            <a:r>
              <a:rPr lang="en-US" dirty="0"/>
              <a:t> </a:t>
            </a:r>
            <a:endParaRPr lang="en-US" dirty="0" smtClean="0"/>
          </a:p>
          <a:p>
            <a:pPr marL="0" indent="0">
              <a:buNone/>
            </a:pPr>
            <a:endParaRPr lang="en-US" dirty="0"/>
          </a:p>
          <a:p>
            <a:pPr marL="0" indent="0">
              <a:buNone/>
            </a:pPr>
            <a:r>
              <a:rPr lang="en-US" dirty="0" smtClean="0"/>
              <a:t>How </a:t>
            </a:r>
            <a:r>
              <a:rPr lang="en-US" dirty="0"/>
              <a:t>does an object submerged in water change the depth and pressure of the liquid? </a:t>
            </a:r>
            <a:endParaRPr lang="en-US" dirty="0" smtClean="0"/>
          </a:p>
          <a:p>
            <a:pPr marL="0" indent="0">
              <a:buNone/>
            </a:pPr>
            <a:endParaRPr lang="en-US" dirty="0" smtClean="0"/>
          </a:p>
          <a:p>
            <a:pPr marL="0" indent="0">
              <a:buNone/>
            </a:pPr>
            <a:endParaRPr lang="en-US" dirty="0"/>
          </a:p>
          <a:p>
            <a:pPr marL="0" indent="0">
              <a:buNone/>
            </a:pPr>
            <a:r>
              <a:rPr lang="en-US" dirty="0" smtClean="0"/>
              <a:t>How does Archimedes principle relate to buoyant force and whether an object floats</a:t>
            </a:r>
            <a:endParaRPr lang="en-US" dirty="0"/>
          </a:p>
        </p:txBody>
      </p:sp>
    </p:spTree>
    <p:extLst>
      <p:ext uri="{BB962C8B-B14F-4D97-AF65-F5344CB8AC3E}">
        <p14:creationId xmlns="" xmlns:p14="http://schemas.microsoft.com/office/powerpoint/2010/main" val="2519738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How was this experience?</a:t>
            </a:r>
          </a:p>
          <a:p>
            <a:r>
              <a:rPr lang="en-US" dirty="0" smtClean="0"/>
              <a:t>What do you need the teacher to review? (save for next class so you can share and ask these questions!)</a:t>
            </a:r>
            <a:endParaRPr lang="en-US" dirty="0"/>
          </a:p>
        </p:txBody>
      </p:sp>
    </p:spTree>
    <p:extLst>
      <p:ext uri="{BB962C8B-B14F-4D97-AF65-F5344CB8AC3E}">
        <p14:creationId xmlns="" xmlns:p14="http://schemas.microsoft.com/office/powerpoint/2010/main" val="721433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a:p>
        </p:txBody>
      </p:sp>
      <p:pic>
        <p:nvPicPr>
          <p:cNvPr id="40963" name="Picture 3"/>
          <p:cNvPicPr>
            <a:picLocks noGrp="1" noChangeAspect="1" noChangeArrowheads="1"/>
          </p:cNvPicPr>
          <p:nvPr>
            <p:ph type="body" idx="1"/>
          </p:nvPr>
        </p:nvPicPr>
        <p:blipFill>
          <a:blip r:embed="rId3" cstate="print"/>
          <a:srcRect/>
          <a:stretch>
            <a:fillRect/>
          </a:stretch>
        </p:blipFill>
        <p:spPr>
          <a:xfrm>
            <a:off x="457200" y="1524000"/>
            <a:ext cx="8229600" cy="48006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685800" y="1752600"/>
            <a:ext cx="2438400" cy="2209800"/>
          </a:xfrm>
          <a:prstGeom prst="rect">
            <a:avLst/>
          </a:prstGeom>
          <a:solidFill>
            <a:schemeClr val="accent1"/>
          </a:solidFill>
          <a:ln w="9525">
            <a:noFill/>
            <a:miter lim="800000"/>
            <a:headEnd/>
            <a:tailEnd/>
          </a:ln>
          <a:effectLst/>
        </p:spPr>
        <p:txBody>
          <a:bodyPr wrap="none" anchor="ctr"/>
          <a:lstStyle/>
          <a:p>
            <a:endParaRPr lang="en-US"/>
          </a:p>
        </p:txBody>
      </p:sp>
      <p:sp>
        <p:nvSpPr>
          <p:cNvPr id="2052" name="Rectangle 4"/>
          <p:cNvSpPr>
            <a:spLocks noGrp="1" noChangeArrowheads="1"/>
          </p:cNvSpPr>
          <p:nvPr>
            <p:ph type="title"/>
          </p:nvPr>
        </p:nvSpPr>
        <p:spPr>
          <a:xfrm>
            <a:off x="304800" y="0"/>
            <a:ext cx="8229600" cy="1143000"/>
          </a:xfrm>
        </p:spPr>
        <p:txBody>
          <a:bodyPr/>
          <a:lstStyle/>
          <a:p>
            <a:r>
              <a:rPr lang="en-US" sz="6600">
                <a:solidFill>
                  <a:srgbClr val="FF6600"/>
                </a:solidFill>
                <a:effectLst>
                  <a:outerShdw blurRad="38100" dist="38100" dir="2700000" algn="tl">
                    <a:srgbClr val="000000"/>
                  </a:outerShdw>
                </a:effectLst>
              </a:rPr>
              <a:t>Buoyancy</a:t>
            </a:r>
          </a:p>
        </p:txBody>
      </p:sp>
      <p:sp>
        <p:nvSpPr>
          <p:cNvPr id="2053" name="Rectangle 5"/>
          <p:cNvSpPr>
            <a:spLocks noGrp="1" noChangeArrowheads="1"/>
          </p:cNvSpPr>
          <p:nvPr>
            <p:ph type="body" idx="1"/>
          </p:nvPr>
        </p:nvSpPr>
        <p:spPr>
          <a:xfrm>
            <a:off x="533400" y="4267200"/>
            <a:ext cx="8229600" cy="2362200"/>
          </a:xfrm>
        </p:spPr>
        <p:txBody>
          <a:bodyPr/>
          <a:lstStyle/>
          <a:p>
            <a:r>
              <a:rPr lang="en-US" sz="3600"/>
              <a:t>Because </a:t>
            </a:r>
            <a:r>
              <a:rPr lang="en-US" sz="3600">
                <a:solidFill>
                  <a:srgbClr val="FFFF00"/>
                </a:solidFill>
                <a:effectLst>
                  <a:outerShdw blurRad="38100" dist="38100" dir="2700000" algn="tl">
                    <a:srgbClr val="000000"/>
                  </a:outerShdw>
                </a:effectLst>
              </a:rPr>
              <a:t>pressure increases as a fluid gets deeper</a:t>
            </a:r>
            <a:r>
              <a:rPr lang="en-US" sz="3600"/>
              <a:t>, there is </a:t>
            </a:r>
            <a:r>
              <a:rPr lang="en-US" sz="3600">
                <a:solidFill>
                  <a:srgbClr val="FFFF00"/>
                </a:solidFill>
                <a:effectLst>
                  <a:outerShdw blurRad="38100" dist="38100" dir="2700000" algn="tl">
                    <a:srgbClr val="000000"/>
                  </a:outerShdw>
                </a:effectLst>
              </a:rPr>
              <a:t>more pressure on the bottom</a:t>
            </a:r>
            <a:r>
              <a:rPr lang="en-US" sz="3600"/>
              <a:t> of the object in a fluid.</a:t>
            </a:r>
          </a:p>
        </p:txBody>
      </p:sp>
      <p:sp>
        <p:nvSpPr>
          <p:cNvPr id="2054" name="Line 6"/>
          <p:cNvSpPr>
            <a:spLocks noChangeShapeType="1"/>
          </p:cNvSpPr>
          <p:nvPr/>
        </p:nvSpPr>
        <p:spPr bwMode="auto">
          <a:xfrm>
            <a:off x="685800" y="1371600"/>
            <a:ext cx="0" cy="2590800"/>
          </a:xfrm>
          <a:prstGeom prst="line">
            <a:avLst/>
          </a:prstGeom>
          <a:noFill/>
          <a:ln w="57150">
            <a:solidFill>
              <a:schemeClr val="tx1"/>
            </a:solidFill>
            <a:round/>
            <a:headEnd/>
            <a:tailEnd/>
          </a:ln>
          <a:effectLst/>
        </p:spPr>
        <p:txBody>
          <a:bodyPr/>
          <a:lstStyle/>
          <a:p>
            <a:endParaRPr lang="en-US"/>
          </a:p>
        </p:txBody>
      </p:sp>
      <p:sp>
        <p:nvSpPr>
          <p:cNvPr id="2056" name="Line 8"/>
          <p:cNvSpPr>
            <a:spLocks noChangeShapeType="1"/>
          </p:cNvSpPr>
          <p:nvPr/>
        </p:nvSpPr>
        <p:spPr bwMode="auto">
          <a:xfrm>
            <a:off x="685800" y="3962400"/>
            <a:ext cx="2438400" cy="0"/>
          </a:xfrm>
          <a:prstGeom prst="line">
            <a:avLst/>
          </a:prstGeom>
          <a:noFill/>
          <a:ln w="57150">
            <a:solidFill>
              <a:schemeClr val="tx1"/>
            </a:solidFill>
            <a:round/>
            <a:headEnd/>
            <a:tailEnd/>
          </a:ln>
          <a:effectLst/>
        </p:spPr>
        <p:txBody>
          <a:bodyPr/>
          <a:lstStyle/>
          <a:p>
            <a:endParaRPr lang="en-US"/>
          </a:p>
        </p:txBody>
      </p:sp>
      <p:sp>
        <p:nvSpPr>
          <p:cNvPr id="2057" name="Line 9"/>
          <p:cNvSpPr>
            <a:spLocks noChangeShapeType="1"/>
          </p:cNvSpPr>
          <p:nvPr/>
        </p:nvSpPr>
        <p:spPr bwMode="auto">
          <a:xfrm>
            <a:off x="3124200" y="1371600"/>
            <a:ext cx="0" cy="2590800"/>
          </a:xfrm>
          <a:prstGeom prst="line">
            <a:avLst/>
          </a:prstGeom>
          <a:noFill/>
          <a:ln w="57150">
            <a:solidFill>
              <a:schemeClr val="tx1"/>
            </a:solidFill>
            <a:round/>
            <a:headEnd/>
            <a:tailEnd/>
          </a:ln>
          <a:effectLst/>
        </p:spPr>
        <p:txBody>
          <a:bodyPr/>
          <a:lstStyle/>
          <a:p>
            <a:endParaRPr lang="en-US"/>
          </a:p>
        </p:txBody>
      </p:sp>
      <p:sp>
        <p:nvSpPr>
          <p:cNvPr id="2059" name="Rectangle 11"/>
          <p:cNvSpPr>
            <a:spLocks noChangeArrowheads="1"/>
          </p:cNvSpPr>
          <p:nvPr/>
        </p:nvSpPr>
        <p:spPr bwMode="auto">
          <a:xfrm>
            <a:off x="1600200" y="2362200"/>
            <a:ext cx="609600" cy="5334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2060" name="Line 12"/>
          <p:cNvSpPr>
            <a:spLocks noChangeShapeType="1"/>
          </p:cNvSpPr>
          <p:nvPr/>
        </p:nvSpPr>
        <p:spPr bwMode="auto">
          <a:xfrm>
            <a:off x="1905000" y="1905000"/>
            <a:ext cx="0" cy="381000"/>
          </a:xfrm>
          <a:prstGeom prst="line">
            <a:avLst/>
          </a:prstGeom>
          <a:noFill/>
          <a:ln w="38100">
            <a:solidFill>
              <a:schemeClr val="tx1"/>
            </a:solidFill>
            <a:round/>
            <a:headEnd/>
            <a:tailEnd type="stealth" w="lg" len="lg"/>
          </a:ln>
          <a:effectLst/>
        </p:spPr>
        <p:txBody>
          <a:bodyPr/>
          <a:lstStyle/>
          <a:p>
            <a:endParaRPr lang="en-US"/>
          </a:p>
        </p:txBody>
      </p:sp>
      <p:sp>
        <p:nvSpPr>
          <p:cNvPr id="2061" name="Line 13"/>
          <p:cNvSpPr>
            <a:spLocks noChangeShapeType="1"/>
          </p:cNvSpPr>
          <p:nvPr/>
        </p:nvSpPr>
        <p:spPr bwMode="auto">
          <a:xfrm flipV="1">
            <a:off x="1905000" y="2971800"/>
            <a:ext cx="0" cy="838200"/>
          </a:xfrm>
          <a:prstGeom prst="line">
            <a:avLst/>
          </a:prstGeom>
          <a:noFill/>
          <a:ln w="57150">
            <a:solidFill>
              <a:schemeClr val="tx1"/>
            </a:solidFill>
            <a:round/>
            <a:headEnd/>
            <a:tailEnd type="stealth" w="lg" len="lg"/>
          </a:ln>
          <a:effectLst/>
        </p:spPr>
        <p:txBody>
          <a:bodyPr/>
          <a:lstStyle/>
          <a:p>
            <a:endParaRPr lang="en-US"/>
          </a:p>
        </p:txBody>
      </p:sp>
      <p:sp>
        <p:nvSpPr>
          <p:cNvPr id="2062" name="Line 14"/>
          <p:cNvSpPr>
            <a:spLocks noChangeShapeType="1"/>
          </p:cNvSpPr>
          <p:nvPr/>
        </p:nvSpPr>
        <p:spPr bwMode="auto">
          <a:xfrm>
            <a:off x="990600" y="2667000"/>
            <a:ext cx="533400" cy="0"/>
          </a:xfrm>
          <a:prstGeom prst="line">
            <a:avLst/>
          </a:prstGeom>
          <a:noFill/>
          <a:ln w="44450">
            <a:solidFill>
              <a:schemeClr val="tx1"/>
            </a:solidFill>
            <a:round/>
            <a:headEnd/>
            <a:tailEnd type="stealth" w="lg" len="lg"/>
          </a:ln>
          <a:effectLst/>
        </p:spPr>
        <p:txBody>
          <a:bodyPr/>
          <a:lstStyle/>
          <a:p>
            <a:endParaRPr lang="en-US"/>
          </a:p>
        </p:txBody>
      </p:sp>
      <p:sp>
        <p:nvSpPr>
          <p:cNvPr id="2063" name="Line 15"/>
          <p:cNvSpPr>
            <a:spLocks noChangeShapeType="1"/>
          </p:cNvSpPr>
          <p:nvPr/>
        </p:nvSpPr>
        <p:spPr bwMode="auto">
          <a:xfrm flipH="1">
            <a:off x="2286000" y="2667000"/>
            <a:ext cx="533400" cy="0"/>
          </a:xfrm>
          <a:prstGeom prst="line">
            <a:avLst/>
          </a:prstGeom>
          <a:noFill/>
          <a:ln w="44450">
            <a:solidFill>
              <a:schemeClr val="tx1"/>
            </a:solidFill>
            <a:round/>
            <a:headEnd/>
            <a:tailEnd type="stealth" w="lg" len="lg"/>
          </a:ln>
          <a:effectLst/>
        </p:spPr>
        <p:txBody>
          <a:bodyPr/>
          <a:lstStyle/>
          <a:p>
            <a:endParaRPr lang="en-US"/>
          </a:p>
        </p:txBody>
      </p:sp>
      <p:sp>
        <p:nvSpPr>
          <p:cNvPr id="2064" name="Text Box 16"/>
          <p:cNvSpPr txBox="1">
            <a:spLocks noChangeArrowheads="1"/>
          </p:cNvSpPr>
          <p:nvPr/>
        </p:nvSpPr>
        <p:spPr bwMode="auto">
          <a:xfrm>
            <a:off x="3657600" y="1752600"/>
            <a:ext cx="4789488" cy="2070100"/>
          </a:xfrm>
          <a:prstGeom prst="rect">
            <a:avLst/>
          </a:prstGeom>
          <a:solidFill>
            <a:srgbClr val="54B1B8"/>
          </a:solidFill>
          <a:ln w="28575">
            <a:solidFill>
              <a:schemeClr val="tx1"/>
            </a:solidFill>
            <a:miter lim="800000"/>
            <a:headEnd/>
            <a:tailEnd/>
          </a:ln>
          <a:effectLst/>
        </p:spPr>
        <p:txBody>
          <a:bodyPr wrap="none">
            <a:spAutoFit/>
          </a:bodyPr>
          <a:lstStyle/>
          <a:p>
            <a:r>
              <a:rPr lang="en-US" sz="3200"/>
              <a:t>The </a:t>
            </a:r>
            <a:r>
              <a:rPr lang="en-US" sz="3200">
                <a:solidFill>
                  <a:srgbClr val="FFFF00"/>
                </a:solidFill>
                <a:effectLst>
                  <a:outerShdw blurRad="38100" dist="38100" dir="2700000" algn="tl">
                    <a:srgbClr val="000000"/>
                  </a:outerShdw>
                </a:effectLst>
              </a:rPr>
              <a:t>buoyant force</a:t>
            </a:r>
            <a:r>
              <a:rPr lang="en-US" sz="3200"/>
              <a:t> is the</a:t>
            </a:r>
          </a:p>
          <a:p>
            <a:r>
              <a:rPr lang="en-US" sz="3200"/>
              <a:t>upward force caused by</a:t>
            </a:r>
          </a:p>
          <a:p>
            <a:r>
              <a:rPr lang="en-US" sz="3200"/>
              <a:t>the difference in pressure</a:t>
            </a:r>
          </a:p>
          <a:p>
            <a:r>
              <a:rPr lang="en-US" sz="3200"/>
              <a:t>on submerged objects.</a:t>
            </a:r>
          </a:p>
        </p:txBody>
      </p:sp>
      <p:pic>
        <p:nvPicPr>
          <p:cNvPr id="2066" name="Picture 18" descr="bouy"/>
          <p:cNvPicPr>
            <a:picLocks noChangeAspect="1" noChangeArrowheads="1"/>
          </p:cNvPicPr>
          <p:nvPr/>
        </p:nvPicPr>
        <p:blipFill>
          <a:blip r:embed="rId3" cstate="print"/>
          <a:srcRect l="52174"/>
          <a:stretch>
            <a:fillRect/>
          </a:stretch>
        </p:blipFill>
        <p:spPr bwMode="auto">
          <a:xfrm>
            <a:off x="685800" y="1295400"/>
            <a:ext cx="2544763" cy="2819400"/>
          </a:xfrm>
          <a:prstGeom prst="rect">
            <a:avLst/>
          </a:prstGeom>
          <a:noFill/>
        </p:spPr>
      </p:pic>
      <p:sp>
        <p:nvSpPr>
          <p:cNvPr id="2067" name="Oval 19"/>
          <p:cNvSpPr>
            <a:spLocks noChangeArrowheads="1"/>
          </p:cNvSpPr>
          <p:nvPr/>
        </p:nvSpPr>
        <p:spPr bwMode="auto">
          <a:xfrm>
            <a:off x="1371600" y="2209800"/>
            <a:ext cx="1219200" cy="11430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068" name="Oval 20"/>
          <p:cNvSpPr>
            <a:spLocks noChangeArrowheads="1"/>
          </p:cNvSpPr>
          <p:nvPr/>
        </p:nvSpPr>
        <p:spPr bwMode="auto">
          <a:xfrm>
            <a:off x="762000" y="1447800"/>
            <a:ext cx="457200" cy="457200"/>
          </a:xfrm>
          <a:prstGeom prst="ellipse">
            <a:avLst/>
          </a:prstGeom>
          <a:solidFill>
            <a:srgbClr val="9999FF"/>
          </a:solidFill>
          <a:ln w="9525">
            <a:noFill/>
            <a:round/>
            <a:headEnd/>
            <a:tailEnd/>
          </a:ln>
          <a:effectLst/>
        </p:spPr>
        <p:txBody>
          <a:bodyPr wrap="none" anchor="ctr"/>
          <a:lstStyle/>
          <a:p>
            <a:endParaRPr lang="en-US"/>
          </a:p>
        </p:txBody>
      </p:sp>
      <p:sp>
        <p:nvSpPr>
          <p:cNvPr id="2069" name="Oval 21"/>
          <p:cNvSpPr>
            <a:spLocks noChangeArrowheads="1"/>
          </p:cNvSpPr>
          <p:nvPr/>
        </p:nvSpPr>
        <p:spPr bwMode="auto">
          <a:xfrm>
            <a:off x="1219200" y="1447800"/>
            <a:ext cx="457200" cy="457200"/>
          </a:xfrm>
          <a:prstGeom prst="ellipse">
            <a:avLst/>
          </a:prstGeom>
          <a:solidFill>
            <a:srgbClr val="9999FF"/>
          </a:solidFill>
          <a:ln w="9525">
            <a:noFill/>
            <a:round/>
            <a:headEnd/>
            <a:tailEnd/>
          </a:ln>
          <a:effectLst/>
        </p:spPr>
        <p:txBody>
          <a:bodyPr wrap="none" anchor="ctr"/>
          <a:lstStyle/>
          <a:p>
            <a:endParaRPr lang="en-US"/>
          </a:p>
        </p:txBody>
      </p:sp>
      <p:sp>
        <p:nvSpPr>
          <p:cNvPr id="2070" name="Oval 22"/>
          <p:cNvSpPr>
            <a:spLocks noChangeArrowheads="1"/>
          </p:cNvSpPr>
          <p:nvPr/>
        </p:nvSpPr>
        <p:spPr bwMode="auto">
          <a:xfrm>
            <a:off x="1676400" y="1447800"/>
            <a:ext cx="457200" cy="457200"/>
          </a:xfrm>
          <a:prstGeom prst="ellipse">
            <a:avLst/>
          </a:prstGeom>
          <a:solidFill>
            <a:srgbClr val="9999FF"/>
          </a:solidFill>
          <a:ln w="9525">
            <a:noFill/>
            <a:round/>
            <a:headEnd/>
            <a:tailEnd/>
          </a:ln>
          <a:effectLst/>
        </p:spPr>
        <p:txBody>
          <a:bodyPr wrap="none" anchor="ctr"/>
          <a:lstStyle/>
          <a:p>
            <a:endParaRPr lang="en-US"/>
          </a:p>
        </p:txBody>
      </p:sp>
      <p:sp>
        <p:nvSpPr>
          <p:cNvPr id="2071" name="Oval 23"/>
          <p:cNvSpPr>
            <a:spLocks noChangeArrowheads="1"/>
          </p:cNvSpPr>
          <p:nvPr/>
        </p:nvSpPr>
        <p:spPr bwMode="auto">
          <a:xfrm>
            <a:off x="2133600" y="1447800"/>
            <a:ext cx="457200" cy="457200"/>
          </a:xfrm>
          <a:prstGeom prst="ellipse">
            <a:avLst/>
          </a:prstGeom>
          <a:solidFill>
            <a:srgbClr val="9999FF"/>
          </a:solidFill>
          <a:ln w="9525">
            <a:noFill/>
            <a:round/>
            <a:headEnd/>
            <a:tailEnd/>
          </a:ln>
          <a:effectLst/>
        </p:spPr>
        <p:txBody>
          <a:bodyPr wrap="none" anchor="ctr"/>
          <a:lstStyle/>
          <a:p>
            <a:endParaRPr lang="en-US"/>
          </a:p>
        </p:txBody>
      </p:sp>
      <p:sp>
        <p:nvSpPr>
          <p:cNvPr id="2072" name="Oval 24"/>
          <p:cNvSpPr>
            <a:spLocks noChangeArrowheads="1"/>
          </p:cNvSpPr>
          <p:nvPr/>
        </p:nvSpPr>
        <p:spPr bwMode="auto">
          <a:xfrm>
            <a:off x="2590800" y="1447800"/>
            <a:ext cx="457200" cy="457200"/>
          </a:xfrm>
          <a:prstGeom prst="ellipse">
            <a:avLst/>
          </a:prstGeom>
          <a:solidFill>
            <a:srgbClr val="9999FF"/>
          </a:solidFill>
          <a:ln w="9525">
            <a:noFill/>
            <a:round/>
            <a:headEnd/>
            <a:tailEnd/>
          </a:ln>
          <a:effectLst/>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05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05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05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05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05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06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06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06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063"/>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068"/>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069"/>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070"/>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071"/>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2072"/>
                                        </p:tgtEl>
                                        <p:attrNameLst>
                                          <p:attrName>style.visibility</p:attrName>
                                        </p:attrNameLst>
                                      </p:cBhvr>
                                      <p:to>
                                        <p:strVal val="hidden"/>
                                      </p:to>
                                    </p:set>
                                  </p:childTnLst>
                                </p:cTn>
                              </p:par>
                            </p:childTnLst>
                          </p:cTn>
                        </p:par>
                        <p:par>
                          <p:cTn id="57" fill="hold">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206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06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animBg="1"/>
      <p:bldP spid="2058" grpId="1" animBg="1"/>
      <p:bldP spid="2053" grpId="0" build="p"/>
      <p:bldP spid="2054" grpId="0" animBg="1"/>
      <p:bldP spid="2054" grpId="1" animBg="1"/>
      <p:bldP spid="2056" grpId="0" animBg="1"/>
      <p:bldP spid="2056" grpId="1" animBg="1"/>
      <p:bldP spid="2057" grpId="0" animBg="1"/>
      <p:bldP spid="2057" grpId="1" animBg="1"/>
      <p:bldP spid="2059" grpId="0" animBg="1"/>
      <p:bldP spid="2059" grpId="1" animBg="1"/>
      <p:bldP spid="2060" grpId="0" animBg="1"/>
      <p:bldP spid="2060" grpId="1" animBg="1"/>
      <p:bldP spid="2061" grpId="0" animBg="1"/>
      <p:bldP spid="2061" grpId="1" animBg="1"/>
      <p:bldP spid="2062" grpId="0" animBg="1"/>
      <p:bldP spid="2062" grpId="1" animBg="1"/>
      <p:bldP spid="2063" grpId="0" animBg="1"/>
      <p:bldP spid="2063" grpId="1" animBg="1"/>
      <p:bldP spid="2064" grpId="0" animBg="1"/>
      <p:bldP spid="2067" grpId="0" animBg="1"/>
      <p:bldP spid="2068" grpId="0" animBg="1"/>
      <p:bldP spid="2069" grpId="0" animBg="1"/>
      <p:bldP spid="2070" grpId="0" animBg="1"/>
      <p:bldP spid="2071" grpId="0" animBg="1"/>
      <p:bldP spid="207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Archimedes%27_principle"/>
          <p:cNvPicPr>
            <a:picLocks noChangeAspect="1" noChangeArrowheads="1"/>
          </p:cNvPicPr>
          <p:nvPr/>
        </p:nvPicPr>
        <p:blipFill>
          <a:blip r:embed="rId3" cstate="print"/>
          <a:srcRect t="8989"/>
          <a:stretch>
            <a:fillRect/>
          </a:stretch>
        </p:blipFill>
        <p:spPr bwMode="auto">
          <a:xfrm>
            <a:off x="304800" y="381000"/>
            <a:ext cx="5303838" cy="5543550"/>
          </a:xfrm>
          <a:prstGeom prst="rect">
            <a:avLst/>
          </a:prstGeom>
          <a:noFill/>
          <a:ln w="28575">
            <a:solidFill>
              <a:srgbClr val="000000"/>
            </a:solidFill>
            <a:miter lim="800000"/>
            <a:headEnd/>
            <a:tailEnd/>
          </a:ln>
        </p:spPr>
      </p:pic>
      <p:sp>
        <p:nvSpPr>
          <p:cNvPr id="13320" name="Text Box 8"/>
          <p:cNvSpPr txBox="1">
            <a:spLocks noChangeArrowheads="1"/>
          </p:cNvSpPr>
          <p:nvPr/>
        </p:nvSpPr>
        <p:spPr bwMode="auto">
          <a:xfrm>
            <a:off x="5867400" y="1295400"/>
            <a:ext cx="2971800" cy="2867025"/>
          </a:xfrm>
          <a:prstGeom prst="rect">
            <a:avLst/>
          </a:prstGeom>
          <a:solidFill>
            <a:srgbClr val="FFFF99"/>
          </a:solidFill>
          <a:ln w="28575">
            <a:solidFill>
              <a:schemeClr val="tx1"/>
            </a:solidFill>
            <a:miter lim="800000"/>
            <a:headEnd/>
            <a:tailEnd/>
          </a:ln>
          <a:effectLst/>
        </p:spPr>
        <p:txBody>
          <a:bodyPr>
            <a:spAutoFit/>
          </a:bodyPr>
          <a:lstStyle/>
          <a:p>
            <a:pPr algn="ctr">
              <a:spcBef>
                <a:spcPct val="50000"/>
              </a:spcBef>
            </a:pPr>
            <a:r>
              <a:rPr lang="en-US" sz="3600"/>
              <a:t>The buoyant force pushes up on all objects in a fluid.</a:t>
            </a:r>
          </a:p>
        </p:txBody>
      </p:sp>
      <p:sp>
        <p:nvSpPr>
          <p:cNvPr id="13321" name="AutoShape 9"/>
          <p:cNvSpPr>
            <a:spLocks noChangeArrowheads="1"/>
          </p:cNvSpPr>
          <p:nvPr/>
        </p:nvSpPr>
        <p:spPr bwMode="auto">
          <a:xfrm>
            <a:off x="1447800" y="5029200"/>
            <a:ext cx="381000" cy="533400"/>
          </a:xfrm>
          <a:prstGeom prst="upArrow">
            <a:avLst>
              <a:gd name="adj1" fmla="val 50000"/>
              <a:gd name="adj2" fmla="val 63331"/>
            </a:avLst>
          </a:prstGeom>
          <a:solidFill>
            <a:srgbClr val="CC0000"/>
          </a:solidFill>
          <a:ln w="9525">
            <a:solidFill>
              <a:schemeClr val="tx1"/>
            </a:solidFill>
            <a:miter lim="800000"/>
            <a:headEnd/>
            <a:tailEnd/>
          </a:ln>
          <a:effectLst/>
        </p:spPr>
        <p:txBody>
          <a:bodyPr wrap="none" anchor="ctr"/>
          <a:lstStyle/>
          <a:p>
            <a:endParaRPr lang="en-US"/>
          </a:p>
        </p:txBody>
      </p:sp>
      <p:sp>
        <p:nvSpPr>
          <p:cNvPr id="13322" name="Text Box 10"/>
          <p:cNvSpPr txBox="1">
            <a:spLocks noChangeArrowheads="1"/>
          </p:cNvSpPr>
          <p:nvPr/>
        </p:nvSpPr>
        <p:spPr bwMode="auto">
          <a:xfrm>
            <a:off x="4495800" y="2514600"/>
            <a:ext cx="685800" cy="396875"/>
          </a:xfrm>
          <a:prstGeom prst="rect">
            <a:avLst/>
          </a:prstGeom>
          <a:noFill/>
          <a:ln w="9525">
            <a:noFill/>
            <a:miter lim="800000"/>
            <a:headEnd/>
            <a:tailEnd/>
          </a:ln>
          <a:effectLst/>
        </p:spPr>
        <p:txBody>
          <a:bodyPr>
            <a:spAutoFit/>
          </a:bodyPr>
          <a:lstStyle/>
          <a:p>
            <a:pPr>
              <a:spcBef>
                <a:spcPct val="50000"/>
              </a:spcBef>
            </a:pPr>
            <a:r>
              <a:rPr lang="en-US" sz="2000" b="1"/>
              <a:t>4N</a:t>
            </a:r>
          </a:p>
        </p:txBody>
      </p:sp>
      <p:sp>
        <p:nvSpPr>
          <p:cNvPr id="13323" name="Text Box 11"/>
          <p:cNvSpPr txBox="1">
            <a:spLocks noChangeArrowheads="1"/>
          </p:cNvSpPr>
          <p:nvPr/>
        </p:nvSpPr>
        <p:spPr bwMode="auto">
          <a:xfrm>
            <a:off x="2133600" y="1905000"/>
            <a:ext cx="685800" cy="396875"/>
          </a:xfrm>
          <a:prstGeom prst="rect">
            <a:avLst/>
          </a:prstGeom>
          <a:noFill/>
          <a:ln w="9525">
            <a:noFill/>
            <a:miter lim="800000"/>
            <a:headEnd/>
            <a:tailEnd/>
          </a:ln>
          <a:effectLst/>
        </p:spPr>
        <p:txBody>
          <a:bodyPr>
            <a:spAutoFit/>
          </a:bodyPr>
          <a:lstStyle/>
          <a:p>
            <a:pPr>
              <a:spcBef>
                <a:spcPct val="50000"/>
              </a:spcBef>
            </a:pPr>
            <a:r>
              <a:rPr lang="en-US" sz="2000" b="1"/>
              <a:t>2N</a:t>
            </a:r>
          </a:p>
        </p:txBody>
      </p:sp>
      <p:sp>
        <p:nvSpPr>
          <p:cNvPr id="13325" name="Text Box 13"/>
          <p:cNvSpPr txBox="1">
            <a:spLocks noChangeArrowheads="1"/>
          </p:cNvSpPr>
          <p:nvPr/>
        </p:nvSpPr>
        <p:spPr bwMode="auto">
          <a:xfrm>
            <a:off x="1676400" y="5257800"/>
            <a:ext cx="685800" cy="396875"/>
          </a:xfrm>
          <a:prstGeom prst="rect">
            <a:avLst/>
          </a:prstGeom>
          <a:noFill/>
          <a:ln w="9525">
            <a:noFill/>
            <a:miter lim="800000"/>
            <a:headEnd/>
            <a:tailEnd/>
          </a:ln>
          <a:effectLst/>
        </p:spPr>
        <p:txBody>
          <a:bodyPr>
            <a:spAutoFit/>
          </a:bodyPr>
          <a:lstStyle/>
          <a:p>
            <a:pPr>
              <a:spcBef>
                <a:spcPct val="50000"/>
              </a:spcBef>
            </a:pPr>
            <a:r>
              <a:rPr lang="en-US" sz="2000" b="1"/>
              <a:t>2N</a:t>
            </a:r>
          </a:p>
        </p:txBody>
      </p:sp>
      <p:sp>
        <p:nvSpPr>
          <p:cNvPr id="13326" name="Rectangle 14"/>
          <p:cNvSpPr>
            <a:spLocks noChangeArrowheads="1"/>
          </p:cNvSpPr>
          <p:nvPr/>
        </p:nvSpPr>
        <p:spPr bwMode="auto">
          <a:xfrm>
            <a:off x="1447800" y="1828800"/>
            <a:ext cx="381000" cy="228600"/>
          </a:xfrm>
          <a:prstGeom prst="rect">
            <a:avLst/>
          </a:prstGeom>
          <a:solidFill>
            <a:schemeClr val="bg1"/>
          </a:solidFill>
          <a:ln w="9525">
            <a:noFill/>
            <a:miter lim="800000"/>
            <a:headEnd/>
            <a:tailEnd/>
          </a:ln>
          <a:effectLst/>
        </p:spPr>
        <p:txBody>
          <a:bodyPr wrap="none" anchor="ctr"/>
          <a:lstStyle/>
          <a:p>
            <a:endParaRPr lang="en-US"/>
          </a:p>
        </p:txBody>
      </p:sp>
      <p:sp>
        <p:nvSpPr>
          <p:cNvPr id="13327" name="Rectangle 15"/>
          <p:cNvSpPr>
            <a:spLocks noChangeArrowheads="1"/>
          </p:cNvSpPr>
          <p:nvPr/>
        </p:nvSpPr>
        <p:spPr bwMode="auto">
          <a:xfrm>
            <a:off x="1447800" y="1981200"/>
            <a:ext cx="2286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328" name="Rectangle 16"/>
          <p:cNvSpPr>
            <a:spLocks noChangeArrowheads="1"/>
          </p:cNvSpPr>
          <p:nvPr/>
        </p:nvSpPr>
        <p:spPr bwMode="auto">
          <a:xfrm>
            <a:off x="3886200" y="2590800"/>
            <a:ext cx="2286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r>
              <a:rPr lang="en-US" sz="6000">
                <a:solidFill>
                  <a:srgbClr val="FF6600"/>
                </a:solidFill>
                <a:effectLst>
                  <a:outerShdw blurRad="38100" dist="38100" dir="2700000" algn="tl">
                    <a:srgbClr val="000000"/>
                  </a:outerShdw>
                </a:effectLst>
              </a:rPr>
              <a:t>Archimedes Principle</a:t>
            </a:r>
          </a:p>
        </p:txBody>
      </p:sp>
      <p:sp>
        <p:nvSpPr>
          <p:cNvPr id="4099" name="Rectangle 3"/>
          <p:cNvSpPr>
            <a:spLocks noGrp="1" noChangeArrowheads="1"/>
          </p:cNvSpPr>
          <p:nvPr>
            <p:ph type="body" idx="1"/>
          </p:nvPr>
        </p:nvSpPr>
        <p:spPr>
          <a:xfrm>
            <a:off x="457200" y="990600"/>
            <a:ext cx="8229600" cy="1828800"/>
          </a:xfrm>
        </p:spPr>
        <p:txBody>
          <a:bodyPr/>
          <a:lstStyle/>
          <a:p>
            <a:r>
              <a:rPr lang="en-US" sz="3600">
                <a:solidFill>
                  <a:srgbClr val="FFFF00"/>
                </a:solidFill>
                <a:effectLst>
                  <a:outerShdw blurRad="38100" dist="38100" dir="2700000" algn="tl">
                    <a:srgbClr val="000000"/>
                  </a:outerShdw>
                </a:effectLst>
              </a:rPr>
              <a:t>The magnitude (size) of the buoyant force is equal to the weight of the fluid that is displaced by the object.</a:t>
            </a:r>
          </a:p>
        </p:txBody>
      </p:sp>
      <p:sp>
        <p:nvSpPr>
          <p:cNvPr id="4111" name="AutoShape 15"/>
          <p:cNvSpPr>
            <a:spLocks noChangeArrowheads="1"/>
          </p:cNvSpPr>
          <p:nvPr/>
        </p:nvSpPr>
        <p:spPr bwMode="auto">
          <a:xfrm>
            <a:off x="533400" y="4038600"/>
            <a:ext cx="8229600" cy="1295400"/>
          </a:xfrm>
          <a:prstGeom prst="roundRect">
            <a:avLst>
              <a:gd name="adj" fmla="val 16667"/>
            </a:avLst>
          </a:prstGeom>
          <a:solidFill>
            <a:srgbClr val="FFFF99"/>
          </a:solidFill>
          <a:ln w="28575">
            <a:solidFill>
              <a:schemeClr val="tx1"/>
            </a:solidFill>
            <a:round/>
            <a:headEnd/>
            <a:tailEnd/>
          </a:ln>
          <a:effectLst/>
        </p:spPr>
        <p:txBody>
          <a:bodyPr wrap="none" anchor="ctr"/>
          <a:lstStyle/>
          <a:p>
            <a:pPr algn="ctr"/>
            <a:r>
              <a:rPr lang="en-US" sz="4000"/>
              <a:t>Remember that weight is a force!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1"/>
                                        </p:tgtEl>
                                        <p:attrNameLst>
                                          <p:attrName>style.visibility</p:attrName>
                                        </p:attrNameLst>
                                      </p:cBhvr>
                                      <p:to>
                                        <p:strVal val="visible"/>
                                      </p:to>
                                    </p:set>
                                  </p:childTnLst>
                                </p:cTn>
                              </p:par>
                              <p:par>
                                <p:cTn id="11" presetID="1" presetClass="emph" presetSubtype="2" repeatCount="indefinite" accel="50000" decel="50000" autoRev="1" fill="hold" nodeType="withEffect">
                                  <p:stCondLst>
                                    <p:cond delay="0"/>
                                  </p:stCondLst>
                                  <p:childTnLst>
                                    <p:animClr clrSpc="rgb" dir="cw">
                                      <p:cBhvr>
                                        <p:cTn id="12" dur="500" fill="hold"/>
                                        <p:tgtEl>
                                          <p:spTgt spid="4111"/>
                                        </p:tgtEl>
                                        <p:attrNameLst>
                                          <p:attrName>fillcolor</p:attrName>
                                        </p:attrNameLst>
                                      </p:cBhvr>
                                      <p:to>
                                        <a:srgbClr val="FF9966"/>
                                      </p:to>
                                    </p:animClr>
                                    <p:set>
                                      <p:cBhvr>
                                        <p:cTn id="13" dur="500" fill="hold"/>
                                        <p:tgtEl>
                                          <p:spTgt spid="4111"/>
                                        </p:tgtEl>
                                        <p:attrNameLst>
                                          <p:attrName>fill.type</p:attrName>
                                        </p:attrNameLst>
                                      </p:cBhvr>
                                      <p:to>
                                        <p:strVal val="solid"/>
                                      </p:to>
                                    </p:set>
                                    <p:set>
                                      <p:cBhvr>
                                        <p:cTn id="14" dur="500" fill="hold"/>
                                        <p:tgtEl>
                                          <p:spTgt spid="41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1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za0052l"/>
          <p:cNvPicPr>
            <a:picLocks noChangeAspect="1" noChangeArrowheads="1"/>
          </p:cNvPicPr>
          <p:nvPr/>
        </p:nvPicPr>
        <p:blipFill>
          <a:blip r:embed="rId3" cstate="print"/>
          <a:srcRect t="11266" r="3703" b="5539"/>
          <a:stretch>
            <a:fillRect/>
          </a:stretch>
        </p:blipFill>
        <p:spPr bwMode="auto">
          <a:xfrm>
            <a:off x="304800" y="1295400"/>
            <a:ext cx="8534400" cy="5032375"/>
          </a:xfrm>
          <a:prstGeom prst="rect">
            <a:avLst/>
          </a:prstGeom>
          <a:noFill/>
          <a:ln w="28575">
            <a:solidFill>
              <a:srgbClr val="000000"/>
            </a:solidFill>
            <a:miter lim="800000"/>
            <a:headEnd/>
            <a:tailEnd/>
          </a:ln>
        </p:spPr>
      </p:pic>
      <p:sp>
        <p:nvSpPr>
          <p:cNvPr id="8198" name="Text Box 6"/>
          <p:cNvSpPr txBox="1">
            <a:spLocks noChangeArrowheads="1"/>
          </p:cNvSpPr>
          <p:nvPr/>
        </p:nvSpPr>
        <p:spPr bwMode="auto">
          <a:xfrm>
            <a:off x="304800" y="228600"/>
            <a:ext cx="8534400" cy="730250"/>
          </a:xfrm>
          <a:prstGeom prst="rect">
            <a:avLst/>
          </a:prstGeom>
          <a:solidFill>
            <a:srgbClr val="FFFF99"/>
          </a:solidFill>
          <a:ln w="28575">
            <a:solidFill>
              <a:schemeClr val="tx1"/>
            </a:solidFill>
            <a:miter lim="800000"/>
            <a:headEnd/>
            <a:tailEnd/>
          </a:ln>
          <a:effectLst/>
        </p:spPr>
        <p:txBody>
          <a:bodyPr>
            <a:spAutoFit/>
          </a:bodyPr>
          <a:lstStyle/>
          <a:p>
            <a:pPr algn="ctr">
              <a:spcBef>
                <a:spcPct val="50000"/>
              </a:spcBef>
            </a:pPr>
            <a:r>
              <a:rPr lang="en-US" sz="4000"/>
              <a:t>What does </a:t>
            </a:r>
            <a:r>
              <a:rPr lang="en-US" sz="4000">
                <a:solidFill>
                  <a:srgbClr val="FF6600"/>
                </a:solidFill>
                <a:effectLst>
                  <a:outerShdw blurRad="38100" dist="38100" dir="2700000" algn="tl">
                    <a:srgbClr val="000000"/>
                  </a:outerShdw>
                </a:effectLst>
              </a:rPr>
              <a:t>displaced fluid</a:t>
            </a:r>
            <a:r>
              <a:rPr lang="en-US" sz="4000"/>
              <a:t> mean?</a:t>
            </a:r>
          </a:p>
        </p:txBody>
      </p:sp>
      <p:sp>
        <p:nvSpPr>
          <p:cNvPr id="8199" name="AutoShape 7"/>
          <p:cNvSpPr>
            <a:spLocks noChangeArrowheads="1"/>
          </p:cNvSpPr>
          <p:nvPr/>
        </p:nvSpPr>
        <p:spPr bwMode="auto">
          <a:xfrm rot="-456538">
            <a:off x="990600" y="5715000"/>
            <a:ext cx="3810000" cy="838200"/>
          </a:xfrm>
          <a:prstGeom prst="rightArrow">
            <a:avLst>
              <a:gd name="adj1" fmla="val 39352"/>
              <a:gd name="adj2" fmla="val 103556"/>
            </a:avLst>
          </a:prstGeom>
          <a:solidFill>
            <a:srgbClr val="FFFF99"/>
          </a:solidFill>
          <a:ln w="9525">
            <a:solidFill>
              <a:schemeClr val="tx1"/>
            </a:solidFill>
            <a:miter lim="800000"/>
            <a:headEnd/>
            <a:tailEnd/>
          </a:ln>
          <a:effectLst/>
        </p:spPr>
        <p:txBody>
          <a:bodyPr wrap="none" anchor="ctr"/>
          <a:lstStyle/>
          <a:p>
            <a:pPr algn="ctr"/>
            <a:r>
              <a:rPr lang="en-US" sz="2400" b="1"/>
              <a:t>displaced fluid</a:t>
            </a:r>
          </a:p>
        </p:txBody>
      </p:sp>
      <p:pic>
        <p:nvPicPr>
          <p:cNvPr id="8201" name="Picture 9" descr="u15_i01_web_displace_water"/>
          <p:cNvPicPr>
            <a:picLocks noChangeAspect="1" noChangeArrowheads="1"/>
          </p:cNvPicPr>
          <p:nvPr/>
        </p:nvPicPr>
        <p:blipFill>
          <a:blip r:embed="rId4" cstate="print"/>
          <a:srcRect/>
          <a:stretch>
            <a:fillRect/>
          </a:stretch>
        </p:blipFill>
        <p:spPr bwMode="auto">
          <a:xfrm>
            <a:off x="1752600" y="1143000"/>
            <a:ext cx="5867400" cy="5199063"/>
          </a:xfrm>
          <a:prstGeom prst="rect">
            <a:avLst/>
          </a:prstGeom>
          <a:noFill/>
          <a:ln w="28575">
            <a:solidFill>
              <a:srgbClr val="000000"/>
            </a:solidFill>
            <a:miter lim="800000"/>
            <a:headEnd/>
            <a:tailEnd/>
          </a:ln>
        </p:spPr>
      </p:pic>
      <p:sp>
        <p:nvSpPr>
          <p:cNvPr id="8202" name="Rectangle 10"/>
          <p:cNvSpPr>
            <a:spLocks noChangeArrowheads="1"/>
          </p:cNvSpPr>
          <p:nvPr/>
        </p:nvSpPr>
        <p:spPr bwMode="auto">
          <a:xfrm>
            <a:off x="3810000" y="1219200"/>
            <a:ext cx="1143000" cy="381000"/>
          </a:xfrm>
          <a:prstGeom prst="rect">
            <a:avLst/>
          </a:prstGeom>
          <a:solidFill>
            <a:schemeClr val="bg1"/>
          </a:solidFill>
          <a:ln w="9525">
            <a:solidFill>
              <a:schemeClr val="bg1"/>
            </a:solidFill>
            <a:miter lim="800000"/>
            <a:headEnd/>
            <a:tailEnd/>
          </a:ln>
          <a:effectLst/>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8199"/>
                                        </p:tgtEl>
                                        <p:attrNameLst>
                                          <p:attrName>style.visibility</p:attrName>
                                        </p:attrNameLst>
                                      </p:cBhvr>
                                      <p:to>
                                        <p:strVal val="visible"/>
                                      </p:to>
                                    </p:set>
                                    <p:animEffect transition="in" filter="wipe(left)">
                                      <p:cBhvr>
                                        <p:cTn id="10" dur="1000"/>
                                        <p:tgtEl>
                                          <p:spTgt spid="819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19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2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199" grpId="1" animBg="1"/>
      <p:bldP spid="820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lstStyle/>
          <a:p>
            <a:r>
              <a:rPr lang="en-US" sz="6000">
                <a:solidFill>
                  <a:srgbClr val="FF6600"/>
                </a:solidFill>
                <a:effectLst>
                  <a:outerShdw blurRad="38100" dist="38100" dir="2700000" algn="tl">
                    <a:srgbClr val="000000"/>
                  </a:outerShdw>
                </a:effectLst>
              </a:rPr>
              <a:t>Archimedes Principle</a:t>
            </a:r>
          </a:p>
        </p:txBody>
      </p:sp>
      <p:sp>
        <p:nvSpPr>
          <p:cNvPr id="17411" name="Rectangle 3"/>
          <p:cNvSpPr>
            <a:spLocks noGrp="1" noChangeArrowheads="1"/>
          </p:cNvSpPr>
          <p:nvPr>
            <p:ph type="body" idx="1"/>
          </p:nvPr>
        </p:nvSpPr>
        <p:spPr>
          <a:xfrm>
            <a:off x="457200" y="990600"/>
            <a:ext cx="8229600" cy="1828800"/>
          </a:xfrm>
        </p:spPr>
        <p:txBody>
          <a:bodyPr/>
          <a:lstStyle/>
          <a:p>
            <a:r>
              <a:rPr lang="en-US" sz="3600">
                <a:solidFill>
                  <a:srgbClr val="FFFF00"/>
                </a:solidFill>
                <a:effectLst>
                  <a:outerShdw blurRad="38100" dist="38100" dir="2700000" algn="tl">
                    <a:srgbClr val="000000"/>
                  </a:outerShdw>
                </a:effectLst>
              </a:rPr>
              <a:t>The magnitude (size) of the buoyant force is equal to the weight of the fluid that is displaced by the object.</a:t>
            </a:r>
          </a:p>
        </p:txBody>
      </p:sp>
      <p:pic>
        <p:nvPicPr>
          <p:cNvPr id="17412" name="Picture 4" descr="image004"/>
          <p:cNvPicPr>
            <a:picLocks noChangeAspect="1" noChangeArrowheads="1"/>
          </p:cNvPicPr>
          <p:nvPr/>
        </p:nvPicPr>
        <p:blipFill>
          <a:blip r:embed="rId3" cstate="print"/>
          <a:srcRect/>
          <a:stretch>
            <a:fillRect/>
          </a:stretch>
        </p:blipFill>
        <p:spPr bwMode="auto">
          <a:xfrm>
            <a:off x="5562600" y="3276600"/>
            <a:ext cx="3333750" cy="3114675"/>
          </a:xfrm>
          <a:prstGeom prst="rect">
            <a:avLst/>
          </a:prstGeom>
          <a:noFill/>
          <a:ln w="9525">
            <a:solidFill>
              <a:srgbClr val="000000"/>
            </a:solidFill>
            <a:miter lim="800000"/>
            <a:headEnd/>
            <a:tailEnd/>
          </a:ln>
        </p:spPr>
      </p:pic>
      <p:pic>
        <p:nvPicPr>
          <p:cNvPr id="17413" name="Picture 5" descr="35709_1"/>
          <p:cNvPicPr>
            <a:picLocks noChangeAspect="1" noChangeArrowheads="1"/>
          </p:cNvPicPr>
          <p:nvPr/>
        </p:nvPicPr>
        <p:blipFill>
          <a:blip r:embed="rId4" cstate="print"/>
          <a:srcRect/>
          <a:stretch>
            <a:fillRect/>
          </a:stretch>
        </p:blipFill>
        <p:spPr bwMode="auto">
          <a:xfrm>
            <a:off x="762000" y="3200400"/>
            <a:ext cx="4057650" cy="3057525"/>
          </a:xfrm>
          <a:prstGeom prst="rect">
            <a:avLst/>
          </a:prstGeom>
          <a:noFill/>
          <a:ln w="28575">
            <a:solidFill>
              <a:srgbClr val="000000"/>
            </a:solid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weightinairinwater"/>
          <p:cNvPicPr>
            <a:picLocks noChangeAspect="1" noChangeArrowheads="1"/>
          </p:cNvPicPr>
          <p:nvPr/>
        </p:nvPicPr>
        <p:blipFill>
          <a:blip r:embed="rId3" cstate="print"/>
          <a:srcRect/>
          <a:stretch>
            <a:fillRect/>
          </a:stretch>
        </p:blipFill>
        <p:spPr bwMode="auto">
          <a:xfrm>
            <a:off x="228600" y="381000"/>
            <a:ext cx="8686800" cy="4637088"/>
          </a:xfrm>
          <a:prstGeom prst="rect">
            <a:avLst/>
          </a:prstGeom>
          <a:noFill/>
          <a:ln w="28575">
            <a:solidFill>
              <a:srgbClr val="000000"/>
            </a:solidFill>
            <a:miter lim="800000"/>
            <a:headEnd/>
            <a:tailEnd/>
          </a:ln>
        </p:spPr>
      </p:pic>
      <p:sp>
        <p:nvSpPr>
          <p:cNvPr id="18441" name="Text Box 9"/>
          <p:cNvSpPr txBox="1">
            <a:spLocks noChangeArrowheads="1"/>
          </p:cNvSpPr>
          <p:nvPr/>
        </p:nvSpPr>
        <p:spPr bwMode="auto">
          <a:xfrm>
            <a:off x="7391400" y="1371600"/>
            <a:ext cx="685800" cy="457200"/>
          </a:xfrm>
          <a:prstGeom prst="rect">
            <a:avLst/>
          </a:prstGeom>
          <a:solidFill>
            <a:schemeClr val="bg1"/>
          </a:solidFill>
          <a:ln w="9525">
            <a:noFill/>
            <a:miter lim="800000"/>
            <a:headEnd/>
            <a:tailEnd/>
          </a:ln>
          <a:effectLst/>
        </p:spPr>
        <p:txBody>
          <a:bodyPr>
            <a:spAutoFit/>
          </a:bodyPr>
          <a:lstStyle/>
          <a:p>
            <a:pPr algn="ctr">
              <a:spcBef>
                <a:spcPct val="50000"/>
              </a:spcBef>
            </a:pPr>
            <a:r>
              <a:rPr lang="en-US" sz="2400"/>
              <a:t>2N</a:t>
            </a:r>
          </a:p>
        </p:txBody>
      </p:sp>
      <p:sp>
        <p:nvSpPr>
          <p:cNvPr id="18442" name="Text Box 10"/>
          <p:cNvSpPr txBox="1">
            <a:spLocks noChangeArrowheads="1"/>
          </p:cNvSpPr>
          <p:nvPr/>
        </p:nvSpPr>
        <p:spPr bwMode="auto">
          <a:xfrm>
            <a:off x="5638800" y="1600200"/>
            <a:ext cx="609600" cy="457200"/>
          </a:xfrm>
          <a:prstGeom prst="rect">
            <a:avLst/>
          </a:prstGeom>
          <a:solidFill>
            <a:schemeClr val="bg1"/>
          </a:solidFill>
          <a:ln w="9525">
            <a:noFill/>
            <a:miter lim="800000"/>
            <a:headEnd/>
            <a:tailEnd/>
          </a:ln>
          <a:effectLst/>
        </p:spPr>
        <p:txBody>
          <a:bodyPr>
            <a:spAutoFit/>
          </a:bodyPr>
          <a:lstStyle/>
          <a:p>
            <a:pPr algn="ctr">
              <a:spcBef>
                <a:spcPct val="50000"/>
              </a:spcBef>
            </a:pPr>
            <a:r>
              <a:rPr lang="en-US" sz="2400"/>
              <a:t>1N</a:t>
            </a:r>
          </a:p>
        </p:txBody>
      </p:sp>
      <p:sp>
        <p:nvSpPr>
          <p:cNvPr id="18443" name="Text Box 11"/>
          <p:cNvSpPr txBox="1">
            <a:spLocks noChangeArrowheads="1"/>
          </p:cNvSpPr>
          <p:nvPr/>
        </p:nvSpPr>
        <p:spPr bwMode="auto">
          <a:xfrm>
            <a:off x="3276600" y="838200"/>
            <a:ext cx="685800" cy="457200"/>
          </a:xfrm>
          <a:prstGeom prst="rect">
            <a:avLst/>
          </a:prstGeom>
          <a:solidFill>
            <a:schemeClr val="bg1"/>
          </a:solidFill>
          <a:ln w="9525">
            <a:noFill/>
            <a:miter lim="800000"/>
            <a:headEnd/>
            <a:tailEnd/>
          </a:ln>
          <a:effectLst/>
        </p:spPr>
        <p:txBody>
          <a:bodyPr>
            <a:spAutoFit/>
          </a:bodyPr>
          <a:lstStyle/>
          <a:p>
            <a:pPr algn="ctr">
              <a:spcBef>
                <a:spcPct val="50000"/>
              </a:spcBef>
            </a:pPr>
            <a:r>
              <a:rPr lang="en-US" sz="2400"/>
              <a:t>0N</a:t>
            </a:r>
          </a:p>
        </p:txBody>
      </p:sp>
      <p:sp>
        <p:nvSpPr>
          <p:cNvPr id="18444" name="Text Box 12"/>
          <p:cNvSpPr txBox="1">
            <a:spLocks noChangeArrowheads="1"/>
          </p:cNvSpPr>
          <p:nvPr/>
        </p:nvSpPr>
        <p:spPr bwMode="auto">
          <a:xfrm>
            <a:off x="304800" y="5181600"/>
            <a:ext cx="8610600" cy="1095375"/>
          </a:xfrm>
          <a:prstGeom prst="rect">
            <a:avLst/>
          </a:prstGeom>
          <a:solidFill>
            <a:srgbClr val="FFFF99"/>
          </a:solidFill>
          <a:ln w="28575">
            <a:solidFill>
              <a:schemeClr val="tx1"/>
            </a:solidFill>
            <a:miter lim="800000"/>
            <a:headEnd/>
            <a:tailEnd/>
          </a:ln>
          <a:effectLst/>
        </p:spPr>
        <p:txBody>
          <a:bodyPr>
            <a:spAutoFit/>
          </a:bodyPr>
          <a:lstStyle/>
          <a:p>
            <a:pPr algn="ctr">
              <a:spcBef>
                <a:spcPct val="50000"/>
              </a:spcBef>
            </a:pPr>
            <a:r>
              <a:rPr lang="en-US" sz="3200"/>
              <a:t>The weight of the displaced water is equal to the strength of the buoyant force!</a:t>
            </a:r>
          </a:p>
        </p:txBody>
      </p:sp>
      <p:sp>
        <p:nvSpPr>
          <p:cNvPr id="18445" name="AutoShape 13"/>
          <p:cNvSpPr>
            <a:spLocks noChangeArrowheads="1"/>
          </p:cNvSpPr>
          <p:nvPr/>
        </p:nvSpPr>
        <p:spPr bwMode="auto">
          <a:xfrm>
            <a:off x="4953000" y="3962400"/>
            <a:ext cx="1066800" cy="609600"/>
          </a:xfrm>
          <a:prstGeom prst="upArrow">
            <a:avLst>
              <a:gd name="adj1" fmla="val 47028"/>
              <a:gd name="adj2" fmla="val 40366"/>
            </a:avLst>
          </a:prstGeom>
          <a:gradFill rotWithShape="1">
            <a:gsLst>
              <a:gs pos="0">
                <a:srgbClr val="FFFF99">
                  <a:alpha val="53999"/>
                </a:srgbClr>
              </a:gs>
              <a:gs pos="100000">
                <a:srgbClr val="FFFF99">
                  <a:gamma/>
                  <a:shade val="46275"/>
                  <a:invGamma/>
                  <a:alpha val="53000"/>
                </a:srgbClr>
              </a:gs>
            </a:gsLst>
            <a:lin ang="5400000" scaled="1"/>
          </a:gradFill>
          <a:ln w="19050">
            <a:solidFill>
              <a:schemeClr val="tx1"/>
            </a:solidFill>
            <a:miter lim="800000"/>
            <a:headEnd/>
            <a:tailEnd/>
          </a:ln>
          <a:effectLst/>
        </p:spPr>
        <p:txBody>
          <a:bodyPr wrap="none" anchor="ctr"/>
          <a:lstStyle/>
          <a:p>
            <a:pPr algn="ctr"/>
            <a:r>
              <a:rPr lang="en-US" sz="2400"/>
              <a:t>2N</a:t>
            </a:r>
          </a:p>
        </p:txBody>
      </p:sp>
      <p:sp>
        <p:nvSpPr>
          <p:cNvPr id="18447" name="Oval 15"/>
          <p:cNvSpPr>
            <a:spLocks noChangeArrowheads="1"/>
          </p:cNvSpPr>
          <p:nvPr/>
        </p:nvSpPr>
        <p:spPr bwMode="auto">
          <a:xfrm>
            <a:off x="1981200" y="990600"/>
            <a:ext cx="457200" cy="381000"/>
          </a:xfrm>
          <a:prstGeom prst="ellipse">
            <a:avLst/>
          </a:prstGeom>
          <a:solidFill>
            <a:schemeClr val="bg1"/>
          </a:solidFill>
          <a:ln w="9525">
            <a:noFill/>
            <a:round/>
            <a:headEnd/>
            <a:tailEnd/>
          </a:ln>
          <a:effectLst/>
        </p:spPr>
        <p:txBody>
          <a:bodyPr wrap="none" anchor="ctr"/>
          <a:lstStyle/>
          <a:p>
            <a:endParaRPr lang="en-US"/>
          </a:p>
        </p:txBody>
      </p:sp>
      <p:sp>
        <p:nvSpPr>
          <p:cNvPr id="18446" name="Oval 14"/>
          <p:cNvSpPr>
            <a:spLocks noChangeArrowheads="1"/>
          </p:cNvSpPr>
          <p:nvPr/>
        </p:nvSpPr>
        <p:spPr bwMode="auto">
          <a:xfrm>
            <a:off x="1752600" y="838200"/>
            <a:ext cx="838200" cy="609600"/>
          </a:xfrm>
          <a:prstGeom prst="ellipse">
            <a:avLst/>
          </a:prstGeom>
          <a:noFill/>
          <a:ln w="9525">
            <a:noFill/>
            <a:round/>
            <a:headEnd/>
            <a:tailEnd/>
          </a:ln>
          <a:effectLst/>
        </p:spPr>
        <p:txBody>
          <a:bodyPr wrap="none" anchor="ctr"/>
          <a:lstStyle/>
          <a:p>
            <a:pPr algn="ctr"/>
            <a:r>
              <a:rPr lang="en-US" sz="2400"/>
              <a:t>3N</a:t>
            </a:r>
          </a:p>
        </p:txBody>
      </p:sp>
      <p:sp>
        <p:nvSpPr>
          <p:cNvPr id="18448" name="Rectangle 16"/>
          <p:cNvSpPr>
            <a:spLocks noChangeArrowheads="1"/>
          </p:cNvSpPr>
          <p:nvPr/>
        </p:nvSpPr>
        <p:spPr bwMode="auto">
          <a:xfrm>
            <a:off x="4114800" y="457200"/>
            <a:ext cx="4267200" cy="4114800"/>
          </a:xfrm>
          <a:prstGeom prst="rect">
            <a:avLst/>
          </a:prstGeom>
          <a:solidFill>
            <a:schemeClr val="bg1"/>
          </a:solidFill>
          <a:ln w="9525">
            <a:noFill/>
            <a:miter lim="800000"/>
            <a:headEnd/>
            <a:tailEnd/>
          </a:ln>
          <a:effectLst/>
        </p:spPr>
        <p:txBody>
          <a:bodyPr wrap="none" anchor="ctr"/>
          <a:lstStyle/>
          <a:p>
            <a:endParaRPr lang="en-US"/>
          </a:p>
        </p:txBody>
      </p:sp>
      <p:sp>
        <p:nvSpPr>
          <p:cNvPr id="18449" name="Text Box 17"/>
          <p:cNvSpPr txBox="1">
            <a:spLocks noChangeArrowheads="1"/>
          </p:cNvSpPr>
          <p:nvPr/>
        </p:nvSpPr>
        <p:spPr bwMode="auto">
          <a:xfrm>
            <a:off x="4495800" y="4648200"/>
            <a:ext cx="2047875" cy="396875"/>
          </a:xfrm>
          <a:prstGeom prst="rect">
            <a:avLst/>
          </a:prstGeom>
          <a:noFill/>
          <a:ln w="9525">
            <a:noFill/>
            <a:miter lim="800000"/>
            <a:headEnd/>
            <a:tailEnd/>
          </a:ln>
          <a:effectLst/>
        </p:spPr>
        <p:txBody>
          <a:bodyPr wrap="none">
            <a:spAutoFit/>
          </a:bodyPr>
          <a:lstStyle/>
          <a:p>
            <a:r>
              <a:rPr lang="en-US" sz="2000" b="1"/>
              <a:t>Buoyant Force!</a:t>
            </a:r>
          </a:p>
        </p:txBody>
      </p:sp>
      <p:sp>
        <p:nvSpPr>
          <p:cNvPr id="18450" name="Text Box 18"/>
          <p:cNvSpPr txBox="1">
            <a:spLocks noChangeArrowheads="1"/>
          </p:cNvSpPr>
          <p:nvPr/>
        </p:nvSpPr>
        <p:spPr bwMode="auto">
          <a:xfrm>
            <a:off x="1219200" y="5181600"/>
            <a:ext cx="6858000" cy="1095375"/>
          </a:xfrm>
          <a:prstGeom prst="rect">
            <a:avLst/>
          </a:prstGeom>
          <a:solidFill>
            <a:srgbClr val="FFFF99"/>
          </a:solidFill>
          <a:ln w="28575">
            <a:solidFill>
              <a:schemeClr val="tx1"/>
            </a:solidFill>
            <a:miter lim="800000"/>
            <a:headEnd/>
            <a:tailEnd/>
          </a:ln>
          <a:effectLst/>
        </p:spPr>
        <p:txBody>
          <a:bodyPr>
            <a:spAutoFit/>
          </a:bodyPr>
          <a:lstStyle/>
          <a:p>
            <a:pPr algn="ctr">
              <a:spcBef>
                <a:spcPct val="50000"/>
              </a:spcBef>
            </a:pPr>
            <a:r>
              <a:rPr lang="en-US" sz="3200"/>
              <a:t>Why does the metal piece only weigh 1 Newton now?</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8448"/>
                                        </p:tgtEl>
                                      </p:cBhvr>
                                    </p:animEffect>
                                    <p:set>
                                      <p:cBhvr>
                                        <p:cTn id="7" dur="1" fill="hold">
                                          <p:stCondLst>
                                            <p:cond delay="499"/>
                                          </p:stCondLst>
                                        </p:cTn>
                                        <p:tgtEl>
                                          <p:spTgt spid="18448"/>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84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845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8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animBg="1"/>
      <p:bldP spid="18445" grpId="0" animBg="1"/>
      <p:bldP spid="18448" grpId="0" animBg="1"/>
      <p:bldP spid="18449" grpId="0"/>
      <p:bldP spid="18450" grpId="0" animBg="1"/>
      <p:bldP spid="1845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buoyancy"/>
          <p:cNvPicPr>
            <a:picLocks noChangeAspect="1" noChangeArrowheads="1"/>
          </p:cNvPicPr>
          <p:nvPr/>
        </p:nvPicPr>
        <p:blipFill>
          <a:blip r:embed="rId3" cstate="print"/>
          <a:srcRect/>
          <a:stretch>
            <a:fillRect/>
          </a:stretch>
        </p:blipFill>
        <p:spPr bwMode="auto">
          <a:xfrm>
            <a:off x="609600" y="152400"/>
            <a:ext cx="8077200" cy="6462713"/>
          </a:xfrm>
          <a:prstGeom prst="rect">
            <a:avLst/>
          </a:prstGeom>
          <a:noFill/>
          <a:ln w="38100">
            <a:solidFill>
              <a:srgbClr val="000000"/>
            </a:solidFill>
            <a:miter lim="800000"/>
            <a:headEnd/>
            <a:tailEnd/>
          </a:ln>
        </p:spPr>
      </p:pic>
      <p:sp>
        <p:nvSpPr>
          <p:cNvPr id="5125" name="Oval 5"/>
          <p:cNvSpPr>
            <a:spLocks noChangeArrowheads="1"/>
          </p:cNvSpPr>
          <p:nvPr/>
        </p:nvSpPr>
        <p:spPr bwMode="auto">
          <a:xfrm>
            <a:off x="5181600" y="5334000"/>
            <a:ext cx="3429000" cy="1219200"/>
          </a:xfrm>
          <a:prstGeom prst="ellipse">
            <a:avLst/>
          </a:prstGeom>
          <a:gradFill rotWithShape="1">
            <a:gsLst>
              <a:gs pos="0">
                <a:schemeClr val="accent1">
                  <a:alpha val="39999"/>
                </a:schemeClr>
              </a:gs>
              <a:gs pos="100000">
                <a:schemeClr val="accent1">
                  <a:gamma/>
                  <a:shade val="46275"/>
                  <a:invGamma/>
                  <a:alpha val="39999"/>
                </a:schemeClr>
              </a:gs>
            </a:gsLst>
            <a:lin ang="5400000" scaled="1"/>
          </a:gradFill>
          <a:ln w="19050">
            <a:solidFill>
              <a:schemeClr val="tx1"/>
            </a:solidFill>
            <a:round/>
            <a:headEnd/>
            <a:tailEnd/>
          </a:ln>
          <a:effectLst/>
        </p:spPr>
        <p:txBody>
          <a:bodyPr wrap="none" anchor="ctr"/>
          <a:lstStyle/>
          <a:p>
            <a:pPr algn="ctr"/>
            <a:r>
              <a:rPr lang="en-US" sz="3200"/>
              <a:t>Equal!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seadog-30-sailplan"/>
          <p:cNvPicPr>
            <a:picLocks noChangeAspect="1" noChangeArrowheads="1"/>
          </p:cNvPicPr>
          <p:nvPr/>
        </p:nvPicPr>
        <p:blipFill>
          <a:blip r:embed="rId3" cstate="print"/>
          <a:srcRect t="13414" r="3380" b="1219"/>
          <a:stretch>
            <a:fillRect/>
          </a:stretch>
        </p:blipFill>
        <p:spPr bwMode="auto">
          <a:xfrm>
            <a:off x="228600" y="228600"/>
            <a:ext cx="4038600" cy="5334000"/>
          </a:xfrm>
          <a:prstGeom prst="rect">
            <a:avLst/>
          </a:prstGeom>
          <a:noFill/>
          <a:ln w="28575" algn="ctr">
            <a:noFill/>
            <a:miter lim="800000"/>
            <a:headEnd/>
            <a:tailEnd/>
          </a:ln>
          <a:effectLst/>
        </p:spPr>
      </p:pic>
      <p:sp>
        <p:nvSpPr>
          <p:cNvPr id="10246" name="Text Box 6"/>
          <p:cNvSpPr txBox="1">
            <a:spLocks noChangeArrowheads="1"/>
          </p:cNvSpPr>
          <p:nvPr/>
        </p:nvSpPr>
        <p:spPr bwMode="auto">
          <a:xfrm>
            <a:off x="4648200" y="228600"/>
            <a:ext cx="4038600" cy="5969000"/>
          </a:xfrm>
          <a:prstGeom prst="rect">
            <a:avLst/>
          </a:prstGeom>
          <a:solidFill>
            <a:srgbClr val="FFFF99"/>
          </a:solidFill>
          <a:ln w="28575">
            <a:solidFill>
              <a:schemeClr val="tx1"/>
            </a:solidFill>
            <a:miter lim="800000"/>
            <a:headEnd/>
            <a:tailEnd/>
          </a:ln>
          <a:effectLst/>
        </p:spPr>
        <p:txBody>
          <a:bodyPr>
            <a:spAutoFit/>
          </a:bodyPr>
          <a:lstStyle/>
          <a:p>
            <a:pPr algn="ctr">
              <a:spcBef>
                <a:spcPct val="50000"/>
              </a:spcBef>
            </a:pPr>
            <a:r>
              <a:rPr lang="en-US" sz="3200"/>
              <a:t>Imagine the volume of water that is pushed aside (displaced) by the red area of the boat…                 That volume of water has some weight.       The weight of that amount of water is equal to the buoyant force.</a:t>
            </a:r>
          </a:p>
        </p:txBody>
      </p:sp>
      <p:sp>
        <p:nvSpPr>
          <p:cNvPr id="10250" name="Rectangle 10"/>
          <p:cNvSpPr>
            <a:spLocks noChangeArrowheads="1"/>
          </p:cNvSpPr>
          <p:nvPr/>
        </p:nvSpPr>
        <p:spPr bwMode="auto">
          <a:xfrm>
            <a:off x="228600" y="5562600"/>
            <a:ext cx="4038600" cy="685800"/>
          </a:xfrm>
          <a:prstGeom prst="rect">
            <a:avLst/>
          </a:prstGeom>
          <a:solidFill>
            <a:srgbClr val="235985"/>
          </a:solidFill>
          <a:ln w="9525" algn="ctr">
            <a:noFill/>
            <a:miter lim="800000"/>
            <a:headEnd/>
            <a:tailEnd/>
          </a:ln>
          <a:effectLst/>
        </p:spPr>
        <p:txBody>
          <a:bodyPr wrap="none" anchor="ctr"/>
          <a:lstStyle/>
          <a:p>
            <a:endParaRPr lang="en-US"/>
          </a:p>
        </p:txBody>
      </p:sp>
      <p:sp>
        <p:nvSpPr>
          <p:cNvPr id="10251" name="Line 11"/>
          <p:cNvSpPr>
            <a:spLocks noChangeShapeType="1"/>
          </p:cNvSpPr>
          <p:nvPr/>
        </p:nvSpPr>
        <p:spPr bwMode="auto">
          <a:xfrm>
            <a:off x="228600" y="228600"/>
            <a:ext cx="0" cy="6019800"/>
          </a:xfrm>
          <a:prstGeom prst="line">
            <a:avLst/>
          </a:prstGeom>
          <a:noFill/>
          <a:ln w="28575">
            <a:solidFill>
              <a:schemeClr val="tx1"/>
            </a:solidFill>
            <a:round/>
            <a:headEnd/>
            <a:tailEnd/>
          </a:ln>
          <a:effectLst/>
        </p:spPr>
        <p:txBody>
          <a:bodyPr/>
          <a:lstStyle/>
          <a:p>
            <a:endParaRPr lang="en-US"/>
          </a:p>
        </p:txBody>
      </p:sp>
      <p:sp>
        <p:nvSpPr>
          <p:cNvPr id="10252" name="Line 12"/>
          <p:cNvSpPr>
            <a:spLocks noChangeShapeType="1"/>
          </p:cNvSpPr>
          <p:nvPr/>
        </p:nvSpPr>
        <p:spPr bwMode="auto">
          <a:xfrm>
            <a:off x="228600" y="6248400"/>
            <a:ext cx="4038600" cy="0"/>
          </a:xfrm>
          <a:prstGeom prst="line">
            <a:avLst/>
          </a:prstGeom>
          <a:noFill/>
          <a:ln w="28575">
            <a:solidFill>
              <a:schemeClr val="tx1"/>
            </a:solidFill>
            <a:round/>
            <a:headEnd/>
            <a:tailEnd/>
          </a:ln>
          <a:effectLst/>
        </p:spPr>
        <p:txBody>
          <a:bodyPr/>
          <a:lstStyle/>
          <a:p>
            <a:endParaRPr lang="en-US"/>
          </a:p>
        </p:txBody>
      </p:sp>
      <p:sp>
        <p:nvSpPr>
          <p:cNvPr id="10253" name="Line 13"/>
          <p:cNvSpPr>
            <a:spLocks noChangeShapeType="1"/>
          </p:cNvSpPr>
          <p:nvPr/>
        </p:nvSpPr>
        <p:spPr bwMode="auto">
          <a:xfrm>
            <a:off x="4267200" y="228600"/>
            <a:ext cx="0" cy="6019800"/>
          </a:xfrm>
          <a:prstGeom prst="line">
            <a:avLst/>
          </a:prstGeom>
          <a:noFill/>
          <a:ln w="28575">
            <a:solidFill>
              <a:schemeClr val="tx1"/>
            </a:solidFill>
            <a:round/>
            <a:headEnd/>
            <a:tailEnd/>
          </a:ln>
          <a:effectLst/>
        </p:spPr>
        <p:txBody>
          <a:bodyPr/>
          <a:lstStyle/>
          <a:p>
            <a:endParaRPr lang="en-US"/>
          </a:p>
        </p:txBody>
      </p:sp>
      <p:sp>
        <p:nvSpPr>
          <p:cNvPr id="10254" name="Line 14"/>
          <p:cNvSpPr>
            <a:spLocks noChangeShapeType="1"/>
          </p:cNvSpPr>
          <p:nvPr/>
        </p:nvSpPr>
        <p:spPr bwMode="auto">
          <a:xfrm>
            <a:off x="228600" y="228600"/>
            <a:ext cx="4038600" cy="0"/>
          </a:xfrm>
          <a:prstGeom prst="line">
            <a:avLst/>
          </a:prstGeom>
          <a:noFill/>
          <a:ln w="28575">
            <a:solidFill>
              <a:schemeClr val="tx1"/>
            </a:solidFill>
            <a:round/>
            <a:headEnd/>
            <a:tailEnd/>
          </a:ln>
          <a:effectLst/>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eadog-30-sailplan"/>
          <p:cNvPicPr>
            <a:picLocks noChangeAspect="1" noChangeArrowheads="1"/>
          </p:cNvPicPr>
          <p:nvPr/>
        </p:nvPicPr>
        <p:blipFill>
          <a:blip r:embed="rId3" cstate="print"/>
          <a:srcRect t="13414" r="3380" b="1219"/>
          <a:stretch>
            <a:fillRect/>
          </a:stretch>
        </p:blipFill>
        <p:spPr bwMode="auto">
          <a:xfrm>
            <a:off x="228600" y="0"/>
            <a:ext cx="4038600" cy="5334000"/>
          </a:xfrm>
          <a:prstGeom prst="rect">
            <a:avLst/>
          </a:prstGeom>
          <a:noFill/>
          <a:ln w="28575" algn="ctr">
            <a:noFill/>
            <a:miter lim="800000"/>
            <a:headEnd/>
            <a:tailEnd/>
          </a:ln>
          <a:effectLst/>
        </p:spPr>
      </p:pic>
      <p:sp>
        <p:nvSpPr>
          <p:cNvPr id="11268" name="Oval 4"/>
          <p:cNvSpPr>
            <a:spLocks noChangeArrowheads="1"/>
          </p:cNvSpPr>
          <p:nvPr/>
        </p:nvSpPr>
        <p:spPr bwMode="auto">
          <a:xfrm>
            <a:off x="609600" y="4648200"/>
            <a:ext cx="3352800" cy="609600"/>
          </a:xfrm>
          <a:prstGeom prst="ellipse">
            <a:avLst/>
          </a:prstGeom>
          <a:gradFill rotWithShape="1">
            <a:gsLst>
              <a:gs pos="0">
                <a:schemeClr val="bg2">
                  <a:alpha val="49001"/>
                </a:schemeClr>
              </a:gs>
              <a:gs pos="100000">
                <a:schemeClr val="bg2">
                  <a:gamma/>
                  <a:tint val="29804"/>
                  <a:invGamma/>
                  <a:alpha val="48000"/>
                </a:schemeClr>
              </a:gs>
            </a:gsLst>
            <a:lin ang="5400000" scaled="1"/>
          </a:gradFill>
          <a:ln w="38100">
            <a:solidFill>
              <a:schemeClr val="tx1"/>
            </a:solidFill>
            <a:round/>
            <a:headEnd/>
            <a:tailEnd/>
          </a:ln>
          <a:effectLst/>
        </p:spPr>
        <p:txBody>
          <a:bodyPr wrap="none" anchor="ctr"/>
          <a:lstStyle/>
          <a:p>
            <a:pPr algn="ctr"/>
            <a:r>
              <a:rPr lang="en-US" sz="2400"/>
              <a:t>Weight of this water</a:t>
            </a:r>
          </a:p>
        </p:txBody>
      </p:sp>
      <p:sp>
        <p:nvSpPr>
          <p:cNvPr id="11269" name="Rectangle 5"/>
          <p:cNvSpPr>
            <a:spLocks noChangeArrowheads="1"/>
          </p:cNvSpPr>
          <p:nvPr/>
        </p:nvSpPr>
        <p:spPr bwMode="auto">
          <a:xfrm>
            <a:off x="228600" y="5334000"/>
            <a:ext cx="4038600" cy="685800"/>
          </a:xfrm>
          <a:prstGeom prst="rect">
            <a:avLst/>
          </a:prstGeom>
          <a:solidFill>
            <a:srgbClr val="235985"/>
          </a:solidFill>
          <a:ln w="9525" algn="ctr">
            <a:noFill/>
            <a:miter lim="800000"/>
            <a:headEnd/>
            <a:tailEnd/>
          </a:ln>
          <a:effectLst/>
        </p:spPr>
        <p:txBody>
          <a:bodyPr wrap="none" anchor="ctr"/>
          <a:lstStyle/>
          <a:p>
            <a:endParaRPr lang="en-US"/>
          </a:p>
        </p:txBody>
      </p:sp>
      <p:sp>
        <p:nvSpPr>
          <p:cNvPr id="11270" name="Line 6"/>
          <p:cNvSpPr>
            <a:spLocks noChangeShapeType="1"/>
          </p:cNvSpPr>
          <p:nvPr/>
        </p:nvSpPr>
        <p:spPr bwMode="auto">
          <a:xfrm>
            <a:off x="228600" y="0"/>
            <a:ext cx="0" cy="6019800"/>
          </a:xfrm>
          <a:prstGeom prst="line">
            <a:avLst/>
          </a:prstGeom>
          <a:noFill/>
          <a:ln w="28575">
            <a:solidFill>
              <a:schemeClr val="tx1"/>
            </a:solidFill>
            <a:round/>
            <a:headEnd/>
            <a:tailEnd/>
          </a:ln>
          <a:effectLst/>
        </p:spPr>
        <p:txBody>
          <a:bodyPr/>
          <a:lstStyle/>
          <a:p>
            <a:endParaRPr lang="en-US"/>
          </a:p>
        </p:txBody>
      </p:sp>
      <p:sp>
        <p:nvSpPr>
          <p:cNvPr id="11271" name="Line 7"/>
          <p:cNvSpPr>
            <a:spLocks noChangeShapeType="1"/>
          </p:cNvSpPr>
          <p:nvPr/>
        </p:nvSpPr>
        <p:spPr bwMode="auto">
          <a:xfrm>
            <a:off x="228600" y="6019800"/>
            <a:ext cx="4038600" cy="0"/>
          </a:xfrm>
          <a:prstGeom prst="line">
            <a:avLst/>
          </a:prstGeom>
          <a:noFill/>
          <a:ln w="28575">
            <a:solidFill>
              <a:schemeClr val="tx1"/>
            </a:solidFill>
            <a:round/>
            <a:headEnd/>
            <a:tailEnd/>
          </a:ln>
          <a:effectLst/>
        </p:spPr>
        <p:txBody>
          <a:bodyPr/>
          <a:lstStyle/>
          <a:p>
            <a:endParaRPr lang="en-US"/>
          </a:p>
        </p:txBody>
      </p:sp>
      <p:sp>
        <p:nvSpPr>
          <p:cNvPr id="11272" name="Line 8"/>
          <p:cNvSpPr>
            <a:spLocks noChangeShapeType="1"/>
          </p:cNvSpPr>
          <p:nvPr/>
        </p:nvSpPr>
        <p:spPr bwMode="auto">
          <a:xfrm>
            <a:off x="4267200" y="0"/>
            <a:ext cx="0" cy="6019800"/>
          </a:xfrm>
          <a:prstGeom prst="line">
            <a:avLst/>
          </a:prstGeom>
          <a:noFill/>
          <a:ln w="28575">
            <a:solidFill>
              <a:schemeClr val="tx1"/>
            </a:solidFill>
            <a:round/>
            <a:headEnd/>
            <a:tailEnd/>
          </a:ln>
          <a:effectLst/>
        </p:spPr>
        <p:txBody>
          <a:bodyPr/>
          <a:lstStyle/>
          <a:p>
            <a:endParaRPr lang="en-US"/>
          </a:p>
        </p:txBody>
      </p:sp>
      <p:sp>
        <p:nvSpPr>
          <p:cNvPr id="11273" name="Line 9"/>
          <p:cNvSpPr>
            <a:spLocks noChangeShapeType="1"/>
          </p:cNvSpPr>
          <p:nvPr/>
        </p:nvSpPr>
        <p:spPr bwMode="auto">
          <a:xfrm>
            <a:off x="228600" y="0"/>
            <a:ext cx="4038600" cy="0"/>
          </a:xfrm>
          <a:prstGeom prst="line">
            <a:avLst/>
          </a:prstGeom>
          <a:noFill/>
          <a:ln w="28575">
            <a:solidFill>
              <a:schemeClr val="tx1"/>
            </a:solidFill>
            <a:round/>
            <a:headEnd/>
            <a:tailEnd/>
          </a:ln>
          <a:effectLst/>
        </p:spPr>
        <p:txBody>
          <a:bodyPr/>
          <a:lstStyle/>
          <a:p>
            <a:endParaRPr lang="en-US"/>
          </a:p>
        </p:txBody>
      </p:sp>
      <p:pic>
        <p:nvPicPr>
          <p:cNvPr id="11282" name="Picture 18" descr="seadog-30-sailplan"/>
          <p:cNvPicPr>
            <a:picLocks noChangeAspect="1" noChangeArrowheads="1"/>
          </p:cNvPicPr>
          <p:nvPr/>
        </p:nvPicPr>
        <p:blipFill>
          <a:blip r:embed="rId3" cstate="print"/>
          <a:srcRect t="13414" r="3380" b="1219"/>
          <a:stretch>
            <a:fillRect/>
          </a:stretch>
        </p:blipFill>
        <p:spPr bwMode="auto">
          <a:xfrm>
            <a:off x="4876800" y="0"/>
            <a:ext cx="4038600" cy="5334000"/>
          </a:xfrm>
          <a:prstGeom prst="rect">
            <a:avLst/>
          </a:prstGeom>
          <a:noFill/>
          <a:ln w="28575" algn="ctr">
            <a:noFill/>
            <a:miter lim="800000"/>
            <a:headEnd/>
            <a:tailEnd/>
          </a:ln>
          <a:effectLst/>
        </p:spPr>
      </p:pic>
      <p:sp>
        <p:nvSpPr>
          <p:cNvPr id="11284" name="Rectangle 20"/>
          <p:cNvSpPr>
            <a:spLocks noChangeArrowheads="1"/>
          </p:cNvSpPr>
          <p:nvPr/>
        </p:nvSpPr>
        <p:spPr bwMode="auto">
          <a:xfrm>
            <a:off x="4876800" y="5334000"/>
            <a:ext cx="4038600" cy="685800"/>
          </a:xfrm>
          <a:prstGeom prst="rect">
            <a:avLst/>
          </a:prstGeom>
          <a:solidFill>
            <a:srgbClr val="235985"/>
          </a:solidFill>
          <a:ln w="9525" algn="ctr">
            <a:noFill/>
            <a:miter lim="800000"/>
            <a:headEnd/>
            <a:tailEnd/>
          </a:ln>
          <a:effectLst/>
        </p:spPr>
        <p:txBody>
          <a:bodyPr wrap="none" anchor="ctr"/>
          <a:lstStyle/>
          <a:p>
            <a:pPr algn="ctr"/>
            <a:endParaRPr lang="en-US"/>
          </a:p>
        </p:txBody>
      </p:sp>
      <p:sp>
        <p:nvSpPr>
          <p:cNvPr id="11285" name="Line 21"/>
          <p:cNvSpPr>
            <a:spLocks noChangeShapeType="1"/>
          </p:cNvSpPr>
          <p:nvPr/>
        </p:nvSpPr>
        <p:spPr bwMode="auto">
          <a:xfrm>
            <a:off x="4876800" y="0"/>
            <a:ext cx="0" cy="6019800"/>
          </a:xfrm>
          <a:prstGeom prst="line">
            <a:avLst/>
          </a:prstGeom>
          <a:noFill/>
          <a:ln w="28575">
            <a:solidFill>
              <a:schemeClr val="tx1"/>
            </a:solidFill>
            <a:round/>
            <a:headEnd/>
            <a:tailEnd/>
          </a:ln>
          <a:effectLst/>
        </p:spPr>
        <p:txBody>
          <a:bodyPr/>
          <a:lstStyle/>
          <a:p>
            <a:endParaRPr lang="en-US"/>
          </a:p>
        </p:txBody>
      </p:sp>
      <p:sp>
        <p:nvSpPr>
          <p:cNvPr id="11286" name="Line 22"/>
          <p:cNvSpPr>
            <a:spLocks noChangeShapeType="1"/>
          </p:cNvSpPr>
          <p:nvPr/>
        </p:nvSpPr>
        <p:spPr bwMode="auto">
          <a:xfrm>
            <a:off x="4876800" y="6019800"/>
            <a:ext cx="4038600" cy="0"/>
          </a:xfrm>
          <a:prstGeom prst="line">
            <a:avLst/>
          </a:prstGeom>
          <a:noFill/>
          <a:ln w="28575">
            <a:solidFill>
              <a:schemeClr val="tx1"/>
            </a:solidFill>
            <a:round/>
            <a:headEnd/>
            <a:tailEnd/>
          </a:ln>
          <a:effectLst/>
        </p:spPr>
        <p:txBody>
          <a:bodyPr/>
          <a:lstStyle/>
          <a:p>
            <a:endParaRPr lang="en-US"/>
          </a:p>
        </p:txBody>
      </p:sp>
      <p:sp>
        <p:nvSpPr>
          <p:cNvPr id="11287" name="Line 23"/>
          <p:cNvSpPr>
            <a:spLocks noChangeShapeType="1"/>
          </p:cNvSpPr>
          <p:nvPr/>
        </p:nvSpPr>
        <p:spPr bwMode="auto">
          <a:xfrm>
            <a:off x="8915400" y="0"/>
            <a:ext cx="0" cy="6019800"/>
          </a:xfrm>
          <a:prstGeom prst="line">
            <a:avLst/>
          </a:prstGeom>
          <a:noFill/>
          <a:ln w="28575">
            <a:solidFill>
              <a:schemeClr val="tx1"/>
            </a:solidFill>
            <a:round/>
            <a:headEnd/>
            <a:tailEnd/>
          </a:ln>
          <a:effectLst/>
        </p:spPr>
        <p:txBody>
          <a:bodyPr/>
          <a:lstStyle/>
          <a:p>
            <a:endParaRPr lang="en-US"/>
          </a:p>
        </p:txBody>
      </p:sp>
      <p:sp>
        <p:nvSpPr>
          <p:cNvPr id="11288" name="Line 24"/>
          <p:cNvSpPr>
            <a:spLocks noChangeShapeType="1"/>
          </p:cNvSpPr>
          <p:nvPr/>
        </p:nvSpPr>
        <p:spPr bwMode="auto">
          <a:xfrm>
            <a:off x="4876800" y="0"/>
            <a:ext cx="4038600" cy="0"/>
          </a:xfrm>
          <a:prstGeom prst="line">
            <a:avLst/>
          </a:prstGeom>
          <a:noFill/>
          <a:ln w="28575">
            <a:solidFill>
              <a:schemeClr val="tx1"/>
            </a:solidFill>
            <a:round/>
            <a:headEnd/>
            <a:tailEnd/>
          </a:ln>
          <a:effectLst/>
        </p:spPr>
        <p:txBody>
          <a:bodyPr/>
          <a:lstStyle/>
          <a:p>
            <a:endParaRPr lang="en-US"/>
          </a:p>
        </p:txBody>
      </p:sp>
      <p:sp>
        <p:nvSpPr>
          <p:cNvPr id="11289" name="Line 25"/>
          <p:cNvSpPr>
            <a:spLocks noChangeShapeType="1"/>
          </p:cNvSpPr>
          <p:nvPr/>
        </p:nvSpPr>
        <p:spPr bwMode="auto">
          <a:xfrm flipV="1">
            <a:off x="5105400" y="4953000"/>
            <a:ext cx="457200" cy="304800"/>
          </a:xfrm>
          <a:prstGeom prst="line">
            <a:avLst/>
          </a:prstGeom>
          <a:noFill/>
          <a:ln w="57150">
            <a:solidFill>
              <a:schemeClr val="tx1"/>
            </a:solidFill>
            <a:round/>
            <a:headEnd/>
            <a:tailEnd type="triangle" w="med" len="med"/>
          </a:ln>
          <a:effectLst/>
        </p:spPr>
        <p:txBody>
          <a:bodyPr/>
          <a:lstStyle/>
          <a:p>
            <a:endParaRPr lang="en-US"/>
          </a:p>
        </p:txBody>
      </p:sp>
      <p:sp>
        <p:nvSpPr>
          <p:cNvPr id="11290" name="Line 26"/>
          <p:cNvSpPr>
            <a:spLocks noChangeShapeType="1"/>
          </p:cNvSpPr>
          <p:nvPr/>
        </p:nvSpPr>
        <p:spPr bwMode="auto">
          <a:xfrm flipV="1">
            <a:off x="6553200" y="5181600"/>
            <a:ext cx="76200" cy="533400"/>
          </a:xfrm>
          <a:prstGeom prst="line">
            <a:avLst/>
          </a:prstGeom>
          <a:noFill/>
          <a:ln w="57150">
            <a:solidFill>
              <a:schemeClr val="tx1"/>
            </a:solidFill>
            <a:round/>
            <a:headEnd/>
            <a:tailEnd type="triangle" w="med" len="med"/>
          </a:ln>
          <a:effectLst/>
        </p:spPr>
        <p:txBody>
          <a:bodyPr/>
          <a:lstStyle/>
          <a:p>
            <a:endParaRPr lang="en-US"/>
          </a:p>
        </p:txBody>
      </p:sp>
      <p:sp>
        <p:nvSpPr>
          <p:cNvPr id="11291" name="Line 27"/>
          <p:cNvSpPr>
            <a:spLocks noChangeShapeType="1"/>
          </p:cNvSpPr>
          <p:nvPr/>
        </p:nvSpPr>
        <p:spPr bwMode="auto">
          <a:xfrm flipV="1">
            <a:off x="7086600" y="5181600"/>
            <a:ext cx="0" cy="533400"/>
          </a:xfrm>
          <a:prstGeom prst="line">
            <a:avLst/>
          </a:prstGeom>
          <a:noFill/>
          <a:ln w="57150">
            <a:solidFill>
              <a:schemeClr val="tx1"/>
            </a:solidFill>
            <a:round/>
            <a:headEnd/>
            <a:tailEnd type="triangle" w="med" len="med"/>
          </a:ln>
          <a:effectLst/>
        </p:spPr>
        <p:txBody>
          <a:bodyPr/>
          <a:lstStyle/>
          <a:p>
            <a:endParaRPr lang="en-US"/>
          </a:p>
        </p:txBody>
      </p:sp>
      <p:sp>
        <p:nvSpPr>
          <p:cNvPr id="11292" name="Line 28"/>
          <p:cNvSpPr>
            <a:spLocks noChangeShapeType="1"/>
          </p:cNvSpPr>
          <p:nvPr/>
        </p:nvSpPr>
        <p:spPr bwMode="auto">
          <a:xfrm flipH="1" flipV="1">
            <a:off x="7543800" y="5105400"/>
            <a:ext cx="76200" cy="533400"/>
          </a:xfrm>
          <a:prstGeom prst="line">
            <a:avLst/>
          </a:prstGeom>
          <a:noFill/>
          <a:ln w="57150">
            <a:solidFill>
              <a:schemeClr val="tx1"/>
            </a:solidFill>
            <a:round/>
            <a:headEnd/>
            <a:tailEnd type="triangle" w="med" len="med"/>
          </a:ln>
          <a:effectLst/>
        </p:spPr>
        <p:txBody>
          <a:bodyPr/>
          <a:lstStyle/>
          <a:p>
            <a:endParaRPr lang="en-US"/>
          </a:p>
        </p:txBody>
      </p:sp>
      <p:sp>
        <p:nvSpPr>
          <p:cNvPr id="11293" name="Line 29"/>
          <p:cNvSpPr>
            <a:spLocks noChangeShapeType="1"/>
          </p:cNvSpPr>
          <p:nvPr/>
        </p:nvSpPr>
        <p:spPr bwMode="auto">
          <a:xfrm flipH="1" flipV="1">
            <a:off x="7924800" y="4953000"/>
            <a:ext cx="228600" cy="457200"/>
          </a:xfrm>
          <a:prstGeom prst="line">
            <a:avLst/>
          </a:prstGeom>
          <a:noFill/>
          <a:ln w="57150">
            <a:solidFill>
              <a:schemeClr val="tx1"/>
            </a:solidFill>
            <a:round/>
            <a:headEnd/>
            <a:tailEnd type="triangle" w="med" len="med"/>
          </a:ln>
          <a:effectLst/>
        </p:spPr>
        <p:txBody>
          <a:bodyPr/>
          <a:lstStyle/>
          <a:p>
            <a:endParaRPr lang="en-US"/>
          </a:p>
        </p:txBody>
      </p:sp>
      <p:sp>
        <p:nvSpPr>
          <p:cNvPr id="11294" name="Line 30"/>
          <p:cNvSpPr>
            <a:spLocks noChangeShapeType="1"/>
          </p:cNvSpPr>
          <p:nvPr/>
        </p:nvSpPr>
        <p:spPr bwMode="auto">
          <a:xfrm flipH="1" flipV="1">
            <a:off x="8305800" y="4876800"/>
            <a:ext cx="381000" cy="381000"/>
          </a:xfrm>
          <a:prstGeom prst="line">
            <a:avLst/>
          </a:prstGeom>
          <a:noFill/>
          <a:ln w="57150">
            <a:solidFill>
              <a:schemeClr val="tx1"/>
            </a:solidFill>
            <a:round/>
            <a:headEnd/>
            <a:tailEnd type="triangle" w="med" len="med"/>
          </a:ln>
          <a:effectLst/>
        </p:spPr>
        <p:txBody>
          <a:bodyPr/>
          <a:lstStyle/>
          <a:p>
            <a:endParaRPr lang="en-US"/>
          </a:p>
        </p:txBody>
      </p:sp>
      <p:sp>
        <p:nvSpPr>
          <p:cNvPr id="11295" name="Line 31"/>
          <p:cNvSpPr>
            <a:spLocks noChangeShapeType="1"/>
          </p:cNvSpPr>
          <p:nvPr/>
        </p:nvSpPr>
        <p:spPr bwMode="auto">
          <a:xfrm flipV="1">
            <a:off x="5486400" y="5105400"/>
            <a:ext cx="304800" cy="457200"/>
          </a:xfrm>
          <a:prstGeom prst="line">
            <a:avLst/>
          </a:prstGeom>
          <a:noFill/>
          <a:ln w="57150">
            <a:solidFill>
              <a:schemeClr val="tx1"/>
            </a:solidFill>
            <a:round/>
            <a:headEnd/>
            <a:tailEnd type="triangle" w="med" len="med"/>
          </a:ln>
          <a:effectLst/>
        </p:spPr>
        <p:txBody>
          <a:bodyPr/>
          <a:lstStyle/>
          <a:p>
            <a:endParaRPr lang="en-US"/>
          </a:p>
        </p:txBody>
      </p:sp>
      <p:sp>
        <p:nvSpPr>
          <p:cNvPr id="11296" name="Line 32"/>
          <p:cNvSpPr>
            <a:spLocks noChangeShapeType="1"/>
          </p:cNvSpPr>
          <p:nvPr/>
        </p:nvSpPr>
        <p:spPr bwMode="auto">
          <a:xfrm flipV="1">
            <a:off x="6019800" y="5181600"/>
            <a:ext cx="152400" cy="457200"/>
          </a:xfrm>
          <a:prstGeom prst="line">
            <a:avLst/>
          </a:prstGeom>
          <a:noFill/>
          <a:ln w="57150">
            <a:solidFill>
              <a:schemeClr val="tx1"/>
            </a:solidFill>
            <a:round/>
            <a:headEnd/>
            <a:tailEnd type="triangle" w="med" len="med"/>
          </a:ln>
          <a:effectLst/>
        </p:spPr>
        <p:txBody>
          <a:bodyPr/>
          <a:lstStyle/>
          <a:p>
            <a:endParaRPr lang="en-US"/>
          </a:p>
        </p:txBody>
      </p:sp>
      <p:sp>
        <p:nvSpPr>
          <p:cNvPr id="11298" name="Text Box 34"/>
          <p:cNvSpPr txBox="1">
            <a:spLocks noChangeArrowheads="1"/>
          </p:cNvSpPr>
          <p:nvPr/>
        </p:nvSpPr>
        <p:spPr bwMode="auto">
          <a:xfrm>
            <a:off x="6248400" y="5638800"/>
            <a:ext cx="1522413" cy="457200"/>
          </a:xfrm>
          <a:prstGeom prst="rect">
            <a:avLst/>
          </a:prstGeom>
          <a:noFill/>
          <a:ln w="9525">
            <a:noFill/>
            <a:miter lim="800000"/>
            <a:headEnd/>
            <a:tailEnd/>
          </a:ln>
          <a:effectLst/>
        </p:spPr>
        <p:txBody>
          <a:bodyPr wrap="none">
            <a:spAutoFit/>
          </a:bodyPr>
          <a:lstStyle/>
          <a:p>
            <a:r>
              <a:rPr lang="en-US" sz="2400"/>
              <a:t>This force</a:t>
            </a:r>
          </a:p>
        </p:txBody>
      </p:sp>
      <p:sp>
        <p:nvSpPr>
          <p:cNvPr id="11299" name="Text Box 35"/>
          <p:cNvSpPr txBox="1">
            <a:spLocks noChangeArrowheads="1"/>
          </p:cNvSpPr>
          <p:nvPr/>
        </p:nvSpPr>
        <p:spPr bwMode="auto">
          <a:xfrm>
            <a:off x="3962400" y="3962400"/>
            <a:ext cx="1217613" cy="2255838"/>
          </a:xfrm>
          <a:prstGeom prst="rect">
            <a:avLst/>
          </a:prstGeom>
          <a:noFill/>
          <a:ln w="9525">
            <a:noFill/>
            <a:miter lim="800000"/>
            <a:headEnd/>
            <a:tailEnd/>
          </a:ln>
          <a:effectLst/>
        </p:spPr>
        <p:txBody>
          <a:bodyPr>
            <a:spAutoFit/>
          </a:bodyPr>
          <a:lstStyle/>
          <a:p>
            <a:r>
              <a:rPr lang="en-US" sz="14200"/>
              <a:t>=</a:t>
            </a:r>
          </a:p>
        </p:txBody>
      </p:sp>
      <p:sp>
        <p:nvSpPr>
          <p:cNvPr id="11300" name="Text Box 36"/>
          <p:cNvSpPr txBox="1">
            <a:spLocks noChangeArrowheads="1"/>
          </p:cNvSpPr>
          <p:nvPr/>
        </p:nvSpPr>
        <p:spPr bwMode="auto">
          <a:xfrm>
            <a:off x="246063" y="6096000"/>
            <a:ext cx="8897937" cy="442913"/>
          </a:xfrm>
          <a:prstGeom prst="rect">
            <a:avLst/>
          </a:prstGeom>
          <a:noFill/>
          <a:ln w="9525">
            <a:noFill/>
            <a:miter lim="800000"/>
            <a:headEnd/>
            <a:tailEnd/>
          </a:ln>
          <a:effectLst/>
        </p:spPr>
        <p:txBody>
          <a:bodyPr wrap="none">
            <a:spAutoFit/>
          </a:bodyPr>
          <a:lstStyle/>
          <a:p>
            <a:r>
              <a:rPr lang="en-US" sz="2300"/>
              <a:t>If a boat displaces more water, then it has a stronger buoyant force!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11300"/>
                                        </p:tgtEl>
                                        <p:attrNameLst>
                                          <p:attrName>style.visibility</p:attrName>
                                        </p:attrNameLst>
                                      </p:cBhvr>
                                      <p:to>
                                        <p:strVal val="visible"/>
                                      </p:to>
                                    </p:set>
                                  </p:childTnLst>
                                </p:cTn>
                              </p:par>
                              <p:par>
                                <p:cTn id="7" presetID="36" presetClass="emph" presetSubtype="0" fill="hold" grpId="1" nodeType="withEffect">
                                  <p:stCondLst>
                                    <p:cond delay="0"/>
                                  </p:stCondLst>
                                  <p:iterate type="lt">
                                    <p:tmPct val="10000"/>
                                  </p:iterate>
                                  <p:childTnLst>
                                    <p:animScale>
                                      <p:cBhvr>
                                        <p:cTn id="8" dur="250" autoRev="1" fill="hold">
                                          <p:stCondLst>
                                            <p:cond delay="0"/>
                                          </p:stCondLst>
                                        </p:cTn>
                                        <p:tgtEl>
                                          <p:spTgt spid="11300"/>
                                        </p:tgtEl>
                                      </p:cBhvr>
                                      <p:to x="80000" y="100000"/>
                                    </p:animScale>
                                    <p:anim by="(#ppt_w*0.10)" calcmode="lin" valueType="num">
                                      <p:cBhvr>
                                        <p:cTn id="9" dur="250" autoRev="1" fill="hold">
                                          <p:stCondLst>
                                            <p:cond delay="0"/>
                                          </p:stCondLst>
                                        </p:cTn>
                                        <p:tgtEl>
                                          <p:spTgt spid="11300"/>
                                        </p:tgtEl>
                                        <p:attrNameLst>
                                          <p:attrName>ppt_x</p:attrName>
                                        </p:attrNameLst>
                                      </p:cBhvr>
                                    </p:anim>
                                    <p:anim by="(-#ppt_w*0.10)" calcmode="lin" valueType="num">
                                      <p:cBhvr>
                                        <p:cTn id="10" dur="250" autoRev="1" fill="hold">
                                          <p:stCondLst>
                                            <p:cond delay="0"/>
                                          </p:stCondLst>
                                        </p:cTn>
                                        <p:tgtEl>
                                          <p:spTgt spid="11300"/>
                                        </p:tgtEl>
                                        <p:attrNameLst>
                                          <p:attrName>ppt_y</p:attrName>
                                        </p:attrNameLst>
                                      </p:cBhvr>
                                    </p:anim>
                                    <p:animRot by="-480000">
                                      <p:cBhvr>
                                        <p:cTn id="11" dur="250" autoRev="1" fill="hold">
                                          <p:stCondLst>
                                            <p:cond delay="0"/>
                                          </p:stCondLst>
                                        </p:cTn>
                                        <p:tgtEl>
                                          <p:spTgt spid="113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0" grpId="0"/>
      <p:bldP spid="11300"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7" name="Picture 9" descr="seadog-30-sailplan"/>
          <p:cNvPicPr>
            <a:picLocks noChangeAspect="1" noChangeArrowheads="1"/>
          </p:cNvPicPr>
          <p:nvPr/>
        </p:nvPicPr>
        <p:blipFill>
          <a:blip r:embed="rId3" cstate="print"/>
          <a:srcRect t="15852" r="3380" b="1219"/>
          <a:stretch>
            <a:fillRect/>
          </a:stretch>
        </p:blipFill>
        <p:spPr bwMode="auto">
          <a:xfrm>
            <a:off x="381000" y="228600"/>
            <a:ext cx="4038600" cy="5181600"/>
          </a:xfrm>
          <a:prstGeom prst="rect">
            <a:avLst/>
          </a:prstGeom>
          <a:noFill/>
          <a:ln w="28575" algn="ctr">
            <a:noFill/>
            <a:miter lim="800000"/>
            <a:headEnd/>
            <a:tailEnd/>
          </a:ln>
          <a:effectLst/>
        </p:spPr>
      </p:pic>
      <p:sp>
        <p:nvSpPr>
          <p:cNvPr id="12298" name="Rectangle 10"/>
          <p:cNvSpPr>
            <a:spLocks noChangeArrowheads="1"/>
          </p:cNvSpPr>
          <p:nvPr/>
        </p:nvSpPr>
        <p:spPr bwMode="auto">
          <a:xfrm>
            <a:off x="381000" y="5410200"/>
            <a:ext cx="4038600" cy="685800"/>
          </a:xfrm>
          <a:prstGeom prst="rect">
            <a:avLst/>
          </a:prstGeom>
          <a:solidFill>
            <a:srgbClr val="235985"/>
          </a:solidFill>
          <a:ln w="9525" algn="ctr">
            <a:noFill/>
            <a:miter lim="800000"/>
            <a:headEnd/>
            <a:tailEnd/>
          </a:ln>
          <a:effectLst/>
        </p:spPr>
        <p:txBody>
          <a:bodyPr wrap="none" anchor="ctr"/>
          <a:lstStyle/>
          <a:p>
            <a:pPr algn="ctr"/>
            <a:endParaRPr lang="en-US"/>
          </a:p>
        </p:txBody>
      </p:sp>
      <p:sp>
        <p:nvSpPr>
          <p:cNvPr id="12299" name="Line 11"/>
          <p:cNvSpPr>
            <a:spLocks noChangeShapeType="1"/>
          </p:cNvSpPr>
          <p:nvPr/>
        </p:nvSpPr>
        <p:spPr bwMode="auto">
          <a:xfrm>
            <a:off x="381000" y="228600"/>
            <a:ext cx="0" cy="5867400"/>
          </a:xfrm>
          <a:prstGeom prst="line">
            <a:avLst/>
          </a:prstGeom>
          <a:noFill/>
          <a:ln w="28575">
            <a:solidFill>
              <a:schemeClr val="tx1"/>
            </a:solidFill>
            <a:round/>
            <a:headEnd/>
            <a:tailEnd/>
          </a:ln>
          <a:effectLst/>
        </p:spPr>
        <p:txBody>
          <a:bodyPr/>
          <a:lstStyle/>
          <a:p>
            <a:endParaRPr lang="en-US"/>
          </a:p>
        </p:txBody>
      </p:sp>
      <p:sp>
        <p:nvSpPr>
          <p:cNvPr id="12300" name="Line 12"/>
          <p:cNvSpPr>
            <a:spLocks noChangeShapeType="1"/>
          </p:cNvSpPr>
          <p:nvPr/>
        </p:nvSpPr>
        <p:spPr bwMode="auto">
          <a:xfrm>
            <a:off x="381000" y="6096000"/>
            <a:ext cx="4038600" cy="0"/>
          </a:xfrm>
          <a:prstGeom prst="line">
            <a:avLst/>
          </a:prstGeom>
          <a:noFill/>
          <a:ln w="28575">
            <a:solidFill>
              <a:schemeClr val="tx1"/>
            </a:solidFill>
            <a:round/>
            <a:headEnd/>
            <a:tailEnd/>
          </a:ln>
          <a:effectLst/>
        </p:spPr>
        <p:txBody>
          <a:bodyPr/>
          <a:lstStyle/>
          <a:p>
            <a:endParaRPr lang="en-US"/>
          </a:p>
        </p:txBody>
      </p:sp>
      <p:sp>
        <p:nvSpPr>
          <p:cNvPr id="12301" name="Line 13"/>
          <p:cNvSpPr>
            <a:spLocks noChangeShapeType="1"/>
          </p:cNvSpPr>
          <p:nvPr/>
        </p:nvSpPr>
        <p:spPr bwMode="auto">
          <a:xfrm>
            <a:off x="4419600" y="228600"/>
            <a:ext cx="0" cy="5867400"/>
          </a:xfrm>
          <a:prstGeom prst="line">
            <a:avLst/>
          </a:prstGeom>
          <a:noFill/>
          <a:ln w="28575">
            <a:solidFill>
              <a:schemeClr val="tx1"/>
            </a:solidFill>
            <a:round/>
            <a:headEnd/>
            <a:tailEnd/>
          </a:ln>
          <a:effectLst/>
        </p:spPr>
        <p:txBody>
          <a:bodyPr/>
          <a:lstStyle/>
          <a:p>
            <a:endParaRPr lang="en-US"/>
          </a:p>
        </p:txBody>
      </p:sp>
      <p:sp>
        <p:nvSpPr>
          <p:cNvPr id="12302" name="Line 14"/>
          <p:cNvSpPr>
            <a:spLocks noChangeShapeType="1"/>
          </p:cNvSpPr>
          <p:nvPr/>
        </p:nvSpPr>
        <p:spPr bwMode="auto">
          <a:xfrm>
            <a:off x="381000" y="228600"/>
            <a:ext cx="4038600" cy="0"/>
          </a:xfrm>
          <a:prstGeom prst="line">
            <a:avLst/>
          </a:prstGeom>
          <a:noFill/>
          <a:ln w="28575">
            <a:solidFill>
              <a:schemeClr val="tx1"/>
            </a:solidFill>
            <a:round/>
            <a:headEnd/>
            <a:tailEnd/>
          </a:ln>
          <a:effectLst/>
        </p:spPr>
        <p:txBody>
          <a:bodyPr/>
          <a:lstStyle/>
          <a:p>
            <a:endParaRPr lang="en-US"/>
          </a:p>
        </p:txBody>
      </p:sp>
      <p:sp>
        <p:nvSpPr>
          <p:cNvPr id="12314" name="AutoShape 26"/>
          <p:cNvSpPr>
            <a:spLocks noChangeArrowheads="1"/>
          </p:cNvSpPr>
          <p:nvPr/>
        </p:nvSpPr>
        <p:spPr bwMode="auto">
          <a:xfrm>
            <a:off x="1828800" y="2971800"/>
            <a:ext cx="1295400" cy="1828800"/>
          </a:xfrm>
          <a:prstGeom prst="downArrowCallout">
            <a:avLst>
              <a:gd name="adj1" fmla="val 25000"/>
              <a:gd name="adj2" fmla="val 25000"/>
              <a:gd name="adj3" fmla="val 23529"/>
              <a:gd name="adj4" fmla="val 66667"/>
            </a:avLst>
          </a:prstGeom>
          <a:solidFill>
            <a:srgbClr val="FFFF99"/>
          </a:solidFill>
          <a:ln w="28575">
            <a:solidFill>
              <a:schemeClr val="tx1"/>
            </a:solidFill>
            <a:miter lim="800000"/>
            <a:headEnd/>
            <a:tailEnd/>
          </a:ln>
          <a:effectLst/>
        </p:spPr>
        <p:txBody>
          <a:bodyPr wrap="none" anchor="ctr"/>
          <a:lstStyle/>
          <a:p>
            <a:pPr algn="ctr"/>
            <a:r>
              <a:rPr lang="en-US" sz="2400"/>
              <a:t>Weight</a:t>
            </a:r>
          </a:p>
          <a:p>
            <a:pPr algn="ctr"/>
            <a:r>
              <a:rPr lang="en-US" sz="2400"/>
              <a:t>of the</a:t>
            </a:r>
          </a:p>
          <a:p>
            <a:pPr algn="ctr"/>
            <a:r>
              <a:rPr lang="en-US" sz="2400"/>
              <a:t>boat</a:t>
            </a:r>
          </a:p>
        </p:txBody>
      </p:sp>
      <p:sp>
        <p:nvSpPr>
          <p:cNvPr id="12315" name="AutoShape 27"/>
          <p:cNvSpPr>
            <a:spLocks noChangeArrowheads="1"/>
          </p:cNvSpPr>
          <p:nvPr/>
        </p:nvSpPr>
        <p:spPr bwMode="auto">
          <a:xfrm>
            <a:off x="1828800" y="4800600"/>
            <a:ext cx="1295400" cy="1828800"/>
          </a:xfrm>
          <a:prstGeom prst="upArrowCallout">
            <a:avLst>
              <a:gd name="adj1" fmla="val 25000"/>
              <a:gd name="adj2" fmla="val 25000"/>
              <a:gd name="adj3" fmla="val 23529"/>
              <a:gd name="adj4" fmla="val 66667"/>
            </a:avLst>
          </a:prstGeom>
          <a:solidFill>
            <a:srgbClr val="FFFF99"/>
          </a:solidFill>
          <a:ln w="28575">
            <a:solidFill>
              <a:schemeClr val="tx1"/>
            </a:solidFill>
            <a:miter lim="800000"/>
            <a:headEnd/>
            <a:tailEnd/>
          </a:ln>
          <a:effectLst/>
        </p:spPr>
        <p:txBody>
          <a:bodyPr wrap="none" anchor="ctr"/>
          <a:lstStyle/>
          <a:p>
            <a:pPr algn="ctr"/>
            <a:r>
              <a:rPr lang="en-US" sz="2400"/>
              <a:t>Buoyant</a:t>
            </a:r>
          </a:p>
          <a:p>
            <a:pPr algn="ctr"/>
            <a:r>
              <a:rPr lang="en-US" sz="2400"/>
              <a:t>Force</a:t>
            </a:r>
          </a:p>
        </p:txBody>
      </p:sp>
      <p:sp>
        <p:nvSpPr>
          <p:cNvPr id="12316" name="Text Box 28"/>
          <p:cNvSpPr txBox="1">
            <a:spLocks noChangeArrowheads="1"/>
          </p:cNvSpPr>
          <p:nvPr/>
        </p:nvSpPr>
        <p:spPr bwMode="auto">
          <a:xfrm>
            <a:off x="533400" y="304800"/>
            <a:ext cx="3673475" cy="1554163"/>
          </a:xfrm>
          <a:prstGeom prst="rect">
            <a:avLst/>
          </a:prstGeom>
          <a:noFill/>
          <a:ln w="9525">
            <a:noFill/>
            <a:miter lim="800000"/>
            <a:headEnd/>
            <a:tailEnd/>
          </a:ln>
          <a:effectLst/>
        </p:spPr>
        <p:txBody>
          <a:bodyPr>
            <a:spAutoFit/>
          </a:bodyPr>
          <a:lstStyle/>
          <a:p>
            <a:pPr algn="ctr"/>
            <a:r>
              <a:rPr lang="en-US" sz="3200" b="1"/>
              <a:t>Objects float when the forces are balanced!</a:t>
            </a:r>
          </a:p>
        </p:txBody>
      </p:sp>
      <p:pic>
        <p:nvPicPr>
          <p:cNvPr id="12318" name="Picture 30" descr="light_ill31"/>
          <p:cNvPicPr>
            <a:picLocks noChangeAspect="1" noChangeArrowheads="1"/>
          </p:cNvPicPr>
          <p:nvPr/>
        </p:nvPicPr>
        <p:blipFill>
          <a:blip r:embed="rId4" cstate="print"/>
          <a:srcRect/>
          <a:stretch>
            <a:fillRect/>
          </a:stretch>
        </p:blipFill>
        <p:spPr bwMode="auto">
          <a:xfrm>
            <a:off x="4495800" y="2590800"/>
            <a:ext cx="4343400" cy="3475038"/>
          </a:xfrm>
          <a:prstGeom prst="rect">
            <a:avLst/>
          </a:prstGeom>
          <a:noFill/>
        </p:spPr>
      </p:pic>
      <p:sp>
        <p:nvSpPr>
          <p:cNvPr id="12319" name="Rectangle 31"/>
          <p:cNvSpPr>
            <a:spLocks noChangeArrowheads="1"/>
          </p:cNvSpPr>
          <p:nvPr/>
        </p:nvSpPr>
        <p:spPr bwMode="auto">
          <a:xfrm>
            <a:off x="4724400" y="3352800"/>
            <a:ext cx="1066800" cy="990600"/>
          </a:xfrm>
          <a:prstGeom prst="rect">
            <a:avLst/>
          </a:prstGeom>
          <a:solidFill>
            <a:schemeClr val="bg1"/>
          </a:solidFill>
          <a:ln w="9525">
            <a:noFill/>
            <a:miter lim="800000"/>
            <a:headEnd/>
            <a:tailEnd/>
          </a:ln>
          <a:effectLst/>
        </p:spPr>
        <p:txBody>
          <a:bodyPr wrap="none" anchor="ctr"/>
          <a:lstStyle/>
          <a:p>
            <a:endParaRPr lang="en-US"/>
          </a:p>
        </p:txBody>
      </p:sp>
      <p:sp>
        <p:nvSpPr>
          <p:cNvPr id="12320" name="Rectangle 32"/>
          <p:cNvSpPr>
            <a:spLocks noChangeArrowheads="1"/>
          </p:cNvSpPr>
          <p:nvPr/>
        </p:nvSpPr>
        <p:spPr bwMode="auto">
          <a:xfrm>
            <a:off x="4800600" y="5334000"/>
            <a:ext cx="1066800" cy="685800"/>
          </a:xfrm>
          <a:prstGeom prst="rect">
            <a:avLst/>
          </a:prstGeom>
          <a:solidFill>
            <a:srgbClr val="B8B8B8"/>
          </a:solidFill>
          <a:ln w="9525">
            <a:noFill/>
            <a:miter lim="800000"/>
            <a:headEnd/>
            <a:tailEnd/>
          </a:ln>
          <a:effectLst/>
        </p:spPr>
        <p:txBody>
          <a:bodyPr wrap="none" anchor="ctr"/>
          <a:lstStyle/>
          <a:p>
            <a:endParaRPr lang="en-US"/>
          </a:p>
        </p:txBody>
      </p:sp>
      <p:sp>
        <p:nvSpPr>
          <p:cNvPr id="12323" name="Text Box 35"/>
          <p:cNvSpPr txBox="1">
            <a:spLocks noChangeArrowheads="1"/>
          </p:cNvSpPr>
          <p:nvPr/>
        </p:nvSpPr>
        <p:spPr bwMode="auto">
          <a:xfrm>
            <a:off x="4876800" y="990600"/>
            <a:ext cx="3673475" cy="1554163"/>
          </a:xfrm>
          <a:prstGeom prst="rect">
            <a:avLst/>
          </a:prstGeom>
          <a:noFill/>
          <a:ln w="9525">
            <a:noFill/>
            <a:miter lim="800000"/>
            <a:headEnd/>
            <a:tailEnd/>
          </a:ln>
          <a:effectLst/>
        </p:spPr>
        <p:txBody>
          <a:bodyPr>
            <a:spAutoFit/>
          </a:bodyPr>
          <a:lstStyle/>
          <a:p>
            <a:pPr algn="ctr"/>
            <a:r>
              <a:rPr lang="en-US" sz="3200" b="1"/>
              <a:t>Objects sink when the forces are unbalanced!</a:t>
            </a:r>
          </a:p>
        </p:txBody>
      </p:sp>
      <p:sp>
        <p:nvSpPr>
          <p:cNvPr id="12324" name="AutoShape 36"/>
          <p:cNvSpPr>
            <a:spLocks noChangeArrowheads="1"/>
          </p:cNvSpPr>
          <p:nvPr/>
        </p:nvSpPr>
        <p:spPr bwMode="auto">
          <a:xfrm>
            <a:off x="6096000" y="3352800"/>
            <a:ext cx="1295400" cy="1981200"/>
          </a:xfrm>
          <a:prstGeom prst="downArrowCallout">
            <a:avLst>
              <a:gd name="adj1" fmla="val 25000"/>
              <a:gd name="adj2" fmla="val 25000"/>
              <a:gd name="adj3" fmla="val 25490"/>
              <a:gd name="adj4" fmla="val 66667"/>
            </a:avLst>
          </a:prstGeom>
          <a:solidFill>
            <a:srgbClr val="FFFF99"/>
          </a:solidFill>
          <a:ln w="28575">
            <a:solidFill>
              <a:schemeClr val="tx1"/>
            </a:solidFill>
            <a:miter lim="800000"/>
            <a:headEnd/>
            <a:tailEnd/>
          </a:ln>
          <a:effectLst/>
        </p:spPr>
        <p:txBody>
          <a:bodyPr wrap="none" anchor="ctr"/>
          <a:lstStyle/>
          <a:p>
            <a:pPr algn="ctr"/>
            <a:r>
              <a:rPr lang="en-US" sz="2400"/>
              <a:t>Weight</a:t>
            </a:r>
          </a:p>
          <a:p>
            <a:pPr algn="ctr"/>
            <a:r>
              <a:rPr lang="en-US" sz="2400"/>
              <a:t>of the</a:t>
            </a:r>
          </a:p>
          <a:p>
            <a:pPr algn="ctr"/>
            <a:r>
              <a:rPr lang="en-US" sz="2400"/>
              <a:t>coin</a:t>
            </a:r>
          </a:p>
        </p:txBody>
      </p:sp>
      <p:sp>
        <p:nvSpPr>
          <p:cNvPr id="12326" name="Oval 38"/>
          <p:cNvSpPr>
            <a:spLocks noChangeArrowheads="1"/>
          </p:cNvSpPr>
          <p:nvPr/>
        </p:nvSpPr>
        <p:spPr bwMode="auto">
          <a:xfrm>
            <a:off x="6324600" y="5791200"/>
            <a:ext cx="228600" cy="228600"/>
          </a:xfrm>
          <a:prstGeom prst="ellipse">
            <a:avLst/>
          </a:prstGeom>
          <a:solidFill>
            <a:srgbClr val="B8B8B8"/>
          </a:solidFill>
          <a:ln w="9525">
            <a:noFill/>
            <a:round/>
            <a:headEnd/>
            <a:tailEnd/>
          </a:ln>
          <a:effectLst/>
        </p:spPr>
        <p:txBody>
          <a:bodyPr wrap="none" anchor="ctr"/>
          <a:lstStyle/>
          <a:p>
            <a:endParaRPr lang="en-US"/>
          </a:p>
        </p:txBody>
      </p:sp>
      <p:sp>
        <p:nvSpPr>
          <p:cNvPr id="12325" name="AutoShape 37"/>
          <p:cNvSpPr>
            <a:spLocks noChangeArrowheads="1"/>
          </p:cNvSpPr>
          <p:nvPr/>
        </p:nvSpPr>
        <p:spPr bwMode="auto">
          <a:xfrm>
            <a:off x="6096000" y="5486400"/>
            <a:ext cx="1295400" cy="1143000"/>
          </a:xfrm>
          <a:prstGeom prst="upArrowCallout">
            <a:avLst>
              <a:gd name="adj1" fmla="val 28333"/>
              <a:gd name="adj2" fmla="val 28333"/>
              <a:gd name="adj3" fmla="val 16667"/>
              <a:gd name="adj4" fmla="val 66667"/>
            </a:avLst>
          </a:prstGeom>
          <a:solidFill>
            <a:srgbClr val="FFFF99"/>
          </a:solidFill>
          <a:ln w="28575">
            <a:solidFill>
              <a:schemeClr val="tx1"/>
            </a:solidFill>
            <a:miter lim="800000"/>
            <a:headEnd/>
            <a:tailEnd/>
          </a:ln>
          <a:effectLst/>
        </p:spPr>
        <p:txBody>
          <a:bodyPr wrap="none" anchor="ctr"/>
          <a:lstStyle/>
          <a:p>
            <a:pPr algn="ctr"/>
            <a:r>
              <a:rPr lang="en-US" sz="2400"/>
              <a:t>Buoyant</a:t>
            </a:r>
          </a:p>
          <a:p>
            <a:pPr algn="ctr"/>
            <a:r>
              <a:rPr lang="en-US" sz="2400"/>
              <a:t>Force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314"/>
                                        </p:tgtEl>
                                        <p:attrNameLst>
                                          <p:attrName>style.visibility</p:attrName>
                                        </p:attrNameLst>
                                      </p:cBhvr>
                                      <p:to>
                                        <p:strVal val="visible"/>
                                      </p:to>
                                    </p:set>
                                    <p:animEffect transition="in" filter="wipe(up)">
                                      <p:cBhvr>
                                        <p:cTn id="7" dur="2000"/>
                                        <p:tgtEl>
                                          <p:spTgt spid="123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315"/>
                                        </p:tgtEl>
                                        <p:attrNameLst>
                                          <p:attrName>style.visibility</p:attrName>
                                        </p:attrNameLst>
                                      </p:cBhvr>
                                      <p:to>
                                        <p:strVal val="visible"/>
                                      </p:to>
                                    </p:set>
                                    <p:animEffect transition="in" filter="wipe(down)">
                                      <p:cBhvr>
                                        <p:cTn id="10" dur="2000"/>
                                        <p:tgtEl>
                                          <p:spTgt spid="123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3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324"/>
                                        </p:tgtEl>
                                        <p:attrNameLst>
                                          <p:attrName>style.visibility</p:attrName>
                                        </p:attrNameLst>
                                      </p:cBhvr>
                                      <p:to>
                                        <p:strVal val="visible"/>
                                      </p:to>
                                    </p:set>
                                    <p:animEffect transition="in" filter="wipe(up)">
                                      <p:cBhvr>
                                        <p:cTn id="27" dur="2000"/>
                                        <p:tgtEl>
                                          <p:spTgt spid="123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325"/>
                                        </p:tgtEl>
                                        <p:attrNameLst>
                                          <p:attrName>style.visibility</p:attrName>
                                        </p:attrNameLst>
                                      </p:cBhvr>
                                      <p:to>
                                        <p:strVal val="visible"/>
                                      </p:to>
                                    </p:set>
                                    <p:animEffect transition="in" filter="wipe(down)">
                                      <p:cBhvr>
                                        <p:cTn id="30" dur="2000"/>
                                        <p:tgtEl>
                                          <p:spTgt spid="1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4" grpId="0" animBg="1"/>
      <p:bldP spid="12315" grpId="0" animBg="1"/>
      <p:bldP spid="12319" grpId="0" animBg="1"/>
      <p:bldP spid="12320" grpId="0" animBg="1"/>
      <p:bldP spid="12323" grpId="0"/>
      <p:bldP spid="12324" grpId="0" animBg="1"/>
      <p:bldP spid="12326" grpId="0" animBg="1"/>
      <p:bldP spid="123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Intermolecular Forces</a:t>
            </a:r>
          </a:p>
        </p:txBody>
      </p:sp>
      <p:sp>
        <p:nvSpPr>
          <p:cNvPr id="6147" name="Rectangle 3"/>
          <p:cNvSpPr>
            <a:spLocks noGrp="1" noChangeArrowheads="1"/>
          </p:cNvSpPr>
          <p:nvPr>
            <p:ph type="body" idx="1"/>
          </p:nvPr>
        </p:nvSpPr>
        <p:spPr>
          <a:xfrm>
            <a:off x="457200" y="1600200"/>
            <a:ext cx="8229600" cy="4953000"/>
          </a:xfrm>
        </p:spPr>
        <p:txBody>
          <a:bodyPr/>
          <a:lstStyle/>
          <a:p>
            <a:r>
              <a:rPr lang="en-US" sz="2800"/>
              <a:t>These are attractive forces between molecules:</a:t>
            </a:r>
          </a:p>
          <a:p>
            <a:pPr lvl="1"/>
            <a:r>
              <a:rPr lang="en-US" sz="2300"/>
              <a:t>Dispersion (London) Forces</a:t>
            </a:r>
          </a:p>
          <a:p>
            <a:pPr lvl="1"/>
            <a:r>
              <a:rPr lang="en-US" sz="2300"/>
              <a:t>Dipole-Dipole Forces</a:t>
            </a:r>
          </a:p>
          <a:p>
            <a:pPr lvl="1"/>
            <a:r>
              <a:rPr lang="en-US" sz="2300"/>
              <a:t> Hydrogen Bonding</a:t>
            </a:r>
          </a:p>
          <a:p>
            <a:r>
              <a:rPr lang="en-US" sz="2800"/>
              <a:t>These forces are partly responsible for the non-ideal gas law behavior discussed earlier. And these forces are why liquids and solids do not present “ideal behavior”.</a:t>
            </a:r>
          </a:p>
          <a:p>
            <a:r>
              <a:rPr lang="en-US" sz="2800"/>
              <a:t>Keep in mind that intramolecular forces are forces within a molecule, and intermolecular forces are between molecules. </a:t>
            </a:r>
          </a:p>
          <a:p>
            <a:endParaRPr lang="en-US"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Aquarium"/>
          <p:cNvPicPr>
            <a:picLocks noChangeAspect="1" noChangeArrowheads="1"/>
          </p:cNvPicPr>
          <p:nvPr/>
        </p:nvPicPr>
        <p:blipFill>
          <a:blip r:embed="rId3" cstate="print"/>
          <a:srcRect/>
          <a:stretch>
            <a:fillRect/>
          </a:stretch>
        </p:blipFill>
        <p:spPr bwMode="auto">
          <a:xfrm>
            <a:off x="1066800" y="1447800"/>
            <a:ext cx="7239000" cy="5108575"/>
          </a:xfrm>
          <a:prstGeom prst="rect">
            <a:avLst/>
          </a:prstGeom>
          <a:noFill/>
        </p:spPr>
      </p:pic>
      <p:sp>
        <p:nvSpPr>
          <p:cNvPr id="15366" name="AutoShape 6"/>
          <p:cNvSpPr>
            <a:spLocks noChangeArrowheads="1"/>
          </p:cNvSpPr>
          <p:nvPr/>
        </p:nvSpPr>
        <p:spPr bwMode="auto">
          <a:xfrm>
            <a:off x="3352800" y="2438400"/>
            <a:ext cx="1089025" cy="962025"/>
          </a:xfrm>
          <a:prstGeom prst="downArrowCallout">
            <a:avLst>
              <a:gd name="adj1" fmla="val 28300"/>
              <a:gd name="adj2" fmla="val 28300"/>
              <a:gd name="adj3" fmla="val 16667"/>
              <a:gd name="adj4" fmla="val 57588"/>
            </a:avLst>
          </a:prstGeom>
          <a:solidFill>
            <a:srgbClr val="FFFF99"/>
          </a:solidFill>
          <a:ln w="28575">
            <a:solidFill>
              <a:schemeClr val="tx1"/>
            </a:solidFill>
            <a:miter lim="800000"/>
            <a:headEnd/>
            <a:tailEnd/>
          </a:ln>
          <a:effectLst/>
        </p:spPr>
        <p:txBody>
          <a:bodyPr wrap="none" anchor="ctr"/>
          <a:lstStyle/>
          <a:p>
            <a:pPr algn="ctr"/>
            <a:r>
              <a:rPr lang="en-US" sz="2000" b="1"/>
              <a:t>Weight</a:t>
            </a:r>
          </a:p>
        </p:txBody>
      </p:sp>
      <p:sp>
        <p:nvSpPr>
          <p:cNvPr id="15367" name="AutoShape 7"/>
          <p:cNvSpPr>
            <a:spLocks noChangeArrowheads="1"/>
          </p:cNvSpPr>
          <p:nvPr/>
        </p:nvSpPr>
        <p:spPr bwMode="auto">
          <a:xfrm>
            <a:off x="3352800" y="3429000"/>
            <a:ext cx="1089025" cy="962025"/>
          </a:xfrm>
          <a:prstGeom prst="upArrowCallout">
            <a:avLst>
              <a:gd name="adj1" fmla="val 28300"/>
              <a:gd name="adj2" fmla="val 28300"/>
              <a:gd name="adj3" fmla="val 16667"/>
              <a:gd name="adj4" fmla="val 62056"/>
            </a:avLst>
          </a:prstGeom>
          <a:solidFill>
            <a:srgbClr val="FFFF99"/>
          </a:solidFill>
          <a:ln w="28575">
            <a:solidFill>
              <a:schemeClr val="tx1"/>
            </a:solidFill>
            <a:miter lim="800000"/>
            <a:headEnd/>
            <a:tailEnd/>
          </a:ln>
          <a:effectLst/>
        </p:spPr>
        <p:txBody>
          <a:bodyPr wrap="none" anchor="ctr"/>
          <a:lstStyle/>
          <a:p>
            <a:pPr algn="ctr"/>
            <a:r>
              <a:rPr lang="en-US" sz="2000" b="1"/>
              <a:t>Buoyant</a:t>
            </a:r>
          </a:p>
          <a:p>
            <a:pPr algn="ctr"/>
            <a:r>
              <a:rPr lang="en-US" sz="2000" b="1"/>
              <a:t>Force</a:t>
            </a:r>
          </a:p>
        </p:txBody>
      </p:sp>
      <p:sp>
        <p:nvSpPr>
          <p:cNvPr id="15368" name="AutoShape 8"/>
          <p:cNvSpPr>
            <a:spLocks noChangeArrowheads="1"/>
          </p:cNvSpPr>
          <p:nvPr/>
        </p:nvSpPr>
        <p:spPr bwMode="auto">
          <a:xfrm>
            <a:off x="4419600" y="5486400"/>
            <a:ext cx="1089025" cy="962025"/>
          </a:xfrm>
          <a:prstGeom prst="upArrowCallout">
            <a:avLst>
              <a:gd name="adj1" fmla="val 28300"/>
              <a:gd name="adj2" fmla="val 28300"/>
              <a:gd name="adj3" fmla="val 16667"/>
              <a:gd name="adj4" fmla="val 62056"/>
            </a:avLst>
          </a:prstGeom>
          <a:solidFill>
            <a:srgbClr val="FFFF99"/>
          </a:solidFill>
          <a:ln w="28575">
            <a:solidFill>
              <a:schemeClr val="tx1"/>
            </a:solidFill>
            <a:miter lim="800000"/>
            <a:headEnd/>
            <a:tailEnd/>
          </a:ln>
          <a:effectLst/>
        </p:spPr>
        <p:txBody>
          <a:bodyPr wrap="none" anchor="ctr"/>
          <a:lstStyle/>
          <a:p>
            <a:pPr algn="ctr"/>
            <a:r>
              <a:rPr lang="en-US" sz="2000" b="1"/>
              <a:t>Buoyant</a:t>
            </a:r>
          </a:p>
          <a:p>
            <a:pPr algn="ctr"/>
            <a:r>
              <a:rPr lang="en-US" sz="2000" b="1"/>
              <a:t>Force</a:t>
            </a:r>
          </a:p>
        </p:txBody>
      </p:sp>
      <p:sp>
        <p:nvSpPr>
          <p:cNvPr id="15369" name="AutoShape 9"/>
          <p:cNvSpPr>
            <a:spLocks noChangeArrowheads="1"/>
          </p:cNvSpPr>
          <p:nvPr/>
        </p:nvSpPr>
        <p:spPr bwMode="auto">
          <a:xfrm>
            <a:off x="4419600" y="3733800"/>
            <a:ext cx="1089025" cy="1716088"/>
          </a:xfrm>
          <a:prstGeom prst="downArrowCallout">
            <a:avLst>
              <a:gd name="adj1" fmla="val 25000"/>
              <a:gd name="adj2" fmla="val 25000"/>
              <a:gd name="adj3" fmla="val 26263"/>
              <a:gd name="adj4" fmla="val 57588"/>
            </a:avLst>
          </a:prstGeom>
          <a:solidFill>
            <a:srgbClr val="FFFF99"/>
          </a:solidFill>
          <a:ln w="28575">
            <a:solidFill>
              <a:schemeClr val="tx1"/>
            </a:solidFill>
            <a:miter lim="800000"/>
            <a:headEnd/>
            <a:tailEnd/>
          </a:ln>
          <a:effectLst/>
        </p:spPr>
        <p:txBody>
          <a:bodyPr wrap="none" anchor="ctr"/>
          <a:lstStyle/>
          <a:p>
            <a:pPr algn="ctr"/>
            <a:r>
              <a:rPr lang="en-US" sz="2000" b="1"/>
              <a:t>Weight</a:t>
            </a:r>
          </a:p>
        </p:txBody>
      </p:sp>
      <p:sp>
        <p:nvSpPr>
          <p:cNvPr id="15370" name="Text Box 10"/>
          <p:cNvSpPr txBox="1">
            <a:spLocks noChangeArrowheads="1"/>
          </p:cNvSpPr>
          <p:nvPr/>
        </p:nvSpPr>
        <p:spPr bwMode="auto">
          <a:xfrm>
            <a:off x="-228600" y="152400"/>
            <a:ext cx="9601200" cy="1160463"/>
          </a:xfrm>
          <a:prstGeom prst="rect">
            <a:avLst/>
          </a:prstGeom>
          <a:noFill/>
          <a:ln w="9525">
            <a:noFill/>
            <a:miter lim="800000"/>
            <a:headEnd/>
            <a:tailEnd/>
          </a:ln>
          <a:effectLst/>
        </p:spPr>
        <p:txBody>
          <a:bodyPr>
            <a:spAutoFit/>
          </a:bodyPr>
          <a:lstStyle/>
          <a:p>
            <a:pPr algn="ctr">
              <a:spcBef>
                <a:spcPct val="50000"/>
              </a:spcBef>
            </a:pPr>
            <a:r>
              <a:rPr lang="en-US" sz="2800" b="1"/>
              <a:t>When weight is equal to buoyant force, things float.</a:t>
            </a:r>
          </a:p>
          <a:p>
            <a:pPr algn="ctr">
              <a:spcBef>
                <a:spcPct val="50000"/>
              </a:spcBef>
            </a:pPr>
            <a:r>
              <a:rPr lang="en-US" sz="2800" b="1"/>
              <a:t>When weight is more than buoyant force, things sink.</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5366"/>
                                        </p:tgtEl>
                                        <p:attrNameLst>
                                          <p:attrName>style.visibility</p:attrName>
                                        </p:attrNameLst>
                                      </p:cBhvr>
                                      <p:to>
                                        <p:strVal val="visible"/>
                                      </p:to>
                                    </p:set>
                                    <p:animEffect transition="in" filter="wipe(up)">
                                      <p:cBhvr>
                                        <p:cTn id="11" dur="2000"/>
                                        <p:tgtEl>
                                          <p:spTgt spid="1536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367"/>
                                        </p:tgtEl>
                                        <p:attrNameLst>
                                          <p:attrName>style.visibility</p:attrName>
                                        </p:attrNameLst>
                                      </p:cBhvr>
                                      <p:to>
                                        <p:strVal val="visible"/>
                                      </p:to>
                                    </p:set>
                                    <p:animEffect transition="in" filter="wipe(down)">
                                      <p:cBhvr>
                                        <p:cTn id="14" dur="2000"/>
                                        <p:tgtEl>
                                          <p:spTgt spid="1536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7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5369"/>
                                        </p:tgtEl>
                                        <p:attrNameLst>
                                          <p:attrName>style.visibility</p:attrName>
                                        </p:attrNameLst>
                                      </p:cBhvr>
                                      <p:to>
                                        <p:strVal val="visible"/>
                                      </p:to>
                                    </p:set>
                                    <p:animEffect transition="in" filter="wipe(up)">
                                      <p:cBhvr>
                                        <p:cTn id="23" dur="2000"/>
                                        <p:tgtEl>
                                          <p:spTgt spid="1536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368"/>
                                        </p:tgtEl>
                                        <p:attrNameLst>
                                          <p:attrName>style.visibility</p:attrName>
                                        </p:attrNameLst>
                                      </p:cBhvr>
                                      <p:to>
                                        <p:strVal val="visible"/>
                                      </p:to>
                                    </p:set>
                                    <p:animEffect transition="in" filter="wipe(down)">
                                      <p:cBhvr>
                                        <p:cTn id="26" dur="20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P spid="15368" grpId="0" animBg="1"/>
      <p:bldP spid="1536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914400"/>
            <a:ext cx="3962400" cy="4191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459" name="Text Box 3"/>
          <p:cNvSpPr txBox="1">
            <a:spLocks noChangeArrowheads="1"/>
          </p:cNvSpPr>
          <p:nvPr/>
        </p:nvSpPr>
        <p:spPr bwMode="auto">
          <a:xfrm>
            <a:off x="0" y="5105400"/>
            <a:ext cx="4572000" cy="1554163"/>
          </a:xfrm>
          <a:prstGeom prst="rect">
            <a:avLst/>
          </a:prstGeom>
          <a:noFill/>
          <a:ln w="9525">
            <a:noFill/>
            <a:miter lim="800000"/>
            <a:headEnd/>
            <a:tailEnd/>
          </a:ln>
          <a:effectLst/>
        </p:spPr>
        <p:txBody>
          <a:bodyPr>
            <a:spAutoFit/>
          </a:bodyPr>
          <a:lstStyle/>
          <a:p>
            <a:pPr algn="ctr"/>
            <a:r>
              <a:rPr lang="en-US" sz="3200"/>
              <a:t>Objects float when the forces are balanced!</a:t>
            </a:r>
          </a:p>
          <a:p>
            <a:pPr algn="ctr"/>
            <a:r>
              <a:rPr lang="en-US" sz="3200">
                <a:solidFill>
                  <a:srgbClr val="FFFF00"/>
                </a:solidFill>
                <a:effectLst>
                  <a:outerShdw blurRad="38100" dist="38100" dir="2700000" algn="tl">
                    <a:srgbClr val="000000"/>
                  </a:outerShdw>
                </a:effectLst>
              </a:rPr>
              <a:t>Weight = Buoyant force</a:t>
            </a:r>
          </a:p>
        </p:txBody>
      </p:sp>
      <p:pic>
        <p:nvPicPr>
          <p:cNvPr id="19460" name="Picture 4" descr="light_ill31"/>
          <p:cNvPicPr>
            <a:picLocks noChangeAspect="1" noChangeArrowheads="1"/>
          </p:cNvPicPr>
          <p:nvPr/>
        </p:nvPicPr>
        <p:blipFill>
          <a:blip r:embed="rId3" cstate="print"/>
          <a:srcRect/>
          <a:stretch>
            <a:fillRect/>
          </a:stretch>
        </p:blipFill>
        <p:spPr bwMode="auto">
          <a:xfrm>
            <a:off x="4572000" y="914400"/>
            <a:ext cx="4343400" cy="3581400"/>
          </a:xfrm>
          <a:prstGeom prst="rect">
            <a:avLst/>
          </a:prstGeom>
          <a:noFill/>
        </p:spPr>
      </p:pic>
      <p:sp>
        <p:nvSpPr>
          <p:cNvPr id="19461" name="Rectangle 5"/>
          <p:cNvSpPr>
            <a:spLocks noChangeArrowheads="1"/>
          </p:cNvSpPr>
          <p:nvPr/>
        </p:nvSpPr>
        <p:spPr bwMode="auto">
          <a:xfrm>
            <a:off x="4800600" y="1676400"/>
            <a:ext cx="1066800" cy="990600"/>
          </a:xfrm>
          <a:prstGeom prst="rect">
            <a:avLst/>
          </a:prstGeom>
          <a:solidFill>
            <a:schemeClr val="bg1"/>
          </a:solidFill>
          <a:ln w="9525">
            <a:noFill/>
            <a:miter lim="800000"/>
            <a:headEnd/>
            <a:tailEnd/>
          </a:ln>
          <a:effectLst/>
        </p:spPr>
        <p:txBody>
          <a:bodyPr wrap="none" anchor="ctr"/>
          <a:lstStyle/>
          <a:p>
            <a:endParaRPr lang="en-US"/>
          </a:p>
        </p:txBody>
      </p:sp>
      <p:sp>
        <p:nvSpPr>
          <p:cNvPr id="19462" name="Rectangle 6"/>
          <p:cNvSpPr>
            <a:spLocks noChangeArrowheads="1"/>
          </p:cNvSpPr>
          <p:nvPr/>
        </p:nvSpPr>
        <p:spPr bwMode="auto">
          <a:xfrm>
            <a:off x="4800600" y="3733800"/>
            <a:ext cx="1066800" cy="685800"/>
          </a:xfrm>
          <a:prstGeom prst="rect">
            <a:avLst/>
          </a:prstGeom>
          <a:solidFill>
            <a:srgbClr val="B8B8B8"/>
          </a:solidFill>
          <a:ln w="9525">
            <a:noFill/>
            <a:miter lim="800000"/>
            <a:headEnd/>
            <a:tailEnd/>
          </a:ln>
          <a:effectLst/>
        </p:spPr>
        <p:txBody>
          <a:bodyPr wrap="none" anchor="ctr"/>
          <a:lstStyle/>
          <a:p>
            <a:endParaRPr lang="en-US"/>
          </a:p>
        </p:txBody>
      </p:sp>
      <p:sp>
        <p:nvSpPr>
          <p:cNvPr id="19463" name="Text Box 7"/>
          <p:cNvSpPr txBox="1">
            <a:spLocks noChangeArrowheads="1"/>
          </p:cNvSpPr>
          <p:nvPr/>
        </p:nvSpPr>
        <p:spPr bwMode="auto">
          <a:xfrm>
            <a:off x="4572000" y="5105400"/>
            <a:ext cx="4572000" cy="1554163"/>
          </a:xfrm>
          <a:prstGeom prst="rect">
            <a:avLst/>
          </a:prstGeom>
          <a:noFill/>
          <a:ln w="9525">
            <a:noFill/>
            <a:miter lim="800000"/>
            <a:headEnd/>
            <a:tailEnd/>
          </a:ln>
          <a:effectLst/>
        </p:spPr>
        <p:txBody>
          <a:bodyPr>
            <a:spAutoFit/>
          </a:bodyPr>
          <a:lstStyle/>
          <a:p>
            <a:pPr algn="ctr"/>
            <a:r>
              <a:rPr lang="en-US" sz="3200"/>
              <a:t>Objects sink when the forces are unbalanced!</a:t>
            </a:r>
          </a:p>
          <a:p>
            <a:pPr algn="ctr"/>
            <a:r>
              <a:rPr lang="en-US" sz="3200">
                <a:solidFill>
                  <a:srgbClr val="FFFF00"/>
                </a:solidFill>
                <a:effectLst>
                  <a:outerShdw blurRad="38100" dist="38100" dir="2700000" algn="tl">
                    <a:srgbClr val="000000"/>
                  </a:outerShdw>
                </a:effectLst>
              </a:rPr>
              <a:t>Weight </a:t>
            </a:r>
            <a:r>
              <a:rPr lang="en-US" sz="3200" b="1">
                <a:solidFill>
                  <a:srgbClr val="FFFF00"/>
                </a:solidFill>
                <a:effectLst>
                  <a:outerShdw blurRad="38100" dist="38100" dir="2700000" algn="tl">
                    <a:srgbClr val="000000"/>
                  </a:outerShdw>
                </a:effectLst>
              </a:rPr>
              <a:t>&gt;</a:t>
            </a:r>
            <a:r>
              <a:rPr lang="en-US" sz="3200">
                <a:solidFill>
                  <a:srgbClr val="FFFF00"/>
                </a:solidFill>
                <a:effectLst>
                  <a:outerShdw blurRad="38100" dist="38100" dir="2700000" algn="tl">
                    <a:srgbClr val="000000"/>
                  </a:outerShdw>
                </a:effectLst>
              </a:rPr>
              <a:t> Buoyant force</a:t>
            </a:r>
          </a:p>
        </p:txBody>
      </p:sp>
      <p:sp>
        <p:nvSpPr>
          <p:cNvPr id="19464" name="Oval 8"/>
          <p:cNvSpPr>
            <a:spLocks noChangeArrowheads="1"/>
          </p:cNvSpPr>
          <p:nvPr/>
        </p:nvSpPr>
        <p:spPr bwMode="auto">
          <a:xfrm>
            <a:off x="6400800" y="4114800"/>
            <a:ext cx="228600" cy="228600"/>
          </a:xfrm>
          <a:prstGeom prst="ellipse">
            <a:avLst/>
          </a:prstGeom>
          <a:solidFill>
            <a:srgbClr val="B8B8B8"/>
          </a:solidFill>
          <a:ln w="9525">
            <a:noFill/>
            <a:round/>
            <a:headEnd/>
            <a:tailEnd/>
          </a:ln>
          <a:effectLst/>
        </p:spPr>
        <p:txBody>
          <a:bodyPr wrap="none" anchor="ctr"/>
          <a:lstStyle/>
          <a:p>
            <a:endParaRPr lang="en-US"/>
          </a:p>
        </p:txBody>
      </p:sp>
      <p:sp>
        <p:nvSpPr>
          <p:cNvPr id="19465" name="Line 9"/>
          <p:cNvSpPr>
            <a:spLocks noChangeShapeType="1"/>
          </p:cNvSpPr>
          <p:nvPr/>
        </p:nvSpPr>
        <p:spPr bwMode="auto">
          <a:xfrm>
            <a:off x="6781800" y="2057400"/>
            <a:ext cx="0" cy="1371600"/>
          </a:xfrm>
          <a:prstGeom prst="line">
            <a:avLst/>
          </a:prstGeom>
          <a:noFill/>
          <a:ln w="101600">
            <a:solidFill>
              <a:srgbClr val="FF0000"/>
            </a:solidFill>
            <a:round/>
            <a:headEnd/>
            <a:tailEnd type="triangle" w="med" len="med"/>
          </a:ln>
          <a:effectLst/>
        </p:spPr>
        <p:txBody>
          <a:bodyPr/>
          <a:lstStyle/>
          <a:p>
            <a:endParaRPr lang="en-US"/>
          </a:p>
        </p:txBody>
      </p:sp>
      <p:sp>
        <p:nvSpPr>
          <p:cNvPr id="19466" name="Text Box 10"/>
          <p:cNvSpPr txBox="1">
            <a:spLocks noChangeArrowheads="1"/>
          </p:cNvSpPr>
          <p:nvPr/>
        </p:nvSpPr>
        <p:spPr bwMode="auto">
          <a:xfrm>
            <a:off x="6858000" y="2743200"/>
            <a:ext cx="908050" cy="366713"/>
          </a:xfrm>
          <a:prstGeom prst="rect">
            <a:avLst/>
          </a:prstGeom>
          <a:solidFill>
            <a:srgbClr val="D7F5F4"/>
          </a:solidFill>
          <a:ln w="9525">
            <a:noFill/>
            <a:miter lim="800000"/>
            <a:headEnd/>
            <a:tailEnd/>
          </a:ln>
          <a:effectLst/>
        </p:spPr>
        <p:txBody>
          <a:bodyPr>
            <a:spAutoFit/>
          </a:bodyPr>
          <a:lstStyle/>
          <a:p>
            <a:r>
              <a:rPr lang="en-US" b="1"/>
              <a:t>weight</a:t>
            </a:r>
          </a:p>
        </p:txBody>
      </p:sp>
      <p:sp>
        <p:nvSpPr>
          <p:cNvPr id="19467" name="Rectangle 11"/>
          <p:cNvSpPr>
            <a:spLocks noChangeArrowheads="1"/>
          </p:cNvSpPr>
          <p:nvPr/>
        </p:nvSpPr>
        <p:spPr bwMode="auto">
          <a:xfrm>
            <a:off x="5486400" y="3962400"/>
            <a:ext cx="1447800" cy="457200"/>
          </a:xfrm>
          <a:prstGeom prst="rect">
            <a:avLst/>
          </a:prstGeom>
          <a:solidFill>
            <a:srgbClr val="B8B8B8"/>
          </a:solidFill>
          <a:ln w="9525">
            <a:noFill/>
            <a:miter lim="800000"/>
            <a:headEnd/>
            <a:tailEnd/>
          </a:ln>
          <a:effectLst/>
        </p:spPr>
        <p:txBody>
          <a:bodyPr wrap="none" anchor="ctr"/>
          <a:lstStyle/>
          <a:p>
            <a:endParaRPr lang="en-US"/>
          </a:p>
        </p:txBody>
      </p:sp>
      <p:sp>
        <p:nvSpPr>
          <p:cNvPr id="19468" name="Line 12"/>
          <p:cNvSpPr>
            <a:spLocks noChangeShapeType="1"/>
          </p:cNvSpPr>
          <p:nvPr/>
        </p:nvSpPr>
        <p:spPr bwMode="auto">
          <a:xfrm flipV="1">
            <a:off x="6781800" y="3886200"/>
            <a:ext cx="0" cy="533400"/>
          </a:xfrm>
          <a:prstGeom prst="line">
            <a:avLst/>
          </a:prstGeom>
          <a:noFill/>
          <a:ln w="101600">
            <a:solidFill>
              <a:srgbClr val="FF0000"/>
            </a:solidFill>
            <a:round/>
            <a:headEnd/>
            <a:tailEnd type="triangle" w="med" len="med"/>
          </a:ln>
          <a:effectLst/>
        </p:spPr>
        <p:txBody>
          <a:bodyPr/>
          <a:lstStyle/>
          <a:p>
            <a:endParaRPr lang="en-US"/>
          </a:p>
        </p:txBody>
      </p:sp>
      <p:sp>
        <p:nvSpPr>
          <p:cNvPr id="19469" name="AutoShape 13"/>
          <p:cNvSpPr>
            <a:spLocks noChangeArrowheads="1"/>
          </p:cNvSpPr>
          <p:nvPr/>
        </p:nvSpPr>
        <p:spPr bwMode="auto">
          <a:xfrm>
            <a:off x="2362200" y="1600200"/>
            <a:ext cx="914400" cy="1371600"/>
          </a:xfrm>
          <a:prstGeom prst="rtTriangle">
            <a:avLst/>
          </a:prstGeom>
          <a:solidFill>
            <a:srgbClr val="33CC33"/>
          </a:solidFill>
          <a:ln w="9525">
            <a:solidFill>
              <a:schemeClr val="tx1"/>
            </a:solidFill>
            <a:miter lim="800000"/>
            <a:headEnd/>
            <a:tailEnd/>
          </a:ln>
          <a:effectLst/>
        </p:spPr>
        <p:txBody>
          <a:bodyPr wrap="none" anchor="ctr"/>
          <a:lstStyle/>
          <a:p>
            <a:endParaRPr lang="en-US"/>
          </a:p>
        </p:txBody>
      </p:sp>
      <p:sp>
        <p:nvSpPr>
          <p:cNvPr id="19470" name="AutoShape 14"/>
          <p:cNvSpPr>
            <a:spLocks noChangeArrowheads="1"/>
          </p:cNvSpPr>
          <p:nvPr/>
        </p:nvSpPr>
        <p:spPr bwMode="auto">
          <a:xfrm flipH="1">
            <a:off x="1600200" y="1600200"/>
            <a:ext cx="685800" cy="1371600"/>
          </a:xfrm>
          <a:prstGeom prst="rtTriangle">
            <a:avLst/>
          </a:prstGeom>
          <a:solidFill>
            <a:srgbClr val="33CC33"/>
          </a:solidFill>
          <a:ln w="9525">
            <a:solidFill>
              <a:schemeClr val="tx1"/>
            </a:solidFill>
            <a:miter lim="800000"/>
            <a:headEnd/>
            <a:tailEnd/>
          </a:ln>
          <a:effectLst/>
        </p:spPr>
        <p:txBody>
          <a:bodyPr wrap="none" anchor="ctr"/>
          <a:lstStyle/>
          <a:p>
            <a:endParaRPr lang="en-US"/>
          </a:p>
        </p:txBody>
      </p:sp>
      <p:sp>
        <p:nvSpPr>
          <p:cNvPr id="19471" name="AutoShape 15"/>
          <p:cNvSpPr>
            <a:spLocks noChangeArrowheads="1"/>
          </p:cNvSpPr>
          <p:nvPr/>
        </p:nvSpPr>
        <p:spPr bwMode="auto">
          <a:xfrm>
            <a:off x="1295400" y="3048000"/>
            <a:ext cx="2362200"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9925B"/>
          </a:solidFill>
          <a:ln w="9525">
            <a:solidFill>
              <a:schemeClr val="tx1"/>
            </a:solidFill>
            <a:miter lim="800000"/>
            <a:headEnd/>
            <a:tailEnd/>
          </a:ln>
          <a:effectLst/>
        </p:spPr>
        <p:txBody>
          <a:bodyPr wrap="none" anchor="ctr"/>
          <a:lstStyle/>
          <a:p>
            <a:endParaRPr lang="en-US"/>
          </a:p>
        </p:txBody>
      </p:sp>
      <p:sp>
        <p:nvSpPr>
          <p:cNvPr id="19472" name="Rectangle 16"/>
          <p:cNvSpPr>
            <a:spLocks noChangeArrowheads="1"/>
          </p:cNvSpPr>
          <p:nvPr/>
        </p:nvSpPr>
        <p:spPr bwMode="auto">
          <a:xfrm>
            <a:off x="4572000" y="4419600"/>
            <a:ext cx="4343400" cy="685800"/>
          </a:xfrm>
          <a:prstGeom prst="rect">
            <a:avLst/>
          </a:prstGeom>
          <a:solidFill>
            <a:srgbClr val="B8B8B8"/>
          </a:solidFill>
          <a:ln w="9525">
            <a:noFill/>
            <a:miter lim="800000"/>
            <a:headEnd/>
            <a:tailEnd/>
          </a:ln>
          <a:effectLst/>
        </p:spPr>
        <p:txBody>
          <a:bodyPr wrap="none" anchor="ctr"/>
          <a:lstStyle/>
          <a:p>
            <a:endParaRPr lang="en-US"/>
          </a:p>
        </p:txBody>
      </p:sp>
      <p:sp>
        <p:nvSpPr>
          <p:cNvPr id="19473" name="Text Box 17"/>
          <p:cNvSpPr txBox="1">
            <a:spLocks noChangeArrowheads="1"/>
          </p:cNvSpPr>
          <p:nvPr/>
        </p:nvSpPr>
        <p:spPr bwMode="auto">
          <a:xfrm>
            <a:off x="6934200" y="3962400"/>
            <a:ext cx="1073150" cy="641350"/>
          </a:xfrm>
          <a:prstGeom prst="rect">
            <a:avLst/>
          </a:prstGeom>
          <a:noFill/>
          <a:ln w="9525">
            <a:noFill/>
            <a:miter lim="800000"/>
            <a:headEnd/>
            <a:tailEnd/>
          </a:ln>
          <a:effectLst/>
        </p:spPr>
        <p:txBody>
          <a:bodyPr wrap="none">
            <a:spAutoFit/>
          </a:bodyPr>
          <a:lstStyle/>
          <a:p>
            <a:pPr algn="ctr"/>
            <a:r>
              <a:rPr lang="en-US" b="1"/>
              <a:t>buoyant</a:t>
            </a:r>
          </a:p>
          <a:p>
            <a:pPr algn="ctr"/>
            <a:r>
              <a:rPr lang="en-US" b="1"/>
              <a:t>force</a:t>
            </a:r>
          </a:p>
        </p:txBody>
      </p:sp>
      <p:sp>
        <p:nvSpPr>
          <p:cNvPr id="19474" name="Rectangle 18"/>
          <p:cNvSpPr>
            <a:spLocks noChangeArrowheads="1"/>
          </p:cNvSpPr>
          <p:nvPr/>
        </p:nvSpPr>
        <p:spPr bwMode="auto">
          <a:xfrm>
            <a:off x="4572000" y="914400"/>
            <a:ext cx="4343400" cy="4191000"/>
          </a:xfrm>
          <a:prstGeom prst="rect">
            <a:avLst/>
          </a:prstGeom>
          <a:noFill/>
          <a:ln w="28575">
            <a:solidFill>
              <a:schemeClr val="tx1"/>
            </a:solidFill>
            <a:miter lim="800000"/>
            <a:headEnd/>
            <a:tailEnd/>
          </a:ln>
          <a:effectLst/>
        </p:spPr>
        <p:txBody>
          <a:bodyPr wrap="none" anchor="ctr"/>
          <a:lstStyle/>
          <a:p>
            <a:endParaRPr lang="en-US"/>
          </a:p>
        </p:txBody>
      </p:sp>
      <p:sp>
        <p:nvSpPr>
          <p:cNvPr id="19475" name="Rectangle 19"/>
          <p:cNvSpPr>
            <a:spLocks noChangeArrowheads="1"/>
          </p:cNvSpPr>
          <p:nvPr/>
        </p:nvSpPr>
        <p:spPr bwMode="auto">
          <a:xfrm>
            <a:off x="457200" y="3429000"/>
            <a:ext cx="3962400" cy="1676400"/>
          </a:xfrm>
          <a:prstGeom prst="rect">
            <a:avLst/>
          </a:prstGeom>
          <a:solidFill>
            <a:schemeClr val="accent1"/>
          </a:solidFill>
          <a:ln w="9525">
            <a:noFill/>
            <a:miter lim="800000"/>
            <a:headEnd/>
            <a:tailEnd/>
          </a:ln>
          <a:effectLst/>
        </p:spPr>
        <p:txBody>
          <a:bodyPr wrap="none" anchor="ctr"/>
          <a:lstStyle/>
          <a:p>
            <a:endParaRPr lang="en-US"/>
          </a:p>
        </p:txBody>
      </p:sp>
      <p:sp>
        <p:nvSpPr>
          <p:cNvPr id="19476" name="Rectangle 20"/>
          <p:cNvSpPr>
            <a:spLocks noChangeArrowheads="1"/>
          </p:cNvSpPr>
          <p:nvPr/>
        </p:nvSpPr>
        <p:spPr bwMode="auto">
          <a:xfrm>
            <a:off x="457200" y="914400"/>
            <a:ext cx="3962400" cy="4191000"/>
          </a:xfrm>
          <a:prstGeom prst="rect">
            <a:avLst/>
          </a:prstGeom>
          <a:noFill/>
          <a:ln w="9525">
            <a:solidFill>
              <a:schemeClr val="tx1"/>
            </a:solidFill>
            <a:miter lim="800000"/>
            <a:headEnd/>
            <a:tailEnd/>
          </a:ln>
          <a:effectLst/>
        </p:spPr>
        <p:txBody>
          <a:bodyPr wrap="none" anchor="ctr"/>
          <a:lstStyle/>
          <a:p>
            <a:endParaRPr lang="en-US"/>
          </a:p>
        </p:txBody>
      </p:sp>
      <p:sp>
        <p:nvSpPr>
          <p:cNvPr id="19477" name="Line 21"/>
          <p:cNvSpPr>
            <a:spLocks noChangeShapeType="1"/>
          </p:cNvSpPr>
          <p:nvPr/>
        </p:nvSpPr>
        <p:spPr bwMode="auto">
          <a:xfrm>
            <a:off x="2514600" y="2057400"/>
            <a:ext cx="0" cy="1371600"/>
          </a:xfrm>
          <a:prstGeom prst="line">
            <a:avLst/>
          </a:prstGeom>
          <a:noFill/>
          <a:ln w="101600">
            <a:solidFill>
              <a:srgbClr val="FF0000"/>
            </a:solidFill>
            <a:round/>
            <a:headEnd/>
            <a:tailEnd type="triangle" w="med" len="med"/>
          </a:ln>
          <a:effectLst/>
        </p:spPr>
        <p:txBody>
          <a:bodyPr/>
          <a:lstStyle/>
          <a:p>
            <a:endParaRPr lang="en-US"/>
          </a:p>
        </p:txBody>
      </p:sp>
      <p:sp>
        <p:nvSpPr>
          <p:cNvPr id="19478" name="Text Box 22"/>
          <p:cNvSpPr txBox="1">
            <a:spLocks noChangeArrowheads="1"/>
          </p:cNvSpPr>
          <p:nvPr/>
        </p:nvSpPr>
        <p:spPr bwMode="auto">
          <a:xfrm>
            <a:off x="2590800" y="2362200"/>
            <a:ext cx="908050" cy="366713"/>
          </a:xfrm>
          <a:prstGeom prst="rect">
            <a:avLst/>
          </a:prstGeom>
          <a:noFill/>
          <a:ln w="9525">
            <a:noFill/>
            <a:miter lim="800000"/>
            <a:headEnd/>
            <a:tailEnd/>
          </a:ln>
          <a:effectLst/>
        </p:spPr>
        <p:txBody>
          <a:bodyPr wrap="none">
            <a:spAutoFit/>
          </a:bodyPr>
          <a:lstStyle/>
          <a:p>
            <a:r>
              <a:rPr lang="en-US" b="1"/>
              <a:t>weight</a:t>
            </a:r>
          </a:p>
        </p:txBody>
      </p:sp>
      <p:sp>
        <p:nvSpPr>
          <p:cNvPr id="19479" name="Line 23"/>
          <p:cNvSpPr>
            <a:spLocks noChangeShapeType="1"/>
          </p:cNvSpPr>
          <p:nvPr/>
        </p:nvSpPr>
        <p:spPr bwMode="auto">
          <a:xfrm flipV="1">
            <a:off x="2514600" y="3429000"/>
            <a:ext cx="0" cy="1295400"/>
          </a:xfrm>
          <a:prstGeom prst="line">
            <a:avLst/>
          </a:prstGeom>
          <a:noFill/>
          <a:ln w="101600">
            <a:solidFill>
              <a:srgbClr val="FF0000"/>
            </a:solidFill>
            <a:round/>
            <a:headEnd/>
            <a:tailEnd type="triangle" w="med" len="med"/>
          </a:ln>
          <a:effectLst/>
        </p:spPr>
        <p:txBody>
          <a:bodyPr/>
          <a:lstStyle/>
          <a:p>
            <a:endParaRPr lang="en-US"/>
          </a:p>
        </p:txBody>
      </p:sp>
      <p:sp>
        <p:nvSpPr>
          <p:cNvPr id="19480" name="Text Box 24"/>
          <p:cNvSpPr txBox="1">
            <a:spLocks noChangeArrowheads="1"/>
          </p:cNvSpPr>
          <p:nvPr/>
        </p:nvSpPr>
        <p:spPr bwMode="auto">
          <a:xfrm>
            <a:off x="2590800" y="3733800"/>
            <a:ext cx="1073150" cy="641350"/>
          </a:xfrm>
          <a:prstGeom prst="rect">
            <a:avLst/>
          </a:prstGeom>
          <a:noFill/>
          <a:ln w="9525">
            <a:noFill/>
            <a:miter lim="800000"/>
            <a:headEnd/>
            <a:tailEnd/>
          </a:ln>
          <a:effectLst/>
        </p:spPr>
        <p:txBody>
          <a:bodyPr wrap="none">
            <a:spAutoFit/>
          </a:bodyPr>
          <a:lstStyle/>
          <a:p>
            <a:pPr algn="ctr"/>
            <a:r>
              <a:rPr lang="en-US" b="1"/>
              <a:t>buoyant</a:t>
            </a:r>
          </a:p>
          <a:p>
            <a:pPr algn="ctr"/>
            <a:r>
              <a:rPr lang="en-US" b="1"/>
              <a:t>force</a:t>
            </a:r>
          </a:p>
        </p:txBody>
      </p:sp>
      <p:sp>
        <p:nvSpPr>
          <p:cNvPr id="19481" name="Text Box 25"/>
          <p:cNvSpPr txBox="1">
            <a:spLocks noChangeArrowheads="1"/>
          </p:cNvSpPr>
          <p:nvPr/>
        </p:nvSpPr>
        <p:spPr bwMode="auto">
          <a:xfrm>
            <a:off x="60325" y="152400"/>
            <a:ext cx="9083675" cy="609600"/>
          </a:xfrm>
          <a:prstGeom prst="rect">
            <a:avLst/>
          </a:prstGeom>
          <a:noFill/>
          <a:ln w="9525">
            <a:noFill/>
            <a:miter lim="800000"/>
            <a:headEnd/>
            <a:tailEnd/>
          </a:ln>
          <a:effectLst/>
        </p:spPr>
        <p:txBody>
          <a:bodyPr wrap="none">
            <a:spAutoFit/>
          </a:bodyPr>
          <a:lstStyle/>
          <a:p>
            <a:r>
              <a:rPr lang="en-US" sz="3400">
                <a:solidFill>
                  <a:srgbClr val="FF0000"/>
                </a:solidFill>
                <a:effectLst>
                  <a:outerShdw blurRad="38100" dist="38100" dir="2700000" algn="tl">
                    <a:srgbClr val="000000"/>
                  </a:outerShdw>
                </a:effectLst>
              </a:rPr>
              <a:t>How do you know if an object will float or sink?</a:t>
            </a:r>
          </a:p>
        </p:txBody>
      </p:sp>
      <p:sp>
        <p:nvSpPr>
          <p:cNvPr id="19482" name="Rectangle 26"/>
          <p:cNvSpPr>
            <a:spLocks noChangeArrowheads="1"/>
          </p:cNvSpPr>
          <p:nvPr/>
        </p:nvSpPr>
        <p:spPr bwMode="auto">
          <a:xfrm>
            <a:off x="6858000" y="2209800"/>
            <a:ext cx="762000" cy="457200"/>
          </a:xfrm>
          <a:prstGeom prst="rect">
            <a:avLst/>
          </a:prstGeom>
          <a:solidFill>
            <a:srgbClr val="D7F5F4"/>
          </a:solidFill>
          <a:ln w="9525">
            <a:noFill/>
            <a:miter lim="800000"/>
            <a:headEnd/>
            <a:tailEnd/>
          </a:ln>
          <a:effectLst/>
        </p:spPr>
        <p:txBody>
          <a:bodyPr wrap="none" anchor="ctr"/>
          <a:lstStyle/>
          <a:p>
            <a:endParaRPr lang="en-US"/>
          </a:p>
        </p:txBody>
      </p:sp>
      <p:sp>
        <p:nvSpPr>
          <p:cNvPr id="19483" name="Freeform 27"/>
          <p:cNvSpPr>
            <a:spLocks/>
          </p:cNvSpPr>
          <p:nvPr/>
        </p:nvSpPr>
        <p:spPr bwMode="auto">
          <a:xfrm rot="4505654">
            <a:off x="6515100" y="3314700"/>
            <a:ext cx="457200" cy="685800"/>
          </a:xfrm>
          <a:custGeom>
            <a:avLst/>
            <a:gdLst/>
            <a:ahLst/>
            <a:cxnLst>
              <a:cxn ang="0">
                <a:pos x="96" y="48"/>
              </a:cxn>
              <a:cxn ang="0">
                <a:pos x="144" y="0"/>
              </a:cxn>
              <a:cxn ang="0">
                <a:pos x="192" y="48"/>
              </a:cxn>
              <a:cxn ang="0">
                <a:pos x="240" y="0"/>
              </a:cxn>
              <a:cxn ang="0">
                <a:pos x="288" y="48"/>
              </a:cxn>
              <a:cxn ang="0">
                <a:pos x="288" y="144"/>
              </a:cxn>
              <a:cxn ang="0">
                <a:pos x="192" y="288"/>
              </a:cxn>
              <a:cxn ang="0">
                <a:pos x="144" y="192"/>
              </a:cxn>
              <a:cxn ang="0">
                <a:pos x="192" y="144"/>
              </a:cxn>
              <a:cxn ang="0">
                <a:pos x="48" y="144"/>
              </a:cxn>
              <a:cxn ang="0">
                <a:pos x="0" y="48"/>
              </a:cxn>
              <a:cxn ang="0">
                <a:pos x="96" y="48"/>
              </a:cxn>
            </a:cxnLst>
            <a:rect l="0" t="0" r="r" b="b"/>
            <a:pathLst>
              <a:path w="288" h="288">
                <a:moveTo>
                  <a:pt x="96" y="48"/>
                </a:moveTo>
                <a:lnTo>
                  <a:pt x="144" y="0"/>
                </a:lnTo>
                <a:lnTo>
                  <a:pt x="192" y="48"/>
                </a:lnTo>
                <a:lnTo>
                  <a:pt x="240" y="0"/>
                </a:lnTo>
                <a:lnTo>
                  <a:pt x="288" y="48"/>
                </a:lnTo>
                <a:lnTo>
                  <a:pt x="288" y="144"/>
                </a:lnTo>
                <a:lnTo>
                  <a:pt x="192" y="288"/>
                </a:lnTo>
                <a:lnTo>
                  <a:pt x="144" y="192"/>
                </a:lnTo>
                <a:lnTo>
                  <a:pt x="192" y="144"/>
                </a:lnTo>
                <a:lnTo>
                  <a:pt x="48" y="144"/>
                </a:lnTo>
                <a:lnTo>
                  <a:pt x="0" y="48"/>
                </a:lnTo>
                <a:lnTo>
                  <a:pt x="96" y="48"/>
                </a:lnTo>
                <a:close/>
              </a:path>
            </a:pathLst>
          </a:custGeom>
          <a:solidFill>
            <a:schemeClr val="bg2"/>
          </a:solidFill>
          <a:ln w="9525">
            <a:solidFill>
              <a:schemeClr val="tx1"/>
            </a:solidFill>
            <a:round/>
            <a:headEnd/>
            <a:tailEnd/>
          </a:ln>
          <a:effectLst/>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4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4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4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4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4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4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4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4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4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4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48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48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p:bldP spid="19461" grpId="0" animBg="1"/>
      <p:bldP spid="19462" grpId="0" animBg="1"/>
      <p:bldP spid="19463" grpId="0"/>
      <p:bldP spid="19464" grpId="0" animBg="1"/>
      <p:bldP spid="19465" grpId="0" animBg="1"/>
      <p:bldP spid="19466" grpId="0" animBg="1"/>
      <p:bldP spid="19467" grpId="0" animBg="1"/>
      <p:bldP spid="19468" grpId="0" animBg="1"/>
      <p:bldP spid="19469" grpId="0" animBg="1"/>
      <p:bldP spid="19470" grpId="0" animBg="1"/>
      <p:bldP spid="19471" grpId="0" animBg="1"/>
      <p:bldP spid="19472" grpId="0" animBg="1"/>
      <p:bldP spid="19473" grpId="0"/>
      <p:bldP spid="19474" grpId="0" animBg="1"/>
      <p:bldP spid="19475" grpId="0" animBg="1"/>
      <p:bldP spid="19476" grpId="0" animBg="1"/>
      <p:bldP spid="19477" grpId="0" animBg="1"/>
      <p:bldP spid="19478" grpId="0"/>
      <p:bldP spid="19479" grpId="0" animBg="1"/>
      <p:bldP spid="19480" grpId="0"/>
      <p:bldP spid="19482" grpId="0" animBg="1"/>
      <p:bldP spid="194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Intermolecular Forces…………(cont.)</a:t>
            </a:r>
          </a:p>
        </p:txBody>
      </p:sp>
      <p:sp>
        <p:nvSpPr>
          <p:cNvPr id="8195" name="Rectangle 3"/>
          <p:cNvSpPr>
            <a:spLocks noGrp="1" noChangeArrowheads="1"/>
          </p:cNvSpPr>
          <p:nvPr>
            <p:ph type="body" idx="1"/>
          </p:nvPr>
        </p:nvSpPr>
        <p:spPr/>
        <p:txBody>
          <a:bodyPr/>
          <a:lstStyle/>
          <a:p>
            <a:pPr>
              <a:lnSpc>
                <a:spcPct val="90000"/>
              </a:lnSpc>
            </a:pPr>
            <a:r>
              <a:rPr lang="en-US" sz="2800"/>
              <a:t>Boiling points and melting points often reflect the strength of these intermolecular forces.</a:t>
            </a:r>
          </a:p>
          <a:p>
            <a:pPr>
              <a:lnSpc>
                <a:spcPct val="90000"/>
              </a:lnSpc>
            </a:pPr>
            <a:r>
              <a:rPr lang="en-US" sz="2800"/>
              <a:t>Molecular substances tend to have the following characteristics:</a:t>
            </a:r>
          </a:p>
          <a:p>
            <a:pPr lvl="2">
              <a:lnSpc>
                <a:spcPct val="90000"/>
              </a:lnSpc>
            </a:pPr>
            <a:r>
              <a:rPr lang="en-US" sz="2100"/>
              <a:t>Non-conductors of electricity when pure, for example pure water and ethyl alcohol are 2 examples of molecular substances that, when pure, will not conduct electricity.</a:t>
            </a:r>
          </a:p>
          <a:p>
            <a:pPr lvl="2">
              <a:lnSpc>
                <a:spcPct val="90000"/>
              </a:lnSpc>
            </a:pPr>
            <a:r>
              <a:rPr lang="en-US" sz="2100"/>
              <a:t>Generally, are insoluble in water but soluble in </a:t>
            </a:r>
            <a:r>
              <a:rPr lang="en-US" sz="2100" b="1"/>
              <a:t>non-polar</a:t>
            </a:r>
            <a:r>
              <a:rPr lang="en-US" sz="2100"/>
              <a:t> solvents. </a:t>
            </a:r>
          </a:p>
          <a:p>
            <a:pPr lvl="2">
              <a:lnSpc>
                <a:spcPct val="90000"/>
              </a:lnSpc>
            </a:pPr>
            <a:r>
              <a:rPr lang="en-US" sz="2100"/>
              <a:t>They tend to have low melting and boiling points. The stronger the intermolecular force the higher the boiling or melting point.</a:t>
            </a:r>
          </a:p>
          <a:p>
            <a:pPr>
              <a:lnSpc>
                <a:spcPct val="90000"/>
              </a:lnSpc>
            </a:pPr>
            <a:endParaRPr 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3400" b="1"/>
              <a:t>A Vapor</a:t>
            </a:r>
            <a:r>
              <a:rPr lang="en-US" sz="3400"/>
              <a:t/>
            </a:r>
            <a:br>
              <a:rPr lang="en-US" sz="3400"/>
            </a:br>
            <a:endParaRPr lang="en-US" sz="3400"/>
          </a:p>
        </p:txBody>
      </p:sp>
      <p:sp>
        <p:nvSpPr>
          <p:cNvPr id="55299" name="Rectangle 3"/>
          <p:cNvSpPr>
            <a:spLocks noGrp="1" noChangeArrowheads="1"/>
          </p:cNvSpPr>
          <p:nvPr>
            <p:ph type="body" idx="1"/>
          </p:nvPr>
        </p:nvSpPr>
        <p:spPr/>
        <p:txBody>
          <a:bodyPr/>
          <a:lstStyle/>
          <a:p>
            <a:r>
              <a:rPr lang="en-US"/>
              <a:t>A gas is a substance that is normally in the gaseous state at ordinary temperatures and pressures.</a:t>
            </a:r>
          </a:p>
          <a:p>
            <a:r>
              <a:rPr lang="en-US"/>
              <a:t>A vapor is the gaseous form of a substance that is a liquid or a solid at normal temperature and pressure – generally 25*C and 1 atm. </a:t>
            </a:r>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Vapor Pressure</a:t>
            </a:r>
          </a:p>
        </p:txBody>
      </p:sp>
      <p:sp>
        <p:nvSpPr>
          <p:cNvPr id="57347" name="Rectangle 3"/>
          <p:cNvSpPr>
            <a:spLocks noGrp="1" noChangeArrowheads="1"/>
          </p:cNvSpPr>
          <p:nvPr>
            <p:ph type="body" idx="1"/>
          </p:nvPr>
        </p:nvSpPr>
        <p:spPr/>
        <p:txBody>
          <a:bodyPr/>
          <a:lstStyle/>
          <a:p>
            <a:pPr>
              <a:lnSpc>
                <a:spcPct val="80000"/>
              </a:lnSpc>
            </a:pPr>
            <a:r>
              <a:rPr lang="en-US" sz="2400"/>
              <a:t>The pressure exerted by the vapor over the liquid remains constant (in a sealed container the rate of condensation becomes equal to the rate of evaporation).</a:t>
            </a:r>
          </a:p>
          <a:p>
            <a:pPr lvl="1">
              <a:lnSpc>
                <a:spcPct val="80000"/>
              </a:lnSpc>
            </a:pPr>
            <a:r>
              <a:rPr lang="en-US" sz="2000"/>
              <a:t>Diagram:</a:t>
            </a:r>
          </a:p>
          <a:p>
            <a:pPr>
              <a:lnSpc>
                <a:spcPct val="80000"/>
              </a:lnSpc>
            </a:pPr>
            <a:r>
              <a:rPr lang="en-US" sz="2400"/>
              <a:t>Thus there is a state of dynamic equilibrium between the liquid and the vapor.</a:t>
            </a:r>
          </a:p>
          <a:p>
            <a:pPr>
              <a:lnSpc>
                <a:spcPct val="80000"/>
              </a:lnSpc>
            </a:pPr>
            <a:r>
              <a:rPr lang="en-US" sz="2400"/>
              <a:t>So as long as the pressure exerted by the liquid is less than that of the atmosphere than the liquid will not boil.</a:t>
            </a:r>
          </a:p>
          <a:p>
            <a:pPr lvl="1">
              <a:lnSpc>
                <a:spcPct val="80000"/>
              </a:lnSpc>
            </a:pPr>
            <a:r>
              <a:rPr lang="en-US" sz="2000"/>
              <a:t>Diagram:</a:t>
            </a:r>
          </a:p>
          <a:p>
            <a:pPr>
              <a:lnSpc>
                <a:spcPct val="80000"/>
              </a:lnSpc>
            </a:pPr>
            <a:r>
              <a:rPr lang="en-US" sz="2400"/>
              <a:t>Once the vapor pressure exerted by the liquid is equal to that of the atmosphere the liquid boils (this is considered the normal boiling point)</a:t>
            </a:r>
          </a:p>
          <a:p>
            <a:pPr lvl="1">
              <a:lnSpc>
                <a:spcPct val="80000"/>
              </a:lnSpc>
            </a:pPr>
            <a:r>
              <a:rPr lang="en-US" sz="2000"/>
              <a:t>Diagram:</a:t>
            </a:r>
          </a:p>
          <a:p>
            <a:pPr>
              <a:lnSpc>
                <a:spcPct val="80000"/>
              </a:lnSpc>
            </a:pPr>
            <a:endParaRPr 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endParaRPr lang="en-US"/>
          </a:p>
        </p:txBody>
      </p:sp>
      <p:pic>
        <p:nvPicPr>
          <p:cNvPr id="71683" name="Picture 3"/>
          <p:cNvPicPr>
            <a:picLocks noGrp="1" noChangeAspect="1" noChangeArrowheads="1"/>
          </p:cNvPicPr>
          <p:nvPr>
            <p:ph type="body" idx="1"/>
          </p:nvPr>
        </p:nvPicPr>
        <p:blipFill>
          <a:blip r:embed="rId3" cstate="print"/>
          <a:srcRect/>
          <a:stretch>
            <a:fillRect/>
          </a:stretch>
        </p:blipFill>
        <p:spPr>
          <a:xfrm>
            <a:off x="533400" y="1600200"/>
            <a:ext cx="8229600" cy="4495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Vapor Pressure………………..(cont.)</a:t>
            </a:r>
          </a:p>
        </p:txBody>
      </p:sp>
      <p:sp>
        <p:nvSpPr>
          <p:cNvPr id="59395" name="Rectangle 3"/>
          <p:cNvSpPr>
            <a:spLocks noGrp="1" noChangeArrowheads="1"/>
          </p:cNvSpPr>
          <p:nvPr>
            <p:ph type="body" idx="1"/>
          </p:nvPr>
        </p:nvSpPr>
        <p:spPr/>
        <p:txBody>
          <a:bodyPr/>
          <a:lstStyle/>
          <a:p>
            <a:pPr>
              <a:lnSpc>
                <a:spcPct val="80000"/>
              </a:lnSpc>
            </a:pPr>
            <a:r>
              <a:rPr lang="en-US" sz="2800"/>
              <a:t>Vapor pressure always increases with temperature. The higher the average kinetic energy then the more collisions and the stronger the force exerted by the liquid (the vapor pressure).</a:t>
            </a:r>
          </a:p>
          <a:p>
            <a:pPr lvl="1">
              <a:lnSpc>
                <a:spcPct val="80000"/>
              </a:lnSpc>
            </a:pPr>
            <a:r>
              <a:rPr lang="en-US" sz="2300"/>
              <a:t>What pressure would be required to boil water at a temperature of 70*C if water exerts a pressure of 24mmHg?</a:t>
            </a:r>
          </a:p>
          <a:p>
            <a:pPr>
              <a:lnSpc>
                <a:spcPct val="80000"/>
              </a:lnSpc>
            </a:pPr>
            <a:r>
              <a:rPr lang="en-US" sz="2800"/>
              <a:t>The stronger the intermolecular forces in the liquid the lower the vapor pressure of that liquid. Examples: Water – 24 mmHg          Ether – 537 mmHg</a:t>
            </a:r>
          </a:p>
          <a:p>
            <a:pPr lvl="1">
              <a:lnSpc>
                <a:spcPct val="80000"/>
              </a:lnSpc>
            </a:pPr>
            <a:r>
              <a:rPr lang="en-US" sz="2300"/>
              <a:t>Why?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1622</Words>
  <Application>Microsoft Office PowerPoint</Application>
  <PresentationFormat>On-screen Show (4:3)</PresentationFormat>
  <Paragraphs>205</Paragraphs>
  <Slides>41</Slides>
  <Notes>11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Buoyant Force and  Archimedes Principle</vt:lpstr>
      <vt:lpstr> The Kinetic Molecular Theory of Liquids &amp; Solids </vt:lpstr>
      <vt:lpstr>Slide 3</vt:lpstr>
      <vt:lpstr>Intermolecular Forces</vt:lpstr>
      <vt:lpstr>Intermolecular Forces…………(cont.)</vt:lpstr>
      <vt:lpstr>A Vapor </vt:lpstr>
      <vt:lpstr>Vapor Pressure</vt:lpstr>
      <vt:lpstr>Slide 8</vt:lpstr>
      <vt:lpstr>Vapor Pressure………………..(cont.)</vt:lpstr>
      <vt:lpstr>Important Terms</vt:lpstr>
      <vt:lpstr>Heating Curve</vt:lpstr>
      <vt:lpstr>Triple Point Diagrams</vt:lpstr>
      <vt:lpstr>Pressure Review</vt:lpstr>
      <vt:lpstr>Pressure Review</vt:lpstr>
      <vt:lpstr>New Type of Learning</vt:lpstr>
      <vt:lpstr>What are you doing?</vt:lpstr>
      <vt:lpstr>Buoyant Force</vt:lpstr>
      <vt:lpstr>Buoyant Force</vt:lpstr>
      <vt:lpstr>Why do I feel lighter in water?</vt:lpstr>
      <vt:lpstr>Recall Displaced Water</vt:lpstr>
      <vt:lpstr>Archimedes’ Principle</vt:lpstr>
      <vt:lpstr>Archimedes Principle</vt:lpstr>
      <vt:lpstr>Think About It</vt:lpstr>
      <vt:lpstr>Go the lab and try to find the buoyant force of an object</vt:lpstr>
      <vt:lpstr>See how the buoyant force works</vt:lpstr>
      <vt:lpstr>Think About It</vt:lpstr>
      <vt:lpstr>Think About It Some More</vt:lpstr>
      <vt:lpstr>Closing</vt:lpstr>
      <vt:lpstr>Reflection</vt:lpstr>
      <vt:lpstr>Buoyancy</vt:lpstr>
      <vt:lpstr>Slide 31</vt:lpstr>
      <vt:lpstr>Archimedes Principle</vt:lpstr>
      <vt:lpstr>Slide 33</vt:lpstr>
      <vt:lpstr>Archimedes Principle</vt:lpstr>
      <vt:lpstr>Slide 35</vt:lpstr>
      <vt:lpstr>Slide 36</vt:lpstr>
      <vt:lpstr>Slide 37</vt:lpstr>
      <vt:lpstr>Slide 38</vt:lpstr>
      <vt:lpstr>Slide 39</vt:lpstr>
      <vt:lpstr>Slide 40</vt:lpstr>
      <vt:lpstr>Slide 41</vt:lpstr>
    </vt:vector>
  </TitlesOfParts>
  <Company>TMAPCHS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Buoyant Force and  Archimedes Principle</dc:title>
  <dc:creator>Kena Allison</dc:creator>
  <cp:lastModifiedBy>tech</cp:lastModifiedBy>
  <cp:revision>15</cp:revision>
  <cp:lastPrinted>2012-02-16T23:53:48Z</cp:lastPrinted>
  <dcterms:created xsi:type="dcterms:W3CDTF">2012-02-16T20:59:32Z</dcterms:created>
  <dcterms:modified xsi:type="dcterms:W3CDTF">2016-01-22T19:02:03Z</dcterms:modified>
</cp:coreProperties>
</file>