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2" r:id="rId4"/>
    <p:sldId id="273" r:id="rId5"/>
    <p:sldId id="276" r:id="rId6"/>
    <p:sldId id="274" r:id="rId7"/>
    <p:sldId id="275" r:id="rId8"/>
    <p:sldId id="277" r:id="rId9"/>
    <p:sldId id="281" r:id="rId10"/>
    <p:sldId id="282" r:id="rId11"/>
    <p:sldId id="258" r:id="rId12"/>
    <p:sldId id="266" r:id="rId13"/>
    <p:sldId id="259" r:id="rId14"/>
    <p:sldId id="267" r:id="rId15"/>
    <p:sldId id="260" r:id="rId16"/>
    <p:sldId id="268" r:id="rId17"/>
    <p:sldId id="261" r:id="rId18"/>
    <p:sldId id="269" r:id="rId19"/>
    <p:sldId id="262" r:id="rId20"/>
    <p:sldId id="270" r:id="rId21"/>
    <p:sldId id="263" r:id="rId22"/>
    <p:sldId id="278" r:id="rId23"/>
    <p:sldId id="264" r:id="rId24"/>
    <p:sldId id="271" r:id="rId25"/>
    <p:sldId id="265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BFE68-BEC7-4CD2-8D92-63D886046027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9B159-BD9B-4D68-9035-5BD387C1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56-6C6E-48EF-A816-59FD252E5E16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Mr. Johns Hillside Technology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1C3D-9D3B-4149-9F5B-A94C80CB6001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1F2-18F7-4390-8125-A991EC50D330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2BB6-5A61-4B9D-890E-C25EE7250053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909B-9475-49BB-BDA4-C33EFF057256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318D-A4FE-4A55-A0B8-8F8A143BDF4D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2E6-B99C-4583-94B9-0AAB5F78FACA}" type="datetime1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0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8DDD-0AEB-471B-86B3-C1298EBBBAB8}" type="datetime1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112-B793-4CE2-947C-B1B704EA2D21}" type="datetime1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9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7065-CDE4-42C9-B826-BBA5FF0BA6F0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43D-F72F-432B-9311-D5F0D90C6C60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D862-BC62-4554-8FB6-C2EBE6E0543F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B72D-EABF-49B2-B432-4EC1697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54" y="17741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Internet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9"/>
          <a:stretch/>
        </p:blipFill>
        <p:spPr>
          <a:xfrm>
            <a:off x="914400" y="2819400"/>
            <a:ext cx="3395154" cy="3819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5300" y="1255871"/>
            <a:ext cx="484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Its History, Usefulness, and Problems </a:t>
            </a:r>
            <a:endParaRPr lang="en-US" sz="2400" dirty="0"/>
          </a:p>
        </p:txBody>
      </p:sp>
      <p:sp>
        <p:nvSpPr>
          <p:cNvPr id="6" name="Oval Callout 5"/>
          <p:cNvSpPr/>
          <p:nvPr/>
        </p:nvSpPr>
        <p:spPr>
          <a:xfrm>
            <a:off x="4419600" y="2286000"/>
            <a:ext cx="2057400" cy="1295400"/>
          </a:xfrm>
          <a:prstGeom prst="wedgeEllipseCallout">
            <a:avLst>
              <a:gd name="adj1" fmla="val -79791"/>
              <a:gd name="adj2" fmla="val 103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Inter-WHAT?</a:t>
            </a:r>
            <a:endParaRPr lang="en-US" sz="2400" dirty="0"/>
          </a:p>
        </p:txBody>
      </p:sp>
      <p:pic>
        <p:nvPicPr>
          <p:cNvPr id="102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1532"/>
            <a:ext cx="1588377" cy="13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early 2000’s dial up modems were replaced with broadband connections. </a:t>
            </a:r>
            <a:endParaRPr lang="en-US" dirty="0"/>
          </a:p>
          <a:p>
            <a:r>
              <a:rPr lang="en-US" dirty="0" smtClean="0"/>
              <a:t>These connections were not only hundreds </a:t>
            </a:r>
            <a:r>
              <a:rPr lang="en-US" dirty="0" err="1" smtClean="0"/>
              <a:t>ot</a:t>
            </a:r>
            <a:r>
              <a:rPr lang="en-US" dirty="0" smtClean="0"/>
              <a:t> times faster, but once connected to the Internet it was possible to stay on for not just hours, but 24 hours a day! </a:t>
            </a:r>
            <a:r>
              <a:rPr lang="en-US" dirty="0" smtClean="0">
                <a:solidFill>
                  <a:srgbClr val="00B0F0"/>
                </a:solidFill>
              </a:rPr>
              <a:t>(Gasp!) </a:t>
            </a:r>
          </a:p>
          <a:p>
            <a:r>
              <a:rPr lang="en-US" dirty="0" smtClean="0"/>
              <a:t>These new connections allowed streaming video, unlimited pictures, and multiplayer gaming.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B.I. (Before Internet)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418"/>
            <a:ext cx="8229600" cy="4525963"/>
          </a:xfrm>
        </p:spPr>
        <p:txBody>
          <a:bodyPr/>
          <a:lstStyle/>
          <a:p>
            <a:r>
              <a:rPr lang="en-US" dirty="0" smtClean="0"/>
              <a:t>Letters</a:t>
            </a:r>
          </a:p>
          <a:p>
            <a:r>
              <a:rPr lang="en-US" dirty="0" smtClean="0"/>
              <a:t>Face to face conversations</a:t>
            </a:r>
          </a:p>
          <a:p>
            <a:r>
              <a:rPr lang="en-US" dirty="0" smtClean="0"/>
              <a:t>Phone calls from house phones</a:t>
            </a:r>
          </a:p>
          <a:p>
            <a:r>
              <a:rPr lang="en-US" dirty="0" smtClean="0"/>
              <a:t>Distant friends and family could only see photos of you and your family if you paid to print and mail photos to them.</a:t>
            </a:r>
            <a:endParaRPr lang="en-US" dirty="0"/>
          </a:p>
        </p:txBody>
      </p:sp>
      <p:pic>
        <p:nvPicPr>
          <p:cNvPr id="3074" name="Picture 2" descr="C:\Users\brian.johns\AppData\Local\Microsoft\Windows\Temporary Internet Files\Content.IE5\N48TC55E\MC9002508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1952"/>
            <a:ext cx="218144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3077" name="Picture 5" descr="C:\Users\brian.johns\AppData\Local\Microsoft\Windows\Temporary Internet Files\Content.IE5\8D5ETNKW\MP900262266[1]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7" r="15145" b="14541"/>
          <a:stretch/>
        </p:blipFill>
        <p:spPr bwMode="auto">
          <a:xfrm>
            <a:off x="6410178" y="4419600"/>
            <a:ext cx="1857891" cy="20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Communication A.I. </a:t>
            </a:r>
            <a:r>
              <a:rPr lang="en-US" dirty="0" smtClean="0"/>
              <a:t>(After Internet)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Chat “rooms”</a:t>
            </a:r>
          </a:p>
          <a:p>
            <a:r>
              <a:rPr lang="en-US" dirty="0" smtClean="0"/>
              <a:t>Instant messaging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Cell phones for calls, but used mostly for texting</a:t>
            </a:r>
          </a:p>
          <a:p>
            <a:r>
              <a:rPr lang="en-US" dirty="0" smtClean="0"/>
              <a:t>Photos are shared via phone, digital camera, or online photo sharing site</a:t>
            </a:r>
          </a:p>
          <a:p>
            <a:r>
              <a:rPr lang="en-US" dirty="0" smtClean="0"/>
              <a:t>It is possible to meet and chat with anyone from anywhere in the world</a:t>
            </a:r>
          </a:p>
          <a:p>
            <a:r>
              <a:rPr lang="en-US" dirty="0" smtClean="0"/>
              <a:t>Webcams make it possible to see the people you are talking to.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Schoolwork &amp; Research B.I.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Trips to libraries that may or may not have a book on your topic and books may likely be outdated.</a:t>
            </a:r>
          </a:p>
          <a:p>
            <a:r>
              <a:rPr lang="en-US" dirty="0" smtClean="0"/>
              <a:t>Encyclopedias</a:t>
            </a:r>
          </a:p>
          <a:p>
            <a:r>
              <a:rPr lang="en-US" dirty="0" smtClean="0"/>
              <a:t>Purchase </a:t>
            </a:r>
            <a:br>
              <a:rPr lang="en-US" dirty="0" smtClean="0"/>
            </a:br>
            <a:r>
              <a:rPr lang="en-US" dirty="0" smtClean="0"/>
              <a:t>books at a </a:t>
            </a:r>
            <a:br>
              <a:rPr lang="en-US" dirty="0" smtClean="0"/>
            </a:br>
            <a:r>
              <a:rPr lang="en-US" dirty="0" smtClean="0"/>
              <a:t>bookstore</a:t>
            </a:r>
            <a:endParaRPr lang="en-US" dirty="0"/>
          </a:p>
        </p:txBody>
      </p:sp>
      <p:pic>
        <p:nvPicPr>
          <p:cNvPr id="4098" name="Picture 2" descr="C:\Users\brian.johns\AppData\Local\Microsoft\Windows\Temporary Internet Files\Content.IE5\8D5ETNKW\MP9003998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667000"/>
            <a:ext cx="5478257" cy="36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Schoolwork &amp; Research A.I.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Libraries are still valuable for finding books but are not as useful for research anymore.</a:t>
            </a:r>
          </a:p>
          <a:p>
            <a:r>
              <a:rPr lang="en-US" dirty="0" smtClean="0"/>
              <a:t>Large, expensive encyclopedia sets are replaced by free online information sites such as Wikipedia.com, Worldbook.com, and Encyclopedia.com</a:t>
            </a:r>
          </a:p>
          <a:p>
            <a:r>
              <a:rPr lang="en-US" dirty="0" err="1" smtClean="0"/>
              <a:t>Ebooks</a:t>
            </a:r>
            <a:r>
              <a:rPr lang="en-US" dirty="0" smtClean="0"/>
              <a:t> are outselling printed books but both can be purchased online from sites like Amazon.com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Sharing B.I.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Movies, music, documents, photos, and videos had to be copied onto DVDs or CDs and hand-delivered or mailed to friends and family.</a:t>
            </a:r>
            <a:endParaRPr lang="en-US" dirty="0"/>
          </a:p>
        </p:txBody>
      </p:sp>
      <p:pic>
        <p:nvPicPr>
          <p:cNvPr id="5123" name="Picture 3" descr="C:\Users\brian.johns\AppData\Local\Microsoft\Windows\Temporary Internet Files\Content.IE5\C5QYJ8XG\MC9001979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42654"/>
            <a:ext cx="301665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File Sharing A.I.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can be shared both legally and illegally online by uploading and downloading.</a:t>
            </a:r>
          </a:p>
          <a:p>
            <a:r>
              <a:rPr lang="en-US" dirty="0" smtClean="0"/>
              <a:t>In 1999 Napster became known for being a site for downloading illegal songs and the government began going after individuals downloading a large number of illegal songs.</a:t>
            </a:r>
          </a:p>
          <a:p>
            <a:r>
              <a:rPr lang="en-US" dirty="0" smtClean="0"/>
              <a:t>Documents can be worked on by groups of people using tools such as Google Docs.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11267" name="Picture 3" descr="C:\Users\brian.johns\AppData\Local\Microsoft\Windows\Temporary Internet Files\Content.IE5\Y4H9PLZ2\MC9004393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Multiplayer Gaming B.I.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games played in person.</a:t>
            </a:r>
          </a:p>
          <a:p>
            <a:r>
              <a:rPr lang="en-US" dirty="0" smtClean="0"/>
              <a:t>Certain games were played by mail, like chess.</a:t>
            </a:r>
            <a:endParaRPr lang="en-US" dirty="0"/>
          </a:p>
        </p:txBody>
      </p:sp>
      <p:pic>
        <p:nvPicPr>
          <p:cNvPr id="6146" name="Picture 2" descr="C:\Users\brian.johns\AppData\Local\Microsoft\Windows\Temporary Internet Files\Content.IE5\H690PO1Y\MP9004433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510087" cy="29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9443" y="6324600"/>
            <a:ext cx="2895600" cy="365125"/>
          </a:xfrm>
        </p:spPr>
        <p:txBody>
          <a:bodyPr/>
          <a:lstStyle/>
          <a:p>
            <a:r>
              <a:rPr lang="en-US" dirty="0" smtClean="0"/>
              <a:t>Mr. Johns Hillside Technology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1685" cy="69103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Massive Multiplayer Online Games (MMOGs), like Guild Wars and World of </a:t>
            </a:r>
            <a:r>
              <a:rPr lang="en-US" dirty="0" err="1" smtClean="0">
                <a:solidFill>
                  <a:schemeClr val="bg1"/>
                </a:solidFill>
              </a:rPr>
              <a:t>Warcraft</a:t>
            </a:r>
            <a:r>
              <a:rPr lang="en-US" dirty="0" smtClean="0">
                <a:solidFill>
                  <a:schemeClr val="bg1"/>
                </a:solidFill>
              </a:rPr>
              <a:t> are hugely popular and can include people from any country and any age.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billion dollar a year industry.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Your generation is growing up playing games with other people you’ve never met or seen.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1417" y="381000"/>
            <a:ext cx="6098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Multiplayer Gaming A.I.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Stuff B.I.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Orders were done by calling a phone number in a catalog or visiting the store personally.</a:t>
            </a:r>
            <a:endParaRPr lang="en-US" dirty="0"/>
          </a:p>
        </p:txBody>
      </p:sp>
      <p:pic>
        <p:nvPicPr>
          <p:cNvPr id="7170" name="Picture 2" descr="C:\Users\brian.johns\AppData\Local\Microsoft\Windows\Temporary Internet Files\Content.IE5\Y1V3HQ4V\MC9000600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41729"/>
            <a:ext cx="4869595" cy="206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Life Before &amp; After the Internet</a:t>
            </a:r>
            <a:endParaRPr lang="en-US" dirty="0"/>
          </a:p>
        </p:txBody>
      </p:sp>
      <p:pic>
        <p:nvPicPr>
          <p:cNvPr id="2050" name="Picture 2" descr="C:\Users\brian.johns\AppData\Local\Microsoft\Windows\Temporary Internet Files\Content.IE5\H690PO1Y\MP9004484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" y="4709566"/>
            <a:ext cx="1524000" cy="21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446801" cy="4525963"/>
          </a:xfrm>
        </p:spPr>
        <p:txBody>
          <a:bodyPr/>
          <a:lstStyle/>
          <a:p>
            <a:r>
              <a:rPr lang="en-US" dirty="0" smtClean="0"/>
              <a:t>If you were born after 1991 you have never experienced life before the Internet.</a:t>
            </a:r>
          </a:p>
          <a:p>
            <a:r>
              <a:rPr lang="en-US" dirty="0" smtClean="0"/>
              <a:t>Society existed for (roughly) </a:t>
            </a:r>
            <a:r>
              <a:rPr lang="en-US" dirty="0" smtClean="0">
                <a:solidFill>
                  <a:srgbClr val="FF0000"/>
                </a:solidFill>
              </a:rPr>
              <a:t>1,991 years </a:t>
            </a:r>
            <a:r>
              <a:rPr lang="en-US" i="1" dirty="0" smtClean="0"/>
              <a:t>without</a:t>
            </a:r>
            <a:r>
              <a:rPr lang="en-US" dirty="0" smtClean="0"/>
              <a:t> the Internet and </a:t>
            </a:r>
            <a:r>
              <a:rPr lang="en-US" b="1" dirty="0" smtClean="0">
                <a:solidFill>
                  <a:srgbClr val="00B050"/>
                </a:solidFill>
              </a:rPr>
              <a:t>21</a:t>
            </a:r>
            <a:r>
              <a:rPr lang="en-US" dirty="0" smtClean="0">
                <a:solidFill>
                  <a:srgbClr val="00B050"/>
                </a:solidFill>
              </a:rPr>
              <a:t> years </a:t>
            </a:r>
            <a:r>
              <a:rPr lang="en-US" i="1" dirty="0" smtClean="0">
                <a:solidFill>
                  <a:srgbClr val="00B050"/>
                </a:solidFill>
              </a:rPr>
              <a:t>with</a:t>
            </a:r>
            <a:r>
              <a:rPr lang="en-US" dirty="0" smtClean="0">
                <a:solidFill>
                  <a:srgbClr val="00B050"/>
                </a:solidFill>
              </a:rPr>
              <a:t>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36" y="4259239"/>
            <a:ext cx="2322297" cy="259876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Buying Stuff A.I.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Little local stores are going out of business because they can’t compete with online companies.</a:t>
            </a:r>
          </a:p>
          <a:p>
            <a:r>
              <a:rPr lang="en-US" dirty="0" smtClean="0"/>
              <a:t>We can find nearly anything, anytime online and order it with a credit card and click of the mouse button.</a:t>
            </a:r>
          </a:p>
          <a:p>
            <a:r>
              <a:rPr lang="en-US" dirty="0" smtClean="0"/>
              <a:t>Sites like </a:t>
            </a:r>
            <a:r>
              <a:rPr lang="en-US" dirty="0" err="1" smtClean="0"/>
              <a:t>Ebay</a:t>
            </a:r>
            <a:r>
              <a:rPr lang="en-US" dirty="0" smtClean="0"/>
              <a:t> allow sellers to compete for customers – and customers to bid on items and hope to get it for a steal.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8349"/>
            <a:ext cx="1619250" cy="884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5742"/>
            <a:ext cx="2057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Crime B.I.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Criminals had to take bills </a:t>
            </a:r>
            <a:br>
              <a:rPr lang="en-US" dirty="0" smtClean="0"/>
            </a:br>
            <a:r>
              <a:rPr lang="en-US" dirty="0" smtClean="0"/>
              <a:t>out of your mailbox to steal</a:t>
            </a:r>
            <a:br>
              <a:rPr lang="en-US" dirty="0" smtClean="0"/>
            </a:br>
            <a:r>
              <a:rPr lang="en-US" dirty="0" smtClean="0"/>
              <a:t>your identify and use your </a:t>
            </a:r>
            <a:br>
              <a:rPr lang="en-US" dirty="0" smtClean="0"/>
            </a:br>
            <a:r>
              <a:rPr lang="en-US" dirty="0" smtClean="0"/>
              <a:t>credit cards.</a:t>
            </a:r>
          </a:p>
          <a:p>
            <a:r>
              <a:rPr lang="en-US" dirty="0" smtClean="0"/>
              <a:t>Stalkers, molesters, and murderers had to physically see you and decide to follow and/or take you.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8194" name="Picture 2" descr="C:\Users\brian.johns\AppData\Local\Microsoft\Windows\Temporary Internet Files\Content.IE5\N48TC55E\MC9102163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Crime A.I.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Criminals now have unlimited targets and have the technical knowledge to hack into personal accounts to steal credit card and bank account numbers.</a:t>
            </a:r>
          </a:p>
          <a:p>
            <a:r>
              <a:rPr lang="en-US" dirty="0" smtClean="0"/>
              <a:t>Stalkers, molesters, and murderers can find you online – in chat rooms, online gaming environments,  and social media sites like Facebook – and can ask a few easy questions to find out where you go to school or live.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 &amp; Abuse B.I.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Bullies had to come face to face with people they believed they could intimidate.</a:t>
            </a:r>
          </a:p>
          <a:p>
            <a:r>
              <a:rPr lang="en-US" dirty="0" smtClean="0"/>
              <a:t>Mean words were said face to face, in notes, or “behind someone’s back”.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9218" name="Picture 2" descr="C:\Users\brian.johns\AppData\Local\Microsoft\Windows\Temporary Internet Files\Content.IE5\GUYLY8D7\MC9002321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438400" cy="23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Bullying &amp; Abuse A.I.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Bullies can now scare and hurt people emotionally without having to do it face to face when no one is watching. </a:t>
            </a:r>
          </a:p>
          <a:p>
            <a:r>
              <a:rPr lang="en-US" dirty="0" smtClean="0"/>
              <a:t>Mean words are said on Facebook and in text messages that can be quickly shared with thousands of people. </a:t>
            </a:r>
          </a:p>
          <a:p>
            <a:r>
              <a:rPr lang="en-US" dirty="0" smtClean="0"/>
              <a:t>Embarrassing photos are used to bully, scare, and harass others.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Material B.I.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Pornography, violence, and criminal activities were found only in certain magazines and videos, if at all.</a:t>
            </a:r>
          </a:p>
          <a:p>
            <a:r>
              <a:rPr lang="en-US" dirty="0" smtClean="0"/>
              <a:t>Most people were not exposed to inappropriate material and most kids were not able to find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10242" name="Picture 2" descr="C:\Users\brian.johns\AppData\Local\Microsoft\Windows\Temporary Internet Files\Content.IE5\F55AMZB8\MP9004409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00568"/>
            <a:ext cx="3414215" cy="23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Inappropriate Material A.I.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Currently anyone can take and post photos and videos of anything to the Internet.</a:t>
            </a:r>
          </a:p>
          <a:p>
            <a:r>
              <a:rPr lang="en-US" dirty="0" smtClean="0"/>
              <a:t>Pornography can be found for free or more graphic pornography for a fee.</a:t>
            </a:r>
          </a:p>
          <a:p>
            <a:r>
              <a:rPr lang="en-US" dirty="0" smtClean="0"/>
              <a:t>Crimes and violence are videotaped and shared online.</a:t>
            </a:r>
          </a:p>
          <a:p>
            <a:r>
              <a:rPr lang="en-US" dirty="0" smtClean="0"/>
              <a:t>Sites like YouTube have made it possible (and popular) to share and view the most horrible and graphic videos imaginable.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693960"/>
            <a:ext cx="231227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YOU Do What’s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 your browser’s security level to HIGH to block most offensive and inappropriate material.</a:t>
            </a:r>
          </a:p>
          <a:p>
            <a:r>
              <a:rPr lang="en-US" dirty="0" smtClean="0"/>
              <a:t>Don’t have a computer in a bedroom – keep them out where everyone can see what websites are being visited.</a:t>
            </a:r>
          </a:p>
          <a:p>
            <a:r>
              <a:rPr lang="en-US" dirty="0" smtClean="0"/>
              <a:t>Don’t agree to view inappropriate material on a phone or computer.</a:t>
            </a:r>
          </a:p>
          <a:p>
            <a:r>
              <a:rPr lang="en-US" dirty="0" smtClean="0"/>
              <a:t>Don’t laugh at something you don’t think is funny. Speak up.</a:t>
            </a:r>
          </a:p>
          <a:p>
            <a:r>
              <a:rPr lang="en-US" dirty="0" smtClean="0"/>
              <a:t>Don’t give out any personal information to people you only </a:t>
            </a:r>
            <a:r>
              <a:rPr lang="en-US" smtClean="0"/>
              <a:t>know online.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1969 four California universities connected their computers together to share information. It was called the Arpanet.</a:t>
            </a:r>
          </a:p>
          <a:p>
            <a:r>
              <a:rPr lang="en-US" dirty="0" smtClean="0"/>
              <a:t>In 1974 the term “Internet” was first used to describe computers internetworked together.</a:t>
            </a:r>
          </a:p>
          <a:p>
            <a:r>
              <a:rPr lang="en-US" dirty="0" smtClean="0"/>
              <a:t>The Internet became available to the general public in 1991 and websites were text only.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99" y="31845"/>
            <a:ext cx="8229600" cy="1143000"/>
          </a:xfrm>
        </p:spPr>
        <p:txBody>
          <a:bodyPr/>
          <a:lstStyle/>
          <a:p>
            <a:r>
              <a:rPr lang="en-US" dirty="0" smtClean="0"/>
              <a:t>More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99" y="1066800"/>
            <a:ext cx="8229600" cy="4525963"/>
          </a:xfrm>
        </p:spPr>
        <p:txBody>
          <a:bodyPr/>
          <a:lstStyle/>
          <a:p>
            <a:r>
              <a:rPr lang="en-US" dirty="0" smtClean="0"/>
              <a:t>Before 1993 webpages could only be created by people who knew the HTML (hypertext markup language) programming language.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39135"/>
            <a:ext cx="5625153" cy="42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Web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7" t="34888" r="26400" b="30597"/>
          <a:stretch/>
        </p:blipFill>
        <p:spPr bwMode="auto">
          <a:xfrm>
            <a:off x="609600" y="1489881"/>
            <a:ext cx="7983312" cy="430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1993 the Mosaic web browser was developed and website could display graphics!</a:t>
            </a:r>
          </a:p>
          <a:p>
            <a:r>
              <a:rPr lang="en-US" dirty="0" smtClean="0"/>
              <a:t>The Internet became a source for not only text information but photos of far off people and places.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5" y="37531"/>
            <a:ext cx="7600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1993 Lycos</a:t>
            </a:r>
          </a:p>
          <a:p>
            <a:r>
              <a:rPr lang="en-US" dirty="0" smtClean="0"/>
              <a:t>1994 </a:t>
            </a:r>
            <a:r>
              <a:rPr lang="en-US" dirty="0" err="1" smtClean="0"/>
              <a:t>Webcrawler</a:t>
            </a:r>
            <a:endParaRPr lang="en-US" dirty="0" smtClean="0"/>
          </a:p>
          <a:p>
            <a:r>
              <a:rPr lang="en-US" dirty="0" smtClean="0"/>
              <a:t>1994 Yahoo</a:t>
            </a:r>
          </a:p>
          <a:p>
            <a:r>
              <a:rPr lang="en-US" dirty="0" smtClean="0"/>
              <a:t>1995 Alta Vista</a:t>
            </a:r>
          </a:p>
          <a:p>
            <a:r>
              <a:rPr lang="en-US" dirty="0" smtClean="0"/>
              <a:t>1998 Google</a:t>
            </a:r>
          </a:p>
          <a:p>
            <a:r>
              <a:rPr lang="en-US" dirty="0" smtClean="0"/>
              <a:t>2009 Bing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just recently, users had to connect to a telephone line and use a MODEM to dial a phone number to access the Internet. </a:t>
            </a:r>
          </a:p>
          <a:p>
            <a:r>
              <a:rPr lang="en-US" dirty="0" smtClean="0"/>
              <a:t>Dial up Internet took minutes, or longer, just to connect to the Internet. If there were pictures on a website it would slow down or freeze. It was common just to give up.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Johns Hillside Technology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1282</Words>
  <Application>Microsoft Office PowerPoint</Application>
  <PresentationFormat>On-screen Show (4:3)</PresentationFormat>
  <Paragraphs>123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Internet</vt:lpstr>
      <vt:lpstr>Life Before &amp; After the Internet</vt:lpstr>
      <vt:lpstr>Early History of the Internet</vt:lpstr>
      <vt:lpstr>More History…</vt:lpstr>
      <vt:lpstr>The First Web Page</vt:lpstr>
      <vt:lpstr>PICTURES???</vt:lpstr>
      <vt:lpstr>PowerPoint Presentation</vt:lpstr>
      <vt:lpstr>Search Engines</vt:lpstr>
      <vt:lpstr>Accessing the Internet</vt:lpstr>
      <vt:lpstr>Broadband Internet</vt:lpstr>
      <vt:lpstr>Communication B.I. (Before Internet)</vt:lpstr>
      <vt:lpstr>Communication A.I. (After Internet)</vt:lpstr>
      <vt:lpstr>Schoolwork &amp; Research B.I.</vt:lpstr>
      <vt:lpstr>Schoolwork &amp; Research A.I.</vt:lpstr>
      <vt:lpstr>File Sharing B.I.</vt:lpstr>
      <vt:lpstr>File Sharing A.I.</vt:lpstr>
      <vt:lpstr>Multiplayer Gaming B.I.</vt:lpstr>
      <vt:lpstr>PowerPoint Presentation</vt:lpstr>
      <vt:lpstr>Buying Stuff B.I.</vt:lpstr>
      <vt:lpstr>Buying Stuff A.I.</vt:lpstr>
      <vt:lpstr>Crime B.I.</vt:lpstr>
      <vt:lpstr>Crime A.I.</vt:lpstr>
      <vt:lpstr>Bullying &amp; Abuse B.I.</vt:lpstr>
      <vt:lpstr>Bullying &amp; Abuse A.I.</vt:lpstr>
      <vt:lpstr>Inappropriate Material B.I.</vt:lpstr>
      <vt:lpstr>Inappropriate Material A.I.</vt:lpstr>
      <vt:lpstr>How Can YOU Do What’s Right?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BSD</dc:creator>
  <cp:lastModifiedBy>BSD</cp:lastModifiedBy>
  <cp:revision>13</cp:revision>
  <dcterms:created xsi:type="dcterms:W3CDTF">2012-11-26T12:58:45Z</dcterms:created>
  <dcterms:modified xsi:type="dcterms:W3CDTF">2013-02-28T18:47:09Z</dcterms:modified>
</cp:coreProperties>
</file>