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70" r:id="rId8"/>
    <p:sldId id="262" r:id="rId9"/>
    <p:sldId id="263" r:id="rId10"/>
    <p:sldId id="269"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570F428-3F3A-46D4-80CB-23B06E1AC948}" type="datetimeFigureOut">
              <a:rPr lang="en-US" smtClean="0"/>
              <a:t>4/22/2013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AB959E0-4E49-460D-ACA7-CCB114C9EB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0F428-3F3A-46D4-80CB-23B06E1AC948}"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0F428-3F3A-46D4-80CB-23B06E1AC948}"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0F428-3F3A-46D4-80CB-23B06E1AC948}"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70F428-3F3A-46D4-80CB-23B06E1AC948}"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959E0-4E49-460D-ACA7-CCB114C9EB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0F428-3F3A-46D4-80CB-23B06E1AC948}"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70F428-3F3A-46D4-80CB-23B06E1AC948}" type="datetimeFigureOut">
              <a:rPr lang="en-US" smtClean="0"/>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70F428-3F3A-46D4-80CB-23B06E1AC948}" type="datetimeFigureOut">
              <a:rPr lang="en-US" smtClean="0"/>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0F428-3F3A-46D4-80CB-23B06E1AC948}" type="datetimeFigureOut">
              <a:rPr lang="en-US" smtClean="0"/>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0F428-3F3A-46D4-80CB-23B06E1AC948}"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959E0-4E49-460D-ACA7-CCB114C9EB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70F428-3F3A-46D4-80CB-23B06E1AC948}"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AB959E0-4E49-460D-ACA7-CCB114C9EBD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70F428-3F3A-46D4-80CB-23B06E1AC948}" type="datetimeFigureOut">
              <a:rPr lang="en-US" smtClean="0"/>
              <a:t>4/22/2013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B959E0-4E49-460D-ACA7-CCB114C9EBD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2208937"/>
            <a:ext cx="3313355" cy="1702160"/>
          </a:xfrm>
        </p:spPr>
        <p:txBody>
          <a:bodyPr>
            <a:normAutofit/>
          </a:bodyPr>
          <a:lstStyle/>
          <a:p>
            <a:r>
              <a:rPr lang="en-US" sz="9600" dirty="0" smtClean="0"/>
              <a:t>Kites</a:t>
            </a:r>
            <a:endParaRPr lang="en-US" sz="9600" dirty="0"/>
          </a:p>
        </p:txBody>
      </p:sp>
      <p:pic>
        <p:nvPicPr>
          <p:cNvPr id="1027" name="Picture 3" descr="C:\Users\brian.johns\AppData\Local\Microsoft\Windows\Temporary Internet Files\Content.IE5\NGZQOGC0\MC9002373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828800"/>
            <a:ext cx="2595327" cy="2082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525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066800"/>
            <a:ext cx="7008053" cy="5260975"/>
          </a:xfrm>
        </p:spPr>
      </p:pic>
    </p:spTree>
    <p:extLst>
      <p:ext uri="{BB962C8B-B14F-4D97-AF65-F5344CB8AC3E}">
        <p14:creationId xmlns:p14="http://schemas.microsoft.com/office/powerpoint/2010/main" val="1572049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0891"/>
            <a:ext cx="7024744" cy="1143000"/>
          </a:xfrm>
        </p:spPr>
        <p:txBody>
          <a:bodyPr/>
          <a:lstStyle/>
          <a:p>
            <a:r>
              <a:rPr lang="en-US" dirty="0" smtClean="0"/>
              <a:t>Build a Box kite!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9025" y="1371600"/>
            <a:ext cx="4692051" cy="4998055"/>
          </a:xfrm>
          <a:prstGeom prst="rect">
            <a:avLst/>
          </a:prstGeom>
        </p:spPr>
      </p:pic>
    </p:spTree>
    <p:extLst>
      <p:ext uri="{BB962C8B-B14F-4D97-AF65-F5344CB8AC3E}">
        <p14:creationId xmlns:p14="http://schemas.microsoft.com/office/powerpoint/2010/main" val="4264221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74273"/>
            <a:ext cx="1447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197092" y="1974273"/>
            <a:ext cx="1447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33800" y="1974273"/>
            <a:ext cx="1463292"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30490" y="1623538"/>
            <a:ext cx="425116" cy="369332"/>
          </a:xfrm>
          <a:prstGeom prst="rect">
            <a:avLst/>
          </a:prstGeom>
          <a:noFill/>
        </p:spPr>
        <p:txBody>
          <a:bodyPr wrap="none" rtlCol="0">
            <a:spAutoFit/>
          </a:bodyPr>
          <a:lstStyle/>
          <a:p>
            <a:r>
              <a:rPr lang="en-US" dirty="0" smtClean="0"/>
              <a:t>8”</a:t>
            </a:r>
            <a:endParaRPr lang="en-US" dirty="0"/>
          </a:p>
        </p:txBody>
      </p:sp>
      <p:cxnSp>
        <p:nvCxnSpPr>
          <p:cNvPr id="10" name="Straight Connector 9"/>
          <p:cNvCxnSpPr>
            <a:stCxn id="4" idx="1"/>
          </p:cNvCxnSpPr>
          <p:nvPr/>
        </p:nvCxnSpPr>
        <p:spPr>
          <a:xfrm>
            <a:off x="2286000" y="3117273"/>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1"/>
          </p:cNvCxnSpPr>
          <p:nvPr/>
        </p:nvCxnSpPr>
        <p:spPr>
          <a:xfrm>
            <a:off x="2286000" y="3117273"/>
            <a:ext cx="146985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97092" y="3099859"/>
            <a:ext cx="146985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733800" y="1974273"/>
            <a:ext cx="0" cy="228600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197092" y="2011092"/>
            <a:ext cx="0" cy="228600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666950" y="2027506"/>
            <a:ext cx="0" cy="228600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6000" y="1974273"/>
            <a:ext cx="0" cy="228600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74971" y="1974273"/>
            <a:ext cx="146985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34045" y="4260273"/>
            <a:ext cx="146985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197092" y="1992870"/>
            <a:ext cx="146985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067015" y="4260273"/>
            <a:ext cx="577877"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55858" y="4260273"/>
            <a:ext cx="2329113"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44829" y="1974273"/>
            <a:ext cx="2329113"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08371" y="2351713"/>
            <a:ext cx="425116" cy="369332"/>
          </a:xfrm>
          <a:prstGeom prst="rect">
            <a:avLst/>
          </a:prstGeom>
          <a:noFill/>
        </p:spPr>
        <p:txBody>
          <a:bodyPr wrap="none" rtlCol="0">
            <a:spAutoFit/>
          </a:bodyPr>
          <a:lstStyle/>
          <a:p>
            <a:r>
              <a:rPr lang="en-US" dirty="0" smtClean="0"/>
              <a:t>6”</a:t>
            </a:r>
            <a:endParaRPr lang="en-US" dirty="0"/>
          </a:p>
        </p:txBody>
      </p:sp>
      <p:sp>
        <p:nvSpPr>
          <p:cNvPr id="31" name="TextBox 30"/>
          <p:cNvSpPr txBox="1"/>
          <p:nvPr/>
        </p:nvSpPr>
        <p:spPr>
          <a:xfrm>
            <a:off x="4209957" y="4433455"/>
            <a:ext cx="553357" cy="369332"/>
          </a:xfrm>
          <a:prstGeom prst="rect">
            <a:avLst/>
          </a:prstGeom>
          <a:noFill/>
        </p:spPr>
        <p:txBody>
          <a:bodyPr wrap="none" rtlCol="0">
            <a:spAutoFit/>
          </a:bodyPr>
          <a:lstStyle/>
          <a:p>
            <a:r>
              <a:rPr lang="en-US" dirty="0" smtClean="0"/>
              <a:t>24”</a:t>
            </a:r>
            <a:endParaRPr lang="en-US" dirty="0"/>
          </a:p>
        </p:txBody>
      </p:sp>
      <p:cxnSp>
        <p:nvCxnSpPr>
          <p:cNvPr id="33" name="Straight Arrow Connector 32"/>
          <p:cNvCxnSpPr/>
          <p:nvPr/>
        </p:nvCxnSpPr>
        <p:spPr>
          <a:xfrm>
            <a:off x="4829947" y="4648200"/>
            <a:ext cx="181494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2286003" y="4648200"/>
            <a:ext cx="17092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026394" y="2681852"/>
            <a:ext cx="0" cy="4180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3021292" y="2027506"/>
            <a:ext cx="0" cy="3024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155606" y="1830987"/>
            <a:ext cx="504414" cy="69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5197092" y="1830987"/>
            <a:ext cx="533398" cy="69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2291515" y="5223164"/>
            <a:ext cx="4368505"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Build four (4)</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64091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024744" cy="1143000"/>
          </a:xfrm>
        </p:spPr>
        <p:txBody>
          <a:bodyPr/>
          <a:lstStyle/>
          <a:p>
            <a:r>
              <a:rPr lang="en-US" dirty="0" smtClean="0"/>
              <a:t>Cross Brace Support</a:t>
            </a:r>
            <a:endParaRPr lang="en-US" dirty="0"/>
          </a:p>
        </p:txBody>
      </p:sp>
      <p:sp>
        <p:nvSpPr>
          <p:cNvPr id="4" name="Rectangle 3"/>
          <p:cNvSpPr/>
          <p:nvPr/>
        </p:nvSpPr>
        <p:spPr>
          <a:xfrm>
            <a:off x="2514600" y="2971800"/>
            <a:ext cx="3352800" cy="289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2514600" y="2971800"/>
            <a:ext cx="3352800" cy="2895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2514600" y="2971800"/>
            <a:ext cx="3352800" cy="28956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69676" y="2514600"/>
            <a:ext cx="1242648" cy="369332"/>
          </a:xfrm>
          <a:prstGeom prst="rect">
            <a:avLst/>
          </a:prstGeom>
          <a:noFill/>
        </p:spPr>
        <p:txBody>
          <a:bodyPr wrap="none" rtlCol="0">
            <a:spAutoFit/>
          </a:bodyPr>
          <a:lstStyle/>
          <a:p>
            <a:r>
              <a:rPr lang="en-US" dirty="0" smtClean="0"/>
              <a:t>TOP VIEW</a:t>
            </a:r>
            <a:endParaRPr lang="en-US" dirty="0"/>
          </a:p>
        </p:txBody>
      </p:sp>
      <p:sp>
        <p:nvSpPr>
          <p:cNvPr id="3" name="TextBox 2"/>
          <p:cNvSpPr txBox="1"/>
          <p:nvPr/>
        </p:nvSpPr>
        <p:spPr>
          <a:xfrm>
            <a:off x="6096000" y="3657600"/>
            <a:ext cx="2457724" cy="1200329"/>
          </a:xfrm>
          <a:prstGeom prst="rect">
            <a:avLst/>
          </a:prstGeom>
          <a:noFill/>
        </p:spPr>
        <p:txBody>
          <a:bodyPr wrap="none" rtlCol="0">
            <a:spAutoFit/>
          </a:bodyPr>
          <a:lstStyle/>
          <a:p>
            <a:r>
              <a:rPr lang="en-US" dirty="0" smtClean="0"/>
              <a:t>Two pieces of string </a:t>
            </a:r>
          </a:p>
          <a:p>
            <a:r>
              <a:rPr lang="en-US" dirty="0" smtClean="0"/>
              <a:t>Tied at each corner </a:t>
            </a:r>
          </a:p>
          <a:p>
            <a:r>
              <a:rPr lang="en-US" dirty="0" smtClean="0"/>
              <a:t>AND together, in</a:t>
            </a:r>
          </a:p>
          <a:p>
            <a:r>
              <a:rPr lang="en-US" dirty="0" smtClean="0"/>
              <a:t>The middle</a:t>
            </a:r>
            <a:endParaRPr lang="en-US" dirty="0"/>
          </a:p>
        </p:txBody>
      </p:sp>
    </p:spTree>
    <p:extLst>
      <p:ext uri="{BB962C8B-B14F-4D97-AF65-F5344CB8AC3E}">
        <p14:creationId xmlns:p14="http://schemas.microsoft.com/office/powerpoint/2010/main" val="2819862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381000"/>
            <a:ext cx="7024744" cy="1143000"/>
          </a:xfrm>
        </p:spPr>
        <p:txBody>
          <a:bodyPr/>
          <a:lstStyle/>
          <a:p>
            <a:r>
              <a:rPr lang="en-US" dirty="0" smtClean="0"/>
              <a:t>“Bridle”</a:t>
            </a:r>
            <a:endParaRPr lang="en-US" dirty="0"/>
          </a:p>
        </p:txBody>
      </p:sp>
      <p:cxnSp>
        <p:nvCxnSpPr>
          <p:cNvPr id="43" name="Straight Connector 42"/>
          <p:cNvCxnSpPr/>
          <p:nvPr/>
        </p:nvCxnSpPr>
        <p:spPr>
          <a:xfrm>
            <a:off x="6067015" y="4260273"/>
            <a:ext cx="577877"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755858" y="4260273"/>
            <a:ext cx="2329113"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267200" y="4313506"/>
            <a:ext cx="2377692" cy="185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755858" y="4313506"/>
            <a:ext cx="511342" cy="1858694"/>
          </a:xfrm>
          <a:prstGeom prst="line">
            <a:avLst/>
          </a:prstGeom>
        </p:spPr>
        <p:style>
          <a:lnRef idx="1">
            <a:schemeClr val="accent1"/>
          </a:lnRef>
          <a:fillRef idx="0">
            <a:schemeClr val="accent1"/>
          </a:fillRef>
          <a:effectRef idx="0">
            <a:schemeClr val="accent1"/>
          </a:effectRef>
          <a:fontRef idx="minor">
            <a:schemeClr val="tx1"/>
          </a:fontRef>
        </p:style>
      </p:cxnSp>
      <p:pic>
        <p:nvPicPr>
          <p:cNvPr id="58" name="Picture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0819" y="228600"/>
            <a:ext cx="6011777" cy="6345765"/>
          </a:xfrm>
          <a:prstGeom prst="rect">
            <a:avLst/>
          </a:prstGeom>
        </p:spPr>
      </p:pic>
      <p:sp>
        <p:nvSpPr>
          <p:cNvPr id="59" name="Rectangle 58"/>
          <p:cNvSpPr/>
          <p:nvPr/>
        </p:nvSpPr>
        <p:spPr>
          <a:xfrm>
            <a:off x="7315200" y="381000"/>
            <a:ext cx="1447800" cy="685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2400" y="1635850"/>
            <a:ext cx="2438400" cy="5632311"/>
          </a:xfrm>
          <a:prstGeom prst="rect">
            <a:avLst/>
          </a:prstGeom>
          <a:noFill/>
        </p:spPr>
        <p:txBody>
          <a:bodyPr wrap="square" rtlCol="0">
            <a:spAutoFit/>
          </a:bodyPr>
          <a:lstStyle/>
          <a:p>
            <a:r>
              <a:rPr lang="en-US" dirty="0" smtClean="0"/>
              <a:t>Tie one string to the top corner of one side.</a:t>
            </a:r>
          </a:p>
          <a:p>
            <a:endParaRPr lang="en-US" dirty="0"/>
          </a:p>
          <a:p>
            <a:r>
              <a:rPr lang="en-US" dirty="0" smtClean="0"/>
              <a:t>Tie a second string                ¾  of the way down</a:t>
            </a:r>
          </a:p>
          <a:p>
            <a:r>
              <a:rPr lang="en-US" dirty="0" smtClean="0"/>
              <a:t>From the first string.</a:t>
            </a:r>
          </a:p>
          <a:p>
            <a:endParaRPr lang="en-US" dirty="0"/>
          </a:p>
          <a:p>
            <a:r>
              <a:rPr lang="en-US" dirty="0" smtClean="0"/>
              <a:t>While holding both strings together, adjust</a:t>
            </a:r>
          </a:p>
          <a:p>
            <a:r>
              <a:rPr lang="en-US" dirty="0" smtClean="0"/>
              <a:t>The angle of the kite until the top leans forward at </a:t>
            </a:r>
          </a:p>
          <a:p>
            <a:r>
              <a:rPr lang="en-US" dirty="0" smtClean="0"/>
              <a:t>About a 45 degree angle.</a:t>
            </a:r>
          </a:p>
          <a:p>
            <a:endParaRPr lang="en-US" dirty="0" smtClean="0"/>
          </a:p>
          <a:p>
            <a:r>
              <a:rPr lang="en-US" dirty="0" smtClean="0"/>
              <a:t>Tie both strings together about 6’ from the kite.</a:t>
            </a:r>
          </a:p>
          <a:p>
            <a:endParaRPr lang="en-US" dirty="0" smtClean="0"/>
          </a:p>
          <a:p>
            <a:endParaRPr lang="en-US" dirty="0"/>
          </a:p>
        </p:txBody>
      </p:sp>
    </p:spTree>
    <p:extLst>
      <p:ext uri="{BB962C8B-B14F-4D97-AF65-F5344CB8AC3E}">
        <p14:creationId xmlns:p14="http://schemas.microsoft.com/office/powerpoint/2010/main" val="1116402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rian.johns\AppData\Local\Microsoft\Windows\Temporary Internet Files\Content.IE5\GJOBG13U\MC90008473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0"/>
            <a:ext cx="4671588" cy="455992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0" y="2819400"/>
            <a:ext cx="8229600" cy="4389120"/>
          </a:xfrm>
        </p:spPr>
        <p:txBody>
          <a:bodyPr>
            <a:normAutofit/>
          </a:bodyPr>
          <a:lstStyle/>
          <a:p>
            <a:r>
              <a:rPr lang="en-US" dirty="0" smtClean="0"/>
              <a:t>In the history of flight, balloons and powered aircraft are recent compared to kites.</a:t>
            </a:r>
          </a:p>
          <a:p>
            <a:r>
              <a:rPr lang="en-US" dirty="0" smtClean="0"/>
              <a:t>It is believe that kites were flown in China more than two thousand years ago.  One legend suggests that the first kite was invented when a Chinese farmer tied a string to his hat to keep it from blowing away in a strong wind and it stayed up in the air.</a:t>
            </a:r>
            <a:endParaRPr lang="en-US" dirty="0"/>
          </a:p>
        </p:txBody>
      </p:sp>
    </p:spTree>
    <p:extLst>
      <p:ext uri="{BB962C8B-B14F-4D97-AF65-F5344CB8AC3E}">
        <p14:creationId xmlns:p14="http://schemas.microsoft.com/office/powerpoint/2010/main" val="891780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continued…</a:t>
            </a:r>
            <a:endParaRPr lang="en-US" dirty="0"/>
          </a:p>
        </p:txBody>
      </p:sp>
      <p:sp>
        <p:nvSpPr>
          <p:cNvPr id="3" name="Content Placeholder 2"/>
          <p:cNvSpPr>
            <a:spLocks noGrp="1"/>
          </p:cNvSpPr>
          <p:nvPr>
            <p:ph idx="1"/>
          </p:nvPr>
        </p:nvSpPr>
        <p:spPr/>
        <p:txBody>
          <a:bodyPr/>
          <a:lstStyle/>
          <a:p>
            <a:r>
              <a:rPr lang="en-US" dirty="0" smtClean="0"/>
              <a:t>The earliest written account of kite flying was about 200 B.C. when a Chinese general flew a kite over the walls of a city he was planning to attack. He used the kite string to measure how far his army would have to tunnel to dig under the wall. Knowing this distance helped his army surprise the enemy and they were victorious!</a:t>
            </a:r>
            <a:endParaRPr lang="en-US" dirty="0"/>
          </a:p>
        </p:txBody>
      </p:sp>
      <p:pic>
        <p:nvPicPr>
          <p:cNvPr id="2052" name="Picture 4" descr="C:\Users\brian.johns\AppData\Local\Microsoft\Windows\Temporary Internet Files\Content.IE5\LEEQZJJ4\MC9000578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4648200"/>
            <a:ext cx="5023100" cy="1839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793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continued…</a:t>
            </a:r>
            <a:endParaRPr lang="en-US" dirty="0"/>
          </a:p>
        </p:txBody>
      </p:sp>
      <p:sp>
        <p:nvSpPr>
          <p:cNvPr id="3" name="Content Placeholder 2"/>
          <p:cNvSpPr>
            <a:spLocks noGrp="1"/>
          </p:cNvSpPr>
          <p:nvPr>
            <p:ph idx="1"/>
          </p:nvPr>
        </p:nvSpPr>
        <p:spPr/>
        <p:txBody>
          <a:bodyPr/>
          <a:lstStyle/>
          <a:p>
            <a:r>
              <a:rPr lang="en-US" dirty="0" smtClean="0"/>
              <a:t>Kites were brought to Japan in the 7</a:t>
            </a:r>
            <a:r>
              <a:rPr lang="en-US" baseline="30000" dirty="0" smtClean="0"/>
              <a:t>th</a:t>
            </a:r>
            <a:r>
              <a:rPr lang="en-US" dirty="0" smtClean="0"/>
              <a:t> century by Buddhist monks who used them to avert evil spirits and ensure rich harvests.</a:t>
            </a:r>
          </a:p>
          <a:p>
            <a:r>
              <a:rPr lang="en-US" dirty="0" smtClean="0"/>
              <a:t>During the “Edo” period in Japan all people below Samurais were allowed to fly kites, but the government tried to dissuade them because they were worried it took their minds’ off their work.</a:t>
            </a:r>
            <a:endParaRPr lang="en-US" dirty="0"/>
          </a:p>
        </p:txBody>
      </p:sp>
      <p:pic>
        <p:nvPicPr>
          <p:cNvPr id="3074" name="Picture 2" descr="C:\Users\brian.johns\AppData\Local\Microsoft\Windows\Temporary Internet Files\Content.IE5\NGZQOGC0\MC9000578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4444139"/>
            <a:ext cx="3276600" cy="2626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196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continued…</a:t>
            </a:r>
            <a:endParaRPr lang="en-US" dirty="0"/>
          </a:p>
        </p:txBody>
      </p:sp>
      <p:sp>
        <p:nvSpPr>
          <p:cNvPr id="3" name="Content Placeholder 2"/>
          <p:cNvSpPr>
            <a:spLocks noGrp="1"/>
          </p:cNvSpPr>
          <p:nvPr>
            <p:ph idx="1"/>
          </p:nvPr>
        </p:nvSpPr>
        <p:spPr/>
        <p:txBody>
          <a:bodyPr/>
          <a:lstStyle/>
          <a:p>
            <a:r>
              <a:rPr lang="en-US" dirty="0" smtClean="0"/>
              <a:t>About 300 years ago a Japanese man used a kite to carry himself to the top of the Nagoya Castle to attempt to steal a golden statue. And while he was able to remove a few small pieces of the statues, he was captured and punished when he landed and bragged about his exploits.</a:t>
            </a:r>
            <a:endParaRPr lang="en-US" dirty="0"/>
          </a:p>
        </p:txBody>
      </p:sp>
      <p:pic>
        <p:nvPicPr>
          <p:cNvPr id="4100" name="Picture 4" descr="C:\Users\brian.johns\AppData\Local\Microsoft\Windows\Temporary Internet Files\Content.IE5\PPT7HQWF\MC90021266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4267200"/>
            <a:ext cx="2438400" cy="2429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012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continued…</a:t>
            </a:r>
            <a:endParaRPr lang="en-US" dirty="0"/>
          </a:p>
        </p:txBody>
      </p:sp>
      <p:sp>
        <p:nvSpPr>
          <p:cNvPr id="3" name="Content Placeholder 2"/>
          <p:cNvSpPr>
            <a:spLocks noGrp="1"/>
          </p:cNvSpPr>
          <p:nvPr>
            <p:ph idx="1"/>
          </p:nvPr>
        </p:nvSpPr>
        <p:spPr/>
        <p:txBody>
          <a:bodyPr>
            <a:normAutofit/>
          </a:bodyPr>
          <a:lstStyle/>
          <a:p>
            <a:r>
              <a:rPr lang="en-US" dirty="0" smtClean="0"/>
              <a:t>The U.S. Weather Service flew kites to raise meteorological instruments and cameras up into the atmosphere.</a:t>
            </a:r>
          </a:p>
          <a:p>
            <a:r>
              <a:rPr lang="en-US" dirty="0" smtClean="0"/>
              <a:t>During WWI many countries used kites for enemy observation and signaling.</a:t>
            </a:r>
          </a:p>
          <a:p>
            <a:r>
              <a:rPr lang="en-US" dirty="0" smtClean="0"/>
              <a:t>In WWII the U.S. Navy used kites to prevent enemy airplanes to fly too low over targets. American pilots lost at sea were trained to fly a box kite so they could be found.</a:t>
            </a:r>
            <a:endParaRPr lang="en-US" dirty="0"/>
          </a:p>
        </p:txBody>
      </p:sp>
      <p:pic>
        <p:nvPicPr>
          <p:cNvPr id="5122" name="Picture 2" descr="C:\Users\brian.johns\AppData\Local\Microsoft\Windows\Temporary Internet Files\Content.IE5\GJOBG13U\MC9002928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381000"/>
            <a:ext cx="1610258" cy="1800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264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Benjamin Franklin</a:t>
            </a:r>
            <a:endParaRPr lang="en-US" dirty="0"/>
          </a:p>
        </p:txBody>
      </p:sp>
      <p:sp>
        <p:nvSpPr>
          <p:cNvPr id="3" name="Content Placeholder 2"/>
          <p:cNvSpPr>
            <a:spLocks noGrp="1"/>
          </p:cNvSpPr>
          <p:nvPr>
            <p:ph idx="1"/>
          </p:nvPr>
        </p:nvSpPr>
        <p:spPr>
          <a:xfrm>
            <a:off x="304799" y="2133600"/>
            <a:ext cx="8615127" cy="4389120"/>
          </a:xfrm>
        </p:spPr>
        <p:txBody>
          <a:bodyPr>
            <a:normAutofit fontScale="92500" lnSpcReduction="10000"/>
          </a:bodyPr>
          <a:lstStyle/>
          <a:p>
            <a:r>
              <a:rPr lang="en-US" dirty="0" smtClean="0"/>
              <a:t>There is no proof that Benjamin Franklin </a:t>
            </a:r>
            <a:br>
              <a:rPr lang="en-US" dirty="0" smtClean="0"/>
            </a:br>
            <a:r>
              <a:rPr lang="en-US" dirty="0" smtClean="0"/>
              <a:t>flew a kite during a thunderstorm in the year</a:t>
            </a:r>
            <a:br>
              <a:rPr lang="en-US" dirty="0" smtClean="0"/>
            </a:br>
            <a:r>
              <a:rPr lang="en-US" dirty="0" smtClean="0"/>
              <a:t>1752, but he may have. </a:t>
            </a:r>
          </a:p>
          <a:p>
            <a:r>
              <a:rPr lang="en-US" dirty="0" smtClean="0"/>
              <a:t>A full-on lightening strike would have killed him.</a:t>
            </a:r>
          </a:p>
          <a:p>
            <a:r>
              <a:rPr lang="en-US" dirty="0" smtClean="0"/>
              <a:t>Historians believe he attached a key to the string to have something to attract the lightning to and that he flew the kite in the rain but kept the last few feet of the string dry to insulate himself.</a:t>
            </a:r>
          </a:p>
          <a:p>
            <a:r>
              <a:rPr lang="en-US" dirty="0" err="1" smtClean="0"/>
              <a:t>Mythbusters</a:t>
            </a:r>
            <a:r>
              <a:rPr lang="en-US" dirty="0" smtClean="0"/>
              <a:t> (and others) have tried to duplicate the experiment without luck. The myth was declared “busted”.  </a:t>
            </a:r>
          </a:p>
          <a:p>
            <a:r>
              <a:rPr lang="en-US" dirty="0" smtClean="0"/>
              <a:t>Franklin did, however, invent the lightning rod, which is used to </a:t>
            </a:r>
            <a:r>
              <a:rPr lang="en-US" smtClean="0"/>
              <a:t>this day </a:t>
            </a:r>
            <a:r>
              <a:rPr lang="en-US" dirty="0" smtClean="0"/>
              <a:t>to direct lightning strikes safely into the ground.</a:t>
            </a:r>
            <a:endParaRPr lang="en-US" dirty="0"/>
          </a:p>
        </p:txBody>
      </p:sp>
      <p:pic>
        <p:nvPicPr>
          <p:cNvPr id="7170" name="Picture 2" descr="C:\Users\brian.johns\AppData\Local\Microsoft\Windows\Temporary Internet Files\Content.IE5\BY80U0ET\MC90015005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52400"/>
            <a:ext cx="1833327" cy="2928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26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024744" cy="1143000"/>
          </a:xfrm>
        </p:spPr>
        <p:txBody>
          <a:bodyPr/>
          <a:lstStyle/>
          <a:p>
            <a:r>
              <a:rPr lang="en-US" dirty="0" smtClean="0"/>
              <a:t>Kiting Today</a:t>
            </a:r>
            <a:endParaRPr lang="en-US" dirty="0"/>
          </a:p>
        </p:txBody>
      </p:sp>
      <p:sp>
        <p:nvSpPr>
          <p:cNvPr id="3" name="Content Placeholder 2"/>
          <p:cNvSpPr>
            <a:spLocks noGrp="1"/>
          </p:cNvSpPr>
          <p:nvPr>
            <p:ph idx="1"/>
          </p:nvPr>
        </p:nvSpPr>
        <p:spPr>
          <a:xfrm>
            <a:off x="304800" y="2843944"/>
            <a:ext cx="8534400" cy="4525963"/>
          </a:xfrm>
        </p:spPr>
        <p:txBody>
          <a:bodyPr/>
          <a:lstStyle/>
          <a:p>
            <a:r>
              <a:rPr lang="en-US" dirty="0" smtClean="0"/>
              <a:t>The last 50 years has seen a renewed interest in flying kites, or “kiting”.</a:t>
            </a:r>
          </a:p>
          <a:p>
            <a:r>
              <a:rPr lang="en-US" dirty="0" smtClean="0"/>
              <a:t>New materials, like </a:t>
            </a:r>
            <a:r>
              <a:rPr lang="en-US" dirty="0" err="1" smtClean="0"/>
              <a:t>ripstop</a:t>
            </a:r>
            <a:r>
              <a:rPr lang="en-US" dirty="0" smtClean="0"/>
              <a:t> nylon, fiberglass, and carbon graphite have made kites stronger, lighter, more colorful, and more durable.</a:t>
            </a:r>
          </a:p>
          <a:p>
            <a:r>
              <a:rPr lang="en-US" dirty="0" smtClean="0"/>
              <a:t>New designs include stunt kites with dual lines and kites strong enough to pull vehicles, wakeboards, snowboards, and ice sleds.</a:t>
            </a:r>
            <a:endParaRPr lang="en-US" dirty="0"/>
          </a:p>
        </p:txBody>
      </p:sp>
      <p:pic>
        <p:nvPicPr>
          <p:cNvPr id="6146" name="Picture 2" descr="C:\Users\brian.johns\AppData\Local\Microsoft\Windows\Temporary Internet Files\Content.IE5\PO2QKD6Z\MC90029985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23791"/>
            <a:ext cx="3424428" cy="2496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642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024744" cy="1143000"/>
          </a:xfrm>
        </p:spPr>
        <p:txBody>
          <a:bodyPr/>
          <a:lstStyle/>
          <a:p>
            <a:r>
              <a:rPr lang="en-US" dirty="0" smtClean="0"/>
              <a:t>Types of Kites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7442" y="1935163"/>
            <a:ext cx="5869115" cy="4389437"/>
          </a:xfrm>
        </p:spPr>
      </p:pic>
    </p:spTree>
    <p:extLst>
      <p:ext uri="{BB962C8B-B14F-4D97-AF65-F5344CB8AC3E}">
        <p14:creationId xmlns:p14="http://schemas.microsoft.com/office/powerpoint/2010/main" val="408867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TotalTime>
  <Words>518</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Kites</vt:lpstr>
      <vt:lpstr>History</vt:lpstr>
      <vt:lpstr>History, continued…</vt:lpstr>
      <vt:lpstr>History, continued…</vt:lpstr>
      <vt:lpstr>History, continued…</vt:lpstr>
      <vt:lpstr>History, continued…</vt:lpstr>
      <vt:lpstr>Benjamin Franklin</vt:lpstr>
      <vt:lpstr>Kiting Today</vt:lpstr>
      <vt:lpstr>Types of Kites</vt:lpstr>
      <vt:lpstr>PowerPoint Presentation</vt:lpstr>
      <vt:lpstr>Build a Box kite!</vt:lpstr>
      <vt:lpstr>PowerPoint Presentation</vt:lpstr>
      <vt:lpstr>Cross Brace Support</vt:lpstr>
      <vt:lpstr>“Bridle”</vt:lpstr>
    </vt:vector>
  </TitlesOfParts>
  <Company>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 Kites</dc:title>
  <dc:creator>BSD</dc:creator>
  <cp:lastModifiedBy>BSD</cp:lastModifiedBy>
  <cp:revision>9</cp:revision>
  <dcterms:created xsi:type="dcterms:W3CDTF">2013-04-22T16:30:15Z</dcterms:created>
  <dcterms:modified xsi:type="dcterms:W3CDTF">2013-04-22T20:14:53Z</dcterms:modified>
</cp:coreProperties>
</file>