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8" r:id="rId9"/>
    <p:sldId id="267" r:id="rId10"/>
    <p:sldId id="266" r:id="rId11"/>
    <p:sldId id="265" r:id="rId12"/>
    <p:sldId id="264" r:id="rId13"/>
    <p:sldId id="263" r:id="rId14"/>
    <p:sldId id="262" r:id="rId15"/>
    <p:sldId id="261" r:id="rId16"/>
    <p:sldId id="260" r:id="rId17"/>
  </p:sldIdLst>
  <p:sldSz cx="9144000" cy="6858000" type="screen4x3"/>
  <p:notesSz cx="6858000" cy="9144000"/>
  <p:defaultTextStyle>
    <a:lvl1pPr>
      <a:defRPr sz="2400">
        <a:uFill>
          <a:solidFill/>
        </a:uFill>
        <a:latin typeface="Arial"/>
        <a:ea typeface="Arial"/>
        <a:cs typeface="Arial"/>
        <a:sym typeface="Arial"/>
      </a:defRPr>
    </a:lvl1pPr>
    <a:lvl2pPr indent="457200">
      <a:defRPr sz="2400">
        <a:uFill>
          <a:solidFill/>
        </a:uFill>
        <a:latin typeface="Arial"/>
        <a:ea typeface="Arial"/>
        <a:cs typeface="Arial"/>
        <a:sym typeface="Arial"/>
      </a:defRPr>
    </a:lvl2pPr>
    <a:lvl3pPr indent="914400">
      <a:defRPr sz="2400">
        <a:uFill>
          <a:solidFill/>
        </a:uFill>
        <a:latin typeface="Arial"/>
        <a:ea typeface="Arial"/>
        <a:cs typeface="Arial"/>
        <a:sym typeface="Arial"/>
      </a:defRPr>
    </a:lvl3pPr>
    <a:lvl4pPr indent="1371600">
      <a:defRPr sz="2400">
        <a:uFill>
          <a:solidFill/>
        </a:uFill>
        <a:latin typeface="Arial"/>
        <a:ea typeface="Arial"/>
        <a:cs typeface="Arial"/>
        <a:sym typeface="Arial"/>
      </a:defRPr>
    </a:lvl4pPr>
    <a:lvl5pPr indent="1828800">
      <a:defRPr sz="2400">
        <a:uFill>
          <a:solidFill/>
        </a:uFill>
        <a:latin typeface="Arial"/>
        <a:ea typeface="Arial"/>
        <a:cs typeface="Arial"/>
        <a:sym typeface="Arial"/>
      </a:defRPr>
    </a:lvl5pPr>
    <a:lvl6pPr>
      <a:defRPr sz="2400">
        <a:uFill>
          <a:solidFill/>
        </a:uFill>
        <a:latin typeface="Arial"/>
        <a:ea typeface="Arial"/>
        <a:cs typeface="Arial"/>
        <a:sym typeface="Arial"/>
      </a:defRPr>
    </a:lvl6pPr>
    <a:lvl7pPr>
      <a:defRPr sz="2400">
        <a:uFill>
          <a:solidFill/>
        </a:uFill>
        <a:latin typeface="Arial"/>
        <a:ea typeface="Arial"/>
        <a:cs typeface="Arial"/>
        <a:sym typeface="Arial"/>
      </a:defRPr>
    </a:lvl7pPr>
    <a:lvl8pPr>
      <a:defRPr sz="2400">
        <a:uFill>
          <a:solidFill/>
        </a:uFill>
        <a:latin typeface="Arial"/>
        <a:ea typeface="Arial"/>
        <a:cs typeface="Arial"/>
        <a:sym typeface="Arial"/>
      </a:defRPr>
    </a:lvl8pPr>
    <a:lvl9pPr>
      <a:defRPr sz="2400">
        <a:uFill>
          <a:solidFill/>
        </a:u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A"/>
          </a:solidFill>
        </a:fill>
      </a:tcStyle>
    </a:wholeTbl>
    <a:band2H>
      <a:tcTxStyle/>
      <a:tcStyle>
        <a:tcBdr/>
        <a:fill>
          <a:solidFill>
            <a:srgbClr val="E6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ADAE6"/>
          </a:solidFill>
        </a:fill>
      </a:tcStyle>
    </a:wholeTbl>
    <a:band2H>
      <a:tcTxStyle/>
      <a:tcStyle>
        <a:tcBdr/>
        <a:fill>
          <a:solidFill>
            <a:srgbClr val="EDEDF3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2348D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2348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29" autoAdjust="0"/>
  </p:normalViewPr>
  <p:slideViewPr>
    <p:cSldViewPr snapToGrid="0" snapToObjects="1"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7631733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Quick</a:t>
            </a:r>
            <a:r>
              <a:rPr lang="en-US" baseline="0" dirty="0" smtClean="0"/>
              <a:t> intro and full name, mention club of the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735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315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484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426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007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8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922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975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68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62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41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09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45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9"/>
          <p:cNvGrpSpPr/>
          <p:nvPr/>
        </p:nvGrpSpPr>
        <p:grpSpPr>
          <a:xfrm>
            <a:off x="-1" y="0"/>
            <a:ext cx="9144002" cy="546100"/>
            <a:chOff x="0" y="0"/>
            <a:chExt cx="9144000" cy="546100"/>
          </a:xfrm>
        </p:grpSpPr>
        <p:sp>
          <p:nvSpPr>
            <p:cNvPr id="20" name="Shape 20"/>
            <p:cNvSpPr/>
            <p:nvPr/>
          </p:nvSpPr>
          <p:spPr>
            <a:xfrm>
              <a:off x="-1" y="0"/>
              <a:ext cx="285752" cy="5334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CCCCE6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412749" y="134937"/>
              <a:ext cx="8731252" cy="274638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2348D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409575" y="134937"/>
              <a:ext cx="138113" cy="141288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547687" y="0"/>
              <a:ext cx="139701" cy="138113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547687" y="134937"/>
              <a:ext cx="139701" cy="141288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274637" y="274637"/>
              <a:ext cx="136526" cy="138113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131762" y="136525"/>
              <a:ext cx="141288" cy="138113"/>
            </a:xfrm>
            <a:prstGeom prst="rect">
              <a:avLst/>
            </a:prstGeom>
            <a:solidFill>
              <a:srgbClr val="0234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409575" y="271462"/>
              <a:ext cx="138113" cy="138113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274637" y="409575"/>
              <a:ext cx="136526" cy="136525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</p:grp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Shape 2"/>
            <p:cNvSpPr/>
            <p:nvPr/>
          </p:nvSpPr>
          <p:spPr>
            <a:xfrm>
              <a:off x="0" y="0"/>
              <a:ext cx="3505200" cy="68580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CCCCE6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3" name="Shape 3"/>
            <p:cNvSpPr/>
            <p:nvPr/>
          </p:nvSpPr>
          <p:spPr>
            <a:xfrm>
              <a:off x="1716087" y="1690687"/>
              <a:ext cx="7427913" cy="2533651"/>
            </a:xfrm>
            <a:prstGeom prst="rect">
              <a:avLst/>
            </a:prstGeom>
            <a:solidFill>
              <a:srgbClr val="0234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grpSp>
          <p:nvGrpSpPr>
            <p:cNvPr id="14" name="Group 14"/>
            <p:cNvGrpSpPr/>
            <p:nvPr/>
          </p:nvGrpSpPr>
          <p:grpSpPr>
            <a:xfrm>
              <a:off x="0" y="1066800"/>
              <a:ext cx="2867025" cy="3157538"/>
              <a:chOff x="0" y="0"/>
              <a:chExt cx="2867024" cy="3157537"/>
            </a:xfrm>
          </p:grpSpPr>
          <p:sp>
            <p:nvSpPr>
              <p:cNvPr id="4" name="Shape 4"/>
              <p:cNvSpPr/>
              <p:nvPr/>
            </p:nvSpPr>
            <p:spPr>
              <a:xfrm>
                <a:off x="573087" y="2516187"/>
                <a:ext cx="576263" cy="641351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5" name="Shape 5"/>
              <p:cNvSpPr/>
              <p:nvPr/>
            </p:nvSpPr>
            <p:spPr>
              <a:xfrm>
                <a:off x="1716087" y="623887"/>
                <a:ext cx="574676" cy="642939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6" name="Shape 6"/>
              <p:cNvSpPr/>
              <p:nvPr/>
            </p:nvSpPr>
            <p:spPr>
              <a:xfrm>
                <a:off x="2281237" y="0"/>
                <a:ext cx="585788" cy="635000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7" name="Shape 7"/>
              <p:cNvSpPr/>
              <p:nvPr/>
            </p:nvSpPr>
            <p:spPr>
              <a:xfrm>
                <a:off x="1141412" y="2516187"/>
                <a:ext cx="584201" cy="641351"/>
              </a:xfrm>
              <a:prstGeom prst="rect">
                <a:avLst/>
              </a:prstGeom>
              <a:solidFill>
                <a:srgbClr val="02348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8" name="Shape 8"/>
              <p:cNvSpPr/>
              <p:nvPr/>
            </p:nvSpPr>
            <p:spPr>
              <a:xfrm>
                <a:off x="2281237" y="623887"/>
                <a:ext cx="585788" cy="642939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9" name="Shape 9"/>
              <p:cNvSpPr/>
              <p:nvPr/>
            </p:nvSpPr>
            <p:spPr>
              <a:xfrm>
                <a:off x="1141412" y="1257300"/>
                <a:ext cx="584201" cy="633413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0" name="Shape 10"/>
              <p:cNvSpPr/>
              <p:nvPr/>
            </p:nvSpPr>
            <p:spPr>
              <a:xfrm>
                <a:off x="0" y="1257300"/>
                <a:ext cx="582613" cy="633413"/>
              </a:xfrm>
              <a:prstGeom prst="rect">
                <a:avLst/>
              </a:prstGeom>
              <a:solidFill>
                <a:srgbClr val="02348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1716087" y="1257300"/>
                <a:ext cx="574676" cy="633413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573087" y="1881187"/>
                <a:ext cx="576263" cy="644526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3" name="Shape 13"/>
              <p:cNvSpPr/>
              <p:nvPr/>
            </p:nvSpPr>
            <p:spPr>
              <a:xfrm>
                <a:off x="1141412" y="1881187"/>
                <a:ext cx="584201" cy="644526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</p:grpSp>
      </p:grp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xfrm>
            <a:off x="6553200" y="6398260"/>
            <a:ext cx="2133600" cy="3073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b">
            <a:spAutoFit/>
          </a:bodyPr>
          <a:lstStyle>
            <a:lvl1pPr algn="r">
              <a:defRPr sz="1200" b="1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1pPr>
      <a:lvl2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2pPr>
      <a:lvl3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3pPr>
      <a:lvl4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4pPr>
      <a:lvl5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5pPr>
      <a:lvl6pPr indent="4572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6pPr>
      <a:lvl7pPr indent="9144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7pPr>
      <a:lvl8pPr indent="13716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8pPr>
      <a:lvl9pPr indent="18288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9pPr>
    </p:titleStyle>
    <p:bodyStyle>
      <a:lvl1pPr marL="342900" indent="-342900" eaLnBrk="1" hangingPunct="1">
        <a:spcBef>
          <a:spcPts val="700"/>
        </a:spcBef>
        <a:buClr>
          <a:srgbClr val="02348D"/>
        </a:buClr>
        <a:buSzPct val="75000"/>
        <a:buFont typeface="Wingdings"/>
        <a:buChar char="■"/>
        <a:defRPr sz="3200">
          <a:uFill>
            <a:solidFill/>
          </a:uFill>
          <a:latin typeface="Arial"/>
          <a:ea typeface="Arial"/>
          <a:cs typeface="Arial"/>
          <a:sym typeface="Arial"/>
        </a:defRPr>
      </a:lvl1pPr>
      <a:lvl2pPr marL="783771" indent="-326571" eaLnBrk="1" hangingPunct="1">
        <a:spcBef>
          <a:spcPts val="700"/>
        </a:spcBef>
        <a:buClr>
          <a:srgbClr val="02348D"/>
        </a:buClr>
        <a:buSzPct val="80000"/>
        <a:buFont typeface="Wingdings"/>
        <a:buChar char="◻"/>
        <a:defRPr sz="3200">
          <a:uFill>
            <a:solidFill/>
          </a:uFill>
          <a:latin typeface="Arial"/>
          <a:ea typeface="Arial"/>
          <a:cs typeface="Arial"/>
          <a:sym typeface="Arial"/>
        </a:defRPr>
      </a:lvl2pPr>
      <a:lvl3pPr marL="1219200" indent="-304800" eaLnBrk="1" hangingPunct="1">
        <a:spcBef>
          <a:spcPts val="700"/>
        </a:spcBef>
        <a:buClr>
          <a:srgbClr val="02348D"/>
        </a:buClr>
        <a:buSzPct val="65000"/>
        <a:buFont typeface="Wingdings"/>
        <a:buChar char="■"/>
        <a:defRPr sz="3200">
          <a:uFill>
            <a:solidFill/>
          </a:uFill>
          <a:latin typeface="Arial"/>
          <a:ea typeface="Arial"/>
          <a:cs typeface="Arial"/>
          <a:sym typeface="Arial"/>
        </a:defRPr>
      </a:lvl3pPr>
      <a:lvl4pPr marL="1737360" indent="-365760" eaLnBrk="1" hangingPunct="1">
        <a:spcBef>
          <a:spcPts val="700"/>
        </a:spcBef>
        <a:buClr>
          <a:srgbClr val="02348D"/>
        </a:buClr>
        <a:buSzPct val="70000"/>
        <a:buFont typeface="Wingdings"/>
        <a:buChar char="◻"/>
        <a:defRPr sz="3200">
          <a:uFill>
            <a:solidFill/>
          </a:uFill>
          <a:latin typeface="Arial"/>
          <a:ea typeface="Arial"/>
          <a:cs typeface="Arial"/>
          <a:sym typeface="Arial"/>
        </a:defRPr>
      </a:lvl4pPr>
      <a:lvl5pPr marL="22352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▪"/>
        <a:defRPr sz="3200">
          <a:uFill>
            <a:solidFill/>
          </a:uFill>
          <a:latin typeface="Arial"/>
          <a:ea typeface="Arial"/>
          <a:cs typeface="Arial"/>
          <a:sym typeface="Arial"/>
        </a:defRPr>
      </a:lvl5pPr>
      <a:lvl6pPr marL="26924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6pPr>
      <a:lvl7pPr marL="31496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7pPr>
      <a:lvl8pPr marL="36068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8pPr>
      <a:lvl9pPr marL="40640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9pPr>
    </p:bodyStyle>
    <p:otherStyle>
      <a:lvl1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1pPr>
      <a:lvl2pPr indent="4572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2pPr>
      <a:lvl3pPr indent="9144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3pPr>
      <a:lvl4pPr indent="13716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4pPr>
      <a:lvl5pPr indent="18288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5pPr>
      <a:lvl6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6pPr>
      <a:lvl7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7pPr>
      <a:lvl8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8pPr>
      <a:lvl9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xfrm>
            <a:off x="6553200" y="6398260"/>
            <a:ext cx="2133600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1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5" name="AIAA WHITE LOGO NO LINES.png" descr="AIAA WHITE LOGO NO LINE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27960" y="1782762"/>
            <a:ext cx="5252845" cy="99139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2248262" y="6442060"/>
            <a:ext cx="465477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"/>
                <a:cs typeface="Helvetica"/>
                <a:sym typeface="Arial"/>
              </a:rPr>
              <a:t>UCF Student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"/>
                <a:cs typeface="Helvetica"/>
                <a:sym typeface="Arial"/>
              </a:rPr>
              <a:t> Organization of the Year, 2012-2013 </a:t>
            </a:r>
          </a:p>
        </p:txBody>
      </p:sp>
      <p:pic>
        <p:nvPicPr>
          <p:cNvPr id="3" name="Picture 2" descr="AIAA(Blue)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61" y="135619"/>
            <a:ext cx="6845939" cy="2638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65382" y="4960364"/>
            <a:ext cx="5589452" cy="144654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sz="3200" dirty="0" err="1"/>
              <a:t>Solidworks</a:t>
            </a:r>
            <a:r>
              <a:rPr lang="en-US" sz="3200" dirty="0"/>
              <a:t> Professional </a:t>
            </a:r>
            <a:r>
              <a:rPr lang="en-US" sz="3200" dirty="0" smtClean="0"/>
              <a:t>Prep Pilot</a:t>
            </a:r>
            <a:endParaRPr lang="en-US" sz="3200" dirty="0"/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10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1196"/>
            <a:ext cx="9144000" cy="530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2734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11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9024"/>
            <a:ext cx="9144000" cy="550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93438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12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23575629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13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4159848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2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1675" y="2078179"/>
            <a:ext cx="7576457" cy="415498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/>
              <a:t>Day 1: Fundamentals </a:t>
            </a:r>
            <a:r>
              <a:rPr lang="en-US" dirty="0" smtClean="0"/>
              <a:t>and Test Information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Overview</a:t>
            </a:r>
          </a:p>
          <a:p>
            <a:endParaRPr lang="en-US" dirty="0"/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 2: Segment 2 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Configurations</a:t>
            </a:r>
            <a:endParaRPr kumimoji="0" lang="en-US" sz="2400" b="0" i="0" u="none" strike="noStrike" cap="none" spc="0" normalizeH="0" dirty="0" smtClean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sym typeface="Arial"/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baseline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 3: Segment 3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baseline="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Assemblies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baseline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 4: Segment 1 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Complex Parts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61399" y="1110155"/>
            <a:ext cx="674043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Organization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3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01675" y="582373"/>
            <a:ext cx="7772400" cy="1143000"/>
          </a:xfrm>
          <a:prstGeom prst="rect">
            <a:avLst/>
          </a:prstGeom>
        </p:spPr>
        <p:txBody>
          <a:bodyPr/>
          <a:lstStyle>
            <a:lvl1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indent="4572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indent="9144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indent="13716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indent="18288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altLang="en-US" sz="4000" dirty="0" smtClean="0">
                <a:latin typeface="Arial" panose="020B0604020202020204" pitchFamily="34" charset="0"/>
              </a:rPr>
              <a:t>Equations in General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9346" y="1825919"/>
            <a:ext cx="8458200" cy="4114800"/>
          </a:xfrm>
          <a:prstGeom prst="rect">
            <a:avLst/>
          </a:prstGeom>
        </p:spPr>
        <p:txBody>
          <a:bodyPr/>
          <a:lstStyle>
            <a:lvl1pPr marL="342900" indent="-342900" eaLnBrk="1" hangingPunct="1">
              <a:spcBef>
                <a:spcPts val="700"/>
              </a:spcBef>
              <a:buClr>
                <a:srgbClr val="02348D"/>
              </a:buClr>
              <a:buSzPct val="7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783771" indent="-326571" eaLnBrk="1" hangingPunct="1">
              <a:spcBef>
                <a:spcPts val="700"/>
              </a:spcBef>
              <a:buClr>
                <a:srgbClr val="02348D"/>
              </a:buClr>
              <a:buSzPct val="8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1219200" indent="-304800" eaLnBrk="1" hangingPunct="1">
              <a:spcBef>
                <a:spcPts val="700"/>
              </a:spcBef>
              <a:buClr>
                <a:srgbClr val="02348D"/>
              </a:buClr>
              <a:buSzPct val="6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1737360" indent="-365760" eaLnBrk="1" hangingPunct="1">
              <a:spcBef>
                <a:spcPts val="700"/>
              </a:spcBef>
              <a:buClr>
                <a:srgbClr val="02348D"/>
              </a:buClr>
              <a:buSzPct val="7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22352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▪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6924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1496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6068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40640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Define dimensions using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global variables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mathematical functions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and create mathematical relationships between two or more dimensions in parts and assemblies. </a:t>
            </a:r>
          </a:p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You can use the following as variables in equations: </a:t>
            </a:r>
          </a:p>
          <a:p>
            <a:pPr lvl="1"/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Dimension names </a:t>
            </a:r>
          </a:p>
          <a:p>
            <a:pPr lvl="1"/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Global variables </a:t>
            </a:r>
          </a:p>
          <a:p>
            <a:pPr lvl="1"/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Other equations </a:t>
            </a:r>
          </a:p>
          <a:p>
            <a:pPr lvl="1"/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Mathematical functions </a:t>
            </a:r>
          </a:p>
          <a:p>
            <a:pPr lvl="1"/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File properties </a:t>
            </a:r>
          </a:p>
          <a:p>
            <a:pPr lvl="1"/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Dimension measurements </a:t>
            </a:r>
          </a:p>
          <a:p>
            <a:pPr lvl="1"/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You can use any supported operators, functions and constants</a:t>
            </a:r>
          </a:p>
          <a:p>
            <a:pPr lvl="1">
              <a:buFontTx/>
              <a:buNone/>
            </a:pPr>
            <a:endParaRPr lang="en-US" altLang="en-US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13989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4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42900" y="1398373"/>
            <a:ext cx="8458200" cy="4114800"/>
          </a:xfrm>
          <a:prstGeom prst="rect">
            <a:avLst/>
          </a:prstGeom>
        </p:spPr>
        <p:txBody>
          <a:bodyPr/>
          <a:lstStyle>
            <a:lvl1pPr marL="342900" indent="-342900" eaLnBrk="1" hangingPunct="1">
              <a:spcBef>
                <a:spcPts val="700"/>
              </a:spcBef>
              <a:buClr>
                <a:srgbClr val="02348D"/>
              </a:buClr>
              <a:buSzPct val="7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783771" indent="-326571" eaLnBrk="1" hangingPunct="1">
              <a:spcBef>
                <a:spcPts val="700"/>
              </a:spcBef>
              <a:buClr>
                <a:srgbClr val="02348D"/>
              </a:buClr>
              <a:buSzPct val="8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1219200" indent="-304800" eaLnBrk="1" hangingPunct="1">
              <a:spcBef>
                <a:spcPts val="700"/>
              </a:spcBef>
              <a:buClr>
                <a:srgbClr val="02348D"/>
              </a:buClr>
              <a:buSzPct val="6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1737360" indent="-365760" eaLnBrk="1" hangingPunct="1">
              <a:spcBef>
                <a:spcPts val="700"/>
              </a:spcBef>
              <a:buClr>
                <a:srgbClr val="02348D"/>
              </a:buClr>
              <a:buSzPct val="7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22352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▪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6924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1496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6068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40640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Display the Equations, Global Variables and Dimensions dialog box by doing one of the following:</a:t>
            </a:r>
          </a:p>
          <a:p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US" alt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     (</a:t>
            </a:r>
            <a:r>
              <a:rPr lang="en-US" alt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 toolbar). </a:t>
            </a:r>
          </a:p>
          <a:p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US" alt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US" alt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Right-click the </a:t>
            </a:r>
            <a:r>
              <a:rPr lang="en-US" alt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    folder in the FeatureManager design tree, and select </a:t>
            </a:r>
            <a:r>
              <a:rPr lang="en-US" alt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Manage Equations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altLang="en-US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z="1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en-US" altLang="en-US" sz="1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09800"/>
            <a:ext cx="2476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2895600"/>
            <a:ext cx="2000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83912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5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660400"/>
            <a:ext cx="7772400" cy="1143000"/>
          </a:xfrm>
          <a:prstGeom prst="rect">
            <a:avLst/>
          </a:prstGeom>
        </p:spPr>
        <p:txBody>
          <a:bodyPr/>
          <a:lstStyle>
            <a:lvl1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indent="4572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indent="9144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indent="13716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indent="18288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altLang="en-US" sz="4000" smtClean="0">
                <a:latin typeface="Arial" panose="020B0604020202020204" pitchFamily="34" charset="0"/>
              </a:rPr>
              <a:t>Equations - Using Equations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04800" y="1879600"/>
            <a:ext cx="8458200" cy="4114800"/>
          </a:xfrm>
          <a:prstGeom prst="rect">
            <a:avLst/>
          </a:prstGeom>
        </p:spPr>
        <p:txBody>
          <a:bodyPr/>
          <a:lstStyle>
            <a:lvl1pPr marL="342900" indent="-342900" eaLnBrk="1" hangingPunct="1">
              <a:spcBef>
                <a:spcPts val="700"/>
              </a:spcBef>
              <a:buClr>
                <a:srgbClr val="02348D"/>
              </a:buClr>
              <a:buSzPct val="7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783771" indent="-326571" eaLnBrk="1" hangingPunct="1">
              <a:spcBef>
                <a:spcPts val="700"/>
              </a:spcBef>
              <a:buClr>
                <a:srgbClr val="02348D"/>
              </a:buClr>
              <a:buSzPct val="8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1219200" indent="-304800" eaLnBrk="1" hangingPunct="1">
              <a:spcBef>
                <a:spcPts val="700"/>
              </a:spcBef>
              <a:buClr>
                <a:srgbClr val="02348D"/>
              </a:buClr>
              <a:buSzPct val="6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1737360" indent="-365760" eaLnBrk="1" hangingPunct="1">
              <a:spcBef>
                <a:spcPts val="700"/>
              </a:spcBef>
              <a:buClr>
                <a:srgbClr val="02348D"/>
              </a:buClr>
              <a:buSzPct val="7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22352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▪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6924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1496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6068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40640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The Equations dialog box includes several different views that you can use to create and manage your equations:</a:t>
            </a:r>
          </a:p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Three Views: The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Global Variables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Dimensions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dialog box offers three views. </a:t>
            </a:r>
          </a:p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Each view shows a different combination and sequence of equations, global variables and dimensions to help you perform tasks such as finding a specific equation, viewing all dimensions used in a part, and changing the order in which equations are solved.</a:t>
            </a:r>
          </a:p>
          <a:p>
            <a:pPr lvl="1"/>
            <a:endParaRPr lang="en-US" altLang="en-U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z="1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en-US" altLang="en-US" sz="1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43383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6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00050" y="800100"/>
            <a:ext cx="7772400" cy="1143000"/>
          </a:xfrm>
          <a:prstGeom prst="rect">
            <a:avLst/>
          </a:prstGeom>
        </p:spPr>
        <p:txBody>
          <a:bodyPr/>
          <a:lstStyle>
            <a:lvl1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indent="4572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indent="9144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indent="13716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indent="1828800" eaLnBrk="1" hangingPunct="1">
              <a:defRPr sz="4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altLang="en-US" sz="3600" smtClean="0">
                <a:latin typeface="Arial" panose="020B0604020202020204" pitchFamily="34" charset="0"/>
              </a:rPr>
              <a:t>Equations - Using Equations (Cont)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00050" y="2019300"/>
            <a:ext cx="8458200" cy="4114800"/>
          </a:xfrm>
          <a:prstGeom prst="rect">
            <a:avLst/>
          </a:prstGeom>
        </p:spPr>
        <p:txBody>
          <a:bodyPr/>
          <a:lstStyle>
            <a:lvl1pPr marL="342900" indent="-342900" eaLnBrk="1" hangingPunct="1">
              <a:spcBef>
                <a:spcPts val="700"/>
              </a:spcBef>
              <a:buClr>
                <a:srgbClr val="02348D"/>
              </a:buClr>
              <a:buSzPct val="7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783771" indent="-326571" eaLnBrk="1" hangingPunct="1">
              <a:spcBef>
                <a:spcPts val="700"/>
              </a:spcBef>
              <a:buClr>
                <a:srgbClr val="02348D"/>
              </a:buClr>
              <a:buSzPct val="8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1219200" indent="-304800" eaLnBrk="1" hangingPunct="1">
              <a:spcBef>
                <a:spcPts val="700"/>
              </a:spcBef>
              <a:buClr>
                <a:srgbClr val="02348D"/>
              </a:buClr>
              <a:buSzPct val="6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1737360" indent="-365760" eaLnBrk="1" hangingPunct="1">
              <a:spcBef>
                <a:spcPts val="700"/>
              </a:spcBef>
              <a:buClr>
                <a:srgbClr val="02348D"/>
              </a:buClr>
              <a:buSzPct val="7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22352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▪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6924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1496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6068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40640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To select a view:</a:t>
            </a:r>
          </a:p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Click the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Equations View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icon to see all global variables and equations for dimensions and features. </a:t>
            </a:r>
          </a:p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Click the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Dimensions View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icon to see all global variables, equations, and dimensions used in the active part or assembly, whether they are associated with an equation or not. </a:t>
            </a:r>
          </a:p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Click the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Ordered View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icon to see global variables and equations in the order they are solved, and to see suppressed equations. </a:t>
            </a:r>
          </a:p>
          <a:p>
            <a:pPr lvl="1"/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z="1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en-US" altLang="en-US" sz="1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2552700"/>
            <a:ext cx="2857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390900"/>
            <a:ext cx="257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25" y="4914900"/>
            <a:ext cx="276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411634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7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4800" y="1371600"/>
            <a:ext cx="8458200" cy="4114800"/>
          </a:xfrm>
          <a:prstGeom prst="rect">
            <a:avLst/>
          </a:prstGeom>
        </p:spPr>
        <p:txBody>
          <a:bodyPr/>
          <a:lstStyle>
            <a:lvl1pPr marL="342900" indent="-342900" eaLnBrk="1" hangingPunct="1">
              <a:spcBef>
                <a:spcPts val="700"/>
              </a:spcBef>
              <a:buClr>
                <a:srgbClr val="02348D"/>
              </a:buClr>
              <a:buSzPct val="7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  <a:lvl2pPr marL="783771" indent="-326571" eaLnBrk="1" hangingPunct="1">
              <a:spcBef>
                <a:spcPts val="700"/>
              </a:spcBef>
              <a:buClr>
                <a:srgbClr val="02348D"/>
              </a:buClr>
              <a:buSzPct val="8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2pPr>
            <a:lvl3pPr marL="1219200" indent="-304800" eaLnBrk="1" hangingPunct="1">
              <a:spcBef>
                <a:spcPts val="700"/>
              </a:spcBef>
              <a:buClr>
                <a:srgbClr val="02348D"/>
              </a:buClr>
              <a:buSzPct val="65000"/>
              <a:buFont typeface="Wingdings"/>
              <a:buChar char="■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3pPr>
            <a:lvl4pPr marL="1737360" indent="-365760" eaLnBrk="1" hangingPunct="1">
              <a:spcBef>
                <a:spcPts val="700"/>
              </a:spcBef>
              <a:buClr>
                <a:srgbClr val="02348D"/>
              </a:buClr>
              <a:buSzPct val="70000"/>
              <a:buFont typeface="Wingdings"/>
              <a:buChar char="◻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4pPr>
            <a:lvl5pPr marL="22352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▪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5pPr>
            <a:lvl6pPr marL="26924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6pPr>
            <a:lvl7pPr marL="31496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7pPr>
            <a:lvl8pPr marL="36068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8pPr>
            <a:lvl9pPr marL="4064000" indent="-406400" eaLnBrk="1" hangingPunct="1">
              <a:spcBef>
                <a:spcPts val="700"/>
              </a:spcBef>
              <a:buClr>
                <a:srgbClr val="02348D"/>
              </a:buClr>
              <a:buSzPct val="100000"/>
              <a:buFont typeface="Wingdings"/>
              <a:buChar char="•"/>
              <a:defRPr sz="3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Equations View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displays all global variables, equations to suppress features, and other equations for the part or assembly, grouped in those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three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categories. </a:t>
            </a:r>
          </a:p>
          <a:p>
            <a:pPr lvl="1"/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20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z="1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en-US" altLang="en-US" sz="1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19400"/>
            <a:ext cx="5286375" cy="1819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02123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8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878"/>
            <a:ext cx="9190165" cy="55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72157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9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975"/>
            <a:ext cx="9144000" cy="595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8962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348D"/>
      </a:accent1>
      <a:accent2>
        <a:srgbClr val="9999CC"/>
      </a:accent2>
      <a:accent3>
        <a:srgbClr val="8F8F8F"/>
      </a:accent3>
      <a:accent4>
        <a:srgbClr val="707070"/>
      </a:accent4>
      <a:accent5>
        <a:srgbClr val="AAAEC4"/>
      </a:accent5>
      <a:accent6>
        <a:srgbClr val="8B8B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2348D"/>
          </a:solidFill>
          <a:prstDash val="solid"/>
          <a:round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2348D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348D"/>
      </a:accent1>
      <a:accent2>
        <a:srgbClr val="9999CC"/>
      </a:accent2>
      <a:accent3>
        <a:srgbClr val="8F8F8F"/>
      </a:accent3>
      <a:accent4>
        <a:srgbClr val="707070"/>
      </a:accent4>
      <a:accent5>
        <a:srgbClr val="AAAEC4"/>
      </a:accent5>
      <a:accent6>
        <a:srgbClr val="8B8B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2348D"/>
          </a:solidFill>
          <a:prstDash val="solid"/>
          <a:round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2348D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AA993C3BBC4A40BCD707322CC9AE2D" ma:contentTypeVersion="2" ma:contentTypeDescription="Create a new document." ma:contentTypeScope="" ma:versionID="1792d9b41a91112473632d534e49bf24">
  <xsd:schema xmlns:xsd="http://www.w3.org/2001/XMLSchema" xmlns:xs="http://www.w3.org/2001/XMLSchema" xmlns:p="http://schemas.microsoft.com/office/2006/metadata/properties" xmlns:ns2="c02ef691-fff2-4f6b-8ce5-ac05314bad94" targetNamespace="http://schemas.microsoft.com/office/2006/metadata/properties" ma:root="true" ma:fieldsID="74b9ed9b9c78121052f0a20b97b9a119" ns2:_="">
    <xsd:import namespace="c02ef691-fff2-4f6b-8ce5-ac05314bad9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2ef691-fff2-4f6b-8ce5-ac05314bad9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E2351E-DD43-42CA-85B1-2ECB70550714}">
  <ds:schemaRefs>
    <ds:schemaRef ds:uri="http://schemas.microsoft.com/office/2006/metadata/properties"/>
    <ds:schemaRef ds:uri="http://schemas.microsoft.com/office/2006/documentManagement/types"/>
    <ds:schemaRef ds:uri="c02ef691-fff2-4f6b-8ce5-ac05314bad94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5C4795E-4103-4146-B3E8-70C1545682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2ef691-fff2-4f6b-8ce5-ac05314bad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D09AB4-BDFD-42DB-8007-FE5A774047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AIAA UCF Template </Template>
  <TotalTime>185</TotalTime>
  <Words>363</Words>
  <Application>Microsoft Office PowerPoint</Application>
  <PresentationFormat>On-screen Show (4:3)</PresentationFormat>
  <Paragraphs>65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Avenir Roman</vt:lpstr>
      <vt:lpstr>Helvetica</vt:lpstr>
      <vt:lpstr>Times New Roman</vt:lpstr>
      <vt:lpstr>Wingdings</vt:lpstr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Jaysen Mulligan</dc:creator>
  <cp:lastModifiedBy>Alex Litras</cp:lastModifiedBy>
  <cp:revision>14</cp:revision>
  <dcterms:created xsi:type="dcterms:W3CDTF">2015-06-26T01:06:47Z</dcterms:created>
  <dcterms:modified xsi:type="dcterms:W3CDTF">2016-03-27T19:24:23Z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0x010100F7AA993C3BBC4A40BCD707322CC9AE2D</vt:lpwstr>
  </property>
</Properties>
</file>