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60" r:id="rId3"/>
    <p:sldId id="262" r:id="rId4"/>
    <p:sldId id="274" r:id="rId5"/>
    <p:sldId id="266" r:id="rId6"/>
    <p:sldId id="280" r:id="rId7"/>
    <p:sldId id="265" r:id="rId8"/>
    <p:sldId id="269" r:id="rId9"/>
    <p:sldId id="268" r:id="rId10"/>
    <p:sldId id="267" r:id="rId11"/>
    <p:sldId id="263" r:id="rId12"/>
    <p:sldId id="275" r:id="rId13"/>
    <p:sldId id="273" r:id="rId14"/>
    <p:sldId id="277" r:id="rId15"/>
    <p:sldId id="278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79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2" autoAdjust="0"/>
    <p:restoredTop sz="93899" autoAdjust="0"/>
  </p:normalViewPr>
  <p:slideViewPr>
    <p:cSldViewPr snapToGrid="0">
      <p:cViewPr varScale="1">
        <p:scale>
          <a:sx n="68" d="100"/>
          <a:sy n="68" d="100"/>
        </p:scale>
        <p:origin x="3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7B9C5-7F90-468B-8E6D-FD1D8CAAC19E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9D0B1-617E-46BD-9E70-32799CA2BC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782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D0B1-617E-46BD-9E70-32799CA2BC4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4805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D0B1-617E-46BD-9E70-32799CA2BC49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8759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D0B1-617E-46BD-9E70-32799CA2BC4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1752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D0B1-617E-46BD-9E70-32799CA2BC49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424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D0B1-617E-46BD-9E70-32799CA2BC4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5244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D0B1-617E-46BD-9E70-32799CA2BC49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9171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D0B1-617E-46BD-9E70-32799CA2BC4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8966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D0B1-617E-46BD-9E70-32799CA2BC4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682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D0B1-617E-46BD-9E70-32799CA2BC4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5923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D0B1-617E-46BD-9E70-32799CA2BC4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3209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D0B1-617E-46BD-9E70-32799CA2BC4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7922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D0B1-617E-46BD-9E70-32799CA2BC49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2412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i-FI" dirty="0"/>
            </a:b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9D0B1-617E-46BD-9E70-32799CA2BC4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8712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200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5232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5305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2231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4523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7207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7125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49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430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442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217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9948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8275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7595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818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274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77F55-9DDE-49DE-A426-300952D4B95F}" type="datetimeFigureOut">
              <a:rPr lang="fi-FI" smtClean="0"/>
              <a:t>4.11.2016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13230-B4B2-423E-9D81-98EA8C4B0E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7788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venskanu.fi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pano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le.fi/aihe/oppiminen/kielet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855159" y="160945"/>
            <a:ext cx="10164779" cy="2146434"/>
          </a:xfrm>
        </p:spPr>
        <p:txBody>
          <a:bodyPr>
            <a:noAutofit/>
          </a:bodyPr>
          <a:lstStyle/>
          <a:p>
            <a:r>
              <a:rPr lang="fi-FI" sz="6600" dirty="0">
                <a:latin typeface="Berlin Sans FB" panose="020E0602020502020306" pitchFamily="34" charset="0"/>
              </a:rPr>
              <a:t>KOTIKANSAINVÄLISYYTTÄ SEINÄJOELLA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983329" y="5220604"/>
            <a:ext cx="8791575" cy="1488540"/>
          </a:xfrm>
        </p:spPr>
        <p:txBody>
          <a:bodyPr>
            <a:normAutofit/>
          </a:bodyPr>
          <a:lstStyle/>
          <a:p>
            <a:r>
              <a:rPr lang="fi-FI" sz="4800" dirty="0"/>
              <a:t>2.11.2016 Tuulikki </a:t>
            </a:r>
            <a:r>
              <a:rPr lang="fi-FI" sz="4800" dirty="0" err="1"/>
              <a:t>Zouiter</a:t>
            </a:r>
            <a:endParaRPr lang="fi-FI" sz="4800" dirty="0"/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Tuulikki.zouiter@seinajoki.fi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69" y="2788851"/>
            <a:ext cx="243861" cy="158509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973" y="2337776"/>
            <a:ext cx="8108714" cy="285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84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236" y="-1571092"/>
            <a:ext cx="5529761" cy="8510907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202" y="2292808"/>
            <a:ext cx="6192456" cy="3476892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6410228" y="452488"/>
            <a:ext cx="4965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b="1" dirty="0">
                <a:solidFill>
                  <a:schemeClr val="bg1"/>
                </a:solidFill>
              </a:rPr>
              <a:t>Yhdistetty ystävänpäivä </a:t>
            </a:r>
          </a:p>
          <a:p>
            <a:r>
              <a:rPr lang="fi-FI" sz="3600" b="1" dirty="0">
                <a:solidFill>
                  <a:schemeClr val="bg1"/>
                </a:solidFill>
              </a:rPr>
              <a:t>ja kirsikkapuun juhla.</a:t>
            </a:r>
          </a:p>
        </p:txBody>
      </p:sp>
    </p:spTree>
    <p:extLst>
      <p:ext uri="{BB962C8B-B14F-4D97-AF65-F5344CB8AC3E}">
        <p14:creationId xmlns:p14="http://schemas.microsoft.com/office/powerpoint/2010/main" val="1274939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9754" y="118753"/>
            <a:ext cx="11818075" cy="6626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6000" b="1" dirty="0">
                <a:solidFill>
                  <a:srgbClr val="FF0000"/>
                </a:solidFill>
              </a:rPr>
              <a:t>Koulut ja </a:t>
            </a:r>
            <a:r>
              <a:rPr lang="fi-FI" sz="6000" b="1" dirty="0" err="1">
                <a:solidFill>
                  <a:srgbClr val="FF0000"/>
                </a:solidFill>
              </a:rPr>
              <a:t>Svenska</a:t>
            </a:r>
            <a:r>
              <a:rPr lang="fi-FI" sz="6000" b="1" dirty="0">
                <a:solidFill>
                  <a:srgbClr val="FF0000"/>
                </a:solidFill>
              </a:rPr>
              <a:t> </a:t>
            </a:r>
            <a:r>
              <a:rPr lang="fi-FI" sz="6000" b="1" dirty="0" err="1">
                <a:solidFill>
                  <a:srgbClr val="FF0000"/>
                </a:solidFill>
              </a:rPr>
              <a:t>Föreningen</a:t>
            </a:r>
            <a:r>
              <a:rPr lang="fi-FI" sz="6000" b="1" dirty="0">
                <a:solidFill>
                  <a:srgbClr val="FF0000"/>
                </a:solidFill>
              </a:rPr>
              <a:t> i </a:t>
            </a:r>
            <a:r>
              <a:rPr lang="fi-FI" sz="6000" b="1" dirty="0" err="1">
                <a:solidFill>
                  <a:srgbClr val="FF0000"/>
                </a:solidFill>
              </a:rPr>
              <a:t>Östermyra</a:t>
            </a:r>
            <a:r>
              <a:rPr lang="fi-FI" sz="6000" b="1" dirty="0">
                <a:solidFill>
                  <a:srgbClr val="FF0000"/>
                </a:solidFill>
              </a:rPr>
              <a:t> (SFÖ) yhteistyössä</a:t>
            </a:r>
          </a:p>
          <a:p>
            <a:pPr marL="0" indent="0">
              <a:buNone/>
            </a:pPr>
            <a:r>
              <a:rPr lang="fi-FI" sz="6000" dirty="0"/>
              <a:t>- Lucian päivän esitykset kaupungintalolla, päiväkodeissa ja vanhusten hoitokodeissa</a:t>
            </a:r>
          </a:p>
          <a:p>
            <a:pPr>
              <a:buFontTx/>
              <a:buChar char="-"/>
            </a:pPr>
            <a:endParaRPr lang="fi-FI" sz="4800" dirty="0"/>
          </a:p>
        </p:txBody>
      </p:sp>
    </p:spTree>
    <p:extLst>
      <p:ext uri="{BB962C8B-B14F-4D97-AF65-F5344CB8AC3E}">
        <p14:creationId xmlns:p14="http://schemas.microsoft.com/office/powerpoint/2010/main" val="4140382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42258" y="414040"/>
            <a:ext cx="11477767" cy="62005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7200" b="1" dirty="0" err="1">
                <a:solidFill>
                  <a:srgbClr val="FF0000"/>
                </a:solidFill>
              </a:rPr>
              <a:t>Svenska</a:t>
            </a:r>
            <a:r>
              <a:rPr lang="fi-FI" sz="7200" b="1" dirty="0">
                <a:solidFill>
                  <a:srgbClr val="FF0000"/>
                </a:solidFill>
              </a:rPr>
              <a:t> NU</a:t>
            </a:r>
          </a:p>
          <a:p>
            <a:pPr>
              <a:buFontTx/>
              <a:buChar char="-"/>
            </a:pPr>
            <a:r>
              <a:rPr lang="fi-FI" sz="7200" dirty="0"/>
              <a:t>Teatteriesitys ”</a:t>
            </a:r>
            <a:r>
              <a:rPr lang="fi-FI" sz="7200" dirty="0" err="1"/>
              <a:t>Kornelias</a:t>
            </a:r>
            <a:r>
              <a:rPr lang="fi-FI" sz="7200" dirty="0"/>
              <a:t> </a:t>
            </a:r>
            <a:r>
              <a:rPr lang="fi-FI" sz="7200" dirty="0" err="1"/>
              <a:t>Hjärta</a:t>
            </a:r>
            <a:r>
              <a:rPr lang="fi-FI" sz="7200" dirty="0"/>
              <a:t>”</a:t>
            </a:r>
          </a:p>
          <a:p>
            <a:pPr>
              <a:buFontTx/>
              <a:buChar char="-"/>
            </a:pPr>
            <a:r>
              <a:rPr lang="fi-FI" sz="7200" dirty="0"/>
              <a:t>Retki Stundarsiin</a:t>
            </a:r>
          </a:p>
          <a:p>
            <a:pPr>
              <a:buFontTx/>
              <a:buChar char="-"/>
            </a:pPr>
            <a:r>
              <a:rPr lang="fi-FI" sz="7200" dirty="0" err="1"/>
              <a:t>Apan</a:t>
            </a:r>
            <a:r>
              <a:rPr lang="fi-FI" sz="7200" dirty="0"/>
              <a:t> Anders</a:t>
            </a:r>
          </a:p>
          <a:p>
            <a:pPr>
              <a:buFontTx/>
              <a:buChar char="-"/>
            </a:pPr>
            <a:r>
              <a:rPr lang="fi-FI" sz="7200" dirty="0">
                <a:hlinkClick r:id="rId3"/>
              </a:rPr>
              <a:t>www.svenskanu.fi</a:t>
            </a:r>
            <a:r>
              <a:rPr lang="fi-FI" sz="7200" dirty="0"/>
              <a:t> </a:t>
            </a:r>
          </a:p>
          <a:p>
            <a:pPr>
              <a:buFontTx/>
              <a:buChar char="-"/>
            </a:pPr>
            <a:endParaRPr lang="fi-FI" sz="4800" dirty="0"/>
          </a:p>
        </p:txBody>
      </p:sp>
    </p:spTree>
    <p:extLst>
      <p:ext uri="{BB962C8B-B14F-4D97-AF65-F5344CB8AC3E}">
        <p14:creationId xmlns:p14="http://schemas.microsoft.com/office/powerpoint/2010/main" val="16775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0"/>
            <a:ext cx="12191999" cy="6858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i-FI" sz="7700" b="1" dirty="0">
                <a:solidFill>
                  <a:srgbClr val="FF0000"/>
                </a:solidFill>
              </a:rPr>
              <a:t>Tietotekniikka apuna</a:t>
            </a:r>
          </a:p>
          <a:p>
            <a:pPr>
              <a:buFontTx/>
              <a:buChar char="-"/>
            </a:pPr>
            <a:r>
              <a:rPr lang="fi-FI" sz="7700" dirty="0"/>
              <a:t>Nojatuolimatkat matkailuvideoiden, Google-</a:t>
            </a:r>
            <a:r>
              <a:rPr lang="fi-FI" sz="7700" dirty="0" err="1"/>
              <a:t>mapsin</a:t>
            </a:r>
            <a:r>
              <a:rPr lang="fi-FI" sz="7700" dirty="0"/>
              <a:t> ja </a:t>
            </a:r>
            <a:r>
              <a:rPr lang="fi-FI" sz="7700" dirty="0">
                <a:hlinkClick r:id="rId3"/>
              </a:rPr>
              <a:t>www.airpano.com</a:t>
            </a:r>
            <a:r>
              <a:rPr lang="fi-FI" sz="7700" dirty="0"/>
              <a:t> –sivuston avulla</a:t>
            </a:r>
          </a:p>
          <a:p>
            <a:pPr>
              <a:buFontTx/>
              <a:buChar char="-"/>
            </a:pPr>
            <a:r>
              <a:rPr lang="fi-FI" sz="7700" dirty="0"/>
              <a:t> </a:t>
            </a:r>
            <a:r>
              <a:rPr lang="fi-FI" sz="7700" dirty="0">
                <a:hlinkClick r:id="rId4"/>
              </a:rPr>
              <a:t>www.yle.fi/aihe/oppiminen/kielet</a:t>
            </a:r>
            <a:r>
              <a:rPr lang="fi-FI" sz="7700" dirty="0"/>
              <a:t> (Löytyy myös paljon tietoa eri kulttuureista)</a:t>
            </a:r>
          </a:p>
          <a:p>
            <a:pPr>
              <a:buFontTx/>
              <a:buChar char="-"/>
            </a:pPr>
            <a:r>
              <a:rPr lang="fi-FI" sz="7700" dirty="0"/>
              <a:t> työskentelyt erilaisilla verkkoalustoilla (</a:t>
            </a:r>
            <a:r>
              <a:rPr lang="fi-FI" sz="7700" dirty="0" err="1"/>
              <a:t>eTwinning</a:t>
            </a:r>
            <a:r>
              <a:rPr lang="fi-FI" sz="7700" dirty="0"/>
              <a:t>, </a:t>
            </a:r>
            <a:r>
              <a:rPr lang="fi-FI" sz="7700" dirty="0" err="1"/>
              <a:t>Twin</a:t>
            </a:r>
            <a:r>
              <a:rPr lang="fi-FI" sz="7700" dirty="0"/>
              <a:t> </a:t>
            </a:r>
            <a:r>
              <a:rPr lang="fi-FI" sz="7700" dirty="0" err="1"/>
              <a:t>Space</a:t>
            </a:r>
            <a:r>
              <a:rPr lang="fi-FI" sz="7700" dirty="0"/>
              <a:t>, </a:t>
            </a:r>
            <a:r>
              <a:rPr lang="fi-FI" sz="7700" dirty="0" err="1"/>
              <a:t>Edmodo</a:t>
            </a:r>
            <a:r>
              <a:rPr lang="fi-FI" sz="7700" dirty="0"/>
              <a:t>, blogit, Facebook)</a:t>
            </a:r>
          </a:p>
          <a:p>
            <a:pPr>
              <a:buFontTx/>
              <a:buChar char="-"/>
            </a:pPr>
            <a:endParaRPr lang="fi-FI" sz="4800" dirty="0"/>
          </a:p>
        </p:txBody>
      </p:sp>
    </p:spTree>
    <p:extLst>
      <p:ext uri="{BB962C8B-B14F-4D97-AF65-F5344CB8AC3E}">
        <p14:creationId xmlns:p14="http://schemas.microsoft.com/office/powerpoint/2010/main" val="7880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321175" y="445630"/>
            <a:ext cx="9905998" cy="1478570"/>
          </a:xfrm>
        </p:spPr>
        <p:txBody>
          <a:bodyPr>
            <a:normAutofit fontScale="90000"/>
          </a:bodyPr>
          <a:lstStyle/>
          <a:p>
            <a:r>
              <a:rPr lang="fi-FI" sz="4800" dirty="0">
                <a:solidFill>
                  <a:srgbClr val="FFFF00"/>
                </a:solidFill>
              </a:rPr>
              <a:t>Amerikkalaisia ohjeita maahanmuuttajien koulutukseen</a:t>
            </a:r>
            <a:br>
              <a:rPr lang="fi-FI" sz="4800" dirty="0">
                <a:solidFill>
                  <a:srgbClr val="FFFF00"/>
                </a:solidFill>
              </a:rPr>
            </a:br>
            <a:r>
              <a:rPr lang="fi-FI" sz="2700" dirty="0">
                <a:solidFill>
                  <a:srgbClr val="FFFF00"/>
                </a:solidFill>
              </a:rPr>
              <a:t>Lähde: </a:t>
            </a:r>
            <a:r>
              <a:rPr lang="fi-FI" sz="2700" dirty="0" err="1">
                <a:solidFill>
                  <a:srgbClr val="FFFF00"/>
                </a:solidFill>
              </a:rPr>
              <a:t>national</a:t>
            </a:r>
            <a:r>
              <a:rPr lang="fi-FI" sz="2700" dirty="0">
                <a:solidFill>
                  <a:srgbClr val="FFFF00"/>
                </a:solidFill>
              </a:rPr>
              <a:t> </a:t>
            </a:r>
            <a:r>
              <a:rPr lang="fi-FI" sz="2700" dirty="0" err="1">
                <a:solidFill>
                  <a:srgbClr val="FFFF00"/>
                </a:solidFill>
              </a:rPr>
              <a:t>council</a:t>
            </a:r>
            <a:r>
              <a:rPr lang="fi-FI" sz="2700" dirty="0">
                <a:solidFill>
                  <a:srgbClr val="FFFF00"/>
                </a:solidFill>
              </a:rPr>
              <a:t> of </a:t>
            </a:r>
            <a:r>
              <a:rPr lang="fi-FI" sz="2700" dirty="0" err="1">
                <a:solidFill>
                  <a:srgbClr val="FFFF00"/>
                </a:solidFill>
              </a:rPr>
              <a:t>teachers</a:t>
            </a:r>
            <a:r>
              <a:rPr lang="fi-FI" sz="2700" dirty="0">
                <a:solidFill>
                  <a:srgbClr val="FFFF00"/>
                </a:solidFill>
              </a:rPr>
              <a:t> of English</a:t>
            </a:r>
            <a:endParaRPr lang="fi-FI" sz="4800" dirty="0">
              <a:solidFill>
                <a:srgbClr val="FFFF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21175" y="2440984"/>
            <a:ext cx="9905999" cy="1333686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fi-FI" sz="3600" b="1" dirty="0">
                <a:solidFill>
                  <a:schemeClr val="bg1"/>
                </a:solidFill>
              </a:rPr>
              <a:t>Aseta tavoitteet korkealle. </a:t>
            </a:r>
            <a:r>
              <a:rPr lang="fi-FI" sz="3600" b="1" dirty="0" err="1"/>
              <a:t>OPSin</a:t>
            </a:r>
            <a:r>
              <a:rPr lang="fi-FI" sz="3600" b="1" dirty="0"/>
              <a:t> tulisi sisältää ”isoja kysymyksiä” ja merkityksellisiä teemoja.</a:t>
            </a:r>
            <a:endParaRPr lang="fi-FI" sz="3600" b="1" dirty="0">
              <a:solidFill>
                <a:srgbClr val="FF0000"/>
              </a:solidFill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1321175" y="4061190"/>
            <a:ext cx="95464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solidFill>
                  <a:schemeClr val="bg1"/>
                </a:solidFill>
              </a:rPr>
              <a:t>2.  Käytä teknologiaa tehokkaasti</a:t>
            </a:r>
            <a:r>
              <a:rPr lang="fi-FI" sz="3600" dirty="0">
                <a:solidFill>
                  <a:schemeClr val="bg1"/>
                </a:solidFill>
              </a:rPr>
              <a:t>. </a:t>
            </a:r>
            <a:r>
              <a:rPr lang="fi-FI" sz="3600" b="1" dirty="0"/>
              <a:t>Se pitää yllä motivaatiota, kehittää kirjoitus- ja editointitaitoja ja sitoo oppilaat yhteisöön.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06629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21175" y="381177"/>
            <a:ext cx="9905999" cy="1507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3600" b="1" dirty="0">
                <a:solidFill>
                  <a:schemeClr val="bg1"/>
                </a:solidFill>
              </a:rPr>
              <a:t>3. Tunnista </a:t>
            </a:r>
            <a:r>
              <a:rPr lang="fi-FI" sz="3600" b="1" dirty="0" err="1">
                <a:solidFill>
                  <a:schemeClr val="bg1"/>
                </a:solidFill>
              </a:rPr>
              <a:t>sosiokulttuuriset</a:t>
            </a:r>
            <a:r>
              <a:rPr lang="fi-FI" sz="3600" b="1" dirty="0">
                <a:solidFill>
                  <a:schemeClr val="bg1"/>
                </a:solidFill>
              </a:rPr>
              <a:t> tekijät. </a:t>
            </a:r>
            <a:r>
              <a:rPr lang="fi-FI" sz="3600" b="1" dirty="0"/>
              <a:t>Tutustu oppilaiden taustoihin sekä luku- ja tietotaitoon.</a:t>
            </a:r>
            <a:endParaRPr lang="fi-FI" sz="3600" b="1" dirty="0">
              <a:solidFill>
                <a:srgbClr val="FF0000"/>
              </a:solidFill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1321175" y="2241766"/>
            <a:ext cx="95464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solidFill>
                  <a:schemeClr val="bg1"/>
                </a:solidFill>
              </a:rPr>
              <a:t>4. Älä pyri sivuuttamaan äidinkieltä ja kotiympäristöä</a:t>
            </a:r>
            <a:r>
              <a:rPr lang="fi-FI" sz="3600" dirty="0">
                <a:solidFill>
                  <a:schemeClr val="bg1"/>
                </a:solidFill>
              </a:rPr>
              <a:t>. </a:t>
            </a:r>
            <a:r>
              <a:rPr lang="fi-FI" sz="3600" b="1" dirty="0"/>
              <a:t>Käännä ne eduksi. Positiivinen käsitys omasta taustasta sekä kodin ja koulun välinen yhteistyö parantavat motivaatiota.</a:t>
            </a:r>
            <a:endParaRPr lang="fi-FI" b="1" dirty="0"/>
          </a:p>
        </p:txBody>
      </p:sp>
      <p:sp>
        <p:nvSpPr>
          <p:cNvPr id="5" name="Tekstiruutu 4"/>
          <p:cNvSpPr txBox="1"/>
          <p:nvPr/>
        </p:nvSpPr>
        <p:spPr>
          <a:xfrm>
            <a:off x="1321175" y="4550090"/>
            <a:ext cx="9267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solidFill>
                  <a:schemeClr val="bg1"/>
                </a:solidFill>
              </a:rPr>
              <a:t>5. Tunnista kielitaidon ja </a:t>
            </a:r>
            <a:r>
              <a:rPr lang="fi-FI" sz="3600" b="1" dirty="0" err="1">
                <a:solidFill>
                  <a:schemeClr val="bg1"/>
                </a:solidFill>
              </a:rPr>
              <a:t>oppimitaidon</a:t>
            </a:r>
            <a:r>
              <a:rPr lang="fi-FI" sz="3600" b="1" dirty="0">
                <a:solidFill>
                  <a:schemeClr val="bg1"/>
                </a:solidFill>
              </a:rPr>
              <a:t> erot</a:t>
            </a:r>
            <a:r>
              <a:rPr lang="fi-FI" sz="3600" dirty="0">
                <a:solidFill>
                  <a:schemeClr val="bg1"/>
                </a:solidFill>
              </a:rPr>
              <a:t>. </a:t>
            </a:r>
            <a:r>
              <a:rPr lang="fi-FI" sz="3600" b="1" dirty="0"/>
              <a:t>Älä sijoita </a:t>
            </a:r>
            <a:r>
              <a:rPr lang="fi-FI" sz="3600" b="1" dirty="0" err="1"/>
              <a:t>kielenoppijoita</a:t>
            </a:r>
            <a:r>
              <a:rPr lang="fi-FI" sz="3600" b="1" dirty="0"/>
              <a:t> oppimishäiriöisille suunnattuun erityisopetukseen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17595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52695" y="349994"/>
            <a:ext cx="6969435" cy="1192203"/>
          </a:xfrm>
        </p:spPr>
        <p:txBody>
          <a:bodyPr>
            <a:normAutofit/>
          </a:bodyPr>
          <a:lstStyle/>
          <a:p>
            <a:r>
              <a:rPr lang="fi-FI" sz="4800" dirty="0">
                <a:solidFill>
                  <a:srgbClr val="FFFF00"/>
                </a:solidFill>
              </a:rPr>
              <a:t>Esimerkkejä </a:t>
            </a:r>
            <a:r>
              <a:rPr lang="fi-FI" sz="4800" dirty="0" err="1">
                <a:solidFill>
                  <a:srgbClr val="FFFF00"/>
                </a:solidFill>
              </a:rPr>
              <a:t>seinäjoelta</a:t>
            </a:r>
            <a:endParaRPr lang="fi-FI" sz="4800" dirty="0">
              <a:solidFill>
                <a:srgbClr val="FFFF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2263" y="1542197"/>
            <a:ext cx="11477767" cy="50538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sz="5200" b="1" dirty="0">
                <a:solidFill>
                  <a:srgbClr val="FF0000"/>
                </a:solidFill>
              </a:rPr>
              <a:t>Ko</a:t>
            </a:r>
            <a:r>
              <a:rPr lang="fi-FI" sz="5400" b="1" dirty="0">
                <a:solidFill>
                  <a:srgbClr val="FF0000"/>
                </a:solidFill>
              </a:rPr>
              <a:t>ulun oppilaiden ja opettajien kokemukset</a:t>
            </a:r>
          </a:p>
          <a:p>
            <a:pPr>
              <a:buFontTx/>
              <a:buChar char="-"/>
            </a:pPr>
            <a:r>
              <a:rPr lang="fi-FI" sz="4800" dirty="0"/>
              <a:t> </a:t>
            </a:r>
            <a:r>
              <a:rPr lang="fi-FI" sz="5400" dirty="0"/>
              <a:t>kertomukset ja esitelmät omista matkoista</a:t>
            </a:r>
          </a:p>
          <a:p>
            <a:pPr>
              <a:buFontTx/>
              <a:buChar char="-"/>
            </a:pPr>
            <a:r>
              <a:rPr lang="fi-FI" sz="5400" dirty="0"/>
              <a:t> kaksikieliset oppilaat/avustajat/opettajat opettavat kieliä, kertovat toisesta kotimaastaan</a:t>
            </a:r>
          </a:p>
          <a:p>
            <a:pPr>
              <a:buFontTx/>
              <a:buChar char="-"/>
            </a:pPr>
            <a:r>
              <a:rPr lang="fi-FI" sz="5400" dirty="0"/>
              <a:t> vaihto-oppilaina olleet omat opiskelijat</a:t>
            </a:r>
          </a:p>
          <a:p>
            <a:pPr>
              <a:buFontTx/>
              <a:buChar char="-"/>
            </a:pPr>
            <a:endParaRPr lang="fi-FI" sz="4800" dirty="0"/>
          </a:p>
          <a:p>
            <a:pPr>
              <a:buFontTx/>
              <a:buChar char="-"/>
            </a:pPr>
            <a:endParaRPr lang="fi-FI" sz="4800" dirty="0"/>
          </a:p>
        </p:txBody>
      </p:sp>
    </p:spTree>
    <p:extLst>
      <p:ext uri="{BB962C8B-B14F-4D97-AF65-F5344CB8AC3E}">
        <p14:creationId xmlns:p14="http://schemas.microsoft.com/office/powerpoint/2010/main" val="319238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3200" b="1" dirty="0">
                <a:solidFill>
                  <a:srgbClr val="FF0000"/>
                </a:solidFill>
              </a:rPr>
              <a:t>Kaupungissa ja lähiseudulla asuvat tai vierailevat ulkomaalaiset</a:t>
            </a:r>
          </a:p>
          <a:p>
            <a:pPr>
              <a:buFontTx/>
              <a:buChar char="-"/>
            </a:pPr>
            <a:r>
              <a:rPr lang="fi-FI" sz="4000" dirty="0"/>
              <a:t> </a:t>
            </a:r>
            <a:r>
              <a:rPr lang="fi-FI" sz="3600" dirty="0"/>
              <a:t>oppilaiden vanhemmat</a:t>
            </a:r>
          </a:p>
          <a:p>
            <a:pPr>
              <a:buFontTx/>
              <a:buChar char="-"/>
            </a:pPr>
            <a:r>
              <a:rPr lang="fi-FI" sz="3600" dirty="0"/>
              <a:t> suomea opiskelevat harjoittelijat</a:t>
            </a:r>
          </a:p>
          <a:p>
            <a:pPr>
              <a:buFontTx/>
              <a:buChar char="-"/>
            </a:pPr>
            <a:r>
              <a:rPr lang="fi-FI" sz="3600" dirty="0"/>
              <a:t> lukion ja </a:t>
            </a:r>
            <a:r>
              <a:rPr lang="fi-FI" sz="3600" dirty="0" err="1"/>
              <a:t>Seamkin</a:t>
            </a:r>
            <a:r>
              <a:rPr lang="fi-FI" sz="3600" dirty="0"/>
              <a:t> vaihto-opiskelijat, Lukio Job</a:t>
            </a:r>
          </a:p>
          <a:p>
            <a:pPr>
              <a:buFontTx/>
              <a:buChar char="-"/>
            </a:pPr>
            <a:r>
              <a:rPr lang="fi-FI" sz="3600" dirty="0"/>
              <a:t> Erasmus-kouluissa –hanke, </a:t>
            </a:r>
            <a:r>
              <a:rPr lang="fi-FI" sz="3600" dirty="0" err="1"/>
              <a:t>Fulbright</a:t>
            </a:r>
            <a:r>
              <a:rPr lang="fi-FI" sz="3600" dirty="0"/>
              <a:t>-stipendiaatit</a:t>
            </a:r>
          </a:p>
          <a:p>
            <a:pPr>
              <a:buFontTx/>
              <a:buChar char="-"/>
            </a:pPr>
            <a:r>
              <a:rPr lang="fi-FI" sz="3600" dirty="0"/>
              <a:t> ystävät, tuttavat, sukulaiset, maahanmuuttajat</a:t>
            </a:r>
          </a:p>
          <a:p>
            <a:pPr>
              <a:buFontTx/>
              <a:buChar char="-"/>
            </a:pPr>
            <a:r>
              <a:rPr lang="fi-FI" sz="3600" dirty="0"/>
              <a:t>Yhteistyö nuorisotoimen kanssa </a:t>
            </a:r>
          </a:p>
          <a:p>
            <a:pPr>
              <a:buFontTx/>
              <a:buChar char="-"/>
            </a:pPr>
            <a:r>
              <a:rPr lang="fi-FI" sz="3600" dirty="0"/>
              <a:t>Yhteistyö Nuorkauppakamarin kanssa – </a:t>
            </a:r>
            <a:r>
              <a:rPr lang="fi-FI" sz="3200" dirty="0"/>
              <a:t>”Alakoulu kansainväliseksi”</a:t>
            </a:r>
            <a:endParaRPr lang="fi-FI" sz="3600" dirty="0"/>
          </a:p>
          <a:p>
            <a:pPr>
              <a:buFontTx/>
              <a:buChar char="-"/>
            </a:pP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17879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09515" y="267643"/>
            <a:ext cx="5503936" cy="1478570"/>
          </a:xfrm>
        </p:spPr>
        <p:txBody>
          <a:bodyPr/>
          <a:lstStyle/>
          <a:p>
            <a:r>
              <a:rPr lang="fi-FI" b="1" dirty="0">
                <a:solidFill>
                  <a:srgbClr val="FF0000"/>
                </a:solidFill>
              </a:rPr>
              <a:t>Svetlanan tekemiä aakkostauluja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527" y="1585459"/>
            <a:ext cx="5262046" cy="354171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451" y="168622"/>
            <a:ext cx="4540973" cy="283367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349" y="3157284"/>
            <a:ext cx="5534850" cy="357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26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02599" y="0"/>
            <a:ext cx="12594599" cy="70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4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45650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1" y="6070862"/>
            <a:ext cx="12378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</a:rPr>
              <a:t>Harjoittelijamme tekemä juliste, jonka avulla voi harjoitella japanilaisia kirjaimia</a:t>
            </a:r>
            <a:r>
              <a:rPr lang="fi-FI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203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0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080426"/>
            <a:ext cx="6727980" cy="3777574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984" y="0"/>
            <a:ext cx="7707016" cy="38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9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12010" y="0"/>
            <a:ext cx="7496571" cy="68580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570" y="0"/>
            <a:ext cx="4695580" cy="93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206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iri">
  <a:themeElements>
    <a:clrScheme name="Piiri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Piiri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iri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TM04033919[[fn=Piiri]]</Template>
  <TotalTime>847</TotalTime>
  <Words>275</Words>
  <Application>Microsoft Office PowerPoint</Application>
  <PresentationFormat>Laajakuva</PresentationFormat>
  <Paragraphs>51</Paragraphs>
  <Slides>15</Slides>
  <Notes>13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1" baseType="lpstr">
      <vt:lpstr>Arial</vt:lpstr>
      <vt:lpstr>Berlin Sans FB</vt:lpstr>
      <vt:lpstr>Calibri</vt:lpstr>
      <vt:lpstr>Trebuchet MS</vt:lpstr>
      <vt:lpstr>Tw Cen MT</vt:lpstr>
      <vt:lpstr>Piiri</vt:lpstr>
      <vt:lpstr>KOTIKANSAINVÄLISYYTTÄ SEINÄJOELLA</vt:lpstr>
      <vt:lpstr>Esimerkkejä seinäjoelta</vt:lpstr>
      <vt:lpstr>PowerPoint-esitys</vt:lpstr>
      <vt:lpstr>Svetlanan tekemiä aakkostauluja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Amerikkalaisia ohjeita maahanmuuttajien koulutukseen Lähde: national council of teachers of English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KOTIKANSAINVÄLISYYTTÄ SEINÄJOELLA</dc:title>
  <dc:creator>Microsoft-tili</dc:creator>
  <cp:lastModifiedBy>Tuulikki Zouiter</cp:lastModifiedBy>
  <cp:revision>63</cp:revision>
  <dcterms:created xsi:type="dcterms:W3CDTF">2016-09-25T15:11:40Z</dcterms:created>
  <dcterms:modified xsi:type="dcterms:W3CDTF">2016-11-04T14:17:33Z</dcterms:modified>
</cp:coreProperties>
</file>