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1"/>
  </p:notesMasterIdLst>
  <p:sldIdLst>
    <p:sldId id="256" r:id="rId2"/>
    <p:sldId id="312" r:id="rId3"/>
    <p:sldId id="261" r:id="rId4"/>
    <p:sldId id="273" r:id="rId5"/>
    <p:sldId id="297" r:id="rId6"/>
    <p:sldId id="299" r:id="rId7"/>
    <p:sldId id="269" r:id="rId8"/>
    <p:sldId id="271" r:id="rId9"/>
    <p:sldId id="302" r:id="rId10"/>
    <p:sldId id="272" r:id="rId11"/>
    <p:sldId id="307" r:id="rId12"/>
    <p:sldId id="305" r:id="rId13"/>
    <p:sldId id="306" r:id="rId14"/>
    <p:sldId id="308" r:id="rId15"/>
    <p:sldId id="309" r:id="rId16"/>
    <p:sldId id="313" r:id="rId17"/>
    <p:sldId id="303" r:id="rId18"/>
    <p:sldId id="258" r:id="rId19"/>
    <p:sldId id="314" r:id="rId20"/>
  </p:sldIdLst>
  <p:sldSz cx="12192000" cy="6858000"/>
  <p:notesSz cx="6669088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a, Maria A" initials="KMA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9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-102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C5FC1-B058-4A6D-8EBD-354790C0F9D0}" type="datetimeFigureOut">
              <a:rPr lang="fi-FI" smtClean="0"/>
              <a:t>19.9.2016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7AB26-9268-4C32-AB62-6E41FC0282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30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§§§§§§§§§§§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7AB26-9268-4C32-AB62-6E41FC02820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1573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7AB26-9268-4C32-AB62-6E41FC028209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5317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7AB26-9268-4C32-AB62-6E41FC028209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973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7AB26-9268-4C32-AB62-6E41FC028209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0265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7AB26-9268-4C32-AB62-6E41FC028209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0711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7AB26-9268-4C32-AB62-6E41FC028209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0636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7AB26-9268-4C32-AB62-6E41FC028209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3881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7AB26-9268-4C32-AB62-6E41FC028209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372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7AB26-9268-4C32-AB62-6E41FC028209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681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Tilastokeskus julkaisee vuosittain tilastoja väestöstä </a:t>
            </a:r>
            <a:r>
              <a:rPr lang="fi-FI" i="1" dirty="0" smtClean="0"/>
              <a:t>kansalaisuuden</a:t>
            </a:r>
            <a:r>
              <a:rPr lang="fi-FI" dirty="0" smtClean="0"/>
              <a:t>, </a:t>
            </a:r>
            <a:r>
              <a:rPr lang="fi-FI" i="1" dirty="0" smtClean="0"/>
              <a:t>syntymämaan</a:t>
            </a:r>
            <a:r>
              <a:rPr lang="fi-FI" dirty="0" smtClean="0"/>
              <a:t>, </a:t>
            </a:r>
            <a:r>
              <a:rPr lang="fi-FI" i="1" dirty="0" smtClean="0"/>
              <a:t>kielen</a:t>
            </a:r>
            <a:r>
              <a:rPr lang="fi-FI" dirty="0" smtClean="0"/>
              <a:t> ja uudemman </a:t>
            </a:r>
            <a:r>
              <a:rPr lang="fi-FI" i="1" dirty="0" smtClean="0"/>
              <a:t>syntyperä</a:t>
            </a:r>
            <a:r>
              <a:rPr lang="fi-FI" dirty="0" smtClean="0"/>
              <a:t> -luokituksen mukaan. Kohdejoukon koko vaihtelee sen mukaan, mikä tai mitkä näistä taustamuuttujista otetaan mukaan tarkasteluun. Monikielisyyden ja monikulttuurisuuden tilastointi on ongelmallista terminologian vuoksi. Taustoista ks. Saukkonen 2016: </a:t>
            </a:r>
            <a:r>
              <a:rPr lang="fi-FI" i="1" dirty="0" smtClean="0"/>
              <a:t>http://tietotrendit.stat.fi/mag/article/166/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7AB26-9268-4C32-AB62-6E41FC028209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367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7AB26-9268-4C32-AB62-6E41FC02820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523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7AB26-9268-4C32-AB62-6E41FC02820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1574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Toimintakulttuurin kehittämistä ohjaava periaate. Kaiken kielikasvatuksen yhteinen periaate peruskoulussa ja lukiossa.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7AB26-9268-4C32-AB62-6E41FC02820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270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Suhdelukukerroin 11,6 (ruotsi 25013; venäjä 6244; viro 4145; somali 1540; englanti 1533; arabia 1441: kurdi 971; kiina 923; albania</a:t>
            </a:r>
            <a:r>
              <a:rPr lang="fi-FI" baseline="0" dirty="0" smtClean="0"/>
              <a:t> 796; farsi 753; thai 740: vietnam 713; saame 168)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7AB26-9268-4C32-AB62-6E41FC02820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7523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7AB26-9268-4C32-AB62-6E41FC02820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7033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7AB26-9268-4C32-AB62-6E41FC028209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7125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Palaan vielä kielikasvatuksen tärkeän ajattelijan, Jim </a:t>
            </a:r>
            <a:r>
              <a:rPr lang="fi-FI" dirty="0" err="1" smtClean="0"/>
              <a:t>Cumminsin</a:t>
            </a:r>
            <a:r>
              <a:rPr lang="fi-FI" dirty="0" smtClean="0"/>
              <a:t> vuonna 2000 esittämään malliin. Se heijastuu Suomen </a:t>
            </a:r>
            <a:r>
              <a:rPr lang="fi-FI" dirty="0" err="1" smtClean="0"/>
              <a:t>opseista</a:t>
            </a:r>
            <a:r>
              <a:rPr lang="fi-FI" dirty="0" smtClean="0"/>
              <a:t>, se on ollut pohjana mm.</a:t>
            </a:r>
            <a:r>
              <a:rPr lang="fi-FI" baseline="0" dirty="0" smtClean="0"/>
              <a:t> brittiläiselle kielikasvatusajattelulle monikielisyyden aikana. Se näyttää myös pohjustavan </a:t>
            </a:r>
            <a:r>
              <a:rPr lang="fi-FI" baseline="0" dirty="0" err="1" smtClean="0"/>
              <a:t>translanguaging</a:t>
            </a:r>
            <a:r>
              <a:rPr lang="fi-FI" baseline="0" dirty="0" smtClean="0"/>
              <a:t>-tutkimuksen kautta, ja viime aikoina </a:t>
            </a:r>
            <a:r>
              <a:rPr lang="fi-FI" baseline="0" dirty="0" err="1" smtClean="0"/>
              <a:t>Cummins</a:t>
            </a:r>
            <a:r>
              <a:rPr lang="fi-FI" baseline="0" dirty="0" smtClean="0"/>
              <a:t> onkin tavattu </a:t>
            </a:r>
            <a:r>
              <a:rPr lang="fi-FI" baseline="0" dirty="0" err="1" smtClean="0"/>
              <a:t>translanguaging</a:t>
            </a:r>
            <a:r>
              <a:rPr lang="fi-FI" baseline="0" dirty="0" smtClean="0"/>
              <a:t>-teemalla kulkevissa konferensseissa.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7AB26-9268-4C32-AB62-6E41FC028209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7350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7AB26-9268-4C32-AB62-6E41FC028209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82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A5BC-7216-4E64-9B31-DD708B9BA281}" type="datetimeFigureOut">
              <a:rPr lang="fi-FI" smtClean="0"/>
              <a:t>19.9.2016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83FF234-7EC3-4344-B615-1E4A82EED5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11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A5BC-7216-4E64-9B31-DD708B9BA281}" type="datetimeFigureOut">
              <a:rPr lang="fi-FI" smtClean="0"/>
              <a:t>19.9.2016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234-7EC3-4344-B615-1E4A82EED5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142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A5BC-7216-4E64-9B31-DD708B9BA281}" type="datetimeFigureOut">
              <a:rPr lang="fi-FI" smtClean="0"/>
              <a:t>19.9.2016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234-7EC3-4344-B615-1E4A82EED5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3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A5BC-7216-4E64-9B31-DD708B9BA281}" type="datetimeFigureOut">
              <a:rPr lang="fi-FI" smtClean="0"/>
              <a:t>19.9.2016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234-7EC3-4344-B615-1E4A82EED5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991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7F0A5BC-7216-4E64-9B31-DD708B9BA281}" type="datetimeFigureOut">
              <a:rPr lang="fi-FI" smtClean="0"/>
              <a:t>19.9.2016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i-FI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83FF234-7EC3-4344-B615-1E4A82EED5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821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A5BC-7216-4E64-9B31-DD708B9BA281}" type="datetimeFigureOut">
              <a:rPr lang="fi-FI" smtClean="0"/>
              <a:t>19.9.2016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234-7EC3-4344-B615-1E4A82EED5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174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A5BC-7216-4E64-9B31-DD708B9BA281}" type="datetimeFigureOut">
              <a:rPr lang="fi-FI" smtClean="0"/>
              <a:t>19.9.2016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234-7EC3-4344-B615-1E4A82EED5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756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A5BC-7216-4E64-9B31-DD708B9BA281}" type="datetimeFigureOut">
              <a:rPr lang="fi-FI" smtClean="0"/>
              <a:t>19.9.2016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234-7EC3-4344-B615-1E4A82EED5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515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A5BC-7216-4E64-9B31-DD708B9BA281}" type="datetimeFigureOut">
              <a:rPr lang="fi-FI" smtClean="0"/>
              <a:t>19.9.2016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234-7EC3-4344-B615-1E4A82EED5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152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A5BC-7216-4E64-9B31-DD708B9BA281}" type="datetimeFigureOut">
              <a:rPr lang="fi-FI" smtClean="0"/>
              <a:t>19.9.2016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234-7EC3-4344-B615-1E4A82EED5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328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A5BC-7216-4E64-9B31-DD708B9BA281}" type="datetimeFigureOut">
              <a:rPr lang="fi-FI" smtClean="0"/>
              <a:t>19.9.2016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234-7EC3-4344-B615-1E4A82EED5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565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7F0A5BC-7216-4E64-9B31-DD708B9BA281}" type="datetimeFigureOut">
              <a:rPr lang="fi-FI" smtClean="0"/>
              <a:t>19.9.2016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83FF234-7EC3-4344-B615-1E4A82EED5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069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chlxO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carap.ecml.at/FREPAfornationalcontactpoint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7200" dirty="0" smtClean="0"/>
              <a:t>Kielitietoisuuden kulttuuria kehittämässä</a:t>
            </a:r>
            <a:endParaRPr lang="fi-FI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fi-FI" dirty="0" smtClean="0"/>
              <a:t>Opetushallituksen kansainvälisyyspäivä 19. syyskuuta 2016</a:t>
            </a:r>
          </a:p>
          <a:p>
            <a:pPr>
              <a:lnSpc>
                <a:spcPct val="110000"/>
              </a:lnSpc>
            </a:pPr>
            <a:r>
              <a:rPr lang="fi-FI" dirty="0" smtClean="0"/>
              <a:t>Dosentti Maria Ahlholm, Helsingin yliopiston opettajankoulutuslaitos</a:t>
            </a:r>
          </a:p>
          <a:p>
            <a:pPr>
              <a:lnSpc>
                <a:spcPct val="110000"/>
              </a:lnSpc>
            </a:pPr>
            <a:r>
              <a:rPr lang="fi-FI" dirty="0" err="1" smtClean="0"/>
              <a:t>Ojenne</a:t>
            </a:r>
            <a:r>
              <a:rPr lang="fi-FI" dirty="0" smtClean="0"/>
              <a:t> osoitteessa </a:t>
            </a:r>
            <a:r>
              <a:rPr lang="fi-FI" dirty="0" smtClean="0">
                <a:hlinkClick r:id="rId3"/>
              </a:rPr>
              <a:t>http</a:t>
            </a:r>
            <a:r>
              <a:rPr lang="fi-FI" dirty="0">
                <a:hlinkClick r:id="rId3"/>
              </a:rPr>
              <a:t>://</a:t>
            </a:r>
            <a:r>
              <a:rPr lang="fi-FI" dirty="0" smtClean="0">
                <a:hlinkClick r:id="rId3"/>
              </a:rPr>
              <a:t>bit.ly/2chlxOH</a:t>
            </a:r>
            <a:r>
              <a:rPr lang="fi-FI" dirty="0" smtClean="0"/>
              <a:t> </a:t>
            </a:r>
          </a:p>
          <a:p>
            <a:pPr>
              <a:lnSpc>
                <a:spcPct val="110000"/>
              </a:lnSpc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5642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000" dirty="0" smtClean="0"/>
              <a:t>Sitä sanotaan pulssiksi</a:t>
            </a:r>
            <a:endParaRPr lang="fi-FI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t-EE" dirty="0"/>
              <a:t>1  Sirpa	shh hei. (.) etsippä se sydämesi nyt (.) se syke.  (.) jostaki,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2  Sirpa	kokeile sinäki (.) kädestä 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3  Sirpa	missä  sun sydän lyö missä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4 Eetu	löytsin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5 Sirpa	tuolla lyö. (.) kokeile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6 Rolan  	пульс ’pulssi’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7 Sirpa	PUlssi (.) 	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8 Sirpa	sitä sanotaan pulssiksi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9 Rolan  	a (0.7)  у меня нету пульса я умераю. ’mutta minulla ei ole pulssia minä kuolen’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10 Sirpa	ä- (.) peukalo ei oo paras mahollinen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11 Eetu	hehhehhehheh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12 Rolan	I don't have puls I'm dying. bfff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13 Sirpa	joku muu (.) sormi.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14 Eetu	I don't have bullshit I'm dying.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7731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000" dirty="0" smtClean="0"/>
              <a:t>Sitä sanotaan pulssiksi</a:t>
            </a:r>
            <a:endParaRPr lang="fi-FI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t-EE" dirty="0"/>
              <a:t>1  Sirpa	shh hei. (.) etsippä se sydämesi nyt (.) se syke.  (.) jostaki,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2  Sirpa	kokeile sinäki (.) kädestä 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3  Sirpa	missä  sun sydän lyö missä</a:t>
            </a:r>
            <a:endParaRPr lang="fi-FI" dirty="0"/>
          </a:p>
          <a:p>
            <a:pPr marL="0" indent="0">
              <a:buNone/>
            </a:pPr>
            <a:r>
              <a:rPr lang="et-EE" dirty="0">
                <a:solidFill>
                  <a:schemeClr val="bg1">
                    <a:lumMod val="65000"/>
                  </a:schemeClr>
                </a:solidFill>
              </a:rPr>
              <a:t>4 Eetu	löytsin</a:t>
            </a:r>
            <a:endParaRPr lang="fi-FI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t-EE" dirty="0"/>
              <a:t>5 Sirpa	tuolla lyö. (.) kokeile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6 Rolan  	пульс ’pulssi’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7 Sirpa	PUlssi (.) 	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8 Sirpa	sitä sanotaan pulssiksi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9 Rolan  	a (0.7)  у меня нету пульса я умераю. ’mutta minulla ei ole pulssia minä kuolen’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10 Sirpa	ä- (.) peukalo ei oo paras mahollinen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11 Eetu	hehhehhehheh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12 Rolan	I don't have puls I'm dying. bfff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13 Sirpa	joku muu (.) sormi.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14 Eetu	I don't have bullshit I'm dying.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Rectangle 3"/>
          <p:cNvSpPr/>
          <p:nvPr/>
        </p:nvSpPr>
        <p:spPr>
          <a:xfrm>
            <a:off x="1" y="2352675"/>
            <a:ext cx="12192000" cy="12096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5" name="Group 4"/>
          <p:cNvGrpSpPr/>
          <p:nvPr/>
        </p:nvGrpSpPr>
        <p:grpSpPr>
          <a:xfrm>
            <a:off x="8334374" y="0"/>
            <a:ext cx="2390775" cy="6857999"/>
            <a:chOff x="1069848" y="1958707"/>
            <a:chExt cx="1152525" cy="46463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9848" y="1958707"/>
              <a:ext cx="1152525" cy="1219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9848" y="3177907"/>
              <a:ext cx="1152525" cy="110548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9848" y="4283390"/>
              <a:ext cx="1152525" cy="111935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9848" y="5402749"/>
              <a:ext cx="1152525" cy="1202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5279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000" dirty="0" smtClean="0"/>
              <a:t>Sitä sanotaan pulssiksi</a:t>
            </a:r>
            <a:endParaRPr lang="fi-FI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t-EE" dirty="0"/>
              <a:t>1  Sirpa	shh hei. (.) etsippä se sydämesi nyt (.) se syke.  (.) jostaki,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2  Sirpa	kokeile sinäki (.) kädestä 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3  Sirpa	missä  sun sydän lyö missä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4 Eetu	löytsin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5 Sirpa	tuolla lyö. (.) kokeile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6 Rolan  	пульс ’pulssi’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7 Sirpa	PUlssi (.) 	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8 Sirpa	sitä sanotaan pulssiksi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9 Rolan  	a (0.7)  у меня нету пульса я умераю. ’mutta minulla ei ole pulssia minä kuolen’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10 Sirpa	ä- (.) peukalo ei oo paras mahollinen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11 Eetu	hehhehhehheh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12 Rolan	I don't have puls I'm dying. bfff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13 Sirpa	joku muu (.) sormi.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14 Eetu	I don't have bullshit I'm dying.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Rectangle 3"/>
          <p:cNvSpPr/>
          <p:nvPr/>
        </p:nvSpPr>
        <p:spPr>
          <a:xfrm>
            <a:off x="1" y="3505200"/>
            <a:ext cx="12192000" cy="9239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3481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000" dirty="0" smtClean="0"/>
              <a:t>Sitä sanotaan pulssiksi</a:t>
            </a:r>
            <a:endParaRPr lang="fi-FI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t-EE" dirty="0"/>
              <a:t>1  Sirpa	shh hei. (.) etsippä se sydämesi nyt (.) se syke.  (.) jostaki,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2  Sirpa	kokeile sinäki (.) kädestä 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3  Sirpa	missä  sun sydän lyö missä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4 Eetu	löytsin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5 Sirpa	tuolla lyö. (.) kokeile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6 Rolan  	пульс ’pulssi’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7 Sirpa	PUlssi (.) 	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8 Sirpa	sitä sanotaan pulssiksi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9 Rolan  	a (0.7)  у меня нету пульса я умераю. ’mutta minulla ei ole pulssia minä kuolen’</a:t>
            </a:r>
            <a:endParaRPr lang="fi-FI" dirty="0"/>
          </a:p>
          <a:p>
            <a:pPr marL="0" indent="0">
              <a:buNone/>
            </a:pPr>
            <a:r>
              <a:rPr lang="et-EE" dirty="0">
                <a:solidFill>
                  <a:schemeClr val="bg1">
                    <a:lumMod val="65000"/>
                  </a:schemeClr>
                </a:solidFill>
              </a:rPr>
              <a:t>10 Sirpa	ä- (.) peukalo ei oo paras mahollinen</a:t>
            </a:r>
            <a:endParaRPr lang="fi-FI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t-EE" dirty="0"/>
              <a:t>11 Eetu	hehhehhehheh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12 Rolan	I don't have puls I'm dying. bfff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13 Sirpa	joku muu (.) sormi.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14 Eetu	I don't have bullshit I'm dying.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Rectangle 3"/>
          <p:cNvSpPr/>
          <p:nvPr/>
        </p:nvSpPr>
        <p:spPr>
          <a:xfrm>
            <a:off x="1" y="4381500"/>
            <a:ext cx="12192000" cy="1219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0835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000" dirty="0" smtClean="0"/>
              <a:t>Sitä sanotaan pulssiksi</a:t>
            </a:r>
            <a:endParaRPr lang="fi-FI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t-EE" dirty="0"/>
              <a:t>1  Sirpa	shh hei. (.) etsippä se sydämesi nyt (.) se syke.  (.) jostaki,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2  Sirpa	kokeile sinäki (.) kädestä 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3  Sirpa	missä  sun sydän lyö missä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4 Eetu	löytsin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5 Sirpa	tuolla lyö. (.) kokeile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6 Rolan  	пульс ’pulssi’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7 Sirpa	PUlssi (.) 	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8 Sirpa	sitä sanotaan pulssiksi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9 Rolan  	a (0.7)  у меня нету пульса я умераю. ’mutta minulla ei ole pulssia minä kuolen’</a:t>
            </a:r>
            <a:endParaRPr lang="fi-FI" dirty="0"/>
          </a:p>
          <a:p>
            <a:pPr marL="0" indent="0">
              <a:buNone/>
            </a:pPr>
            <a:r>
              <a:rPr lang="et-EE" dirty="0">
                <a:solidFill>
                  <a:schemeClr val="bg1">
                    <a:lumMod val="65000"/>
                  </a:schemeClr>
                </a:solidFill>
              </a:rPr>
              <a:t>10 Sirpa	ä- (.) peukalo ei oo paras mahollinen</a:t>
            </a:r>
            <a:endParaRPr lang="fi-FI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chemeClr val="bg1">
                    <a:lumMod val="65000"/>
                  </a:schemeClr>
                </a:solidFill>
              </a:rPr>
              <a:t>11 Eetu	hehhehhehheh</a:t>
            </a:r>
            <a:endParaRPr lang="fi-FI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t-EE" dirty="0"/>
              <a:t>12 Rolan	I don't have puls I'm dying. bfff</a:t>
            </a:r>
            <a:endParaRPr lang="fi-FI" dirty="0"/>
          </a:p>
          <a:p>
            <a:pPr marL="0" indent="0">
              <a:buNone/>
            </a:pPr>
            <a:r>
              <a:rPr lang="et-EE" dirty="0">
                <a:solidFill>
                  <a:schemeClr val="bg1">
                    <a:lumMod val="65000"/>
                  </a:schemeClr>
                </a:solidFill>
              </a:rPr>
              <a:t>13 Sirpa	joku muu (.) sormi.</a:t>
            </a:r>
            <a:endParaRPr lang="fi-FI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t-EE" dirty="0"/>
              <a:t>14 Eetu	I don't have bullshit I'm dying.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Rectangle 3"/>
          <p:cNvSpPr/>
          <p:nvPr/>
        </p:nvSpPr>
        <p:spPr>
          <a:xfrm>
            <a:off x="1" y="3505200"/>
            <a:ext cx="12192000" cy="266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09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000" dirty="0" smtClean="0"/>
              <a:t>Sitä sanotaan pulssiksi</a:t>
            </a:r>
            <a:endParaRPr lang="fi-FI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t-EE" dirty="0"/>
              <a:t>1  Sirpa	shh hei. (.) etsippä se sydämesi nyt (.) se syke.  (.) jostaki,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2  Sirpa	kokeile sinäki (.) kädestä 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3  Sirpa	missä  sun sydän lyö missä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4 Eetu	löytsin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5 Sirpa	tuolla lyö. (.) kokeile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6 Rolan  	пульс ’pulssi’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7 Sirpa	PUlssi (.) 	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8 Sirpa	sitä sanotaan pulssiksi</a:t>
            </a:r>
            <a:endParaRPr lang="fi-FI" dirty="0"/>
          </a:p>
          <a:p>
            <a:pPr marL="0" indent="0">
              <a:buNone/>
            </a:pPr>
            <a:r>
              <a:rPr lang="et-EE" dirty="0"/>
              <a:t>9 Rolan  	a (0.7)  у меня нету пульса я умераю. ’mutta minulla ei ole pulssia minä kuolen’</a:t>
            </a:r>
            <a:endParaRPr lang="fi-FI" dirty="0"/>
          </a:p>
          <a:p>
            <a:pPr marL="0" indent="0">
              <a:buNone/>
            </a:pPr>
            <a:r>
              <a:rPr lang="et-EE" dirty="0">
                <a:solidFill>
                  <a:schemeClr val="bg1">
                    <a:lumMod val="65000"/>
                  </a:schemeClr>
                </a:solidFill>
              </a:rPr>
              <a:t>10 Sirpa	ä- (.) peukalo ei oo paras mahollinen</a:t>
            </a:r>
            <a:endParaRPr lang="fi-FI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chemeClr val="bg1">
                    <a:lumMod val="65000"/>
                  </a:schemeClr>
                </a:solidFill>
              </a:rPr>
              <a:t>11 Eetu	hehhehhehheh</a:t>
            </a:r>
            <a:endParaRPr lang="fi-FI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t-EE" dirty="0"/>
              <a:t>12 Rolan	I don't have puls I'm dying. bfff</a:t>
            </a:r>
            <a:endParaRPr lang="fi-FI" dirty="0"/>
          </a:p>
          <a:p>
            <a:pPr marL="0" indent="0">
              <a:buNone/>
            </a:pPr>
            <a:r>
              <a:rPr lang="et-EE" dirty="0">
                <a:solidFill>
                  <a:schemeClr val="bg1">
                    <a:lumMod val="65000"/>
                  </a:schemeClr>
                </a:solidFill>
              </a:rPr>
              <a:t>13 Sirpa	joku muu (.) sormi.</a:t>
            </a:r>
            <a:endParaRPr lang="fi-FI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t-EE" dirty="0"/>
              <a:t>14 Eetu	I don't have bullshit I'm dying.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Rectangle 3"/>
          <p:cNvSpPr/>
          <p:nvPr/>
        </p:nvSpPr>
        <p:spPr>
          <a:xfrm>
            <a:off x="1" y="3505200"/>
            <a:ext cx="12192000" cy="266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/>
          <p:cNvSpPr txBox="1"/>
          <p:nvPr/>
        </p:nvSpPr>
        <p:spPr>
          <a:xfrm>
            <a:off x="8953500" y="3543300"/>
            <a:ext cx="1390650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err="1" smtClean="0"/>
              <a:t>puls</a:t>
            </a:r>
            <a:endParaRPr lang="fi-FI" dirty="0" smtClean="0"/>
          </a:p>
          <a:p>
            <a:r>
              <a:rPr lang="fi-FI" dirty="0" smtClean="0"/>
              <a:t>pulssi</a:t>
            </a:r>
          </a:p>
          <a:p>
            <a:r>
              <a:rPr lang="fi-FI" dirty="0" smtClean="0"/>
              <a:t>pulssiksi</a:t>
            </a:r>
          </a:p>
          <a:p>
            <a:r>
              <a:rPr lang="fi-FI" dirty="0" err="1" smtClean="0"/>
              <a:t>pulsa</a:t>
            </a: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puls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bullshit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700629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Mallia </a:t>
            </a:r>
            <a:r>
              <a:rPr lang="fi-FI" dirty="0" err="1" smtClean="0"/>
              <a:t>keski-euroopasta</a:t>
            </a:r>
            <a:r>
              <a:rPr lang="fi-FI" dirty="0" smtClean="0"/>
              <a:t>: </a:t>
            </a:r>
            <a:r>
              <a:rPr lang="fi-FI" dirty="0" err="1" smtClean="0"/>
              <a:t>frepa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carap.ecml.at/FREPAfornationalcontactpoints</a:t>
            </a:r>
            <a:endParaRPr lang="fi-FI" dirty="0" smtClean="0"/>
          </a:p>
          <a:p>
            <a:r>
              <a:rPr lang="fi-FI" dirty="0" smtClean="0"/>
              <a:t>Itävallan </a:t>
            </a:r>
            <a:r>
              <a:rPr lang="fi-FI" dirty="0" err="1" smtClean="0"/>
              <a:t>Grazissa</a:t>
            </a:r>
            <a:r>
              <a:rPr lang="fi-FI" dirty="0" smtClean="0"/>
              <a:t> sijaitseva ECML on vuosien ajan pitänyt esillä monikielisyyspedagogiikkaa.</a:t>
            </a:r>
          </a:p>
          <a:p>
            <a:r>
              <a:rPr lang="fi-FI" dirty="0" smtClean="0"/>
              <a:t>Erityisesti Saksan PISA-oppimistulokset ovat maahanmuuttajaoppilailla parantuneet, kun tarkastellaan matematiikan tuloksia v. 2012 kierrokselta (PISA 2012 </a:t>
            </a:r>
            <a:r>
              <a:rPr lang="fi-FI" dirty="0" err="1" smtClean="0"/>
              <a:t>Results</a:t>
            </a:r>
            <a:r>
              <a:rPr lang="fi-FI" dirty="0" smtClean="0"/>
              <a:t>, s. 76–78).</a:t>
            </a:r>
          </a:p>
          <a:p>
            <a:r>
              <a:rPr lang="fi-FI" dirty="0" smtClean="0"/>
              <a:t>Kouluihin levinnyt hiljainen tieto monikielisyyden pedagogiikasta kantaa hedelmää.</a:t>
            </a:r>
          </a:p>
          <a:p>
            <a:r>
              <a:rPr lang="fi-FI" dirty="0"/>
              <a:t>Vrt. meillä maahanmuuttajaoppilaiden oppimistulokset kaksi vuotta suomalaista keskiarvoa </a:t>
            </a:r>
            <a:r>
              <a:rPr lang="fi-FI" dirty="0" smtClean="0"/>
              <a:t>jäljessä</a:t>
            </a:r>
            <a:r>
              <a:rPr lang="fi-FI" dirty="0"/>
              <a:t> </a:t>
            </a:r>
            <a:r>
              <a:rPr lang="fi-FI" dirty="0" smtClean="0"/>
              <a:t>(Harju-Luukkainen ym. 2014).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8216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200" dirty="0" smtClean="0"/>
              <a:t>lue lisää: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4000" dirty="0" smtClean="0"/>
              <a:t>tilanteisuus, </a:t>
            </a:r>
            <a:r>
              <a:rPr lang="fi-FI" sz="4000" dirty="0" err="1" smtClean="0"/>
              <a:t>translanguaging</a:t>
            </a:r>
            <a:r>
              <a:rPr lang="fi-FI" sz="4000" dirty="0" smtClean="0"/>
              <a:t> ja kielenoppiminen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fi-FI" dirty="0"/>
              <a:t>Ahlholm, M. 2015. Englanti venäjänkielisen alakoululaisen suomen kielen oppimisen tukena. </a:t>
            </a:r>
            <a:r>
              <a:rPr lang="fi-FI" dirty="0" smtClean="0"/>
              <a:t>Kalliokoski</a:t>
            </a:r>
            <a:r>
              <a:rPr lang="fi-FI" dirty="0"/>
              <a:t>, J,, K. </a:t>
            </a:r>
            <a:r>
              <a:rPr lang="fi-FI" dirty="0" err="1"/>
              <a:t>Mård</a:t>
            </a:r>
            <a:r>
              <a:rPr lang="fi-FI" dirty="0"/>
              <a:t>-Miettinen &amp; T. Nikula (toim.) 2015. Kieli koulutuksen resurssina: vieraalla ja toisella kielellä oppimisen ja opetuksen näkökulmia. </a:t>
            </a:r>
            <a:r>
              <a:rPr lang="fi-FI" dirty="0" err="1"/>
              <a:t>AFinLA</a:t>
            </a:r>
            <a:r>
              <a:rPr lang="fi-FI" dirty="0"/>
              <a:t>-e. Soveltavan </a:t>
            </a:r>
            <a:r>
              <a:rPr lang="fi-FI" dirty="0" err="1"/>
              <a:t>kieliteiteen</a:t>
            </a:r>
            <a:r>
              <a:rPr lang="fi-FI" dirty="0"/>
              <a:t> tutkimuksia 2015 / n:0 8. </a:t>
            </a:r>
            <a:r>
              <a:rPr lang="fi-FI" dirty="0" smtClean="0"/>
              <a:t>93–112</a:t>
            </a:r>
          </a:p>
          <a:p>
            <a:pPr>
              <a:lnSpc>
                <a:spcPct val="120000"/>
              </a:lnSpc>
            </a:pPr>
            <a:r>
              <a:rPr lang="fi-FI" dirty="0" err="1" smtClean="0"/>
              <a:t>Creese</a:t>
            </a:r>
            <a:r>
              <a:rPr lang="fi-FI" dirty="0"/>
              <a:t>, A</a:t>
            </a:r>
            <a:r>
              <a:rPr lang="fi-FI" dirty="0" smtClean="0"/>
              <a:t>.–</a:t>
            </a:r>
            <a:r>
              <a:rPr lang="fi-FI" dirty="0" err="1" smtClean="0"/>
              <a:t>Blackledge</a:t>
            </a:r>
            <a:r>
              <a:rPr lang="fi-FI" dirty="0" smtClean="0"/>
              <a:t>, A. 2010. Translanguaging in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bilingual</a:t>
            </a:r>
            <a:r>
              <a:rPr lang="fi-FI" dirty="0" smtClean="0"/>
              <a:t> </a:t>
            </a:r>
            <a:r>
              <a:rPr lang="fi-FI" dirty="0" err="1" smtClean="0"/>
              <a:t>classroom</a:t>
            </a:r>
            <a:r>
              <a:rPr lang="fi-FI" dirty="0" smtClean="0"/>
              <a:t>: a </a:t>
            </a:r>
            <a:r>
              <a:rPr lang="fi-FI" dirty="0" err="1" smtClean="0"/>
              <a:t>pedagogy</a:t>
            </a:r>
            <a:r>
              <a:rPr lang="fi-FI" dirty="0" smtClean="0"/>
              <a:t> for </a:t>
            </a:r>
            <a:r>
              <a:rPr lang="fi-FI" dirty="0" err="1" smtClean="0"/>
              <a:t>learning</a:t>
            </a:r>
            <a:r>
              <a:rPr lang="fi-FI" dirty="0" smtClean="0"/>
              <a:t> and </a:t>
            </a:r>
            <a:r>
              <a:rPr lang="fi-FI" dirty="0" err="1" smtClean="0"/>
              <a:t>teaching</a:t>
            </a:r>
            <a:r>
              <a:rPr lang="fi-FI" dirty="0" smtClean="0"/>
              <a:t>? </a:t>
            </a:r>
            <a:r>
              <a:rPr lang="fi-FI" i="1" dirty="0" err="1" smtClean="0"/>
              <a:t>The</a:t>
            </a:r>
            <a:r>
              <a:rPr lang="fi-FI" i="1" dirty="0" smtClean="0"/>
              <a:t> </a:t>
            </a:r>
            <a:r>
              <a:rPr lang="fi-FI" i="1" dirty="0" err="1" smtClean="0"/>
              <a:t>Modern</a:t>
            </a:r>
            <a:r>
              <a:rPr lang="fi-FI" i="1" dirty="0" smtClean="0"/>
              <a:t> Language Journal (94: 1)</a:t>
            </a:r>
            <a:r>
              <a:rPr lang="fi-FI" dirty="0" smtClean="0"/>
              <a:t>, s. 103–115.</a:t>
            </a:r>
          </a:p>
          <a:p>
            <a:pPr>
              <a:lnSpc>
                <a:spcPct val="120000"/>
              </a:lnSpc>
            </a:pPr>
            <a:r>
              <a:rPr lang="fi-FI" dirty="0" smtClean="0"/>
              <a:t>García</a:t>
            </a:r>
            <a:r>
              <a:rPr lang="fi-FI" dirty="0"/>
              <a:t>, O</a:t>
            </a:r>
            <a:r>
              <a:rPr lang="fi-FI" dirty="0" smtClean="0"/>
              <a:t>.–Li</a:t>
            </a:r>
            <a:r>
              <a:rPr lang="fi-FI" dirty="0"/>
              <a:t>, W. 2014. </a:t>
            </a:r>
            <a:r>
              <a:rPr lang="fi-FI" i="1" dirty="0"/>
              <a:t>Translanguaging. Language, </a:t>
            </a:r>
            <a:r>
              <a:rPr lang="fi-FI" i="1" dirty="0" err="1"/>
              <a:t>bilingualism</a:t>
            </a:r>
            <a:r>
              <a:rPr lang="fi-FI" i="1" dirty="0"/>
              <a:t> and </a:t>
            </a:r>
            <a:r>
              <a:rPr lang="fi-FI" i="1" dirty="0" err="1"/>
              <a:t>education</a:t>
            </a:r>
            <a:r>
              <a:rPr lang="fi-FI" i="1" dirty="0"/>
              <a:t>.</a:t>
            </a:r>
            <a:r>
              <a:rPr lang="fi-FI" dirty="0"/>
              <a:t> New York: </a:t>
            </a:r>
            <a:r>
              <a:rPr lang="fi-FI" dirty="0" err="1"/>
              <a:t>Palgrave</a:t>
            </a:r>
            <a:r>
              <a:rPr lang="fi-FI" dirty="0"/>
              <a:t> </a:t>
            </a:r>
            <a:r>
              <a:rPr lang="fi-FI" dirty="0" err="1"/>
              <a:t>Macmillan</a:t>
            </a:r>
            <a:r>
              <a:rPr lang="fi-FI" dirty="0"/>
              <a:t>.</a:t>
            </a:r>
          </a:p>
          <a:p>
            <a:pPr>
              <a:lnSpc>
                <a:spcPct val="120000"/>
              </a:lnSpc>
            </a:pPr>
            <a:r>
              <a:rPr lang="fi-FI" dirty="0"/>
              <a:t>Lehtonen, H. </a:t>
            </a:r>
            <a:r>
              <a:rPr lang="fi-FI" dirty="0" smtClean="0"/>
              <a:t>2015. </a:t>
            </a:r>
            <a:r>
              <a:rPr lang="fi-FI" i="1" dirty="0"/>
              <a:t>Tyylitellen: Nuorten kielelliset resurssit ja kielen sosiaalinen indeksisyys monietnisessä Helsingissä. </a:t>
            </a:r>
            <a:r>
              <a:rPr lang="fi-FI" dirty="0"/>
              <a:t>Suomen kielen, </a:t>
            </a:r>
            <a:r>
              <a:rPr lang="fi-FI" dirty="0" err="1"/>
              <a:t>suomalais</a:t>
            </a:r>
            <a:r>
              <a:rPr lang="fi-FI" dirty="0"/>
              <a:t>-ugrilaisten ja pohjoismaisten kielten ja kirjallisuuksien laitos. Helsinki: Helsingin yliopisto</a:t>
            </a:r>
            <a:r>
              <a:rPr lang="fi-FI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Paulsrud</a:t>
            </a:r>
            <a:r>
              <a:rPr lang="en-US" dirty="0"/>
              <a:t>, B</a:t>
            </a:r>
            <a:r>
              <a:rPr lang="en-US" dirty="0" smtClean="0"/>
              <a:t>.</a:t>
            </a:r>
            <a:r>
              <a:rPr lang="fi-FI" dirty="0" smtClean="0"/>
              <a:t>–</a:t>
            </a:r>
            <a:r>
              <a:rPr lang="en-US" dirty="0" smtClean="0"/>
              <a:t>Rosén</a:t>
            </a:r>
            <a:r>
              <a:rPr lang="en-US" dirty="0"/>
              <a:t>, J</a:t>
            </a:r>
            <a:r>
              <a:rPr lang="en-US" dirty="0" smtClean="0"/>
              <a:t>.</a:t>
            </a:r>
            <a:r>
              <a:rPr lang="fi-FI" dirty="0" smtClean="0"/>
              <a:t>–</a:t>
            </a:r>
            <a:r>
              <a:rPr lang="en-US" dirty="0" smtClean="0"/>
              <a:t>Straszer</a:t>
            </a:r>
            <a:r>
              <a:rPr lang="en-US" dirty="0"/>
              <a:t>, B</a:t>
            </a:r>
            <a:r>
              <a:rPr lang="en-US" dirty="0" smtClean="0"/>
              <a:t>.</a:t>
            </a:r>
            <a:r>
              <a:rPr lang="fi-FI" dirty="0" smtClean="0"/>
              <a:t>–</a:t>
            </a:r>
            <a:r>
              <a:rPr lang="en-US" dirty="0" smtClean="0"/>
              <a:t>Wedin</a:t>
            </a:r>
            <a:r>
              <a:rPr lang="en-US" dirty="0"/>
              <a:t>, Å.  (Eds</a:t>
            </a:r>
            <a:r>
              <a:rPr lang="en-US" dirty="0" smtClean="0"/>
              <a:t>.) 2016 (</a:t>
            </a:r>
            <a:r>
              <a:rPr lang="en-US" dirty="0" err="1" smtClean="0"/>
              <a:t>painossa</a:t>
            </a:r>
            <a:r>
              <a:rPr lang="en-US" dirty="0" smtClean="0"/>
              <a:t>). </a:t>
            </a:r>
            <a:r>
              <a:rPr lang="en-US" i="1" dirty="0"/>
              <a:t>Translanguaging and Education: New perspectives from the field.</a:t>
            </a:r>
            <a:r>
              <a:rPr lang="en-US" dirty="0"/>
              <a:t> Bristol: Multilingual Matters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&gt; Slotte, A.</a:t>
            </a:r>
            <a:r>
              <a:rPr lang="fi-FI" dirty="0" smtClean="0"/>
              <a:t>–</a:t>
            </a:r>
            <a:r>
              <a:rPr lang="en-US" dirty="0" smtClean="0"/>
              <a:t>Ahlholm, M. Negotiating concepts </a:t>
            </a:r>
            <a:r>
              <a:rPr lang="en-US" dirty="0"/>
              <a:t>and the </a:t>
            </a:r>
            <a:r>
              <a:rPr lang="en-US" dirty="0" smtClean="0"/>
              <a:t>role </a:t>
            </a:r>
            <a:r>
              <a:rPr lang="en-US" dirty="0"/>
              <a:t>of </a:t>
            </a:r>
            <a:r>
              <a:rPr lang="en-US" dirty="0" smtClean="0"/>
              <a:t>Translanguaging</a:t>
            </a:r>
          </a:p>
          <a:p>
            <a:pPr>
              <a:lnSpc>
                <a:spcPct val="120000"/>
              </a:lnSpc>
            </a:pPr>
            <a:r>
              <a:rPr lang="sv-SE" dirty="0"/>
              <a:t>Preston, A</a:t>
            </a:r>
            <a:r>
              <a:rPr lang="sv-SE" dirty="0" smtClean="0"/>
              <a:t>.</a:t>
            </a:r>
            <a:r>
              <a:rPr lang="fi-FI" dirty="0" smtClean="0"/>
              <a:t>–</a:t>
            </a:r>
            <a:r>
              <a:rPr lang="sv-SE" dirty="0" err="1" smtClean="0"/>
              <a:t>Balaam</a:t>
            </a:r>
            <a:r>
              <a:rPr lang="sv-SE" dirty="0"/>
              <a:t>, M</a:t>
            </a:r>
            <a:r>
              <a:rPr lang="sv-SE" dirty="0" smtClean="0"/>
              <a:t>.</a:t>
            </a:r>
            <a:r>
              <a:rPr lang="fi-FI" dirty="0" smtClean="0"/>
              <a:t>–</a:t>
            </a:r>
            <a:r>
              <a:rPr lang="sv-SE" dirty="0" err="1" smtClean="0"/>
              <a:t>Seedhouse</a:t>
            </a:r>
            <a:r>
              <a:rPr lang="sv-SE" dirty="0"/>
              <a:t>, P</a:t>
            </a:r>
            <a:r>
              <a:rPr lang="sv-SE" dirty="0" smtClean="0"/>
              <a:t>.</a:t>
            </a:r>
            <a:r>
              <a:rPr lang="fi-FI" dirty="0" smtClean="0"/>
              <a:t>–</a:t>
            </a:r>
            <a:r>
              <a:rPr lang="sv-SE" dirty="0" smtClean="0"/>
              <a:t>Kurhila</a:t>
            </a:r>
            <a:r>
              <a:rPr lang="sv-SE" dirty="0"/>
              <a:t>, S</a:t>
            </a:r>
            <a:r>
              <a:rPr lang="sv-SE" dirty="0" smtClean="0"/>
              <a:t>.</a:t>
            </a:r>
            <a:r>
              <a:rPr lang="fi-FI" dirty="0" smtClean="0"/>
              <a:t>–</a:t>
            </a:r>
            <a:r>
              <a:rPr lang="sv-SE" dirty="0" smtClean="0"/>
              <a:t>Kotilainen</a:t>
            </a:r>
            <a:r>
              <a:rPr lang="sv-SE" dirty="0"/>
              <a:t>, L</a:t>
            </a:r>
            <a:r>
              <a:rPr lang="sv-SE" dirty="0" smtClean="0"/>
              <a:t>.</a:t>
            </a:r>
            <a:r>
              <a:rPr lang="fi-FI" dirty="0" smtClean="0"/>
              <a:t>–</a:t>
            </a:r>
            <a:r>
              <a:rPr lang="sv-SE" dirty="0" err="1" smtClean="0"/>
              <a:t>Rafiev</a:t>
            </a:r>
            <a:r>
              <a:rPr lang="sv-SE" dirty="0"/>
              <a:t>, A</a:t>
            </a:r>
            <a:r>
              <a:rPr lang="sv-SE" dirty="0" smtClean="0"/>
              <a:t>.</a:t>
            </a:r>
            <a:r>
              <a:rPr lang="fi-FI" dirty="0" smtClean="0"/>
              <a:t>–</a:t>
            </a:r>
            <a:r>
              <a:rPr lang="sv-SE" dirty="0" smtClean="0"/>
              <a:t>Jackson</a:t>
            </a:r>
            <a:r>
              <a:rPr lang="sv-SE" dirty="0"/>
              <a:t>, D</a:t>
            </a:r>
            <a:r>
              <a:rPr lang="sv-SE" dirty="0" smtClean="0"/>
              <a:t>.</a:t>
            </a:r>
            <a:r>
              <a:rPr lang="fi-FI" dirty="0" smtClean="0"/>
              <a:t>–</a:t>
            </a:r>
            <a:r>
              <a:rPr lang="sv-SE" dirty="0" smtClean="0"/>
              <a:t>Olivier</a:t>
            </a:r>
            <a:r>
              <a:rPr lang="sv-SE" dirty="0"/>
              <a:t>, P. (2015).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/>
              <a:t>a </a:t>
            </a:r>
            <a:r>
              <a:rPr lang="sv-SE" dirty="0" err="1"/>
              <a:t>kitchen</a:t>
            </a:r>
            <a:r>
              <a:rPr lang="sv-SE" dirty="0"/>
              <a:t> </a:t>
            </a:r>
            <a:r>
              <a:rPr lang="sv-SE" dirty="0" err="1"/>
              <a:t>teach</a:t>
            </a:r>
            <a:r>
              <a:rPr lang="sv-SE" dirty="0"/>
              <a:t> </a:t>
            </a:r>
            <a:r>
              <a:rPr lang="sv-SE" dirty="0" err="1"/>
              <a:t>languages</a:t>
            </a:r>
            <a:r>
              <a:rPr lang="sv-SE" dirty="0"/>
              <a:t>? </a:t>
            </a:r>
            <a:r>
              <a:rPr lang="sv-SE" dirty="0" err="1"/>
              <a:t>Linking</a:t>
            </a:r>
            <a:r>
              <a:rPr lang="sv-SE" dirty="0"/>
              <a:t> </a:t>
            </a:r>
            <a:r>
              <a:rPr lang="sv-SE" dirty="0" err="1"/>
              <a:t>theory</a:t>
            </a:r>
            <a:r>
              <a:rPr lang="sv-SE" dirty="0"/>
              <a:t> and </a:t>
            </a:r>
            <a:r>
              <a:rPr lang="sv-SE" dirty="0" err="1"/>
              <a:t>practice</a:t>
            </a:r>
            <a:r>
              <a:rPr lang="sv-SE" dirty="0"/>
              <a:t> in the design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context-aware</a:t>
            </a:r>
            <a:r>
              <a:rPr lang="sv-SE" dirty="0"/>
              <a:t> </a:t>
            </a:r>
            <a:r>
              <a:rPr lang="sv-SE" dirty="0" err="1"/>
              <a:t>language</a:t>
            </a:r>
            <a:r>
              <a:rPr lang="sv-SE" dirty="0"/>
              <a:t> </a:t>
            </a:r>
            <a:r>
              <a:rPr lang="sv-SE" dirty="0" err="1"/>
              <a:t>learning</a:t>
            </a:r>
            <a:r>
              <a:rPr lang="sv-SE" dirty="0"/>
              <a:t> </a:t>
            </a:r>
            <a:r>
              <a:rPr lang="sv-SE" dirty="0" err="1"/>
              <a:t>environments</a:t>
            </a:r>
            <a:r>
              <a:rPr lang="sv-SE" dirty="0"/>
              <a:t>. </a:t>
            </a:r>
            <a:r>
              <a:rPr lang="sv-SE" i="1" dirty="0"/>
              <a:t>Smart Learning Environments,</a:t>
            </a:r>
            <a:r>
              <a:rPr lang="sv-SE" dirty="0"/>
              <a:t> 2(1), </a:t>
            </a:r>
            <a:r>
              <a:rPr lang="sv-SE" dirty="0" smtClean="0"/>
              <a:t>1</a:t>
            </a:r>
            <a:r>
              <a:rPr lang="fi-FI" dirty="0" smtClean="0"/>
              <a:t>–1</a:t>
            </a:r>
            <a:r>
              <a:rPr lang="sv-SE" dirty="0" smtClean="0"/>
              <a:t>9</a:t>
            </a:r>
            <a:r>
              <a:rPr lang="sv-SE" dirty="0"/>
              <a:t>. doi:10.1186/s40561-015-0016-9</a:t>
            </a:r>
            <a:endParaRPr lang="sv-SE" dirty="0" smtClean="0"/>
          </a:p>
          <a:p>
            <a:pPr>
              <a:lnSpc>
                <a:spcPct val="120000"/>
              </a:lnSpc>
            </a:pPr>
            <a:r>
              <a:rPr lang="sv-SE" dirty="0" smtClean="0"/>
              <a:t>Rosén</a:t>
            </a:r>
            <a:r>
              <a:rPr lang="sv-SE" dirty="0"/>
              <a:t>, J</a:t>
            </a:r>
            <a:r>
              <a:rPr lang="sv-SE" dirty="0" smtClean="0"/>
              <a:t>.–Wedin</a:t>
            </a:r>
            <a:r>
              <a:rPr lang="sv-SE" dirty="0"/>
              <a:t>, Å. 2015. Klassrumsinteraktion och flerspråkighet – ett kritiskt perspektiv. Stockholm: Liber</a:t>
            </a:r>
            <a:endParaRPr lang="en-US" dirty="0" smtClean="0"/>
          </a:p>
          <a:p>
            <a:pPr>
              <a:lnSpc>
                <a:spcPct val="120000"/>
              </a:lnSpc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6274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</a:t>
            </a:r>
            <a:r>
              <a:rPr lang="fi-FI" dirty="0" smtClean="0"/>
              <a:t>jankohtaisia raportteja ja </a:t>
            </a:r>
            <a:r>
              <a:rPr lang="fi-FI" dirty="0" err="1" smtClean="0"/>
              <a:t>opseja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Harju-Luukkainen, H</a:t>
            </a:r>
            <a:r>
              <a:rPr lang="fi-FI" dirty="0" smtClean="0"/>
              <a:t>.</a:t>
            </a:r>
            <a:r>
              <a:rPr lang="fi-FI" dirty="0"/>
              <a:t> –</a:t>
            </a:r>
            <a:r>
              <a:rPr lang="fi-FI" dirty="0" smtClean="0"/>
              <a:t> </a:t>
            </a:r>
            <a:r>
              <a:rPr lang="fi-FI" dirty="0"/>
              <a:t>Nissinen, K</a:t>
            </a:r>
            <a:r>
              <a:rPr lang="fi-FI" dirty="0" smtClean="0"/>
              <a:t>.</a:t>
            </a:r>
            <a:r>
              <a:rPr lang="fi-FI" dirty="0"/>
              <a:t> –</a:t>
            </a:r>
            <a:r>
              <a:rPr lang="fi-FI" dirty="0" smtClean="0"/>
              <a:t> </a:t>
            </a:r>
            <a:r>
              <a:rPr lang="fi-FI" dirty="0" err="1"/>
              <a:t>Sulkunen</a:t>
            </a:r>
            <a:r>
              <a:rPr lang="fi-FI" dirty="0"/>
              <a:t>, S</a:t>
            </a:r>
            <a:r>
              <a:rPr lang="fi-FI" dirty="0" smtClean="0"/>
              <a:t>.</a:t>
            </a:r>
            <a:r>
              <a:rPr lang="fi-FI" dirty="0"/>
              <a:t> –</a:t>
            </a:r>
            <a:r>
              <a:rPr lang="fi-FI" dirty="0" smtClean="0"/>
              <a:t> </a:t>
            </a:r>
            <a:r>
              <a:rPr lang="fi-FI" dirty="0"/>
              <a:t>Suni, M. –</a:t>
            </a:r>
            <a:r>
              <a:rPr lang="fi-FI" dirty="0" smtClean="0"/>
              <a:t> </a:t>
            </a:r>
            <a:r>
              <a:rPr lang="fi-FI" dirty="0"/>
              <a:t>Vettenranta, J. 2014. </a:t>
            </a:r>
            <a:r>
              <a:rPr lang="fi-FI" i="1" dirty="0"/>
              <a:t>Avaimet osaamiseen </a:t>
            </a:r>
            <a:r>
              <a:rPr lang="fi-FI" i="1" dirty="0" smtClean="0"/>
              <a:t>ja tulevaisuuteen</a:t>
            </a:r>
            <a:r>
              <a:rPr lang="fi-FI" i="1" dirty="0"/>
              <a:t>. Selvitys maahanmuuttajataustaisten nuorten osaamisesta ja siihen liittyvistä </a:t>
            </a:r>
            <a:r>
              <a:rPr lang="fi-FI" i="1" dirty="0" smtClean="0"/>
              <a:t>taustatekijöistä PISA </a:t>
            </a:r>
            <a:r>
              <a:rPr lang="fi-FI" i="1" dirty="0"/>
              <a:t>2012 -tutkimuksessa</a:t>
            </a:r>
            <a:r>
              <a:rPr lang="fi-FI" dirty="0"/>
              <a:t>. Jyväskylä: Jyväskylän yliopistopaino. </a:t>
            </a:r>
            <a:endParaRPr lang="fi-FI" dirty="0" smtClean="0"/>
          </a:p>
          <a:p>
            <a:r>
              <a:rPr lang="fi-FI" dirty="0"/>
              <a:t>Harjunen, E. –</a:t>
            </a:r>
            <a:r>
              <a:rPr lang="fi-FI" dirty="0" smtClean="0"/>
              <a:t> </a:t>
            </a:r>
            <a:r>
              <a:rPr lang="fi-FI" dirty="0" err="1"/>
              <a:t>Rautopuro</a:t>
            </a:r>
            <a:r>
              <a:rPr lang="fi-FI" dirty="0"/>
              <a:t>, J. 2015. </a:t>
            </a:r>
            <a:r>
              <a:rPr lang="fi-FI" i="1" dirty="0"/>
              <a:t>Kielenkäytön ajattelua ja ajattelun kielentämistä. Äidinkielen ja </a:t>
            </a:r>
            <a:r>
              <a:rPr lang="fi-FI" i="1" dirty="0" smtClean="0"/>
              <a:t>kirjallisuuden oppimistulokset </a:t>
            </a:r>
            <a:r>
              <a:rPr lang="fi-FI" i="1" dirty="0"/>
              <a:t>perusopetuksen päättövaiheessa 2014: keskiössä kielentuntemus ja </a:t>
            </a:r>
            <a:r>
              <a:rPr lang="fi-FI" i="1" dirty="0" smtClean="0"/>
              <a:t>kirjoittaminen.</a:t>
            </a:r>
            <a:r>
              <a:rPr lang="fi-FI" dirty="0" smtClean="0"/>
              <a:t> Helsinki: Kansallinen </a:t>
            </a:r>
            <a:r>
              <a:rPr lang="fi-FI" dirty="0"/>
              <a:t>koulutuksen arviointikeskus. </a:t>
            </a:r>
            <a:endParaRPr lang="fi-FI" dirty="0" smtClean="0"/>
          </a:p>
          <a:p>
            <a:r>
              <a:rPr lang="fi-FI" dirty="0" smtClean="0"/>
              <a:t>Kuukka, K. – Metsämuuronen, J. 2016. </a:t>
            </a:r>
            <a:r>
              <a:rPr lang="fi-FI" i="1" dirty="0" smtClean="0"/>
              <a:t>Perusopetuksen päättövaiheen suomi toisena kielenä (S2) -oppimäärän oppimistulosten arviointi 2015</a:t>
            </a:r>
            <a:r>
              <a:rPr lang="fi-FI" dirty="0" smtClean="0"/>
              <a:t>. Helsinki: Kansallinen koulutuksen arviointikeskus. </a:t>
            </a:r>
          </a:p>
          <a:p>
            <a:r>
              <a:rPr lang="fi-FI" i="1" dirty="0" smtClean="0"/>
              <a:t>Lukion opetussuunnitelman perusteet 2015. </a:t>
            </a:r>
            <a:r>
              <a:rPr lang="fi-FI" dirty="0" smtClean="0"/>
              <a:t>Helsinki</a:t>
            </a:r>
            <a:r>
              <a:rPr lang="fi-FI" dirty="0"/>
              <a:t>: Opetushallitus. </a:t>
            </a:r>
            <a:r>
              <a:rPr lang="fi-FI" i="1" dirty="0"/>
              <a:t>http://www.oph.fi/saadokset_ja_ohjeet/opetussuunnitelmien_ja_tutkintojen_perusteet/lukiokoulutus</a:t>
            </a:r>
            <a:endParaRPr lang="fi-FI" i="1" dirty="0" smtClean="0"/>
          </a:p>
          <a:p>
            <a:r>
              <a:rPr lang="fi-FI" i="1" dirty="0" smtClean="0"/>
              <a:t>Perusopetuksen opetussuunnitelman perusteet 2014</a:t>
            </a:r>
            <a:r>
              <a:rPr lang="fi-FI" dirty="0" smtClean="0"/>
              <a:t>. Helsinki: Opetushallitus. </a:t>
            </a:r>
            <a:r>
              <a:rPr lang="fi-FI" i="1" dirty="0" smtClean="0"/>
              <a:t>http</a:t>
            </a:r>
            <a:r>
              <a:rPr lang="fi-FI" i="1" dirty="0"/>
              <a:t>://</a:t>
            </a:r>
            <a:r>
              <a:rPr lang="fi-FI" i="1" dirty="0" smtClean="0"/>
              <a:t>www.oph.fi/download/163777_perusopetuksen_opetussuunnitelman_perusteet_2014.pdf</a:t>
            </a:r>
          </a:p>
          <a:p>
            <a:r>
              <a:rPr lang="en-US" i="1" dirty="0"/>
              <a:t>PISA 2012 Results: Excellence through Equity (Volume II): Giving Every Student the Chance to </a:t>
            </a:r>
            <a:r>
              <a:rPr lang="en-US" i="1" dirty="0" smtClean="0"/>
              <a:t>Succeed The </a:t>
            </a:r>
            <a:r>
              <a:rPr lang="en-US" i="1" dirty="0"/>
              <a:t>Challenge of Diversity. DOI:10.1787/9789264201132-8-en</a:t>
            </a:r>
            <a:endParaRPr lang="fi-FI" i="1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3538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Katse </a:t>
            </a:r>
            <a:r>
              <a:rPr lang="fi-FI" smtClean="0"/>
              <a:t>peiliin </a:t>
            </a:r>
            <a:br>
              <a:rPr lang="fi-FI" smtClean="0"/>
            </a:br>
            <a:r>
              <a:rPr lang="fi-FI" smtClean="0"/>
              <a:t>– </a:t>
            </a:r>
            <a:r>
              <a:rPr lang="fi-FI" dirty="0" smtClean="0"/>
              <a:t>kuinka </a:t>
            </a:r>
            <a:r>
              <a:rPr lang="fi-FI" smtClean="0"/>
              <a:t>käytämme termejä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dirty="0" smtClean="0"/>
              <a:t>Kielitietoisuus on myös kriittistä suhtautumista monikielisyysterminologiaan.</a:t>
            </a:r>
          </a:p>
          <a:p>
            <a:pPr marL="0" indent="0">
              <a:buNone/>
            </a:pPr>
            <a:endParaRPr lang="fi-FI" dirty="0" smtClean="0"/>
          </a:p>
          <a:p>
            <a:pPr lvl="1">
              <a:lnSpc>
                <a:spcPct val="110000"/>
              </a:lnSpc>
            </a:pPr>
            <a:r>
              <a:rPr lang="fi-FI" sz="2000" i="1" dirty="0" smtClean="0"/>
              <a:t>maahanmuuttaja </a:t>
            </a:r>
            <a:r>
              <a:rPr lang="fi-FI" sz="2000" dirty="0" smtClean="0"/>
              <a:t>vs.</a:t>
            </a:r>
            <a:r>
              <a:rPr lang="fi-FI" sz="2000" i="1" dirty="0" smtClean="0"/>
              <a:t> siirtolainen </a:t>
            </a:r>
            <a:r>
              <a:rPr lang="fi-FI" sz="2000" dirty="0" smtClean="0"/>
              <a:t>(vrt. </a:t>
            </a:r>
            <a:r>
              <a:rPr lang="fi-FI" sz="2000" i="1" dirty="0" err="1" smtClean="0"/>
              <a:t>immigrant</a:t>
            </a:r>
            <a:r>
              <a:rPr lang="fi-FI" sz="2000" i="1" dirty="0" smtClean="0"/>
              <a:t> </a:t>
            </a:r>
            <a:r>
              <a:rPr lang="fi-FI" sz="2000" dirty="0" smtClean="0"/>
              <a:t>vs. </a:t>
            </a:r>
            <a:r>
              <a:rPr lang="fi-FI" sz="2000" i="1" dirty="0" err="1" smtClean="0"/>
              <a:t>emigrant</a:t>
            </a:r>
            <a:r>
              <a:rPr lang="fi-FI" sz="2000" dirty="0" smtClean="0"/>
              <a:t>) – arvolataukset </a:t>
            </a:r>
          </a:p>
          <a:p>
            <a:pPr lvl="1">
              <a:lnSpc>
                <a:spcPct val="110000"/>
              </a:lnSpc>
            </a:pPr>
            <a:r>
              <a:rPr lang="fi-FI" sz="2000" i="1" dirty="0" smtClean="0"/>
              <a:t>äidinkieli, ensikieli – </a:t>
            </a:r>
            <a:r>
              <a:rPr lang="fi-FI" sz="2000" dirty="0" smtClean="0"/>
              <a:t>identiteettikysymys</a:t>
            </a:r>
            <a:endParaRPr lang="fi-FI" sz="2000" i="1" dirty="0" smtClean="0"/>
          </a:p>
          <a:p>
            <a:pPr lvl="1">
              <a:lnSpc>
                <a:spcPct val="110000"/>
              </a:lnSpc>
            </a:pPr>
            <a:r>
              <a:rPr lang="fi-FI" sz="2000" i="1" dirty="0" smtClean="0"/>
              <a:t>toinen kieli </a:t>
            </a:r>
            <a:r>
              <a:rPr lang="fi-FI" sz="2000" dirty="0" smtClean="0"/>
              <a:t>(</a:t>
            </a:r>
            <a:r>
              <a:rPr lang="fi-FI" sz="2000" i="1" dirty="0" err="1" smtClean="0"/>
              <a:t>second</a:t>
            </a:r>
            <a:r>
              <a:rPr lang="fi-FI" sz="2000" i="1" dirty="0" smtClean="0"/>
              <a:t> </a:t>
            </a:r>
            <a:r>
              <a:rPr lang="fi-FI" sz="2000" i="1" dirty="0" err="1" smtClean="0"/>
              <a:t>language</a:t>
            </a:r>
            <a:r>
              <a:rPr lang="fi-FI" sz="2000" i="1" dirty="0"/>
              <a:t>,</a:t>
            </a:r>
            <a:r>
              <a:rPr lang="fi-FI" sz="2000" dirty="0" smtClean="0"/>
              <a:t> </a:t>
            </a:r>
            <a:r>
              <a:rPr lang="fi-FI" sz="2000" i="1" dirty="0" err="1" smtClean="0"/>
              <a:t>additional</a:t>
            </a:r>
            <a:r>
              <a:rPr lang="fi-FI" sz="2000" i="1" dirty="0" smtClean="0"/>
              <a:t> </a:t>
            </a:r>
            <a:r>
              <a:rPr lang="fi-FI" sz="2000" i="1" dirty="0" err="1" smtClean="0"/>
              <a:t>language</a:t>
            </a:r>
            <a:r>
              <a:rPr lang="fi-FI" sz="2000" dirty="0" smtClean="0"/>
              <a:t>) – mitä tarkoittaa ”toinen”</a:t>
            </a:r>
            <a:endParaRPr lang="fi-FI" sz="2000" i="1" dirty="0" smtClean="0"/>
          </a:p>
          <a:p>
            <a:pPr lvl="1">
              <a:lnSpc>
                <a:spcPct val="110000"/>
              </a:lnSpc>
            </a:pPr>
            <a:r>
              <a:rPr lang="fi-FI" sz="2000" i="1" dirty="0" smtClean="0"/>
              <a:t>koulusivistyskieli, toinen kotimainen kieli, vieras kieli – </a:t>
            </a:r>
            <a:r>
              <a:rPr lang="fi-FI" sz="2000" dirty="0" smtClean="0"/>
              <a:t>hallinnollinen terminologia</a:t>
            </a:r>
          </a:p>
          <a:p>
            <a:pPr lvl="1">
              <a:lnSpc>
                <a:spcPct val="110000"/>
              </a:lnSpc>
            </a:pPr>
            <a:r>
              <a:rPr lang="fi-FI" sz="2000" i="1" dirty="0" smtClean="0"/>
              <a:t>oma kieli, oma kulttuuri – </a:t>
            </a:r>
            <a:r>
              <a:rPr lang="fi-FI" sz="2000" dirty="0" smtClean="0"/>
              <a:t>vai ”vanhempien kieli ja isovanhempien kulttuuri”</a:t>
            </a:r>
          </a:p>
          <a:p>
            <a:pPr lvl="1">
              <a:lnSpc>
                <a:spcPct val="110000"/>
              </a:lnSpc>
            </a:pPr>
            <a:r>
              <a:rPr lang="fi-FI" sz="2000" i="1" dirty="0" smtClean="0"/>
              <a:t>kielitaidoton</a:t>
            </a:r>
            <a:r>
              <a:rPr lang="fi-FI" sz="2000" i="1" dirty="0"/>
              <a:t> </a:t>
            </a:r>
            <a:r>
              <a:rPr lang="fi-FI" sz="2000" i="1" dirty="0" smtClean="0"/>
              <a:t>– </a:t>
            </a:r>
            <a:r>
              <a:rPr lang="fi-FI" sz="2000" dirty="0" smtClean="0"/>
              <a:t>vai suomen kielen oppija</a:t>
            </a:r>
          </a:p>
          <a:p>
            <a:pPr lvl="1">
              <a:lnSpc>
                <a:spcPct val="110000"/>
              </a:lnSpc>
            </a:pPr>
            <a:r>
              <a:rPr lang="fi-FI" sz="2000" i="1" dirty="0" smtClean="0"/>
              <a:t>opiskelutaidoton – </a:t>
            </a:r>
            <a:r>
              <a:rPr lang="fi-FI" sz="2000" dirty="0" smtClean="0"/>
              <a:t>vai erilainen oppija</a:t>
            </a:r>
            <a:endParaRPr lang="fi-FI" sz="2000" i="1" dirty="0" smtClean="0"/>
          </a:p>
          <a:p>
            <a:pPr lvl="1">
              <a:lnSpc>
                <a:spcPct val="110000"/>
              </a:lnSpc>
            </a:pPr>
            <a:endParaRPr lang="fi-FI" sz="2000" i="1" dirty="0" smtClean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89811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49640" y="1190624"/>
            <a:ext cx="3200400" cy="2181225"/>
          </a:xfrm>
        </p:spPr>
        <p:txBody>
          <a:bodyPr>
            <a:normAutofit/>
          </a:bodyPr>
          <a:lstStyle/>
          <a:p>
            <a:r>
              <a:rPr lang="fi-FI" sz="2800" cap="none" dirty="0" smtClean="0"/>
              <a:t>#kielitietoinen </a:t>
            </a:r>
            <a:r>
              <a:rPr lang="fi-FI" sz="2800" cap="none" dirty="0"/>
              <a:t/>
            </a:r>
            <a:br>
              <a:rPr lang="fi-FI" sz="2800" cap="none" dirty="0"/>
            </a:br>
            <a:r>
              <a:rPr lang="fi-FI" sz="2800" cap="none" dirty="0"/>
              <a:t>#</a:t>
            </a:r>
            <a:r>
              <a:rPr lang="fi-FI" sz="2800" cap="none" dirty="0" smtClean="0"/>
              <a:t>kielitietoisuus</a:t>
            </a:r>
            <a:br>
              <a:rPr lang="fi-FI" sz="2800" cap="none" dirty="0" smtClean="0"/>
            </a:br>
            <a:r>
              <a:rPr lang="fi-FI" sz="2000" b="0" cap="none" dirty="0" err="1" smtClean="0">
                <a:latin typeface="+mn-lt"/>
              </a:rPr>
              <a:t>språklig</a:t>
            </a:r>
            <a:r>
              <a:rPr lang="fi-FI" sz="2000" b="0" cap="none" dirty="0" smtClean="0">
                <a:latin typeface="+mn-lt"/>
              </a:rPr>
              <a:t> </a:t>
            </a:r>
            <a:r>
              <a:rPr lang="fi-FI" sz="2000" b="0" cap="none" dirty="0" err="1" smtClean="0">
                <a:latin typeface="+mn-lt"/>
              </a:rPr>
              <a:t>medvetenhet</a:t>
            </a:r>
            <a:r>
              <a:rPr lang="fi-FI" sz="2000" b="0" cap="none" dirty="0" smtClean="0">
                <a:latin typeface="+mn-lt"/>
              </a:rPr>
              <a:t>, </a:t>
            </a:r>
            <a:br>
              <a:rPr lang="fi-FI" sz="2000" b="0" cap="none" dirty="0" smtClean="0">
                <a:latin typeface="+mn-lt"/>
              </a:rPr>
            </a:br>
            <a:r>
              <a:rPr lang="fi-FI" sz="2000" b="0" cap="none" dirty="0" err="1" smtClean="0">
                <a:latin typeface="+mn-lt"/>
              </a:rPr>
              <a:t>language</a:t>
            </a:r>
            <a:r>
              <a:rPr lang="fi-FI" sz="2000" b="0" cap="none" dirty="0" smtClean="0">
                <a:latin typeface="+mn-lt"/>
              </a:rPr>
              <a:t> </a:t>
            </a:r>
            <a:r>
              <a:rPr lang="fi-FI" sz="2000" b="0" cap="none" dirty="0" err="1" smtClean="0">
                <a:latin typeface="+mn-lt"/>
              </a:rPr>
              <a:t>awareness</a:t>
            </a:r>
            <a:r>
              <a:rPr lang="fi-FI" sz="2000" b="0" cap="none" dirty="0" smtClean="0">
                <a:latin typeface="+mn-lt"/>
              </a:rPr>
              <a:t/>
            </a:r>
            <a:br>
              <a:rPr lang="fi-FI" sz="2000" b="0" cap="none" dirty="0" smtClean="0">
                <a:latin typeface="+mn-lt"/>
              </a:rPr>
            </a:br>
            <a:endParaRPr lang="fi-FI" sz="280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1" y="6143625"/>
            <a:ext cx="8303740" cy="523220"/>
          </a:xfrm>
          <a:prstGeom prst="rect">
            <a:avLst/>
          </a:prstGeom>
          <a:solidFill>
            <a:srgbClr val="8E9A95"/>
          </a:solidFill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Kuva 1: Pulssi (Long Second -oppijankielikorpus)</a:t>
            </a:r>
            <a:endParaRPr lang="fi-FI" sz="28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8" name="TextBox 7"/>
          <p:cNvSpPr txBox="1"/>
          <p:nvPr/>
        </p:nvSpPr>
        <p:spPr>
          <a:xfrm>
            <a:off x="21121" y="5610225"/>
            <a:ext cx="825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pic>
        <p:nvPicPr>
          <p:cNvPr id="9" name="Picture Placeholder 1"/>
          <p:cNvPicPr>
            <a:picLocks noChangeAspect="1"/>
          </p:cNvPicPr>
          <p:nvPr/>
        </p:nvPicPr>
        <p:blipFill>
          <a:blip r:embed="rId3"/>
          <a:srcRect l="8934" r="8934"/>
          <a:stretch>
            <a:fillRect/>
          </a:stretch>
        </p:blipFill>
        <p:spPr>
          <a:xfrm>
            <a:off x="-32126" y="1"/>
            <a:ext cx="8307692" cy="6861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0" name="TextBox 9"/>
          <p:cNvSpPr txBox="1"/>
          <p:nvPr/>
        </p:nvSpPr>
        <p:spPr>
          <a:xfrm>
            <a:off x="-3527" y="5816293"/>
            <a:ext cx="8303740" cy="923330"/>
          </a:xfrm>
          <a:prstGeom prst="rect">
            <a:avLst/>
          </a:prstGeom>
          <a:solidFill>
            <a:srgbClr val="8E9A95"/>
          </a:solidFill>
        </p:spPr>
        <p:txBody>
          <a:bodyPr wrap="square" rtlCol="0">
            <a:spAutoFit/>
          </a:bodyPr>
          <a:lstStyle/>
          <a:p>
            <a:r>
              <a:rPr lang="fi-FI" i="1" dirty="0" smtClean="0"/>
              <a:t>Pulssi</a:t>
            </a:r>
            <a:r>
              <a:rPr lang="fi-FI" dirty="0" smtClean="0"/>
              <a:t>. </a:t>
            </a:r>
            <a:r>
              <a:rPr lang="fi-FI" dirty="0"/>
              <a:t>Luennon esimerkkidialogi on peräisin digitaalisesta, monikielisesti litteroidusta Long Second  -oppijankielikorpuksesta. Korpuksen metatietoihin voi tutustua osoitteessa </a:t>
            </a:r>
            <a:r>
              <a:rPr lang="fi-FI" i="1" dirty="0"/>
              <a:t>http://meta-share.csc.fi/  </a:t>
            </a:r>
            <a:r>
              <a:rPr lang="fi-FI" dirty="0"/>
              <a:t>hakusanalla </a:t>
            </a:r>
            <a:r>
              <a:rPr lang="fi-FI" i="1" dirty="0"/>
              <a:t>long </a:t>
            </a:r>
            <a:r>
              <a:rPr lang="fi-FI" i="1" dirty="0" err="1"/>
              <a:t>second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47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Perustana Kielinäkemys</a:t>
            </a:r>
            <a:endParaRPr lang="fi-FI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”kieli </a:t>
            </a:r>
            <a:r>
              <a:rPr lang="fi-FI" dirty="0"/>
              <a:t>on </a:t>
            </a:r>
            <a:r>
              <a:rPr lang="fi-FI" dirty="0" smtClean="0"/>
              <a:t>kielioppia”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”kieli </a:t>
            </a:r>
            <a:r>
              <a:rPr lang="fi-FI" dirty="0"/>
              <a:t>on </a:t>
            </a:r>
            <a:r>
              <a:rPr lang="fi-FI" dirty="0" smtClean="0"/>
              <a:t>yhteyttä”</a:t>
            </a:r>
            <a:endParaRPr lang="fi-FI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4453882"/>
              </p:ext>
            </p:extLst>
          </p:nvPr>
        </p:nvGraphicFramePr>
        <p:xfrm>
          <a:off x="1069975" y="2743200"/>
          <a:ext cx="4520596" cy="3575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149"/>
                <a:gridCol w="1130149"/>
                <a:gridCol w="1130149"/>
                <a:gridCol w="1130149"/>
              </a:tblGrid>
              <a:tr h="370840">
                <a:tc>
                  <a:txBody>
                    <a:bodyPr/>
                    <a:lstStyle/>
                    <a:p>
                      <a:r>
                        <a:rPr lang="fi-FI" b="0" dirty="0" smtClean="0"/>
                        <a:t>sana</a:t>
                      </a:r>
                      <a:endParaRPr lang="fi-F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 dirty="0" smtClean="0"/>
                        <a:t>sana-luokka</a:t>
                      </a:r>
                      <a:endParaRPr lang="fi-F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 dirty="0" smtClean="0"/>
                        <a:t>muoto-rakenne</a:t>
                      </a:r>
                      <a:endParaRPr lang="fi-F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 dirty="0" smtClean="0"/>
                        <a:t>lause-rakenne</a:t>
                      </a:r>
                      <a:endParaRPr lang="fi-FI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i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Tuon</a:t>
                      </a:r>
                      <a:endParaRPr lang="fi-FI" sz="11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verbi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aktiivin indikatiivin preesens, yksikön 1. persoona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predikaatti</a:t>
                      </a:r>
                      <a:r>
                        <a:rPr lang="fi-FI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joka sisältää </a:t>
                      </a:r>
                      <a:r>
                        <a:rPr lang="fi-FI" sz="12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subjektin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sinulle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pronomini: persoona­pronomini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yksikön</a:t>
                      </a:r>
                      <a:r>
                        <a:rPr lang="fi-FI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i-FI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persoonan allatiivi 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datiivi-adverbiaali 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vähän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partikkeli: adverbi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taipumaton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määrän adverbiaali 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kahvia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substantiivi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yksikön partitiivi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objekti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läikytellen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verbi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infinitiivin (E-infinitiivi) instruktiivi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tavan adverbiaali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4" descr="C:\Documents and Settings\marikela\Local Settings\Temporary Internet Files\Content.IE5\B4G3SI3G\MP900438369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543" y="2743200"/>
            <a:ext cx="5019863" cy="33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6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Kielitietoisuus opetussuunnitelmissa</a:t>
            </a:r>
            <a:r>
              <a:rPr lang="fi-FI" cap="none" dirty="0" smtClean="0"/>
              <a:t> </a:t>
            </a:r>
            <a:br>
              <a:rPr lang="fi-FI" cap="none" dirty="0" smtClean="0"/>
            </a:br>
            <a:endParaRPr lang="fi-FI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Perusopetuksen opetussuunnitelman perusteet </a:t>
            </a:r>
            <a:r>
              <a:rPr lang="fi-FI" dirty="0" smtClean="0"/>
              <a:t>2014</a:t>
            </a:r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505200"/>
          </a:xfrm>
        </p:spPr>
        <p:txBody>
          <a:bodyPr>
            <a:normAutofit/>
          </a:bodyPr>
          <a:lstStyle/>
          <a:p>
            <a:r>
              <a:rPr lang="fi-FI" i="1" dirty="0" smtClean="0"/>
              <a:t>4.2 Toimintakulttuurin kehittämistä ohjaavat periaatteet</a:t>
            </a:r>
            <a:br>
              <a:rPr lang="fi-FI" i="1" dirty="0" smtClean="0"/>
            </a:br>
            <a:r>
              <a:rPr lang="fi-FI" i="1" dirty="0" smtClean="0"/>
              <a:t>&gt; Kulttuurinen moninaisuus ja kielitietoisuus </a:t>
            </a:r>
            <a:r>
              <a:rPr lang="fi-FI" dirty="0" smtClean="0"/>
              <a:t>(s. 28)</a:t>
            </a:r>
          </a:p>
          <a:p>
            <a:r>
              <a:rPr lang="fi-FI" i="1" dirty="0" smtClean="0"/>
              <a:t>13.4.1; 14.4.1; 15.4.1 Äidinkieli ja kirjallisuus &gt;Kielikasvatus </a:t>
            </a:r>
            <a:r>
              <a:rPr lang="fi-FI" dirty="0" smtClean="0"/>
              <a:t>(103–104; 159–160; 287)</a:t>
            </a:r>
          </a:p>
          <a:p>
            <a:r>
              <a:rPr lang="fi-FI" dirty="0" smtClean="0"/>
              <a:t>Kaikkia kieliaineita (äidinkielet, toiset kotimaiset kielet, vieraat kielet) sekä kaksikielistä opetusta yhdistävä periaate.</a:t>
            </a:r>
            <a:endParaRPr lang="fi-FI" dirty="0"/>
          </a:p>
          <a:p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Lukion opetussuunnitelman perusteet 2015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i-FI" i="1" dirty="0" smtClean="0"/>
              <a:t>3.3 Toimintakulttuuri </a:t>
            </a:r>
            <a:br>
              <a:rPr lang="fi-FI" i="1" dirty="0" smtClean="0"/>
            </a:br>
            <a:r>
              <a:rPr lang="fi-FI" i="1" dirty="0" smtClean="0"/>
              <a:t>&gt; Kulttuurinen </a:t>
            </a:r>
            <a:r>
              <a:rPr lang="fi-FI" i="1" dirty="0"/>
              <a:t>moninaisuus ja kielitietoisuus </a:t>
            </a:r>
            <a:r>
              <a:rPr lang="fi-FI" dirty="0"/>
              <a:t>(s. </a:t>
            </a:r>
            <a:r>
              <a:rPr lang="fi-FI" dirty="0" smtClean="0"/>
              <a:t>16–17)</a:t>
            </a:r>
          </a:p>
          <a:p>
            <a:r>
              <a:rPr lang="fi-FI" dirty="0" smtClean="0"/>
              <a:t>5.2 </a:t>
            </a:r>
            <a:r>
              <a:rPr lang="fi-FI" i="1" dirty="0" smtClean="0"/>
              <a:t>Aihekokonaisuudet </a:t>
            </a:r>
            <a:br>
              <a:rPr lang="fi-FI" i="1" dirty="0" smtClean="0"/>
            </a:br>
            <a:r>
              <a:rPr lang="fi-FI" i="1" dirty="0" smtClean="0"/>
              <a:t>&gt; Kulttuurien tuntemus ja kansainvälisyys </a:t>
            </a:r>
            <a:r>
              <a:rPr lang="fi-FI" dirty="0" smtClean="0"/>
              <a:t>(s. 37–38)</a:t>
            </a:r>
            <a:br>
              <a:rPr lang="fi-FI" dirty="0" smtClean="0"/>
            </a:br>
            <a:r>
              <a:rPr lang="fi-FI" dirty="0" smtClean="0"/>
              <a:t>&gt; </a:t>
            </a:r>
            <a:r>
              <a:rPr lang="fi-FI" i="1" dirty="0" smtClean="0"/>
              <a:t>Monilukutaito ja mediat </a:t>
            </a:r>
            <a:r>
              <a:rPr lang="fi-FI" dirty="0" smtClean="0"/>
              <a:t>(s. 38–39)</a:t>
            </a:r>
          </a:p>
          <a:p>
            <a:r>
              <a:rPr lang="fi-FI" dirty="0" smtClean="0"/>
              <a:t> Kaikkia </a:t>
            </a:r>
            <a:r>
              <a:rPr lang="fi-FI" dirty="0"/>
              <a:t>kieliaineita (äidinkielet, toiset kotimaiset kielet, vieraat kielet</a:t>
            </a:r>
            <a:r>
              <a:rPr lang="fi-FI" dirty="0" smtClean="0"/>
              <a:t>) yhdistävä periaate.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945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Yhteiskunnallinen muutos</a:t>
            </a:r>
            <a:endParaRPr lang="fi-F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9975" y="2364020"/>
            <a:ext cx="4754563" cy="3638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6172200"/>
            <a:ext cx="10763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Tilastotiedot perustuvat Tilastokeskuksen aineistoihin osoitteessa </a:t>
            </a:r>
            <a:r>
              <a:rPr lang="fi-FI" sz="1400" i="1" dirty="0" smtClean="0"/>
              <a:t>http</a:t>
            </a:r>
            <a:r>
              <a:rPr lang="fi-FI" sz="1400" i="1" dirty="0"/>
              <a:t>://www.stat.fi/tup/maahanmuutto/index.html/maahanmuuttajat-vaestossa/vieraskieliset</a:t>
            </a:r>
          </a:p>
          <a:p>
            <a:endParaRPr lang="fi-FI" sz="1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534150" y="2228849"/>
            <a:ext cx="36450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Koko </a:t>
            </a:r>
            <a:r>
              <a:rPr lang="fi-FI" sz="1400" i="1" dirty="0" smtClean="0"/>
              <a:t>Suomi 2015</a:t>
            </a:r>
            <a:endParaRPr lang="fi-FI" sz="1400" i="1" dirty="0"/>
          </a:p>
          <a:p>
            <a:r>
              <a:rPr lang="fi-FI" sz="1400" dirty="0"/>
              <a:t>suomi 4 865 628</a:t>
            </a:r>
          </a:p>
          <a:p>
            <a:r>
              <a:rPr lang="fi-FI" sz="1400" dirty="0"/>
              <a:t>ruotsi 290 161</a:t>
            </a:r>
          </a:p>
          <a:p>
            <a:r>
              <a:rPr lang="fi-FI" sz="1400" dirty="0"/>
              <a:t>venäjä 72 436 </a:t>
            </a:r>
          </a:p>
          <a:p>
            <a:r>
              <a:rPr lang="fi-FI" sz="1400" dirty="0"/>
              <a:t>viro 48 087</a:t>
            </a:r>
          </a:p>
          <a:p>
            <a:r>
              <a:rPr lang="fi-FI" sz="1400" dirty="0"/>
              <a:t>somali 17 871</a:t>
            </a:r>
          </a:p>
          <a:p>
            <a:r>
              <a:rPr lang="fi-FI" sz="1400" dirty="0"/>
              <a:t>englanti 17 784</a:t>
            </a:r>
          </a:p>
          <a:p>
            <a:r>
              <a:rPr lang="fi-FI" sz="1400" dirty="0"/>
              <a:t>arabia 16 713</a:t>
            </a:r>
          </a:p>
          <a:p>
            <a:r>
              <a:rPr lang="fi-FI" sz="1400" dirty="0"/>
              <a:t>kurdi 11 271</a:t>
            </a:r>
          </a:p>
          <a:p>
            <a:r>
              <a:rPr lang="fi-FI" sz="1400" dirty="0"/>
              <a:t>kiina 10 722</a:t>
            </a:r>
          </a:p>
          <a:p>
            <a:r>
              <a:rPr lang="fi-FI" sz="1400" dirty="0"/>
              <a:t>albania 9 233</a:t>
            </a:r>
          </a:p>
          <a:p>
            <a:r>
              <a:rPr lang="fi-FI" sz="1400" dirty="0"/>
              <a:t>farsi, persia 8 745</a:t>
            </a:r>
          </a:p>
          <a:p>
            <a:r>
              <a:rPr lang="fi-FI" sz="1400" dirty="0"/>
              <a:t>thai 8 </a:t>
            </a:r>
            <a:r>
              <a:rPr lang="fi-FI" sz="1400" dirty="0" smtClean="0"/>
              <a:t>582</a:t>
            </a:r>
          </a:p>
          <a:p>
            <a:r>
              <a:rPr lang="fi-FI" sz="1400" dirty="0" smtClean="0"/>
              <a:t>vietnam </a:t>
            </a:r>
            <a:r>
              <a:rPr lang="fi-FI" sz="1400" dirty="0"/>
              <a:t>8 273</a:t>
            </a:r>
          </a:p>
          <a:p>
            <a:r>
              <a:rPr lang="fi-FI" sz="1400" dirty="0"/>
              <a:t>...</a:t>
            </a:r>
          </a:p>
          <a:p>
            <a:r>
              <a:rPr lang="fi-FI" sz="1400" dirty="0"/>
              <a:t>saame 1 957</a:t>
            </a:r>
          </a:p>
        </p:txBody>
      </p:sp>
    </p:spTree>
    <p:extLst>
      <p:ext uri="{BB962C8B-B14F-4D97-AF65-F5344CB8AC3E}">
        <p14:creationId xmlns:p14="http://schemas.microsoft.com/office/powerpoint/2010/main" val="200907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Monikielisyys näkyy kouluissa</a:t>
            </a:r>
            <a:endParaRPr lang="fi-FI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943100"/>
            <a:ext cx="5671867" cy="44938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dirty="0" smtClean="0"/>
              <a:t>Ulkomaista </a:t>
            </a:r>
            <a:r>
              <a:rPr lang="fi-FI" dirty="0"/>
              <a:t>syntyperää olevien ikärakenne poikkeaa selvästi suomalaista syntyperää olevista. </a:t>
            </a:r>
            <a:endParaRPr lang="fi-FI" dirty="0" smtClean="0"/>
          </a:p>
          <a:p>
            <a:r>
              <a:rPr lang="fi-FI" dirty="0"/>
              <a:t>Ulkomaista syntyperää olevien keski-ikä on alle 25 </a:t>
            </a:r>
            <a:r>
              <a:rPr lang="fi-FI" dirty="0" smtClean="0"/>
              <a:t>vuotta. Suomalaista </a:t>
            </a:r>
            <a:r>
              <a:rPr lang="fi-FI" dirty="0"/>
              <a:t>syntyperää olevien keski-ikä </a:t>
            </a:r>
            <a:r>
              <a:rPr lang="fi-FI" dirty="0" smtClean="0"/>
              <a:t>on 42,0</a:t>
            </a:r>
            <a:r>
              <a:rPr lang="fi-FI" dirty="0"/>
              <a:t> vuotta. </a:t>
            </a:r>
            <a:r>
              <a:rPr lang="fi-FI" dirty="0" smtClean="0"/>
              <a:t>(2011)</a:t>
            </a:r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296025"/>
            <a:ext cx="10763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Tilastotiedot perustuvat Tilastokeskuksen aineistoihin osoitteessa </a:t>
            </a:r>
            <a:r>
              <a:rPr lang="fi-FI" sz="1400" i="1" dirty="0" smtClean="0"/>
              <a:t>http</a:t>
            </a:r>
            <a:r>
              <a:rPr lang="fi-FI" sz="1400" i="1" dirty="0"/>
              <a:t>://www.stat.fi/tup/maahanmuutto/index.html/maahanmuuttajat-vaestossa/vieraskieliset</a:t>
            </a:r>
          </a:p>
          <a:p>
            <a:endParaRPr lang="fi-FI" sz="1400" i="1" dirty="0"/>
          </a:p>
        </p:txBody>
      </p:sp>
    </p:spTree>
    <p:extLst>
      <p:ext uri="{BB962C8B-B14F-4D97-AF65-F5344CB8AC3E}">
        <p14:creationId xmlns:p14="http://schemas.microsoft.com/office/powerpoint/2010/main" val="77975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Kielitietoinen Luokkahuonevuorovaikutus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tutkimuksen kolme aaltoa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fi-FI" b="1" dirty="0" smtClean="0">
                <a:solidFill>
                  <a:schemeClr val="accent1"/>
                </a:solidFill>
              </a:rPr>
              <a:t>Ohjelmakeskeisyys &gt;1990 </a:t>
            </a:r>
            <a:r>
              <a:rPr lang="fi-FI" dirty="0" smtClean="0"/>
              <a:t>kaksikieliset ohjelmat, kielikylpy,  kaksikielisten ohjelmien oppimistulokset, oppitunti vuorovaikutustilanteena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fi-FI" b="1" dirty="0" smtClean="0">
                <a:solidFill>
                  <a:schemeClr val="accent1"/>
                </a:solidFill>
              </a:rPr>
              <a:t>Oppijan toimijuus 1990&lt;  </a:t>
            </a:r>
            <a:r>
              <a:rPr lang="fi-FI" dirty="0" smtClean="0"/>
              <a:t>oppijan ääni, kielipolitiikan heijastuminen mikrotason vuorovaikutukseen, keskustelunanalyysi (koodinvaihto, sekvenssit, korjaukset, vuoronvaihto, siirtymät, kiusoittelu), funktionaalinen kielitaidon arviointi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fi-FI" b="1" dirty="0" smtClean="0">
                <a:solidFill>
                  <a:schemeClr val="accent1"/>
                </a:solidFill>
              </a:rPr>
              <a:t>Tilanteisuus 2010&lt;</a:t>
            </a:r>
            <a:r>
              <a:rPr lang="fi-FI" dirty="0" smtClean="0"/>
              <a:t> eriytyneen kaksikielisyyden (</a:t>
            </a:r>
            <a:r>
              <a:rPr lang="fi-FI" i="1" dirty="0" err="1" smtClean="0"/>
              <a:t>separate</a:t>
            </a:r>
            <a:r>
              <a:rPr lang="fi-FI" i="1" dirty="0" smtClean="0"/>
              <a:t> </a:t>
            </a:r>
            <a:r>
              <a:rPr lang="fi-FI" i="1" dirty="0" err="1" smtClean="0"/>
              <a:t>bilingualism</a:t>
            </a:r>
            <a:r>
              <a:rPr lang="fi-FI" dirty="0"/>
              <a:t>) </a:t>
            </a:r>
            <a:r>
              <a:rPr lang="fi-FI" dirty="0" smtClean="0"/>
              <a:t>kyseenalaistaminen; </a:t>
            </a:r>
            <a:r>
              <a:rPr lang="fi-FI" dirty="0" err="1" smtClean="0"/>
              <a:t>translanguaging</a:t>
            </a:r>
            <a:r>
              <a:rPr lang="fi-FI" dirty="0" smtClean="0"/>
              <a:t>; monenlaiset oppimisympäristöt </a:t>
            </a:r>
          </a:p>
          <a:p>
            <a:pPr marL="0" indent="0">
              <a:lnSpc>
                <a:spcPct val="110000"/>
              </a:lnSpc>
              <a:buNone/>
            </a:pPr>
            <a:endParaRPr lang="fi-FI" dirty="0" smtClean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endParaRPr lang="fi-FI" dirty="0"/>
          </a:p>
          <a:p>
            <a:pPr>
              <a:lnSpc>
                <a:spcPct val="110000"/>
              </a:lnSpc>
            </a:pPr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1069848" y="5876925"/>
            <a:ext cx="1005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Mukaillen</a:t>
            </a:r>
            <a:r>
              <a:rPr lang="en-US" sz="1400" dirty="0" smtClean="0"/>
              <a:t> </a:t>
            </a:r>
            <a:r>
              <a:rPr lang="en-US" sz="1400" dirty="0" err="1" smtClean="0"/>
              <a:t>artikkelia</a:t>
            </a:r>
            <a:r>
              <a:rPr lang="en-US" sz="1400" dirty="0" smtClean="0"/>
              <a:t> </a:t>
            </a:r>
            <a:r>
              <a:rPr lang="en-US" sz="1400" dirty="0" err="1" smtClean="0"/>
              <a:t>Saxena</a:t>
            </a:r>
            <a:r>
              <a:rPr lang="en-US" sz="1400" dirty="0"/>
              <a:t>, M. </a:t>
            </a:r>
            <a:r>
              <a:rPr lang="fi-FI" sz="1400" dirty="0"/>
              <a:t>–</a:t>
            </a:r>
            <a:r>
              <a:rPr lang="en-US" sz="1400" dirty="0"/>
              <a:t> Martin-Jones, M. (2013). Multilingual resources in classroom interaction: ethnographic and discourse analytic perspectives. </a:t>
            </a:r>
            <a:r>
              <a:rPr lang="en-US" sz="1400" i="1" dirty="0"/>
              <a:t>Language and Education, 27(4)</a:t>
            </a:r>
            <a:r>
              <a:rPr lang="en-US" sz="1400" dirty="0"/>
              <a:t>, 285</a:t>
            </a:r>
            <a:r>
              <a:rPr lang="fi-FI" sz="1400" dirty="0"/>
              <a:t>–</a:t>
            </a:r>
            <a:r>
              <a:rPr lang="en-US" sz="1400" dirty="0"/>
              <a:t>297.</a:t>
            </a:r>
            <a:endParaRPr lang="fi-FI" sz="1400" dirty="0"/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761022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akateemisen kielitaidon oppimisen viitekehys </a:t>
            </a:r>
            <a:r>
              <a:rPr lang="fi-FI" sz="2800" dirty="0" err="1" smtClean="0"/>
              <a:t>framework</a:t>
            </a:r>
            <a:r>
              <a:rPr lang="fi-FI" sz="2800" dirty="0" smtClean="0"/>
              <a:t> for </a:t>
            </a:r>
            <a:r>
              <a:rPr lang="fi-FI" sz="2800" dirty="0" err="1" smtClean="0"/>
              <a:t>academic</a:t>
            </a:r>
            <a:r>
              <a:rPr lang="fi-FI" sz="2800" dirty="0" smtClean="0"/>
              <a:t> </a:t>
            </a:r>
            <a:r>
              <a:rPr lang="fi-FI" sz="2800" dirty="0" err="1" smtClean="0"/>
              <a:t>language</a:t>
            </a:r>
            <a:r>
              <a:rPr lang="fi-FI" sz="2800" dirty="0" smtClean="0"/>
              <a:t> </a:t>
            </a:r>
            <a:r>
              <a:rPr lang="fi-FI" sz="2800" dirty="0" err="1" smtClean="0"/>
              <a:t>learning</a:t>
            </a:r>
            <a:r>
              <a:rPr lang="fi-FI" sz="2800" dirty="0" smtClean="0"/>
              <a:t> (</a:t>
            </a:r>
            <a:r>
              <a:rPr lang="fi-FI" sz="2800" dirty="0" err="1" smtClean="0"/>
              <a:t>cummins</a:t>
            </a:r>
            <a:r>
              <a:rPr lang="fi-FI" sz="2800" dirty="0" smtClean="0"/>
              <a:t> 2000, 274)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FOCUS ON MEANING	</a:t>
            </a:r>
          </a:p>
          <a:p>
            <a:pPr lvl="1"/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Making</a:t>
            </a:r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 input </a:t>
            </a:r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comprehensible</a:t>
            </a:r>
            <a:endParaRPr lang="fi-FI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Developing</a:t>
            </a:r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critical</a:t>
            </a:r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literacy</a:t>
            </a:r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	</a:t>
            </a:r>
          </a:p>
          <a:p>
            <a:pPr marL="457200" indent="-457200">
              <a:buFont typeface="+mj-lt"/>
              <a:buAutoNum type="alphaUcPeriod"/>
            </a:pPr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FOCUS ON LANGUAGE</a:t>
            </a:r>
            <a:endParaRPr lang="fi-FI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Awareness</a:t>
            </a:r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 of </a:t>
            </a:r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language</a:t>
            </a:r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forms</a:t>
            </a:r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uses</a:t>
            </a:r>
            <a:endParaRPr lang="fi-FI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Critical </a:t>
            </a:r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analysis</a:t>
            </a:r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 of </a:t>
            </a:r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language</a:t>
            </a:r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forms</a:t>
            </a:r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uses</a:t>
            </a:r>
            <a:endParaRPr lang="fi-FI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FOCUS ON USE		</a:t>
            </a:r>
          </a:p>
          <a:p>
            <a:pPr lvl="1"/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Using </a:t>
            </a:r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language</a:t>
            </a:r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 to</a:t>
            </a:r>
          </a:p>
          <a:p>
            <a:pPr lvl="2"/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Generate</a:t>
            </a:r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new</a:t>
            </a:r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knowledge</a:t>
            </a:r>
            <a:endParaRPr lang="fi-FI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Create</a:t>
            </a:r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literature</a:t>
            </a:r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art</a:t>
            </a:r>
            <a:endParaRPr lang="fi-FI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Act on </a:t>
            </a:r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social</a:t>
            </a:r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bg1">
                    <a:lumMod val="75000"/>
                  </a:schemeClr>
                </a:solidFill>
              </a:rPr>
              <a:t>realities</a:t>
            </a:r>
            <a:endParaRPr lang="fi-FI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ln w="19050">
            <a:solidFill>
              <a:schemeClr val="accent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fi-FI" dirty="0"/>
              <a:t>KESKIÖSSÄ MERKITYS</a:t>
            </a:r>
          </a:p>
          <a:p>
            <a:pPr lvl="1"/>
            <a:r>
              <a:rPr lang="fi-FI" dirty="0"/>
              <a:t>Kielellisen syötöksen </a:t>
            </a:r>
            <a:r>
              <a:rPr lang="fi-FI" dirty="0" smtClean="0"/>
              <a:t>ymmärrettävyys</a:t>
            </a:r>
          </a:p>
          <a:p>
            <a:pPr lvl="1"/>
            <a:r>
              <a:rPr lang="fi-FI" dirty="0" smtClean="0"/>
              <a:t>Kriittisen lukutaidon kehittäminen</a:t>
            </a:r>
          </a:p>
          <a:p>
            <a:pPr marL="457200" indent="-457200">
              <a:buFont typeface="+mj-lt"/>
              <a:buAutoNum type="alphaUcPeriod"/>
            </a:pPr>
            <a:r>
              <a:rPr lang="fi-FI" dirty="0" smtClean="0"/>
              <a:t>KESKIÖSSÄ KIELI</a:t>
            </a:r>
          </a:p>
          <a:p>
            <a:pPr lvl="1"/>
            <a:r>
              <a:rPr lang="fi-FI" dirty="0" smtClean="0"/>
              <a:t>Tietoisuus kielen muodoista ja käyttötavoista</a:t>
            </a:r>
          </a:p>
          <a:p>
            <a:pPr lvl="1"/>
            <a:r>
              <a:rPr lang="fi-FI" dirty="0" smtClean="0"/>
              <a:t>Kriittinen kielen muotojen ja käyttötapojen analyysi</a:t>
            </a:r>
            <a:endParaRPr lang="fi-FI" dirty="0"/>
          </a:p>
          <a:p>
            <a:pPr marL="457200" indent="-457200">
              <a:buFont typeface="+mj-lt"/>
              <a:buAutoNum type="alphaUcPeriod"/>
            </a:pPr>
            <a:r>
              <a:rPr lang="fi-FI" dirty="0"/>
              <a:t>KESKIÖSSÄ </a:t>
            </a:r>
            <a:r>
              <a:rPr lang="fi-FI" dirty="0" smtClean="0"/>
              <a:t>KÄYTTÖ</a:t>
            </a:r>
          </a:p>
          <a:p>
            <a:pPr lvl="1"/>
            <a:r>
              <a:rPr lang="fi-FI" dirty="0" smtClean="0"/>
              <a:t>Kielenkäyttö</a:t>
            </a:r>
          </a:p>
          <a:p>
            <a:pPr lvl="2"/>
            <a:r>
              <a:rPr lang="fi-FI" dirty="0" smtClean="0"/>
              <a:t>Uuden tiedon tuottamiseen</a:t>
            </a:r>
          </a:p>
          <a:p>
            <a:pPr lvl="2"/>
            <a:r>
              <a:rPr lang="fi-FI" dirty="0" smtClean="0"/>
              <a:t>Kirjallisuuden ja taiteen luomiseen</a:t>
            </a:r>
          </a:p>
          <a:p>
            <a:pPr lvl="2"/>
            <a:r>
              <a:rPr lang="fi-FI" dirty="0" smtClean="0"/>
              <a:t>Sosiaalisissa tilanteissa toimimiseen</a:t>
            </a:r>
            <a:endParaRPr lang="fi-FI" dirty="0"/>
          </a:p>
          <a:p>
            <a:pPr marL="457200" indent="-457200">
              <a:buFont typeface="+mj-lt"/>
              <a:buAutoNum type="alphaUcPeriod"/>
            </a:pP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1069848" y="6324600"/>
            <a:ext cx="1004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/>
              <a:t>Cummins, J</a:t>
            </a:r>
            <a:r>
              <a:rPr lang="fi-FI" sz="1400" dirty="0"/>
              <a:t>.</a:t>
            </a:r>
            <a:r>
              <a:rPr lang="lt-LT" sz="1400" dirty="0"/>
              <a:t> 2000. </a:t>
            </a:r>
            <a:r>
              <a:rPr lang="lt-LT" sz="1400" i="1" dirty="0"/>
              <a:t>Language, power and pedagogy. Bilingual children in the crossfire</a:t>
            </a:r>
            <a:r>
              <a:rPr lang="lt-LT" sz="1400" dirty="0"/>
              <a:t>. Clevedon: Multilingual Matters.</a:t>
            </a:r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90373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Translanguaging - limittäiskielisyys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fi-FI" dirty="0" smtClean="0"/>
              <a:t> “</a:t>
            </a:r>
            <a:r>
              <a:rPr lang="fi-FI" i="1" dirty="0" err="1" smtClean="0"/>
              <a:t>multiple</a:t>
            </a:r>
            <a:r>
              <a:rPr lang="fi-FI" i="1" dirty="0" smtClean="0"/>
              <a:t> </a:t>
            </a:r>
            <a:r>
              <a:rPr lang="fi-FI" i="1" dirty="0" err="1" smtClean="0"/>
              <a:t>discursive</a:t>
            </a:r>
            <a:r>
              <a:rPr lang="fi-FI" i="1" dirty="0" smtClean="0"/>
              <a:t> </a:t>
            </a:r>
            <a:r>
              <a:rPr lang="fi-FI" i="1" dirty="0" err="1" smtClean="0"/>
              <a:t>practices</a:t>
            </a:r>
            <a:r>
              <a:rPr lang="fi-FI" i="1" dirty="0" smtClean="0"/>
              <a:t> in </a:t>
            </a:r>
            <a:r>
              <a:rPr lang="fi-FI" i="1" dirty="0" err="1" smtClean="0"/>
              <a:t>which</a:t>
            </a:r>
            <a:r>
              <a:rPr lang="fi-FI" i="1" dirty="0" smtClean="0"/>
              <a:t> </a:t>
            </a:r>
            <a:r>
              <a:rPr lang="fi-FI" i="1" dirty="0" err="1" smtClean="0"/>
              <a:t>bilinguals</a:t>
            </a:r>
            <a:r>
              <a:rPr lang="fi-FI" i="1" dirty="0" smtClean="0"/>
              <a:t> </a:t>
            </a:r>
            <a:r>
              <a:rPr lang="fi-FI" i="1" dirty="0" err="1" smtClean="0"/>
              <a:t>engage</a:t>
            </a:r>
            <a:r>
              <a:rPr lang="fi-FI" i="1" dirty="0" smtClean="0"/>
              <a:t> in </a:t>
            </a:r>
            <a:r>
              <a:rPr lang="fi-FI" i="1" dirty="0" err="1" smtClean="0"/>
              <a:t>order</a:t>
            </a:r>
            <a:r>
              <a:rPr lang="fi-FI" i="1" dirty="0" smtClean="0"/>
              <a:t> to </a:t>
            </a:r>
            <a:r>
              <a:rPr lang="fi-FI" i="1" dirty="0" err="1" smtClean="0"/>
              <a:t>make</a:t>
            </a:r>
            <a:r>
              <a:rPr lang="fi-FI" i="1" dirty="0" smtClean="0"/>
              <a:t> </a:t>
            </a:r>
            <a:r>
              <a:rPr lang="fi-FI" i="1" dirty="0" err="1" smtClean="0"/>
              <a:t>sense</a:t>
            </a:r>
            <a:r>
              <a:rPr lang="fi-FI" i="1" dirty="0" smtClean="0"/>
              <a:t> of </a:t>
            </a:r>
            <a:r>
              <a:rPr lang="fi-FI" i="1" dirty="0" err="1" smtClean="0"/>
              <a:t>their</a:t>
            </a:r>
            <a:r>
              <a:rPr lang="fi-FI" i="1" dirty="0" smtClean="0"/>
              <a:t> </a:t>
            </a:r>
            <a:r>
              <a:rPr lang="fi-FI" i="1" dirty="0" err="1" smtClean="0"/>
              <a:t>bilingual</a:t>
            </a:r>
            <a:r>
              <a:rPr lang="fi-FI" i="1" dirty="0" smtClean="0"/>
              <a:t> </a:t>
            </a:r>
            <a:r>
              <a:rPr lang="fi-FI" i="1" dirty="0" err="1" smtClean="0"/>
              <a:t>worlds</a:t>
            </a:r>
            <a:r>
              <a:rPr lang="fi-FI" dirty="0" smtClean="0"/>
              <a:t>” (</a:t>
            </a:r>
            <a:r>
              <a:rPr lang="en-US" dirty="0" err="1" smtClean="0"/>
              <a:t>García</a:t>
            </a:r>
            <a:r>
              <a:rPr lang="en-US" dirty="0" smtClean="0"/>
              <a:t>, O. 2009: Bilingual education in the 21st century: A global perspective</a:t>
            </a:r>
            <a:r>
              <a:rPr lang="en-US" dirty="0"/>
              <a:t>. Oxford: </a:t>
            </a:r>
            <a:r>
              <a:rPr lang="en-US" dirty="0" smtClean="0"/>
              <a:t>Blackwell. S. </a:t>
            </a:r>
            <a:r>
              <a:rPr lang="fi-FI" dirty="0" smtClean="0"/>
              <a:t>45)</a:t>
            </a:r>
          </a:p>
          <a:p>
            <a:pPr>
              <a:lnSpc>
                <a:spcPct val="110000"/>
              </a:lnSpc>
            </a:pPr>
            <a:r>
              <a:rPr lang="fi-FI" dirty="0" smtClean="0"/>
              <a:t>Mieli on tavallisesti monikielinen. Monikielisyys ei ole poikkeustapaus.</a:t>
            </a:r>
          </a:p>
          <a:p>
            <a:pPr>
              <a:lnSpc>
                <a:spcPct val="110000"/>
              </a:lnSpc>
            </a:pPr>
            <a:r>
              <a:rPr lang="fi-FI" dirty="0" smtClean="0"/>
              <a:t>Kielet ovat mielessä limittäin ja niitä käytetään tarpeen mukaan eri tilanteissa. </a:t>
            </a:r>
            <a:r>
              <a:rPr lang="en-US" dirty="0" err="1"/>
              <a:t>Kielenkäyttäjän</a:t>
            </a:r>
            <a:r>
              <a:rPr lang="en-US" dirty="0"/>
              <a:t> </a:t>
            </a:r>
            <a:r>
              <a:rPr lang="en-US" dirty="0" err="1"/>
              <a:t>kaikkien</a:t>
            </a:r>
            <a:r>
              <a:rPr lang="en-US" dirty="0"/>
              <a:t> </a:t>
            </a:r>
            <a:r>
              <a:rPr lang="en-US" dirty="0" err="1"/>
              <a:t>kielellisten</a:t>
            </a:r>
            <a:r>
              <a:rPr lang="en-US" dirty="0"/>
              <a:t> </a:t>
            </a:r>
            <a:r>
              <a:rPr lang="en-US" dirty="0" err="1"/>
              <a:t>resurssien</a:t>
            </a:r>
            <a:r>
              <a:rPr lang="en-US" dirty="0"/>
              <a:t> </a:t>
            </a:r>
            <a:r>
              <a:rPr lang="en-US" dirty="0" err="1"/>
              <a:t>nähdään</a:t>
            </a:r>
            <a:r>
              <a:rPr lang="en-US" dirty="0"/>
              <a:t> </a:t>
            </a:r>
            <a:r>
              <a:rPr lang="en-US" dirty="0" err="1"/>
              <a:t>olevan</a:t>
            </a:r>
            <a:r>
              <a:rPr lang="en-US" dirty="0"/>
              <a:t> </a:t>
            </a:r>
            <a:r>
              <a:rPr lang="en-US" dirty="0" err="1"/>
              <a:t>yksi</a:t>
            </a:r>
            <a:r>
              <a:rPr lang="en-US" dirty="0"/>
              <a:t> </a:t>
            </a:r>
            <a:r>
              <a:rPr lang="en-US" dirty="0" err="1"/>
              <a:t>kokonaisuus</a:t>
            </a:r>
            <a:r>
              <a:rPr lang="en-US" dirty="0"/>
              <a:t>. </a:t>
            </a:r>
            <a:endParaRPr lang="fi-FI" dirty="0"/>
          </a:p>
          <a:p>
            <a:pPr>
              <a:lnSpc>
                <a:spcPct val="110000"/>
              </a:lnSpc>
            </a:pPr>
            <a:r>
              <a:rPr lang="en-US" dirty="0" err="1" smtClean="0"/>
              <a:t>Ero</a:t>
            </a:r>
            <a:r>
              <a:rPr lang="en-US" dirty="0" smtClean="0"/>
              <a:t> </a:t>
            </a:r>
            <a:r>
              <a:rPr lang="en-US" dirty="0" err="1" smtClean="0"/>
              <a:t>koodinvaihto-metaforaan</a:t>
            </a:r>
            <a:r>
              <a:rPr lang="en-US" dirty="0" smtClean="0"/>
              <a:t>: </a:t>
            </a:r>
            <a:r>
              <a:rPr lang="en-US" dirty="0" err="1" smtClean="0"/>
              <a:t>translanguaging-ajattelussa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nähdä</a:t>
            </a:r>
            <a:r>
              <a:rPr lang="en-US" dirty="0" smtClean="0"/>
              <a:t>, </a:t>
            </a:r>
            <a:r>
              <a:rPr lang="en-US" dirty="0" err="1" smtClean="0"/>
              <a:t>että</a:t>
            </a:r>
            <a:r>
              <a:rPr lang="en-US" dirty="0" smtClean="0"/>
              <a:t> </a:t>
            </a:r>
            <a:r>
              <a:rPr lang="en-US" dirty="0" err="1" smtClean="0"/>
              <a:t>kahta</a:t>
            </a:r>
            <a:r>
              <a:rPr lang="en-US" dirty="0" smtClean="0"/>
              <a:t> tai </a:t>
            </a:r>
            <a:r>
              <a:rPr lang="en-US" dirty="0" err="1" smtClean="0"/>
              <a:t>kolmea</a:t>
            </a:r>
            <a:r>
              <a:rPr lang="en-US" dirty="0" smtClean="0"/>
              <a:t> </a:t>
            </a:r>
            <a:r>
              <a:rPr lang="en-US" dirty="0" err="1" smtClean="0"/>
              <a:t>eri</a:t>
            </a:r>
            <a:r>
              <a:rPr lang="en-US" dirty="0" smtClean="0"/>
              <a:t> </a:t>
            </a:r>
            <a:r>
              <a:rPr lang="en-US" dirty="0" err="1" smtClean="0"/>
              <a:t>kieltä</a:t>
            </a:r>
            <a:r>
              <a:rPr lang="en-US" dirty="0" smtClean="0"/>
              <a:t> </a:t>
            </a:r>
            <a:r>
              <a:rPr lang="en-US" dirty="0" err="1" smtClean="0"/>
              <a:t>käyttävä</a:t>
            </a:r>
            <a:r>
              <a:rPr lang="en-US" dirty="0" smtClean="0"/>
              <a:t> </a:t>
            </a:r>
            <a:r>
              <a:rPr lang="en-US" dirty="0" err="1" smtClean="0"/>
              <a:t>puhuja</a:t>
            </a:r>
            <a:r>
              <a:rPr lang="en-US" dirty="0" smtClean="0"/>
              <a:t> “</a:t>
            </a:r>
            <a:r>
              <a:rPr lang="en-US" dirty="0" err="1" smtClean="0"/>
              <a:t>vaihtaisi</a:t>
            </a:r>
            <a:r>
              <a:rPr lang="en-US" dirty="0" smtClean="0"/>
              <a:t> </a:t>
            </a:r>
            <a:r>
              <a:rPr lang="en-US" dirty="0" err="1" smtClean="0"/>
              <a:t>koodia</a:t>
            </a:r>
            <a:r>
              <a:rPr lang="en-US" dirty="0" smtClean="0"/>
              <a:t>” </a:t>
            </a:r>
            <a:r>
              <a:rPr lang="en-US" dirty="0" err="1" smtClean="0"/>
              <a:t>aina</a:t>
            </a:r>
            <a:r>
              <a:rPr lang="en-US" dirty="0" smtClean="0"/>
              <a:t> </a:t>
            </a:r>
            <a:r>
              <a:rPr lang="en-US" dirty="0" err="1" smtClean="0"/>
              <a:t>vaihtaessaan</a:t>
            </a:r>
            <a:r>
              <a:rPr lang="en-US" dirty="0" smtClean="0"/>
              <a:t> </a:t>
            </a:r>
            <a:r>
              <a:rPr lang="en-US" dirty="0" err="1" smtClean="0"/>
              <a:t>kieltä</a:t>
            </a:r>
            <a:r>
              <a:rPr lang="en-US" dirty="0" smtClean="0"/>
              <a:t>. </a:t>
            </a:r>
            <a:r>
              <a:rPr lang="en-US" dirty="0" err="1" smtClean="0"/>
              <a:t>Kielten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ajatella</a:t>
            </a:r>
            <a:r>
              <a:rPr lang="en-US" dirty="0" smtClean="0"/>
              <a:t> “</a:t>
            </a:r>
            <a:r>
              <a:rPr lang="en-US" dirty="0" err="1" smtClean="0"/>
              <a:t>sijaitsevan</a:t>
            </a:r>
            <a:r>
              <a:rPr lang="en-US" dirty="0" smtClean="0"/>
              <a:t>” </a:t>
            </a:r>
            <a:r>
              <a:rPr lang="en-US" dirty="0" err="1" smtClean="0"/>
              <a:t>puhujan</a:t>
            </a:r>
            <a:r>
              <a:rPr lang="en-US" dirty="0" smtClean="0"/>
              <a:t> </a:t>
            </a:r>
            <a:r>
              <a:rPr lang="en-US" dirty="0" err="1" smtClean="0"/>
              <a:t>mielessä</a:t>
            </a:r>
            <a:r>
              <a:rPr lang="en-US" dirty="0" smtClean="0"/>
              <a:t> </a:t>
            </a:r>
            <a:r>
              <a:rPr lang="en-US" dirty="0" err="1" smtClean="0"/>
              <a:t>eri</a:t>
            </a:r>
            <a:r>
              <a:rPr lang="en-US" dirty="0" smtClean="0"/>
              <a:t> </a:t>
            </a:r>
            <a:r>
              <a:rPr lang="en-US" dirty="0" err="1" smtClean="0"/>
              <a:t>lohkoissa</a:t>
            </a:r>
            <a:r>
              <a:rPr lang="en-US" dirty="0" smtClean="0"/>
              <a:t>, </a:t>
            </a:r>
            <a:r>
              <a:rPr lang="en-US" dirty="0" err="1" smtClean="0"/>
              <a:t>toisistaan</a:t>
            </a:r>
            <a:r>
              <a:rPr lang="en-US" dirty="0" smtClean="0"/>
              <a:t> </a:t>
            </a:r>
            <a:r>
              <a:rPr lang="en-US" dirty="0" err="1" smtClean="0"/>
              <a:t>erillään</a:t>
            </a:r>
            <a:r>
              <a:rPr lang="en-US" dirty="0" smtClean="0"/>
              <a:t>. </a:t>
            </a:r>
          </a:p>
          <a:p>
            <a:pPr>
              <a:lnSpc>
                <a:spcPct val="110000"/>
              </a:lnSpc>
            </a:pPr>
            <a:r>
              <a:rPr lang="fi-FI" dirty="0" smtClean="0"/>
              <a:t>Seuraus pedagogiikkaan: on luotava kielellisesti joustavia käytänteitä, jotta </a:t>
            </a:r>
            <a:r>
              <a:rPr lang="fi-FI" dirty="0"/>
              <a:t>oppijat voivat käyttää kaikkia kielellisiä resurssejaan kehittäessään akateemista </a:t>
            </a:r>
            <a:r>
              <a:rPr lang="fi-FI" dirty="0" smtClean="0"/>
              <a:t>kielitaitoaan.</a:t>
            </a:r>
            <a:endParaRPr lang="en-US" dirty="0" smtClean="0"/>
          </a:p>
          <a:p>
            <a:pPr>
              <a:lnSpc>
                <a:spcPct val="110000"/>
              </a:lnSpc>
            </a:pPr>
            <a:endParaRPr lang="fi-FI" dirty="0"/>
          </a:p>
          <a:p>
            <a:pPr>
              <a:lnSpc>
                <a:spcPct val="110000"/>
              </a:lnSpc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6733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2900</TotalTime>
  <Words>1367</Words>
  <Application>Microsoft Office PowerPoint</Application>
  <PresentationFormat>Mukautettu</PresentationFormat>
  <Paragraphs>256</Paragraphs>
  <Slides>19</Slides>
  <Notes>18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0" baseType="lpstr">
      <vt:lpstr>Wood Type</vt:lpstr>
      <vt:lpstr>Kielitietoisuuden kulttuuria kehittämässä</vt:lpstr>
      <vt:lpstr>#kielitietoinen  #kielitietoisuus språklig medvetenhet,  language awareness </vt:lpstr>
      <vt:lpstr>Perustana Kielinäkemys</vt:lpstr>
      <vt:lpstr>Kielitietoisuus opetussuunnitelmissa  </vt:lpstr>
      <vt:lpstr>Yhteiskunnallinen muutos</vt:lpstr>
      <vt:lpstr>Monikielisyys näkyy kouluissa</vt:lpstr>
      <vt:lpstr>Kielitietoinen Luokkahuonevuorovaikutus tutkimuksen kolme aaltoa</vt:lpstr>
      <vt:lpstr>akateemisen kielitaidon oppimisen viitekehys framework for academic language learning (cummins 2000, 274)</vt:lpstr>
      <vt:lpstr>Translanguaging - limittäiskielisyys</vt:lpstr>
      <vt:lpstr>Sitä sanotaan pulssiksi</vt:lpstr>
      <vt:lpstr>Sitä sanotaan pulssiksi</vt:lpstr>
      <vt:lpstr>Sitä sanotaan pulssiksi</vt:lpstr>
      <vt:lpstr>Sitä sanotaan pulssiksi</vt:lpstr>
      <vt:lpstr>Sitä sanotaan pulssiksi</vt:lpstr>
      <vt:lpstr>Sitä sanotaan pulssiksi</vt:lpstr>
      <vt:lpstr>Mallia keski-euroopasta: frepa</vt:lpstr>
      <vt:lpstr>lue lisää: tilanteisuus, translanguaging ja kielenoppiminen</vt:lpstr>
      <vt:lpstr>ajankohtaisia raportteja ja opseja</vt:lpstr>
      <vt:lpstr>Katse peiliin  – kuinka käytämme termejä</vt:lpstr>
    </vt:vector>
  </TitlesOfParts>
  <Company>University of Helsinki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Kielitietoinen opettaja luokkahuoneessa</dc:title>
  <dc:creator>Kela, Maria A</dc:creator>
  <cp:lastModifiedBy>user1</cp:lastModifiedBy>
  <cp:revision>125</cp:revision>
  <cp:lastPrinted>2016-08-30T06:50:21Z</cp:lastPrinted>
  <dcterms:created xsi:type="dcterms:W3CDTF">2016-08-25T20:02:55Z</dcterms:created>
  <dcterms:modified xsi:type="dcterms:W3CDTF">2016-09-19T12:47:26Z</dcterms:modified>
</cp:coreProperties>
</file>