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3" r:id="rId8"/>
    <p:sldId id="264" r:id="rId9"/>
    <p:sldId id="265" r:id="rId10"/>
    <p:sldId id="266" r:id="rId11"/>
    <p:sldId id="260" r:id="rId12"/>
    <p:sldId id="267" r:id="rId13"/>
    <p:sldId id="287" r:id="rId14"/>
    <p:sldId id="288" r:id="rId15"/>
    <p:sldId id="268" r:id="rId16"/>
    <p:sldId id="289" r:id="rId17"/>
    <p:sldId id="269" r:id="rId18"/>
    <p:sldId id="270" r:id="rId19"/>
    <p:sldId id="273" r:id="rId20"/>
    <p:sldId id="271" r:id="rId21"/>
    <p:sldId id="272" r:id="rId22"/>
    <p:sldId id="274" r:id="rId23"/>
    <p:sldId id="290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6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8F1E9-B328-4B57-ACFA-F56CC2B36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BD017-2783-48F4-A3CC-DFB6359B6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7E485-0BB6-46DC-9509-F2FD4E546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687ED-7C8E-401E-937E-BDE19EBF6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BB626-0BC7-4D5E-968C-4AE4D3C62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DD16E-19AB-4B3F-ABF2-94CAC8227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A4FE9-85FB-4CE4-94E3-8FEA0F55A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AB4A9-5A3E-413C-8B9E-4D2E08091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EB87F-DF40-409D-8097-604C43575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8997B-BA5B-481A-BCA8-251ABF9B5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D5949-DC55-4015-80E4-89CD3BACA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EB051B2-E578-44FA-A341-BA18C50CF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la.ac.uk/ibls/fab/public/images/bocompac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www.gla.ac.uk/ibls/fab/public/images/bospongy.jp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watch?v=4qTiw8lyYbs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UjlLIMbCiQ&amp;feature=related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watch?v=qVougiCEgH8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xaraxone.com/webxealot/workbook19/cube_04.gif&amp;imgrefurl=http://www.xaraxone.com/webxealot/workbook19/page_1.htm&amp;h=451&amp;w=526&amp;sz=5&amp;hl=en&amp;start=1&amp;tbnid=zKmvKME4MuiRUM:&amp;tbnh=113&amp;tbnw=132&amp;prev=/images%3Fq%3Dcube%26gbv%3D2%26hl%3Den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00600" y="990600"/>
            <a:ext cx="3581400" cy="1676400"/>
          </a:xfrm>
        </p:spPr>
        <p:txBody>
          <a:bodyPr/>
          <a:lstStyle/>
          <a:p>
            <a:pPr eaLnBrk="1" hangingPunct="1"/>
            <a:r>
              <a:rPr lang="en-US" sz="3600" smtClean="0"/>
              <a:t>Chap 6 Bones &amp; Skeletal Tissue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743200"/>
            <a:ext cx="8229600" cy="39624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z="2800" smtClean="0">
                <a:solidFill>
                  <a:schemeClr val="hlink"/>
                </a:solidFill>
              </a:rPr>
              <a:t>Learning Objectives: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800" smtClean="0">
                <a:solidFill>
                  <a:schemeClr val="hlink"/>
                </a:solidFill>
              </a:rPr>
              <a:t>1.Compare &amp; contrast the structure of the 4 bone classes and provide examples of each class.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800" smtClean="0">
                <a:solidFill>
                  <a:schemeClr val="hlink"/>
                </a:solidFill>
              </a:rPr>
              <a:t>2. Explain the functions of bones.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800" smtClean="0">
                <a:solidFill>
                  <a:schemeClr val="hlink"/>
                </a:solidFill>
              </a:rPr>
              <a:t>3. Describe the gross anatomy of bone. Indicate the locations and functions of red &amp; yellow marrow, articular cartilage, periosteum, &amp; endosteum.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800" smtClean="0">
                <a:solidFill>
                  <a:schemeClr val="hlink"/>
                </a:solidFill>
              </a:rPr>
              <a:t>4. Differentiate the histology between compact &amp; spongy bone.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800" smtClean="0">
                <a:solidFill>
                  <a:schemeClr val="hlink"/>
                </a:solidFill>
              </a:rPr>
              <a:t>5. Discuss the chemical composition of bone.</a:t>
            </a:r>
          </a:p>
          <a:p>
            <a:pPr algn="l" eaLnBrk="1" hangingPunct="1">
              <a:lnSpc>
                <a:spcPct val="80000"/>
              </a:lnSpc>
            </a:pPr>
            <a:endParaRPr lang="en-US" sz="2800" smtClean="0">
              <a:solidFill>
                <a:schemeClr val="hlink"/>
              </a:solidFill>
            </a:endParaRPr>
          </a:p>
        </p:txBody>
      </p:sp>
      <p:pic>
        <p:nvPicPr>
          <p:cNvPr id="2052" name="Picture 5" descr="skeleton animation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85800"/>
            <a:ext cx="1371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3657600" y="152400"/>
            <a:ext cx="4953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Homework: Read Chap 6. Study all the bone markings (pg. 159) &amp; labeling practices </a:t>
            </a:r>
            <a:r>
              <a:rPr lang="en-US" u="sng">
                <a:solidFill>
                  <a:srgbClr val="FF0000"/>
                </a:solidFill>
              </a:rPr>
              <a:t>well</a:t>
            </a:r>
            <a:r>
              <a:rPr lang="en-US">
                <a:solidFill>
                  <a:srgbClr val="FF0000"/>
                </a:solidFill>
              </a:rPr>
              <a:t>. Review all notes.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mtClean="0"/>
              <a:t>Shape - Irregular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3810000" cy="50593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Irregular bones – bones with </a:t>
            </a:r>
            <a:r>
              <a:rPr lang="en-US" b="1" smtClean="0">
                <a:solidFill>
                  <a:schemeClr val="hlink"/>
                </a:solidFill>
              </a:rPr>
              <a:t>complicated</a:t>
            </a:r>
            <a:r>
              <a:rPr lang="en-US" smtClean="0">
                <a:solidFill>
                  <a:srgbClr val="000000"/>
                </a:solidFill>
              </a:rPr>
              <a:t> shapes (e.g., vertebrae and hip bones)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 b="4124"/>
          <a:stretch>
            <a:fillRect/>
          </a:stretch>
        </p:blipFill>
        <p:spPr bwMode="auto">
          <a:xfrm>
            <a:off x="4181475" y="1447800"/>
            <a:ext cx="4699000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mtClean="0"/>
              <a:t>Gross Anatomy of Bones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819400"/>
          </a:xfrm>
        </p:spPr>
        <p:txBody>
          <a:bodyPr/>
          <a:lstStyle/>
          <a:p>
            <a:pPr eaLnBrk="1" hangingPunct="1"/>
            <a:r>
              <a:rPr lang="en-US" smtClean="0"/>
              <a:t>Rarely smooth</a:t>
            </a:r>
          </a:p>
          <a:p>
            <a:pPr eaLnBrk="1" hangingPunct="1"/>
            <a:r>
              <a:rPr lang="en-US" smtClean="0"/>
              <a:t>Have projections, depressions, and openings called </a:t>
            </a:r>
            <a:r>
              <a:rPr lang="en-US" b="1" smtClean="0"/>
              <a:t>bone markings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mtClean="0"/>
              <a:t>Group Activity: Bone Markings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Instructions:</a:t>
            </a:r>
          </a:p>
          <a:p>
            <a:pPr eaLnBrk="1" hangingPunct="1">
              <a:buFontTx/>
              <a:buNone/>
            </a:pPr>
            <a:r>
              <a:rPr lang="en-US" smtClean="0"/>
              <a:t>Work together in small groups of </a:t>
            </a:r>
            <a:r>
              <a:rPr lang="en-US" b="1" u="sng" smtClean="0"/>
              <a:t>3</a:t>
            </a:r>
            <a:r>
              <a:rPr lang="en-US" smtClean="0"/>
              <a:t> to complete the information.</a:t>
            </a:r>
          </a:p>
          <a:p>
            <a:pPr eaLnBrk="1" hangingPunct="1">
              <a:buFontTx/>
              <a:buNone/>
            </a:pPr>
            <a:r>
              <a:rPr lang="en-US" smtClean="0"/>
              <a:t>Goal: To become more familiar with bone markings (projections, depressions, openings)</a:t>
            </a:r>
          </a:p>
          <a:p>
            <a:pPr eaLnBrk="1" hangingPunct="1">
              <a:buFontTx/>
              <a:buNone/>
            </a:pPr>
            <a:r>
              <a:rPr lang="en-US" smtClean="0"/>
              <a:t>Time Estimate: 30 minutes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05200" y="304800"/>
            <a:ext cx="4572000" cy="762000"/>
          </a:xfrm>
        </p:spPr>
        <p:txBody>
          <a:bodyPr/>
          <a:lstStyle/>
          <a:p>
            <a:pPr eaLnBrk="1" hangingPunct="1"/>
            <a:r>
              <a:rPr lang="en-US" smtClean="0"/>
              <a:t>Bones continued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0"/>
            <a:ext cx="6705600" cy="4830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u="sng" smtClean="0">
                <a:solidFill>
                  <a:schemeClr val="hlink"/>
                </a:solidFill>
              </a:rPr>
              <a:t>Learning Objectives continued: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solidFill>
                  <a:schemeClr val="hlink"/>
                </a:solidFill>
              </a:rPr>
              <a:t>6. Identify &amp; explain the anatomy of a long bone; understand all associated terms (pg 160)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solidFill>
                  <a:schemeClr val="hlink"/>
                </a:solidFill>
              </a:rPr>
              <a:t>7. Identify &amp; explain the anatomy of a microscopic cross-section of bone; understand all associated terms (pg 163)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solidFill>
                  <a:schemeClr val="hlink"/>
                </a:solidFill>
              </a:rPr>
              <a:t>8. Discuss stress on bones &amp; their response (page 170)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solidFill>
                  <a:schemeClr val="hlink"/>
                </a:solidFill>
              </a:rPr>
              <a:t>9. Explain the 6 common types of fractures (page 172)</a:t>
            </a:r>
          </a:p>
        </p:txBody>
      </p:sp>
      <p:pic>
        <p:nvPicPr>
          <p:cNvPr id="14340" name="Picture 5" descr="Animation:  Dancing skeleton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3716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2133600" y="5715000"/>
            <a:ext cx="6629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Homework: Finish reading Chapter 6. Review all diagrams, notes, class activities, practices, etc. *Be sure you know Table 6.1 Bone Markings </a:t>
            </a:r>
            <a:r>
              <a:rPr lang="en-US" b="1">
                <a:solidFill>
                  <a:srgbClr val="FF0000"/>
                </a:solidFill>
              </a:rPr>
              <a:t>BEFORE </a:t>
            </a:r>
            <a:r>
              <a:rPr lang="en-US">
                <a:solidFill>
                  <a:srgbClr val="FF0000"/>
                </a:solidFill>
              </a:rPr>
              <a:t>going into the next chapter.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1524000" cy="5334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chemeClr val="hlink"/>
                </a:solidFill>
              </a:rPr>
              <a:t>Warm-Up Activity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1828800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smtClean="0">
                <a:solidFill>
                  <a:srgbClr val="FF0000"/>
                </a:solidFill>
              </a:rPr>
              <a:t>     </a:t>
            </a:r>
            <a:r>
              <a:rPr lang="en-US" sz="1400" smtClean="0">
                <a:solidFill>
                  <a:schemeClr val="hlink"/>
                </a:solidFill>
              </a:rPr>
              <a:t>Instructions: Working </a:t>
            </a:r>
            <a:r>
              <a:rPr lang="en-US" sz="1400" u="sng" smtClean="0">
                <a:solidFill>
                  <a:schemeClr val="hlink"/>
                </a:solidFill>
              </a:rPr>
              <a:t>individually</a:t>
            </a:r>
            <a:r>
              <a:rPr lang="en-US" sz="1400" smtClean="0">
                <a:solidFill>
                  <a:schemeClr val="hlink"/>
                </a:solidFill>
              </a:rPr>
              <a:t> (within Chap 6), use your textbook to locate the correct answers.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smtClean="0">
                <a:solidFill>
                  <a:schemeClr val="hlink"/>
                </a:solidFill>
              </a:rPr>
              <a:t>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smtClean="0">
                <a:solidFill>
                  <a:schemeClr val="hlink"/>
                </a:solidFill>
              </a:rPr>
              <a:t>       Write just the letter of the answer)</a:t>
            </a:r>
          </a:p>
        </p:txBody>
      </p:sp>
      <p:graphicFrame>
        <p:nvGraphicFramePr>
          <p:cNvPr id="36077" name="Group 237"/>
          <p:cNvGraphicFramePr>
            <a:graphicFrameLocks noGrp="1"/>
          </p:cNvGraphicFramePr>
          <p:nvPr/>
        </p:nvGraphicFramePr>
        <p:xfrm>
          <a:off x="2057400" y="228600"/>
          <a:ext cx="6400800" cy="6495420"/>
        </p:xfrm>
        <a:graphic>
          <a:graphicData uri="http://schemas.openxmlformats.org/drawingml/2006/table">
            <a:tbl>
              <a:tblPr/>
              <a:tblGrid>
                <a:gridCol w="1898650"/>
                <a:gridCol w="450215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Bone Marking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Answer Choices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 facet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a. An example is the femur – a bony expansion carried on a narrow neck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 foramen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b. Air-filled cavity lined with a mucous membrane within a bone (as seen in the skull)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 trochanter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c. Seen on femur – small rounded projection or process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4. process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d. As seen on a vertebrae – sharp, slender pointed projection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 sinus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e. Seen on the mandible – an armlike bar of bone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 crest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f. Seen on the pelvis – a narrow ridge of bone less prominent than a crest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 head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g. Only seen on the femur – a blunt, irregularly shaped process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 ramus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h. As seen in the ear canal – a canal-like passageway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 tubercle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i. Rounded articular projection (typically seen on the femur)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10. tuberosity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j. Seen in the eye orbits – a narrow slitlike opening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11. fossa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k. Typically seen on the mandible – a round or oval opening through a bone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12. fissure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l. Seen on the femur – raised area on or above a condyle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13. meatus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m. Found where front teeth insert – a shallow basinlike depression in a bone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14. epicondyle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n. Seen on the costal area of the ribs – a furrow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15. 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o. Typically seen on the iliac – a narrow ridge of bone that is usually prominent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16. groove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p. Seen on the radius – large rounded projection; may be rough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17. spine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q. Typically seen on a vertebrae – a smooth, flat articular surface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18. condyle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r. Any bony prominence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6" name="Rectangle 235"/>
          <p:cNvSpPr>
            <a:spLocks noChangeArrowheads="1"/>
          </p:cNvSpPr>
          <p:nvPr/>
        </p:nvSpPr>
        <p:spPr bwMode="auto">
          <a:xfrm>
            <a:off x="0" y="587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Bone Textures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67200" y="1143000"/>
            <a:ext cx="4419600" cy="49831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Compact bone – dense outer layer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Spongy bone – honeycomb of </a:t>
            </a:r>
            <a:r>
              <a:rPr lang="en-US" b="1" u="sng" smtClean="0">
                <a:solidFill>
                  <a:srgbClr val="000000"/>
                </a:solidFill>
              </a:rPr>
              <a:t>trabeculae </a:t>
            </a:r>
            <a:r>
              <a:rPr lang="en-US" smtClean="0">
                <a:solidFill>
                  <a:srgbClr val="000000"/>
                </a:solidFill>
              </a:rPr>
              <a:t>filled with yellow bone marrow </a:t>
            </a:r>
            <a:r>
              <a:rPr lang="en-US" i="1" smtClean="0">
                <a:solidFill>
                  <a:srgbClr val="000000"/>
                </a:solidFill>
              </a:rPr>
              <a:t>(internal to the compact bone)</a:t>
            </a:r>
            <a:endParaRPr lang="en-US" i="1" smtClean="0"/>
          </a:p>
          <a:p>
            <a:pPr eaLnBrk="1" hangingPunct="1"/>
            <a:endParaRPr lang="en-US" i="1" smtClean="0"/>
          </a:p>
        </p:txBody>
      </p:sp>
      <p:pic>
        <p:nvPicPr>
          <p:cNvPr id="16388" name="Picture 5" descr="bocompa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4925" y="838200"/>
            <a:ext cx="23939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7" descr="bospongy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3930650"/>
            <a:ext cx="304800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Line 8"/>
          <p:cNvSpPr>
            <a:spLocks noChangeShapeType="1"/>
          </p:cNvSpPr>
          <p:nvPr/>
        </p:nvSpPr>
        <p:spPr bwMode="auto">
          <a:xfrm flipH="1">
            <a:off x="3810000" y="41148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9"/>
          <p:cNvSpPr>
            <a:spLocks noChangeShapeType="1"/>
          </p:cNvSpPr>
          <p:nvPr/>
        </p:nvSpPr>
        <p:spPr bwMode="auto">
          <a:xfrm flipH="1" flipV="1">
            <a:off x="3581400" y="12192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10"/>
          <p:cNvSpPr>
            <a:spLocks noChangeShapeType="1"/>
          </p:cNvSpPr>
          <p:nvPr/>
        </p:nvSpPr>
        <p:spPr bwMode="auto">
          <a:xfrm flipH="1" flipV="1">
            <a:off x="2971800" y="1600200"/>
            <a:ext cx="1447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hlink"/>
                </a:solidFill>
              </a:rPr>
              <a:t>New ‘Long Bone’ Vocabulary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534400" cy="533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i="1" smtClean="0"/>
              <a:t>Instructions: Define each term now in your notes (reference pages 160 – 161; also glossary in book may be used if appropriate)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2438400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/>
              <a:t>Diaphysis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/>
              <a:t>Medullary cavity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/>
              <a:t>Epiphyses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/>
              <a:t>Epiphyseal line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/>
              <a:t>Periosteum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/>
              <a:t>Osteoblasts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/>
              <a:t>Osteoclasts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/>
              <a:t>Sharpey’s fibers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/>
              <a:t>Endosteum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/>
              <a:t>Diploe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/>
              <a:t> Red marrow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 of Long Bones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Long bones consist of a diaphysis and an epiphysis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Diaphysis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Tubular shaft that forms the axis of long bones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Composed of compact bone that surrounds the medullary cavity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Yellow bone marrow (fat) is contained in the medullary cavity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Long Bone continued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Epiphyses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Expanded ends of long bones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Exterior is compact bone, and the interior is spongy bone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Joint surface is covered with articular (hyaline) cartilage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Epiphyseal line separates the diaphysis from the epiphyses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Bone Membranes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000000"/>
                </a:solidFill>
              </a:rPr>
              <a:t>Periosteum – double-layered protective membrane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000000"/>
                </a:solidFill>
              </a:rPr>
              <a:t>Outer fibrous layer is dense regular connective tissue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000000"/>
                </a:solidFill>
              </a:rPr>
              <a:t>Inner osteogenic layer is composed of osteoblasts and osteoclasts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000000"/>
                </a:solidFill>
              </a:rPr>
              <a:t>Richly supplied with nerve fibers, blood, and lymphatic vessels, which enter the bone via nutrient foramina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000000"/>
                </a:solidFill>
              </a:rPr>
              <a:t>Secured to underlying bone by Sharpey’s fibers (tufts of collagen fibers)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000000"/>
                </a:solidFill>
              </a:rPr>
              <a:t>Endosteum – delicate membrane covering internal surfaces of bone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PREDICT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pPr eaLnBrk="1" hangingPunct="1"/>
            <a:r>
              <a:rPr lang="en-US" smtClean="0"/>
              <a:t>How many bones in the human skeleton?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4000" smtClean="0"/>
              <a:t>Structure of Long Bone, pg. 160</a:t>
            </a:r>
          </a:p>
        </p:txBody>
      </p:sp>
      <p:pic>
        <p:nvPicPr>
          <p:cNvPr id="21507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 l="-1173" t="647" b="5267"/>
          <a:stretch>
            <a:fillRect/>
          </a:stretch>
        </p:blipFill>
        <p:spPr>
          <a:xfrm>
            <a:off x="533400" y="1112838"/>
            <a:ext cx="7848600" cy="5346700"/>
          </a:xfrm>
          <a:noFill/>
        </p:spPr>
      </p:pic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7772400" y="914400"/>
            <a:ext cx="1371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Practice: Label your diagram.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200" smtClean="0"/>
              <a:t>Structure of Short, Irregular &amp; Flat Bones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35814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Thin plates of periosteum-covered compact bone on the outside with endosteum-covered spongy bone (diploë) on the inside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Have no diaphysis or epiphyses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Contain bone marrow between the trabeculae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/>
          <a:srcRect t="999" b="3865"/>
          <a:stretch>
            <a:fillRect/>
          </a:stretch>
        </p:blipFill>
        <p:spPr bwMode="auto">
          <a:xfrm>
            <a:off x="3429000" y="1524000"/>
            <a:ext cx="5715000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Where’s Red Marrow?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In infants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Found in the medullary cavity and all areas of spongy bone 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In adults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Found in the diploë of flat bones, and the head of the femur and humerus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US" sz="2800" smtClean="0"/>
              <a:t>New Microscopic Bone Terminology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229600" cy="76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b="1" i="1" smtClean="0"/>
              <a:t>Instructions: Define each term now in your notes. Use pages 161 – 163 or the glossary as appropriate.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7696200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/>
              <a:t>Osteon or Haversian system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/>
              <a:t>Lamella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/>
              <a:t>Central (Haversian) canal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/>
              <a:t>Perforating (Volkmann’s) canals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/>
              <a:t>Lacunae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/>
              <a:t>Canaliculi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/>
              <a:t>Interstitial lamellae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/>
              <a:t>Circumferential lamellae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Compact Bone (Microscopic View)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Haversian system or osteon – the structural unit of compact bone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Lamella – weight-bearing, column-like matrix tubes composed mainly of collagen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Haversian, or central canal – central channel containing blood vessels and nerves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Volkmann’s canals – channels lying at right angles to the central canal, connecting blood and nerve supply of the periosteum to that of the Haversian canal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Compact Bone – continued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Osteocytes – mature bone cells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Lacunae – small cavities in bone that contain osteocytes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Canaliculi – hairlike canals that connect lacunae to each other and the central canal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68363"/>
          </a:xfrm>
        </p:spPr>
        <p:txBody>
          <a:bodyPr/>
          <a:lstStyle/>
          <a:p>
            <a:pPr eaLnBrk="1" hangingPunct="1"/>
            <a:r>
              <a:rPr lang="en-US" sz="4000" smtClean="0"/>
              <a:t>Compact Bone continued, pg 163</a:t>
            </a:r>
          </a:p>
        </p:txBody>
      </p:sp>
      <p:pic>
        <p:nvPicPr>
          <p:cNvPr id="27651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609600"/>
            <a:ext cx="8153400" cy="5521325"/>
          </a:xfrm>
          <a:noFill/>
        </p:spPr>
      </p:pic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7239000" y="1295400"/>
            <a:ext cx="1371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Label your practice diagram now.</a:t>
            </a:r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4038600" y="6340475"/>
            <a:ext cx="3451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hlinkClick r:id="rId3"/>
              </a:rPr>
              <a:t>http://youtube.com/watch?v=4qTiw8lyYbs</a:t>
            </a:r>
            <a:endParaRPr lang="en-US" sz="1400"/>
          </a:p>
          <a:p>
            <a:endParaRPr lang="en-US" sz="1400"/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990600" y="6248400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More About Bone Structure: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mtClean="0"/>
              <a:t>Bone Development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458200" cy="5105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Osteogenesis and ossification – the process of bone tissue formation, which leads to: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The formation of the bony skeleton in embryos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Bone growth until early adulthood</a:t>
            </a:r>
          </a:p>
          <a:p>
            <a:pPr lvl="1" eaLnBrk="1" hangingPunct="1"/>
            <a:r>
              <a:rPr lang="en-US" smtClean="0"/>
              <a:t>Bone thickness, remodeling, and repair</a:t>
            </a:r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Begins at week 8 of embryo development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1981200" y="5257800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hlinkClick r:id="rId2"/>
              </a:rPr>
              <a:t>http://www.youtube.com/watch?v=FUjlLIMbCiQ&amp;feature=related</a:t>
            </a: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Hormonal Regulation of Bone Growth During Youth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solidFill>
                  <a:srgbClr val="000000"/>
                </a:solidFill>
              </a:rPr>
              <a:t>During infancy and childhood, epiphyseal plate activity is stimulated by growth hormone</a:t>
            </a:r>
            <a:endParaRPr lang="en-US" sz="2800" i="1" smtClean="0">
              <a:solidFill>
                <a:srgbClr val="000000"/>
              </a:solidFill>
            </a:endParaRPr>
          </a:p>
          <a:p>
            <a:pPr eaLnBrk="1" hangingPunct="1"/>
            <a:r>
              <a:rPr lang="en-US" sz="2800" smtClean="0">
                <a:solidFill>
                  <a:srgbClr val="000000"/>
                </a:solidFill>
              </a:rPr>
              <a:t>During puberty, testosterone and estrogens: </a:t>
            </a:r>
          </a:p>
          <a:p>
            <a:pPr lvl="1" eaLnBrk="1" hangingPunct="1"/>
            <a:r>
              <a:rPr lang="en-US" sz="2400" smtClean="0">
                <a:solidFill>
                  <a:srgbClr val="000000"/>
                </a:solidFill>
              </a:rPr>
              <a:t>Initially promote adolescent growth spurts</a:t>
            </a:r>
          </a:p>
          <a:p>
            <a:pPr lvl="1" eaLnBrk="1" hangingPunct="1"/>
            <a:r>
              <a:rPr lang="en-US" sz="2400" smtClean="0">
                <a:solidFill>
                  <a:srgbClr val="000000"/>
                </a:solidFill>
              </a:rPr>
              <a:t>Cause masculinization and feminization of specific parts of the skeleton</a:t>
            </a:r>
          </a:p>
          <a:p>
            <a:pPr lvl="1" eaLnBrk="1" hangingPunct="1"/>
            <a:r>
              <a:rPr lang="en-US" sz="2400" smtClean="0">
                <a:solidFill>
                  <a:srgbClr val="000000"/>
                </a:solidFill>
              </a:rPr>
              <a:t>Later induce epiphyseal plate closure, ending longitudinal bone growth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600" smtClean="0"/>
              <a:t>Bone Deposition &amp; Mechanical Stress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6600" y="1066800"/>
            <a:ext cx="58674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0000"/>
                </a:solidFill>
              </a:rPr>
              <a:t>Occurs where bone is injured or added strength is needed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hlink"/>
                </a:solidFill>
              </a:rPr>
              <a:t>Wolff’s law</a:t>
            </a:r>
            <a:r>
              <a:rPr lang="en-US" sz="2400" smtClean="0"/>
              <a:t> – a bone grows or remodels in response to the forces or demands placed upon 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0000"/>
                </a:solidFill>
              </a:rPr>
              <a:t>Trabeculae form along lines of stress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0000"/>
                </a:solidFill>
              </a:rPr>
              <a:t>Large, bony projections occur where heavy, active muscles attach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0000"/>
                </a:solidFill>
              </a:rPr>
              <a:t>Observations supporting Wolff’s law include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000000"/>
                </a:solidFill>
              </a:rPr>
              <a:t>Long bones are thickest midway along the shaft (where bending stress is greatest)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000000"/>
                </a:solidFill>
              </a:rPr>
              <a:t>Curved bones are thickest where they are most likely to buckle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 cstate="print"/>
          <a:srcRect l="1489" t="999" r="1489" b="6068"/>
          <a:stretch>
            <a:fillRect/>
          </a:stretch>
        </p:blipFill>
        <p:spPr bwMode="auto">
          <a:xfrm>
            <a:off x="228600" y="1066800"/>
            <a:ext cx="2895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733800" y="6216650"/>
            <a:ext cx="454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3"/>
              </a:rPr>
              <a:t>http://youtube.com/watch?v=qVougiCEgH8</a:t>
            </a:r>
            <a:endParaRPr lang="en-US"/>
          </a:p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52400" y="6248400"/>
            <a:ext cx="403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About Bone Breakage &amp; Repair: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mtClean="0"/>
              <a:t>Brainstorming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</a:t>
            </a:r>
            <a:r>
              <a:rPr lang="en-US" sz="2400" b="1" i="1" smtClean="0"/>
              <a:t> Instructions: Working in small groups, </a:t>
            </a:r>
            <a:r>
              <a:rPr lang="en-US" sz="2400" b="1" i="1" u="sng" smtClean="0"/>
              <a:t>without</a:t>
            </a:r>
            <a:r>
              <a:rPr lang="en-US" sz="2400" b="1" i="1" smtClean="0"/>
              <a:t> your book, name as many functions as you can in 2 minutes.</a:t>
            </a: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Question: </a:t>
            </a:r>
            <a:r>
              <a:rPr lang="en-US" b="1" smtClean="0">
                <a:solidFill>
                  <a:schemeClr val="hlink"/>
                </a:solidFill>
              </a:rPr>
              <a:t>What are all the things that our skeleton (or bone) does for us?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b="1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Note: There are at least 5 </a:t>
            </a:r>
            <a:r>
              <a:rPr lang="en-US" u="sng" smtClean="0"/>
              <a:t>distinct</a:t>
            </a:r>
            <a:r>
              <a:rPr lang="en-US" smtClean="0"/>
              <a:t> things!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4000" smtClean="0"/>
              <a:t>Bone Fractures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3124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Bone fractures are classified by: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The position of the bone ends after fracture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The completeness of the break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The orientation of the bone to the long axis</a:t>
            </a:r>
          </a:p>
          <a:p>
            <a:pPr lvl="1" eaLnBrk="1" hangingPunct="1"/>
            <a:r>
              <a:rPr lang="en-US" smtClean="0"/>
              <a:t>Whether or not the bones ends penetrate the skin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762000" y="4419600"/>
            <a:ext cx="80772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Practice Activity: Working individually and using Table 6.2 Common Types of Fractures, list and explain the 6 types of common fractures. 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Estimated Time: 3 – 4 minutes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/>
          <p:cNvPicPr>
            <a:picLocks noChangeAspect="1" noChangeArrowheads="1"/>
          </p:cNvPicPr>
          <p:nvPr/>
        </p:nvPicPr>
        <p:blipFill>
          <a:blip r:embed="rId2" cstate="print"/>
          <a:srcRect l="500" r="500" b="5556"/>
          <a:stretch>
            <a:fillRect/>
          </a:stretch>
        </p:blipFill>
        <p:spPr bwMode="auto">
          <a:xfrm>
            <a:off x="0" y="1066800"/>
            <a:ext cx="9144000" cy="459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/>
          <p:cNvPicPr>
            <a:picLocks noChangeAspect="1" noChangeArrowheads="1"/>
          </p:cNvPicPr>
          <p:nvPr/>
        </p:nvPicPr>
        <p:blipFill>
          <a:blip r:embed="rId2" cstate="print"/>
          <a:srcRect b="5144"/>
          <a:stretch>
            <a:fillRect/>
          </a:stretch>
        </p:blipFill>
        <p:spPr bwMode="auto">
          <a:xfrm>
            <a:off x="0" y="1066800"/>
            <a:ext cx="9144000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/>
          <p:cNvPicPr>
            <a:picLocks noChangeAspect="1" noChangeArrowheads="1"/>
          </p:cNvPicPr>
          <p:nvPr/>
        </p:nvPicPr>
        <p:blipFill>
          <a:blip r:embed="rId2" cstate="print"/>
          <a:srcRect b="4886"/>
          <a:stretch>
            <a:fillRect/>
          </a:stretch>
        </p:blipFill>
        <p:spPr bwMode="auto">
          <a:xfrm>
            <a:off x="0" y="1136650"/>
            <a:ext cx="9144000" cy="478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en-US" sz="4000" smtClean="0"/>
              <a:t>Activity: Bone Disorders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Instructions: Work in groups of 3 - 4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 various bone disorders are found on pages 173 – 175 in the 3</a:t>
            </a:r>
            <a:r>
              <a:rPr lang="en-US" sz="2800" baseline="30000" smtClean="0"/>
              <a:t>rd</a:t>
            </a:r>
            <a:r>
              <a:rPr lang="en-US" sz="2800" smtClean="0"/>
              <a:t> edition. Pg 167 in the 4</a:t>
            </a:r>
            <a:r>
              <a:rPr lang="en-US" sz="2800" baseline="30000" smtClean="0"/>
              <a:t>th</a:t>
            </a:r>
            <a:r>
              <a:rPr lang="en-US" sz="2800" smtClean="0"/>
              <a:t> edition.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 class will divide into groups. Groups will identify &amp; discuss disorders (i.e., cause(s), symptoms, other pertinent information, etc.)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chemeClr val="hlink"/>
                </a:solidFill>
              </a:rPr>
              <a:t>Disorders: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olidFill>
                  <a:schemeClr val="hlink"/>
                </a:solidFill>
              </a:rPr>
              <a:t>     1. osteomalacia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olidFill>
                  <a:schemeClr val="hlink"/>
                </a:solidFill>
              </a:rPr>
              <a:t>     2. rickets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olidFill>
                  <a:schemeClr val="hlink"/>
                </a:solidFill>
              </a:rPr>
              <a:t>     3. osteoporosis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olidFill>
                  <a:schemeClr val="hlink"/>
                </a:solidFill>
              </a:rPr>
              <a:t>     4. Paget’s disease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495800" y="4343400"/>
            <a:ext cx="3200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Know the disorders for you next test! I may ask a question or two over these.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mtClean="0"/>
              <a:t>Functions of Bones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51054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Support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Protection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Movement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Mineral storage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Blood cell 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57200"/>
            <a:ext cx="2166938" cy="589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US" sz="4000" smtClean="0"/>
              <a:t>Review (Chap 4)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4419600" cy="83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1. What kind of cartilage makes up the external ear?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38200" y="17526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</a:rPr>
              <a:t>A – Elastic cartilage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8600" y="2209800"/>
            <a:ext cx="3962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2. What is the name of the most prominent kind of cartilage found in the costal areas (ribs), nose, shoulders, elbows, etc.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762000" y="42672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</a:rPr>
              <a:t>A – Hyaline cartilage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04800" y="4724400"/>
            <a:ext cx="4038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3. What is the name of the thick, pad-like cartilage of the knee and discs between the vertebrae?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914400" y="63246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</a:rPr>
              <a:t>A - Fibrocartilage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31" grpId="0"/>
      <p:bldP spid="5132" grpId="0"/>
      <p:bldP spid="51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mtClean="0"/>
              <a:t>How Are Bones Classified?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/>
            <a:r>
              <a:rPr lang="en-US" smtClean="0"/>
              <a:t>The skeleton is divided into 2 main groups:</a:t>
            </a:r>
          </a:p>
          <a:p>
            <a:pPr eaLnBrk="1" hangingPunct="1">
              <a:buFontTx/>
              <a:buNone/>
            </a:pPr>
            <a:r>
              <a:rPr lang="en-US" smtClean="0"/>
              <a:t>   a) </a:t>
            </a:r>
            <a:r>
              <a:rPr lang="en-US" b="1" smtClean="0"/>
              <a:t>axial </a:t>
            </a:r>
            <a:r>
              <a:rPr lang="en-US" smtClean="0"/>
              <a:t>(skull, vertebrae &amp; ribs) </a:t>
            </a:r>
          </a:p>
          <a:p>
            <a:pPr eaLnBrk="1" hangingPunct="1">
              <a:buFontTx/>
              <a:buNone/>
            </a:pPr>
            <a:r>
              <a:rPr lang="en-US" smtClean="0"/>
              <a:t>   b) </a:t>
            </a:r>
            <a:r>
              <a:rPr lang="en-US" b="1" smtClean="0"/>
              <a:t>appendicular</a:t>
            </a:r>
            <a:r>
              <a:rPr lang="en-US" smtClean="0"/>
              <a:t> (limbs, shoulder, hip) areas.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From here, bones are further classified by their shape.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Shape - Long Bones</a:t>
            </a:r>
          </a:p>
        </p:txBody>
      </p:sp>
      <p:pic>
        <p:nvPicPr>
          <p:cNvPr id="8195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 b="4271"/>
          <a:stretch>
            <a:fillRect/>
          </a:stretch>
        </p:blipFill>
        <p:spPr>
          <a:xfrm>
            <a:off x="4121150" y="1447800"/>
            <a:ext cx="4502150" cy="5029200"/>
          </a:xfrm>
          <a:noFill/>
        </p:spPr>
      </p:pic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609600" y="2209800"/>
            <a:ext cx="35052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Long bones – longer than they are wide </a:t>
            </a:r>
            <a:br>
              <a:rPr lang="en-US" sz="3200"/>
            </a:br>
            <a:r>
              <a:rPr lang="en-US" sz="3200"/>
              <a:t>(e.g., humerus)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mtClean="0"/>
              <a:t>Shape - Short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3276600" cy="4525963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0000"/>
                </a:solidFill>
              </a:rPr>
              <a:t>Short bones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Cube-shaped bones of the wrist and ankle</a:t>
            </a:r>
          </a:p>
          <a:p>
            <a:pPr lvl="1" eaLnBrk="1" hangingPunct="1"/>
            <a:r>
              <a:rPr lang="en-US" smtClean="0"/>
              <a:t>Bones that form within tendons (e.g., sesamoid bones such as the patella)</a:t>
            </a:r>
          </a:p>
          <a:p>
            <a:pPr eaLnBrk="1" hangingPunct="1"/>
            <a:endParaRPr lang="en-US" sz="2800" smtClean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 b="3645"/>
          <a:stretch>
            <a:fillRect/>
          </a:stretch>
        </p:blipFill>
        <p:spPr bwMode="auto">
          <a:xfrm>
            <a:off x="3733800" y="1295400"/>
            <a:ext cx="4719638" cy="510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6" descr="cube_0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1371600"/>
            <a:ext cx="12573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7924800" y="4648200"/>
            <a:ext cx="1066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patella</a:t>
            </a:r>
          </a:p>
        </p:txBody>
      </p:sp>
      <p:sp>
        <p:nvSpPr>
          <p:cNvPr id="9223" name="Line 8"/>
          <p:cNvSpPr>
            <a:spLocks noChangeShapeType="1"/>
          </p:cNvSpPr>
          <p:nvPr/>
        </p:nvSpPr>
        <p:spPr bwMode="auto">
          <a:xfrm flipH="1">
            <a:off x="7696200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Shape - Flat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3657600" cy="38401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Flat bones – </a:t>
            </a:r>
            <a:r>
              <a:rPr lang="en-US" u="sng" smtClean="0">
                <a:solidFill>
                  <a:srgbClr val="000000"/>
                </a:solidFill>
              </a:rPr>
              <a:t>thin</a:t>
            </a:r>
            <a:r>
              <a:rPr lang="en-US" smtClean="0">
                <a:solidFill>
                  <a:srgbClr val="000000"/>
                </a:solidFill>
              </a:rPr>
              <a:t>, flattened, and a bit curved (e.g., sternum, and most skull bones)</a:t>
            </a:r>
          </a:p>
          <a:p>
            <a:pPr eaLnBrk="1" hangingPunct="1"/>
            <a:endParaRPr lang="en-US" smtClean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 b="4292"/>
          <a:stretch>
            <a:fillRect/>
          </a:stretch>
        </p:blipFill>
        <p:spPr bwMode="auto">
          <a:xfrm>
            <a:off x="4276725" y="1447800"/>
            <a:ext cx="4619625" cy="491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1724</Words>
  <Application>Microsoft Office PowerPoint</Application>
  <PresentationFormat>On-screen Show (4:3)</PresentationFormat>
  <Paragraphs>214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Times New Roman</vt:lpstr>
      <vt:lpstr>Default Design</vt:lpstr>
      <vt:lpstr>Chap 6 Bones &amp; Skeletal Tissue</vt:lpstr>
      <vt:lpstr>PREDICT</vt:lpstr>
      <vt:lpstr>Brainstorming</vt:lpstr>
      <vt:lpstr>Functions of Bones</vt:lpstr>
      <vt:lpstr>Review (Chap 4)</vt:lpstr>
      <vt:lpstr>How Are Bones Classified?</vt:lpstr>
      <vt:lpstr>Shape - Long Bones</vt:lpstr>
      <vt:lpstr>Shape - Short</vt:lpstr>
      <vt:lpstr>Shape - Flat</vt:lpstr>
      <vt:lpstr>Shape - Irregular</vt:lpstr>
      <vt:lpstr>Gross Anatomy of Bones</vt:lpstr>
      <vt:lpstr>Group Activity: Bone Markings</vt:lpstr>
      <vt:lpstr>Bones continued</vt:lpstr>
      <vt:lpstr>Warm-Up Activity</vt:lpstr>
      <vt:lpstr>Bone Textures</vt:lpstr>
      <vt:lpstr>New ‘Long Bone’ Vocabulary</vt:lpstr>
      <vt:lpstr>Structure of Long Bones</vt:lpstr>
      <vt:lpstr>Long Bone continued</vt:lpstr>
      <vt:lpstr>Bone Membranes</vt:lpstr>
      <vt:lpstr>Structure of Long Bone, pg. 160</vt:lpstr>
      <vt:lpstr>Structure of Short, Irregular &amp; Flat Bones</vt:lpstr>
      <vt:lpstr>Where’s Red Marrow?</vt:lpstr>
      <vt:lpstr>New Microscopic Bone Terminology</vt:lpstr>
      <vt:lpstr>Compact Bone (Microscopic View)</vt:lpstr>
      <vt:lpstr>Compact Bone – continued</vt:lpstr>
      <vt:lpstr>Compact Bone continued, pg 163</vt:lpstr>
      <vt:lpstr>Bone Development</vt:lpstr>
      <vt:lpstr>Hormonal Regulation of Bone Growth During Youth</vt:lpstr>
      <vt:lpstr>Bone Deposition &amp; Mechanical Stress</vt:lpstr>
      <vt:lpstr>Bone Fractures</vt:lpstr>
      <vt:lpstr>Slide 31</vt:lpstr>
      <vt:lpstr>Slide 32</vt:lpstr>
      <vt:lpstr>Slide 33</vt:lpstr>
      <vt:lpstr>Activity: Bone Disorders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6 Bones &amp; Skeletal Tissue</dc:title>
  <dc:creator>deptadmin</dc:creator>
  <cp:lastModifiedBy>salanoue</cp:lastModifiedBy>
  <cp:revision>56</cp:revision>
  <dcterms:created xsi:type="dcterms:W3CDTF">2007-09-29T14:32:07Z</dcterms:created>
  <dcterms:modified xsi:type="dcterms:W3CDTF">2013-09-30T18:12:27Z</dcterms:modified>
</cp:coreProperties>
</file>