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8"/>
  </p:notesMasterIdLst>
  <p:sldIdLst>
    <p:sldId id="256" r:id="rId2"/>
    <p:sldId id="481" r:id="rId3"/>
    <p:sldId id="482" r:id="rId4"/>
    <p:sldId id="344" r:id="rId5"/>
    <p:sldId id="348" r:id="rId6"/>
    <p:sldId id="35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832"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69894B-9626-4BE5-B78D-E02177693F75}" type="datetimeFigureOut">
              <a:rPr lang="en-US" smtClean="0"/>
              <a:t>4/5/17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D63E70-DEFA-43B8-8710-65B670AB4745}" type="slidenum">
              <a:rPr lang="en-US" smtClean="0"/>
              <a:t>‹#›</a:t>
            </a:fld>
            <a:endParaRPr lang="en-US" dirty="0"/>
          </a:p>
        </p:txBody>
      </p:sp>
    </p:spTree>
    <p:extLst>
      <p:ext uri="{BB962C8B-B14F-4D97-AF65-F5344CB8AC3E}">
        <p14:creationId xmlns:p14="http://schemas.microsoft.com/office/powerpoint/2010/main" val="2100202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1866" indent="-284616">
              <a:defRPr sz="1200">
                <a:solidFill>
                  <a:schemeClr val="tx1"/>
                </a:solidFill>
                <a:latin typeface="Calibri" charset="0"/>
                <a:ea typeface="ＭＳ Ｐゴシック" charset="0"/>
              </a:defRPr>
            </a:lvl2pPr>
            <a:lvl3pPr marL="1141571" indent="-227070">
              <a:defRPr sz="1200">
                <a:solidFill>
                  <a:schemeClr val="tx1"/>
                </a:solidFill>
                <a:latin typeface="Calibri" charset="0"/>
                <a:ea typeface="ＭＳ Ｐゴシック" charset="0"/>
              </a:defRPr>
            </a:lvl3pPr>
            <a:lvl4pPr marL="1598821" indent="-227070">
              <a:defRPr sz="1200">
                <a:solidFill>
                  <a:schemeClr val="tx1"/>
                </a:solidFill>
                <a:latin typeface="Calibri" charset="0"/>
                <a:ea typeface="ＭＳ Ｐゴシック" charset="0"/>
              </a:defRPr>
            </a:lvl4pPr>
            <a:lvl5pPr marL="2056072" indent="-227070">
              <a:defRPr sz="1200">
                <a:solidFill>
                  <a:schemeClr val="tx1"/>
                </a:solidFill>
                <a:latin typeface="Calibri" charset="0"/>
                <a:ea typeface="ＭＳ Ｐゴシック" charset="0"/>
              </a:defRPr>
            </a:lvl5pPr>
            <a:lvl6pPr marL="2503991" indent="-227070" eaLnBrk="0" fontAlgn="base" hangingPunct="0">
              <a:spcBef>
                <a:spcPct val="30000"/>
              </a:spcBef>
              <a:spcAft>
                <a:spcPct val="0"/>
              </a:spcAft>
              <a:defRPr sz="1200">
                <a:solidFill>
                  <a:schemeClr val="tx1"/>
                </a:solidFill>
                <a:latin typeface="Calibri" charset="0"/>
                <a:ea typeface="ＭＳ Ｐゴシック" charset="0"/>
              </a:defRPr>
            </a:lvl6pPr>
            <a:lvl7pPr marL="2951910" indent="-227070" eaLnBrk="0" fontAlgn="base" hangingPunct="0">
              <a:spcBef>
                <a:spcPct val="30000"/>
              </a:spcBef>
              <a:spcAft>
                <a:spcPct val="0"/>
              </a:spcAft>
              <a:defRPr sz="1200">
                <a:solidFill>
                  <a:schemeClr val="tx1"/>
                </a:solidFill>
                <a:latin typeface="Calibri" charset="0"/>
                <a:ea typeface="ＭＳ Ｐゴシック" charset="0"/>
              </a:defRPr>
            </a:lvl7pPr>
            <a:lvl8pPr marL="3399828" indent="-227070" eaLnBrk="0" fontAlgn="base" hangingPunct="0">
              <a:spcBef>
                <a:spcPct val="30000"/>
              </a:spcBef>
              <a:spcAft>
                <a:spcPct val="0"/>
              </a:spcAft>
              <a:defRPr sz="1200">
                <a:solidFill>
                  <a:schemeClr val="tx1"/>
                </a:solidFill>
                <a:latin typeface="Calibri" charset="0"/>
                <a:ea typeface="ＭＳ Ｐゴシック" charset="0"/>
              </a:defRPr>
            </a:lvl8pPr>
            <a:lvl9pPr marL="3847747" indent="-227070" eaLnBrk="0" fontAlgn="base" hangingPunct="0">
              <a:spcBef>
                <a:spcPct val="30000"/>
              </a:spcBef>
              <a:spcAft>
                <a:spcPct val="0"/>
              </a:spcAft>
              <a:defRPr sz="1200">
                <a:solidFill>
                  <a:schemeClr val="tx1"/>
                </a:solidFill>
                <a:latin typeface="Calibri" charset="0"/>
                <a:ea typeface="ＭＳ Ｐゴシック" charset="0"/>
              </a:defRPr>
            </a:lvl9pPr>
          </a:lstStyle>
          <a:p>
            <a:fld id="{AB8F4983-AE65-AC47-A514-4B54F9D84487}" type="slidenum">
              <a:rPr lang="en-US">
                <a:latin typeface="Arial" charset="0"/>
              </a:rPr>
              <a:pPr/>
              <a:t>2</a:t>
            </a:fld>
            <a:endParaRPr lang="en-US" dirty="0">
              <a:latin typeface="Arial" charset="0"/>
            </a:endParaRPr>
          </a:p>
        </p:txBody>
      </p:sp>
    </p:spTree>
    <p:extLst>
      <p:ext uri="{BB962C8B-B14F-4D97-AF65-F5344CB8AC3E}">
        <p14:creationId xmlns:p14="http://schemas.microsoft.com/office/powerpoint/2010/main" val="201458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1866" indent="-284616">
              <a:defRPr sz="1200">
                <a:solidFill>
                  <a:schemeClr val="tx1"/>
                </a:solidFill>
                <a:latin typeface="Calibri" charset="0"/>
                <a:ea typeface="ＭＳ Ｐゴシック" charset="0"/>
              </a:defRPr>
            </a:lvl2pPr>
            <a:lvl3pPr marL="1141571" indent="-227070">
              <a:defRPr sz="1200">
                <a:solidFill>
                  <a:schemeClr val="tx1"/>
                </a:solidFill>
                <a:latin typeface="Calibri" charset="0"/>
                <a:ea typeface="ＭＳ Ｐゴシック" charset="0"/>
              </a:defRPr>
            </a:lvl3pPr>
            <a:lvl4pPr marL="1598821" indent="-227070">
              <a:defRPr sz="1200">
                <a:solidFill>
                  <a:schemeClr val="tx1"/>
                </a:solidFill>
                <a:latin typeface="Calibri" charset="0"/>
                <a:ea typeface="ＭＳ Ｐゴシック" charset="0"/>
              </a:defRPr>
            </a:lvl4pPr>
            <a:lvl5pPr marL="2056072" indent="-227070">
              <a:defRPr sz="1200">
                <a:solidFill>
                  <a:schemeClr val="tx1"/>
                </a:solidFill>
                <a:latin typeface="Calibri" charset="0"/>
                <a:ea typeface="ＭＳ Ｐゴシック" charset="0"/>
              </a:defRPr>
            </a:lvl5pPr>
            <a:lvl6pPr marL="2503991" indent="-227070" eaLnBrk="0" fontAlgn="base" hangingPunct="0">
              <a:spcBef>
                <a:spcPct val="30000"/>
              </a:spcBef>
              <a:spcAft>
                <a:spcPct val="0"/>
              </a:spcAft>
              <a:defRPr sz="1200">
                <a:solidFill>
                  <a:schemeClr val="tx1"/>
                </a:solidFill>
                <a:latin typeface="Calibri" charset="0"/>
                <a:ea typeface="ＭＳ Ｐゴシック" charset="0"/>
              </a:defRPr>
            </a:lvl6pPr>
            <a:lvl7pPr marL="2951910" indent="-227070" eaLnBrk="0" fontAlgn="base" hangingPunct="0">
              <a:spcBef>
                <a:spcPct val="30000"/>
              </a:spcBef>
              <a:spcAft>
                <a:spcPct val="0"/>
              </a:spcAft>
              <a:defRPr sz="1200">
                <a:solidFill>
                  <a:schemeClr val="tx1"/>
                </a:solidFill>
                <a:latin typeface="Calibri" charset="0"/>
                <a:ea typeface="ＭＳ Ｐゴシック" charset="0"/>
              </a:defRPr>
            </a:lvl7pPr>
            <a:lvl8pPr marL="3399828" indent="-227070" eaLnBrk="0" fontAlgn="base" hangingPunct="0">
              <a:spcBef>
                <a:spcPct val="30000"/>
              </a:spcBef>
              <a:spcAft>
                <a:spcPct val="0"/>
              </a:spcAft>
              <a:defRPr sz="1200">
                <a:solidFill>
                  <a:schemeClr val="tx1"/>
                </a:solidFill>
                <a:latin typeface="Calibri" charset="0"/>
                <a:ea typeface="ＭＳ Ｐゴシック" charset="0"/>
              </a:defRPr>
            </a:lvl8pPr>
            <a:lvl9pPr marL="3847747" indent="-227070" eaLnBrk="0" fontAlgn="base" hangingPunct="0">
              <a:spcBef>
                <a:spcPct val="30000"/>
              </a:spcBef>
              <a:spcAft>
                <a:spcPct val="0"/>
              </a:spcAft>
              <a:defRPr sz="1200">
                <a:solidFill>
                  <a:schemeClr val="tx1"/>
                </a:solidFill>
                <a:latin typeface="Calibri" charset="0"/>
                <a:ea typeface="ＭＳ Ｐゴシック" charset="0"/>
              </a:defRPr>
            </a:lvl9pPr>
          </a:lstStyle>
          <a:p>
            <a:fld id="{AB8F4983-AE65-AC47-A514-4B54F9D84487}" type="slidenum">
              <a:rPr lang="en-US">
                <a:latin typeface="Arial" charset="0"/>
              </a:rPr>
              <a:pPr/>
              <a:t>4</a:t>
            </a:fld>
            <a:endParaRPr lang="en-US" dirty="0">
              <a:latin typeface="Arial" charset="0"/>
            </a:endParaRPr>
          </a:p>
        </p:txBody>
      </p:sp>
    </p:spTree>
    <p:extLst>
      <p:ext uri="{BB962C8B-B14F-4D97-AF65-F5344CB8AC3E}">
        <p14:creationId xmlns:p14="http://schemas.microsoft.com/office/powerpoint/2010/main" val="201458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1866" indent="-284616">
              <a:defRPr sz="1200">
                <a:solidFill>
                  <a:schemeClr val="tx1"/>
                </a:solidFill>
                <a:latin typeface="Calibri" charset="0"/>
                <a:ea typeface="ＭＳ Ｐゴシック" charset="0"/>
              </a:defRPr>
            </a:lvl2pPr>
            <a:lvl3pPr marL="1141571" indent="-227070">
              <a:defRPr sz="1200">
                <a:solidFill>
                  <a:schemeClr val="tx1"/>
                </a:solidFill>
                <a:latin typeface="Calibri" charset="0"/>
                <a:ea typeface="ＭＳ Ｐゴシック" charset="0"/>
              </a:defRPr>
            </a:lvl3pPr>
            <a:lvl4pPr marL="1598821" indent="-227070">
              <a:defRPr sz="1200">
                <a:solidFill>
                  <a:schemeClr val="tx1"/>
                </a:solidFill>
                <a:latin typeface="Calibri" charset="0"/>
                <a:ea typeface="ＭＳ Ｐゴシック" charset="0"/>
              </a:defRPr>
            </a:lvl4pPr>
            <a:lvl5pPr marL="2056072" indent="-227070">
              <a:defRPr sz="1200">
                <a:solidFill>
                  <a:schemeClr val="tx1"/>
                </a:solidFill>
                <a:latin typeface="Calibri" charset="0"/>
                <a:ea typeface="ＭＳ Ｐゴシック" charset="0"/>
              </a:defRPr>
            </a:lvl5pPr>
            <a:lvl6pPr marL="2503991" indent="-227070" eaLnBrk="0" fontAlgn="base" hangingPunct="0">
              <a:spcBef>
                <a:spcPct val="30000"/>
              </a:spcBef>
              <a:spcAft>
                <a:spcPct val="0"/>
              </a:spcAft>
              <a:defRPr sz="1200">
                <a:solidFill>
                  <a:schemeClr val="tx1"/>
                </a:solidFill>
                <a:latin typeface="Calibri" charset="0"/>
                <a:ea typeface="ＭＳ Ｐゴシック" charset="0"/>
              </a:defRPr>
            </a:lvl6pPr>
            <a:lvl7pPr marL="2951910" indent="-227070" eaLnBrk="0" fontAlgn="base" hangingPunct="0">
              <a:spcBef>
                <a:spcPct val="30000"/>
              </a:spcBef>
              <a:spcAft>
                <a:spcPct val="0"/>
              </a:spcAft>
              <a:defRPr sz="1200">
                <a:solidFill>
                  <a:schemeClr val="tx1"/>
                </a:solidFill>
                <a:latin typeface="Calibri" charset="0"/>
                <a:ea typeface="ＭＳ Ｐゴシック" charset="0"/>
              </a:defRPr>
            </a:lvl7pPr>
            <a:lvl8pPr marL="3399828" indent="-227070" eaLnBrk="0" fontAlgn="base" hangingPunct="0">
              <a:spcBef>
                <a:spcPct val="30000"/>
              </a:spcBef>
              <a:spcAft>
                <a:spcPct val="0"/>
              </a:spcAft>
              <a:defRPr sz="1200">
                <a:solidFill>
                  <a:schemeClr val="tx1"/>
                </a:solidFill>
                <a:latin typeface="Calibri" charset="0"/>
                <a:ea typeface="ＭＳ Ｐゴシック" charset="0"/>
              </a:defRPr>
            </a:lvl8pPr>
            <a:lvl9pPr marL="3847747" indent="-227070" eaLnBrk="0" fontAlgn="base" hangingPunct="0">
              <a:spcBef>
                <a:spcPct val="30000"/>
              </a:spcBef>
              <a:spcAft>
                <a:spcPct val="0"/>
              </a:spcAft>
              <a:defRPr sz="1200">
                <a:solidFill>
                  <a:schemeClr val="tx1"/>
                </a:solidFill>
                <a:latin typeface="Calibri" charset="0"/>
                <a:ea typeface="ＭＳ Ｐゴシック" charset="0"/>
              </a:defRPr>
            </a:lvl9pPr>
          </a:lstStyle>
          <a:p>
            <a:fld id="{4DDE78A1-6A5F-D14E-BBCF-536103052462}" type="slidenum">
              <a:rPr lang="en-US">
                <a:latin typeface="Arial" charset="0"/>
              </a:rPr>
              <a:pPr/>
              <a:t>5</a:t>
            </a:fld>
            <a:endParaRPr lang="en-US" dirty="0">
              <a:latin typeface="Arial" charset="0"/>
            </a:endParaRPr>
          </a:p>
        </p:txBody>
      </p:sp>
    </p:spTree>
    <p:extLst>
      <p:ext uri="{BB962C8B-B14F-4D97-AF65-F5344CB8AC3E}">
        <p14:creationId xmlns:p14="http://schemas.microsoft.com/office/powerpoint/2010/main" val="3262615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1866" indent="-284616">
              <a:defRPr sz="1200">
                <a:solidFill>
                  <a:schemeClr val="tx1"/>
                </a:solidFill>
                <a:latin typeface="Calibri" charset="0"/>
                <a:ea typeface="ＭＳ Ｐゴシック" charset="0"/>
              </a:defRPr>
            </a:lvl2pPr>
            <a:lvl3pPr marL="1141571" indent="-227070">
              <a:defRPr sz="1200">
                <a:solidFill>
                  <a:schemeClr val="tx1"/>
                </a:solidFill>
                <a:latin typeface="Calibri" charset="0"/>
                <a:ea typeface="ＭＳ Ｐゴシック" charset="0"/>
              </a:defRPr>
            </a:lvl3pPr>
            <a:lvl4pPr marL="1598821" indent="-227070">
              <a:defRPr sz="1200">
                <a:solidFill>
                  <a:schemeClr val="tx1"/>
                </a:solidFill>
                <a:latin typeface="Calibri" charset="0"/>
                <a:ea typeface="ＭＳ Ｐゴシック" charset="0"/>
              </a:defRPr>
            </a:lvl4pPr>
            <a:lvl5pPr marL="2056072" indent="-227070">
              <a:defRPr sz="1200">
                <a:solidFill>
                  <a:schemeClr val="tx1"/>
                </a:solidFill>
                <a:latin typeface="Calibri" charset="0"/>
                <a:ea typeface="ＭＳ Ｐゴシック" charset="0"/>
              </a:defRPr>
            </a:lvl5pPr>
            <a:lvl6pPr marL="2503991" indent="-227070" eaLnBrk="0" fontAlgn="base" hangingPunct="0">
              <a:spcBef>
                <a:spcPct val="30000"/>
              </a:spcBef>
              <a:spcAft>
                <a:spcPct val="0"/>
              </a:spcAft>
              <a:defRPr sz="1200">
                <a:solidFill>
                  <a:schemeClr val="tx1"/>
                </a:solidFill>
                <a:latin typeface="Calibri" charset="0"/>
                <a:ea typeface="ＭＳ Ｐゴシック" charset="0"/>
              </a:defRPr>
            </a:lvl6pPr>
            <a:lvl7pPr marL="2951910" indent="-227070" eaLnBrk="0" fontAlgn="base" hangingPunct="0">
              <a:spcBef>
                <a:spcPct val="30000"/>
              </a:spcBef>
              <a:spcAft>
                <a:spcPct val="0"/>
              </a:spcAft>
              <a:defRPr sz="1200">
                <a:solidFill>
                  <a:schemeClr val="tx1"/>
                </a:solidFill>
                <a:latin typeface="Calibri" charset="0"/>
                <a:ea typeface="ＭＳ Ｐゴシック" charset="0"/>
              </a:defRPr>
            </a:lvl7pPr>
            <a:lvl8pPr marL="3399828" indent="-227070" eaLnBrk="0" fontAlgn="base" hangingPunct="0">
              <a:spcBef>
                <a:spcPct val="30000"/>
              </a:spcBef>
              <a:spcAft>
                <a:spcPct val="0"/>
              </a:spcAft>
              <a:defRPr sz="1200">
                <a:solidFill>
                  <a:schemeClr val="tx1"/>
                </a:solidFill>
                <a:latin typeface="Calibri" charset="0"/>
                <a:ea typeface="ＭＳ Ｐゴシック" charset="0"/>
              </a:defRPr>
            </a:lvl8pPr>
            <a:lvl9pPr marL="3847747" indent="-227070" eaLnBrk="0" fontAlgn="base" hangingPunct="0">
              <a:spcBef>
                <a:spcPct val="30000"/>
              </a:spcBef>
              <a:spcAft>
                <a:spcPct val="0"/>
              </a:spcAft>
              <a:defRPr sz="1200">
                <a:solidFill>
                  <a:schemeClr val="tx1"/>
                </a:solidFill>
                <a:latin typeface="Calibri" charset="0"/>
                <a:ea typeface="ＭＳ Ｐゴシック" charset="0"/>
              </a:defRPr>
            </a:lvl9pPr>
          </a:lstStyle>
          <a:p>
            <a:fld id="{15C97EAE-B7FC-AB44-A2D5-EFC169C7A848}" type="slidenum">
              <a:rPr lang="en-US">
                <a:latin typeface="Arial" charset="0"/>
              </a:rPr>
              <a:pPr/>
              <a:t>6</a:t>
            </a:fld>
            <a:endParaRPr lang="en-US" dirty="0">
              <a:latin typeface="Arial" charset="0"/>
            </a:endParaRPr>
          </a:p>
        </p:txBody>
      </p:sp>
    </p:spTree>
    <p:extLst>
      <p:ext uri="{BB962C8B-B14F-4D97-AF65-F5344CB8AC3E}">
        <p14:creationId xmlns:p14="http://schemas.microsoft.com/office/powerpoint/2010/main" val="3215027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8ED3C06-F043-40DC-800A-F595B4EB72DC}" type="datetimeFigureOut">
              <a:rPr lang="en-US" smtClean="0"/>
              <a:t>4/5/17</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E7B13BD-5495-4369-878F-DC7EE44B345A}" type="slidenum">
              <a:rPr lang="en-US" smtClean="0"/>
              <a:t>‹#›</a:t>
            </a:fld>
            <a:endParaRPr lang="en-US" dirty="0"/>
          </a:p>
        </p:txBody>
      </p:sp>
    </p:spTree>
    <p:extLst>
      <p:ext uri="{BB962C8B-B14F-4D97-AF65-F5344CB8AC3E}">
        <p14:creationId xmlns:p14="http://schemas.microsoft.com/office/powerpoint/2010/main" val="29444285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ED3C06-F043-40DC-800A-F595B4EB72DC}" type="datetimeFigureOut">
              <a:rPr lang="en-US" smtClean="0"/>
              <a:t>4/5/17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7B13BD-5495-4369-878F-DC7EE44B345A}" type="slidenum">
              <a:rPr lang="en-US" smtClean="0"/>
              <a:t>‹#›</a:t>
            </a:fld>
            <a:endParaRPr lang="en-US" dirty="0"/>
          </a:p>
        </p:txBody>
      </p:sp>
    </p:spTree>
    <p:extLst>
      <p:ext uri="{BB962C8B-B14F-4D97-AF65-F5344CB8AC3E}">
        <p14:creationId xmlns:p14="http://schemas.microsoft.com/office/powerpoint/2010/main" val="3497461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ED3C06-F043-40DC-800A-F595B4EB72DC}" type="datetimeFigureOut">
              <a:rPr lang="en-US" smtClean="0"/>
              <a:t>4/5/17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7B13BD-5495-4369-878F-DC7EE44B345A}" type="slidenum">
              <a:rPr lang="en-US" smtClean="0"/>
              <a:t>‹#›</a:t>
            </a:fld>
            <a:endParaRPr lang="en-US" dirty="0"/>
          </a:p>
        </p:txBody>
      </p:sp>
    </p:spTree>
    <p:extLst>
      <p:ext uri="{BB962C8B-B14F-4D97-AF65-F5344CB8AC3E}">
        <p14:creationId xmlns:p14="http://schemas.microsoft.com/office/powerpoint/2010/main" val="31047624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ontent_Sing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5A1AC"/>
                </a:solidFill>
              </a:defRPr>
            </a:lvl1pPr>
          </a:lstStyle>
          <a:p>
            <a:r>
              <a:rPr lang="en-US" smtClean="0"/>
              <a:t>Click to edit Master title style</a:t>
            </a:r>
            <a:endParaRPr lang="en-US" dirty="0"/>
          </a:p>
        </p:txBody>
      </p:sp>
      <p:sp>
        <p:nvSpPr>
          <p:cNvPr id="6" name="Content Placeholder 2"/>
          <p:cNvSpPr>
            <a:spLocks noGrp="1"/>
          </p:cNvSpPr>
          <p:nvPr>
            <p:ph idx="10"/>
          </p:nvPr>
        </p:nvSpPr>
        <p:spPr>
          <a:xfrm>
            <a:off x="301625" y="1066800"/>
            <a:ext cx="8537575" cy="5257799"/>
          </a:xfrm>
        </p:spPr>
        <p:txBody>
          <a:bodyPr/>
          <a:lstStyle>
            <a:lvl1pPr>
              <a:buClr>
                <a:srgbClr val="45A1AC"/>
              </a:buClr>
              <a:defRPr/>
            </a:lvl1pPr>
            <a:lvl2pPr>
              <a:buClr>
                <a:srgbClr val="45A1AC"/>
              </a:buClr>
              <a:defRPr sz="2400"/>
            </a:lvl2pPr>
            <a:lvl3pPr>
              <a:buClr>
                <a:srgbClr val="45A1AC"/>
              </a:buClr>
              <a:defRPr/>
            </a:lvl3pPr>
            <a:lvl4pPr>
              <a:buClr>
                <a:srgbClr val="45A1AC"/>
              </a:buClr>
              <a:defRPr/>
            </a:lvl4pPr>
            <a:lvl5pPr>
              <a:buClr>
                <a:srgbClr val="45A1AC"/>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87630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8ED3C06-F043-40DC-800A-F595B4EB72DC}" type="datetimeFigureOut">
              <a:rPr lang="en-US" smtClean="0"/>
              <a:t>4/5/17</a:t>
            </a:fld>
            <a:endParaRPr lang="en-US" dirty="0"/>
          </a:p>
        </p:txBody>
      </p:sp>
      <p:sp>
        <p:nvSpPr>
          <p:cNvPr id="9" name="Slide Number Placeholder 8"/>
          <p:cNvSpPr>
            <a:spLocks noGrp="1"/>
          </p:cNvSpPr>
          <p:nvPr>
            <p:ph type="sldNum" sz="quarter" idx="15"/>
          </p:nvPr>
        </p:nvSpPr>
        <p:spPr/>
        <p:txBody>
          <a:bodyPr rtlCol="0"/>
          <a:lstStyle/>
          <a:p>
            <a:fld id="{3E7B13BD-5495-4369-878F-DC7EE44B345A}" type="slidenum">
              <a:rPr lang="en-US" smtClean="0"/>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extLst>
      <p:ext uri="{BB962C8B-B14F-4D97-AF65-F5344CB8AC3E}">
        <p14:creationId xmlns:p14="http://schemas.microsoft.com/office/powerpoint/2010/main" val="1612570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8ED3C06-F043-40DC-800A-F595B4EB72DC}" type="datetimeFigureOut">
              <a:rPr lang="en-US" smtClean="0"/>
              <a:t>4/5/17</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E7B13BD-5495-4369-878F-DC7EE44B345A}" type="slidenum">
              <a:rPr lang="en-US" smtClean="0"/>
              <a:t>‹#›</a:t>
            </a:fld>
            <a:endParaRPr lang="en-US" dirty="0"/>
          </a:p>
        </p:txBody>
      </p:sp>
    </p:spTree>
    <p:extLst>
      <p:ext uri="{BB962C8B-B14F-4D97-AF65-F5344CB8AC3E}">
        <p14:creationId xmlns:p14="http://schemas.microsoft.com/office/powerpoint/2010/main" val="129060690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8ED3C06-F043-40DC-800A-F595B4EB72DC}" type="datetimeFigureOut">
              <a:rPr lang="en-US" smtClean="0"/>
              <a:t>4/5/17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E7B13BD-5495-4369-878F-DC7EE44B345A}" type="slidenum">
              <a:rPr lang="en-US" smtClean="0"/>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243887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8ED3C06-F043-40DC-800A-F595B4EB72DC}" type="datetimeFigureOut">
              <a:rPr lang="en-US" smtClean="0"/>
              <a:t>4/5/17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E7B13BD-5495-4369-878F-DC7EE44B345A}" type="slidenum">
              <a:rPr lang="en-US" smtClean="0"/>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1771401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8ED3C06-F043-40DC-800A-F595B4EB72DC}" type="datetimeFigureOut">
              <a:rPr lang="en-US" smtClean="0"/>
              <a:t>4/5/17</a:t>
            </a:fld>
            <a:endParaRPr lang="en-US" dirty="0"/>
          </a:p>
        </p:txBody>
      </p:sp>
      <p:sp>
        <p:nvSpPr>
          <p:cNvPr id="7" name="Slide Number Placeholder 6"/>
          <p:cNvSpPr>
            <a:spLocks noGrp="1"/>
          </p:cNvSpPr>
          <p:nvPr>
            <p:ph type="sldNum" sz="quarter" idx="11"/>
          </p:nvPr>
        </p:nvSpPr>
        <p:spPr/>
        <p:txBody>
          <a:bodyPr rtlCol="0"/>
          <a:lstStyle/>
          <a:p>
            <a:fld id="{3E7B13BD-5495-4369-878F-DC7EE44B345A}" type="slidenum">
              <a:rPr lang="en-US" smtClean="0"/>
              <a:t>‹#›</a:t>
            </a:fld>
            <a:endParaRPr lang="en-US" dirty="0"/>
          </a:p>
        </p:txBody>
      </p:sp>
      <p:sp>
        <p:nvSpPr>
          <p:cNvPr id="8" name="Footer Placeholder 7"/>
          <p:cNvSpPr>
            <a:spLocks noGrp="1"/>
          </p:cNvSpPr>
          <p:nvPr>
            <p:ph type="ftr" sz="quarter" idx="12"/>
          </p:nvPr>
        </p:nvSpPr>
        <p:spPr/>
        <p:txBody>
          <a:bodyPr rtlCol="0"/>
          <a:lstStyle/>
          <a:p>
            <a:endParaRPr lang="en-US" dirty="0"/>
          </a:p>
        </p:txBody>
      </p:sp>
    </p:spTree>
    <p:extLst>
      <p:ext uri="{BB962C8B-B14F-4D97-AF65-F5344CB8AC3E}">
        <p14:creationId xmlns:p14="http://schemas.microsoft.com/office/powerpoint/2010/main" val="3324752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D3C06-F043-40DC-800A-F595B4EB72DC}" type="datetimeFigureOut">
              <a:rPr lang="en-US" smtClean="0"/>
              <a:t>4/5/17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E7B13BD-5495-4369-878F-DC7EE44B345A}" type="slidenum">
              <a:rPr lang="en-US" smtClean="0"/>
              <a:t>‹#›</a:t>
            </a:fld>
            <a:endParaRPr lang="en-US" dirty="0"/>
          </a:p>
        </p:txBody>
      </p:sp>
    </p:spTree>
    <p:extLst>
      <p:ext uri="{BB962C8B-B14F-4D97-AF65-F5344CB8AC3E}">
        <p14:creationId xmlns:p14="http://schemas.microsoft.com/office/powerpoint/2010/main" val="1728774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8ED3C06-F043-40DC-800A-F595B4EB72DC}" type="datetimeFigureOut">
              <a:rPr lang="en-US" smtClean="0"/>
              <a:t>4/5/17</a:t>
            </a:fld>
            <a:endParaRPr lang="en-US" dirty="0"/>
          </a:p>
        </p:txBody>
      </p:sp>
      <p:sp>
        <p:nvSpPr>
          <p:cNvPr id="22" name="Slide Number Placeholder 21"/>
          <p:cNvSpPr>
            <a:spLocks noGrp="1"/>
          </p:cNvSpPr>
          <p:nvPr>
            <p:ph type="sldNum" sz="quarter" idx="15"/>
          </p:nvPr>
        </p:nvSpPr>
        <p:spPr/>
        <p:txBody>
          <a:bodyPr rtlCol="0"/>
          <a:lstStyle/>
          <a:p>
            <a:fld id="{3E7B13BD-5495-4369-878F-DC7EE44B345A}" type="slidenum">
              <a:rPr lang="en-US" smtClean="0"/>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extLst>
      <p:ext uri="{BB962C8B-B14F-4D97-AF65-F5344CB8AC3E}">
        <p14:creationId xmlns:p14="http://schemas.microsoft.com/office/powerpoint/2010/main" val="90874441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8ED3C06-F043-40DC-800A-F595B4EB72DC}" type="datetimeFigureOut">
              <a:rPr lang="en-US" smtClean="0"/>
              <a:t>4/5/17</a:t>
            </a:fld>
            <a:endParaRPr lang="en-US" dirty="0"/>
          </a:p>
        </p:txBody>
      </p:sp>
      <p:sp>
        <p:nvSpPr>
          <p:cNvPr id="18" name="Slide Number Placeholder 17"/>
          <p:cNvSpPr>
            <a:spLocks noGrp="1"/>
          </p:cNvSpPr>
          <p:nvPr>
            <p:ph type="sldNum" sz="quarter" idx="11"/>
          </p:nvPr>
        </p:nvSpPr>
        <p:spPr/>
        <p:txBody>
          <a:bodyPr rtlCol="0"/>
          <a:lstStyle/>
          <a:p>
            <a:fld id="{3E7B13BD-5495-4369-878F-DC7EE44B345A}" type="slidenum">
              <a:rPr lang="en-US" smtClean="0"/>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extLst>
      <p:ext uri="{BB962C8B-B14F-4D97-AF65-F5344CB8AC3E}">
        <p14:creationId xmlns:p14="http://schemas.microsoft.com/office/powerpoint/2010/main" val="38548587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8ED3C06-F043-40DC-800A-F595B4EB72DC}" type="datetimeFigureOut">
              <a:rPr lang="en-US" smtClean="0"/>
              <a:t>4/5/17</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E7B13BD-5495-4369-878F-DC7EE44B345A}" type="slidenum">
              <a:rPr lang="en-US" smtClean="0"/>
              <a:t>‹#›</a:t>
            </a:fld>
            <a:endParaRPr lang="en-US" dirty="0"/>
          </a:p>
        </p:txBody>
      </p:sp>
    </p:spTree>
    <p:extLst>
      <p:ext uri="{BB962C8B-B14F-4D97-AF65-F5344CB8AC3E}">
        <p14:creationId xmlns:p14="http://schemas.microsoft.com/office/powerpoint/2010/main" val="372792285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533400"/>
            <a:ext cx="6172200" cy="1894362"/>
          </a:xfrm>
        </p:spPr>
        <p:txBody>
          <a:bodyPr/>
          <a:lstStyle/>
          <a:p>
            <a:r>
              <a:rPr lang="en-US" dirty="0" err="1" smtClean="0"/>
              <a:t>Ch</a:t>
            </a:r>
            <a:r>
              <a:rPr lang="en-US" dirty="0" smtClean="0"/>
              <a:t> 8 - Microbial </a:t>
            </a:r>
            <a:r>
              <a:rPr lang="en-US" dirty="0" smtClean="0"/>
              <a:t>Genetics, Part 2</a:t>
            </a:r>
            <a:endParaRPr lang="en-US" dirty="0"/>
          </a:p>
        </p:txBody>
      </p:sp>
      <p:sp>
        <p:nvSpPr>
          <p:cNvPr id="3" name="Subtitle 2"/>
          <p:cNvSpPr>
            <a:spLocks noGrp="1"/>
          </p:cNvSpPr>
          <p:nvPr>
            <p:ph type="subTitle" idx="1"/>
          </p:nvPr>
        </p:nvSpPr>
        <p:spPr>
          <a:xfrm>
            <a:off x="2362200" y="2438400"/>
            <a:ext cx="6172200" cy="762000"/>
          </a:xfrm>
        </p:spPr>
        <p:txBody>
          <a:bodyPr/>
          <a:lstStyle/>
          <a:p>
            <a:r>
              <a:rPr lang="en-US" dirty="0" smtClean="0"/>
              <a:t>Stephanie </a:t>
            </a:r>
            <a:r>
              <a:rPr lang="en-US" dirty="0" err="1" smtClean="0"/>
              <a:t>Lanoue</a:t>
            </a:r>
            <a:endParaRPr lang="en-US" dirty="0"/>
          </a:p>
        </p:txBody>
      </p:sp>
      <p:sp>
        <p:nvSpPr>
          <p:cNvPr id="4" name="TextBox 3"/>
          <p:cNvSpPr txBox="1"/>
          <p:nvPr/>
        </p:nvSpPr>
        <p:spPr>
          <a:xfrm>
            <a:off x="2743200" y="3657600"/>
            <a:ext cx="5410200" cy="1200329"/>
          </a:xfrm>
          <a:prstGeom prst="rect">
            <a:avLst/>
          </a:prstGeom>
          <a:noFill/>
        </p:spPr>
        <p:txBody>
          <a:bodyPr wrap="square" rtlCol="0">
            <a:spAutoFit/>
          </a:bodyPr>
          <a:lstStyle/>
          <a:p>
            <a:pPr marL="342900" indent="-342900">
              <a:buAutoNum type="arabicPeriod"/>
            </a:pPr>
            <a:r>
              <a:rPr lang="en-US" dirty="0" smtClean="0"/>
              <a:t>To better understand transcription and translation in both prokaryotic and eukaryotic cells.</a:t>
            </a:r>
          </a:p>
          <a:p>
            <a:pPr marL="342900" indent="-342900">
              <a:buAutoNum type="arabicPeriod"/>
            </a:pPr>
            <a:r>
              <a:rPr lang="en-US" dirty="0" smtClean="0"/>
              <a:t>Explore mutations.</a:t>
            </a:r>
            <a:endParaRPr lang="en-US" dirty="0"/>
          </a:p>
        </p:txBody>
      </p:sp>
    </p:spTree>
    <p:extLst>
      <p:ext uri="{BB962C8B-B14F-4D97-AF65-F5344CB8AC3E}">
        <p14:creationId xmlns:p14="http://schemas.microsoft.com/office/powerpoint/2010/main" val="97436399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title"/>
          </p:nvPr>
        </p:nvSpPr>
        <p:spPr>
          <a:xfrm>
            <a:off x="457200" y="274638"/>
            <a:ext cx="7467600" cy="563562"/>
          </a:xfrm>
        </p:spPr>
        <p:txBody>
          <a:bodyPr/>
          <a:lstStyle/>
          <a:p>
            <a:r>
              <a:rPr lang="en-US" dirty="0" smtClean="0"/>
              <a:t>Transcription </a:t>
            </a:r>
            <a:r>
              <a:rPr lang="en-US" dirty="0" smtClean="0"/>
              <a:t>is Next…</a:t>
            </a:r>
            <a:endParaRPr lang="en-US" dirty="0"/>
          </a:p>
        </p:txBody>
      </p:sp>
      <p:sp>
        <p:nvSpPr>
          <p:cNvPr id="68611" name="Rectangle 8"/>
          <p:cNvSpPr>
            <a:spLocks noGrp="1" noChangeArrowheads="1"/>
          </p:cNvSpPr>
          <p:nvPr>
            <p:ph sz="quarter" idx="1"/>
          </p:nvPr>
        </p:nvSpPr>
        <p:spPr>
          <a:xfrm>
            <a:off x="457200" y="1066800"/>
            <a:ext cx="7467600" cy="838200"/>
          </a:xfrm>
        </p:spPr>
        <p:txBody>
          <a:bodyPr/>
          <a:lstStyle/>
          <a:p>
            <a:r>
              <a:rPr lang="en-US" dirty="0" smtClean="0"/>
              <a:t>What is transcription?</a:t>
            </a:r>
            <a:endParaRPr lang="en-US" dirty="0"/>
          </a:p>
        </p:txBody>
      </p:sp>
      <p:sp>
        <p:nvSpPr>
          <p:cNvPr id="2" name="TextBox 1"/>
          <p:cNvSpPr txBox="1"/>
          <p:nvPr/>
        </p:nvSpPr>
        <p:spPr>
          <a:xfrm>
            <a:off x="533400" y="1752600"/>
            <a:ext cx="8135560" cy="369332"/>
          </a:xfrm>
          <a:prstGeom prst="rect">
            <a:avLst/>
          </a:prstGeom>
          <a:noFill/>
        </p:spPr>
        <p:txBody>
          <a:bodyPr wrap="none" rtlCol="0">
            <a:spAutoFit/>
          </a:bodyPr>
          <a:lstStyle/>
          <a:p>
            <a:r>
              <a:rPr lang="en-US" dirty="0" smtClean="0"/>
              <a:t>A process that involves transcribing genetic information from DNA to ____</a:t>
            </a:r>
            <a:endParaRPr lang="en-US" dirty="0"/>
          </a:p>
        </p:txBody>
      </p:sp>
      <p:sp>
        <p:nvSpPr>
          <p:cNvPr id="3" name="TextBox 2"/>
          <p:cNvSpPr txBox="1"/>
          <p:nvPr/>
        </p:nvSpPr>
        <p:spPr>
          <a:xfrm>
            <a:off x="838200" y="2667000"/>
            <a:ext cx="6172200" cy="369332"/>
          </a:xfrm>
          <a:prstGeom prst="rect">
            <a:avLst/>
          </a:prstGeom>
          <a:noFill/>
        </p:spPr>
        <p:txBody>
          <a:bodyPr wrap="square" rtlCol="0">
            <a:spAutoFit/>
          </a:bodyPr>
          <a:lstStyle/>
          <a:p>
            <a:r>
              <a:rPr lang="en-US" dirty="0" smtClean="0"/>
              <a:t>Why do we need transcription?</a:t>
            </a:r>
            <a:endParaRPr lang="en-US" dirty="0"/>
          </a:p>
        </p:txBody>
      </p:sp>
      <p:sp>
        <p:nvSpPr>
          <p:cNvPr id="4" name="TextBox 3"/>
          <p:cNvSpPr txBox="1"/>
          <p:nvPr/>
        </p:nvSpPr>
        <p:spPr>
          <a:xfrm>
            <a:off x="685800" y="3276600"/>
            <a:ext cx="6400800" cy="369332"/>
          </a:xfrm>
          <a:prstGeom prst="rect">
            <a:avLst/>
          </a:prstGeom>
          <a:noFill/>
        </p:spPr>
        <p:txBody>
          <a:bodyPr wrap="square" rtlCol="0">
            <a:spAutoFit/>
          </a:bodyPr>
          <a:lstStyle/>
          <a:p>
            <a:r>
              <a:rPr lang="en-US" dirty="0" smtClean="0"/>
              <a:t>To produce _________ that are needed</a:t>
            </a:r>
            <a:endParaRPr lang="en-US" dirty="0"/>
          </a:p>
        </p:txBody>
      </p:sp>
      <p:sp>
        <p:nvSpPr>
          <p:cNvPr id="5" name="TextBox 4"/>
          <p:cNvSpPr txBox="1"/>
          <p:nvPr/>
        </p:nvSpPr>
        <p:spPr>
          <a:xfrm>
            <a:off x="685800" y="4114800"/>
            <a:ext cx="8077200" cy="1754327"/>
          </a:xfrm>
          <a:prstGeom prst="rect">
            <a:avLst/>
          </a:prstGeom>
          <a:noFill/>
        </p:spPr>
        <p:txBody>
          <a:bodyPr wrap="square" rtlCol="0">
            <a:spAutoFit/>
          </a:bodyPr>
          <a:lstStyle/>
          <a:p>
            <a:r>
              <a:rPr lang="en-US" dirty="0" smtClean="0"/>
              <a:t>Reminder: DNA is housed within the nucleus of a cell. It controls cellular activity by coding for the production of proteins. </a:t>
            </a:r>
          </a:p>
          <a:p>
            <a:endParaRPr lang="en-US" dirty="0"/>
          </a:p>
          <a:p>
            <a:r>
              <a:rPr lang="en-US" dirty="0" smtClean="0"/>
              <a:t>The information in DNA is not directly converted to proteins but first must be copied into RNA (this ensures that the information contained within DNA does not become tainted.</a:t>
            </a:r>
            <a:endParaRPr lang="en-US" dirty="0"/>
          </a:p>
        </p:txBody>
      </p:sp>
    </p:spTree>
    <p:extLst>
      <p:ext uri="{BB962C8B-B14F-4D97-AF65-F5344CB8AC3E}">
        <p14:creationId xmlns:p14="http://schemas.microsoft.com/office/powerpoint/2010/main" val="7178252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US" dirty="0" smtClean="0"/>
              <a:t>Transcription Overview</a:t>
            </a:r>
            <a:endParaRPr lang="en-US" dirty="0"/>
          </a:p>
        </p:txBody>
      </p:sp>
      <p:sp>
        <p:nvSpPr>
          <p:cNvPr id="4" name="TextBox 3"/>
          <p:cNvSpPr txBox="1"/>
          <p:nvPr/>
        </p:nvSpPr>
        <p:spPr>
          <a:xfrm>
            <a:off x="762000" y="1371600"/>
            <a:ext cx="8001000" cy="3785652"/>
          </a:xfrm>
          <a:prstGeom prst="rect">
            <a:avLst/>
          </a:prstGeom>
          <a:noFill/>
        </p:spPr>
        <p:txBody>
          <a:bodyPr wrap="square" rtlCol="0">
            <a:spAutoFit/>
          </a:bodyPr>
          <a:lstStyle/>
          <a:p>
            <a:r>
              <a:rPr lang="en-US" sz="2400" dirty="0" smtClean="0"/>
              <a:t>It is the first stage of the expression of _________ into proteins. </a:t>
            </a:r>
          </a:p>
          <a:p>
            <a:endParaRPr lang="en-US" sz="2400" dirty="0"/>
          </a:p>
          <a:p>
            <a:r>
              <a:rPr lang="en-US" sz="2400" dirty="0" smtClean="0"/>
              <a:t>A mRNA intermediate piece is transcribed from ____ of the strands of the DNA molecule.</a:t>
            </a:r>
          </a:p>
          <a:p>
            <a:endParaRPr lang="en-US" sz="2400" dirty="0"/>
          </a:p>
          <a:p>
            <a:r>
              <a:rPr lang="en-US" sz="2400" dirty="0" smtClean="0"/>
              <a:t>The RNA is called mRNA because it carries the ‘message’ or genetic information from the DNA to the ribosomes (where the information is used to make proteins.</a:t>
            </a:r>
            <a:endParaRPr lang="en-US" sz="2400" dirty="0"/>
          </a:p>
        </p:txBody>
      </p:sp>
    </p:spTree>
    <p:extLst>
      <p:ext uri="{BB962C8B-B14F-4D97-AF65-F5344CB8AC3E}">
        <p14:creationId xmlns:p14="http://schemas.microsoft.com/office/powerpoint/2010/main" val="242455927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title"/>
          </p:nvPr>
        </p:nvSpPr>
        <p:spPr>
          <a:xfrm>
            <a:off x="381000" y="228600"/>
            <a:ext cx="7467600" cy="487362"/>
          </a:xfrm>
        </p:spPr>
        <p:txBody>
          <a:bodyPr>
            <a:normAutofit fontScale="90000"/>
          </a:bodyPr>
          <a:lstStyle/>
          <a:p>
            <a:r>
              <a:rPr lang="en-US" dirty="0" smtClean="0"/>
              <a:t>Transcription, cont.</a:t>
            </a:r>
            <a:endParaRPr lang="en-US" dirty="0"/>
          </a:p>
        </p:txBody>
      </p:sp>
      <p:sp>
        <p:nvSpPr>
          <p:cNvPr id="68611" name="Rectangle 8"/>
          <p:cNvSpPr>
            <a:spLocks noGrp="1" noChangeArrowheads="1"/>
          </p:cNvSpPr>
          <p:nvPr>
            <p:ph sz="quarter" idx="1"/>
          </p:nvPr>
        </p:nvSpPr>
        <p:spPr>
          <a:xfrm>
            <a:off x="228600" y="1066800"/>
            <a:ext cx="5791200" cy="533400"/>
          </a:xfrm>
        </p:spPr>
        <p:txBody>
          <a:bodyPr>
            <a:normAutofit fontScale="77500" lnSpcReduction="20000"/>
          </a:bodyPr>
          <a:lstStyle/>
          <a:p>
            <a:r>
              <a:rPr lang="en-US" dirty="0" smtClean="0"/>
              <a:t>There are __ main steps to DNA transcription.</a:t>
            </a:r>
          </a:p>
          <a:p>
            <a:pPr marL="0" indent="0">
              <a:buNone/>
            </a:pPr>
            <a:endParaRPr lang="en-US" dirty="0" smtClean="0"/>
          </a:p>
        </p:txBody>
      </p:sp>
      <p:pic>
        <p:nvPicPr>
          <p:cNvPr id="56" name="Picture 55" descr="figure_08_07_unlabeled.jpg"/>
          <p:cNvPicPr>
            <a:picLocks noChangeAspect="1"/>
          </p:cNvPicPr>
          <p:nvPr/>
        </p:nvPicPr>
        <p:blipFill rotWithShape="1">
          <a:blip r:embed="rId3">
            <a:extLst>
              <a:ext uri="{28A0092B-C50C-407E-A947-70E740481C1C}">
                <a14:useLocalDpi xmlns:a14="http://schemas.microsoft.com/office/drawing/2010/main" val="0"/>
              </a:ext>
            </a:extLst>
          </a:blip>
          <a:srcRect b="2975"/>
          <a:stretch/>
        </p:blipFill>
        <p:spPr>
          <a:xfrm>
            <a:off x="-31544" y="1676400"/>
            <a:ext cx="9144335" cy="5817957"/>
          </a:xfrm>
          <a:prstGeom prst="rect">
            <a:avLst/>
          </a:prstGeom>
        </p:spPr>
      </p:pic>
    </p:spTree>
    <p:extLst>
      <p:ext uri="{BB962C8B-B14F-4D97-AF65-F5344CB8AC3E}">
        <p14:creationId xmlns:p14="http://schemas.microsoft.com/office/powerpoint/2010/main" val="400042254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4"/>
          <p:cNvSpPr>
            <a:spLocks noGrp="1" noChangeArrowheads="1"/>
          </p:cNvSpPr>
          <p:nvPr>
            <p:ph type="title"/>
          </p:nvPr>
        </p:nvSpPr>
        <p:spPr/>
        <p:txBody>
          <a:bodyPr/>
          <a:lstStyle/>
          <a:p>
            <a:r>
              <a:rPr lang="en-US" dirty="0" smtClean="0"/>
              <a:t>Translation occurs next</a:t>
            </a:r>
            <a:endParaRPr lang="en-US" dirty="0"/>
          </a:p>
        </p:txBody>
      </p:sp>
      <p:sp>
        <p:nvSpPr>
          <p:cNvPr id="75779" name="Rectangle 15"/>
          <p:cNvSpPr>
            <a:spLocks noGrp="1" noChangeArrowheads="1"/>
          </p:cNvSpPr>
          <p:nvPr>
            <p:ph sz="quarter" idx="1"/>
          </p:nvPr>
        </p:nvSpPr>
        <p:spPr/>
        <p:txBody>
          <a:bodyPr/>
          <a:lstStyle/>
          <a:p>
            <a:r>
              <a:rPr lang="en-US" dirty="0" smtClean="0"/>
              <a:t>Since proteins are constructed in the cytoplasm of the cell, mRNA must ______ the nuclear membrane to reach the cytoplasm.</a:t>
            </a:r>
          </a:p>
          <a:p>
            <a:endParaRPr lang="en-US" dirty="0"/>
          </a:p>
          <a:p>
            <a:r>
              <a:rPr lang="en-US" dirty="0" smtClean="0"/>
              <a:t>Once in the cytoplasm, ribosomes and another RNA molecule called transfer RNA (</a:t>
            </a:r>
            <a:r>
              <a:rPr lang="en-US" dirty="0" err="1" smtClean="0"/>
              <a:t>tRNA</a:t>
            </a:r>
            <a:r>
              <a:rPr lang="en-US" dirty="0" smtClean="0"/>
              <a:t>) work together to translate mRNA into chains of amino acids (the building blocks of proteins). </a:t>
            </a:r>
          </a:p>
          <a:p>
            <a:endParaRPr lang="en-US" dirty="0"/>
          </a:p>
          <a:p>
            <a:r>
              <a:rPr lang="en-US" dirty="0" smtClean="0"/>
              <a:t>This process is </a:t>
            </a:r>
            <a:r>
              <a:rPr lang="en-US" b="1" dirty="0" smtClean="0"/>
              <a:t>________________</a:t>
            </a:r>
            <a:r>
              <a:rPr lang="en-US" dirty="0" smtClean="0"/>
              <a:t>.</a:t>
            </a:r>
            <a:endParaRPr lang="en-US" dirty="0"/>
          </a:p>
          <a:p>
            <a:pPr lvl="1"/>
            <a:endParaRPr lang="en-US" dirty="0"/>
          </a:p>
        </p:txBody>
      </p:sp>
    </p:spTree>
    <p:extLst>
      <p:ext uri="{BB962C8B-B14F-4D97-AF65-F5344CB8AC3E}">
        <p14:creationId xmlns:p14="http://schemas.microsoft.com/office/powerpoint/2010/main" val="285451410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13"/>
          <p:cNvSpPr>
            <a:spLocks noGrp="1" noChangeArrowheads="1"/>
          </p:cNvSpPr>
          <p:nvPr>
            <p:ph type="title"/>
          </p:nvPr>
        </p:nvSpPr>
        <p:spPr>
          <a:xfrm>
            <a:off x="457200" y="274638"/>
            <a:ext cx="7467600" cy="639762"/>
          </a:xfrm>
        </p:spPr>
        <p:txBody>
          <a:bodyPr/>
          <a:lstStyle/>
          <a:p>
            <a:r>
              <a:rPr lang="en-US" dirty="0" smtClean="0"/>
              <a:t>Translation, </a:t>
            </a:r>
            <a:r>
              <a:rPr lang="en-US" dirty="0" err="1" smtClean="0"/>
              <a:t>cont</a:t>
            </a:r>
            <a:endParaRPr lang="en-US" dirty="0"/>
          </a:p>
        </p:txBody>
      </p:sp>
      <p:sp>
        <p:nvSpPr>
          <p:cNvPr id="80899" name="Rectangle 14"/>
          <p:cNvSpPr>
            <a:spLocks noGrp="1" noChangeArrowheads="1"/>
          </p:cNvSpPr>
          <p:nvPr>
            <p:ph sz="quarter" idx="1"/>
          </p:nvPr>
        </p:nvSpPr>
        <p:spPr>
          <a:xfrm>
            <a:off x="457200" y="1066800"/>
            <a:ext cx="8153400" cy="5029200"/>
          </a:xfrm>
        </p:spPr>
        <p:txBody>
          <a:bodyPr/>
          <a:lstStyle/>
          <a:p>
            <a:r>
              <a:rPr lang="en-US" b="1" dirty="0" smtClean="0"/>
              <a:t>We have __________ known amino acids. And all proteins are made up of combinations of these 20 different amino acids. Here are some examples of specific amino acids. Have you ever heard of any of these?</a:t>
            </a:r>
          </a:p>
          <a:p>
            <a:pPr marL="0" indent="0">
              <a:buNone/>
            </a:pPr>
            <a:endParaRPr lang="en-US" b="1" dirty="0" smtClean="0"/>
          </a:p>
          <a:p>
            <a:pPr marL="0" indent="0">
              <a:buNone/>
            </a:pPr>
            <a:r>
              <a:rPr lang="en-US" b="1" dirty="0" smtClean="0"/>
              <a:t>Alanin</a:t>
            </a:r>
            <a:r>
              <a:rPr lang="en-US" b="1" dirty="0" smtClean="0"/>
              <a:t>e	Phenylalanine	Lysine	</a:t>
            </a:r>
            <a:r>
              <a:rPr lang="en-US" b="1" dirty="0" err="1" smtClean="0"/>
              <a:t>Proline</a:t>
            </a:r>
            <a:endParaRPr lang="en-US" b="1" dirty="0" smtClean="0"/>
          </a:p>
          <a:p>
            <a:pPr marL="0" indent="0">
              <a:buNone/>
            </a:pPr>
            <a:r>
              <a:rPr lang="en-US" b="1" dirty="0" smtClean="0"/>
              <a:t>Threonine	Aspartic acid	Glycine	</a:t>
            </a:r>
            <a:r>
              <a:rPr lang="en-US" b="1" dirty="0" err="1" smtClean="0"/>
              <a:t>L</a:t>
            </a:r>
            <a:r>
              <a:rPr lang="en-US" b="1" dirty="0" err="1" smtClean="0"/>
              <a:t>eucine</a:t>
            </a:r>
            <a:endParaRPr lang="en-US" b="1" dirty="0" smtClean="0"/>
          </a:p>
          <a:p>
            <a:pPr marL="0" indent="0">
              <a:buNone/>
            </a:pPr>
            <a:r>
              <a:rPr lang="en-US" b="1" dirty="0" smtClean="0"/>
              <a:t>Glutamine	</a:t>
            </a:r>
            <a:r>
              <a:rPr lang="en-US" b="1" dirty="0" err="1" smtClean="0"/>
              <a:t>Valine</a:t>
            </a:r>
            <a:r>
              <a:rPr lang="en-US" b="1" dirty="0" smtClean="0"/>
              <a:t>		Glutamic acid</a:t>
            </a:r>
          </a:p>
          <a:p>
            <a:pPr marL="0" indent="0">
              <a:buNone/>
            </a:pPr>
            <a:r>
              <a:rPr lang="en-US" b="1" dirty="0" err="1" smtClean="0"/>
              <a:t>Trytophan</a:t>
            </a:r>
            <a:r>
              <a:rPr lang="en-US" b="1" dirty="0" smtClean="0"/>
              <a:t>	Cysteine	</a:t>
            </a:r>
            <a:endParaRPr lang="en-US" dirty="0" smtClean="0"/>
          </a:p>
        </p:txBody>
      </p:sp>
      <p:sp>
        <p:nvSpPr>
          <p:cNvPr id="2" name="TextBox 1"/>
          <p:cNvSpPr txBox="1"/>
          <p:nvPr/>
        </p:nvSpPr>
        <p:spPr>
          <a:xfrm>
            <a:off x="2590800" y="5791200"/>
            <a:ext cx="4038600" cy="369332"/>
          </a:xfrm>
          <a:prstGeom prst="rect">
            <a:avLst/>
          </a:prstGeom>
          <a:noFill/>
        </p:spPr>
        <p:txBody>
          <a:bodyPr wrap="square" rtlCol="0">
            <a:spAutoFit/>
          </a:bodyPr>
          <a:lstStyle/>
          <a:p>
            <a:r>
              <a:rPr lang="en-US" dirty="0" smtClean="0"/>
              <a:t>Reminder: Watch video</a:t>
            </a:r>
            <a:endParaRPr lang="en-US" dirty="0"/>
          </a:p>
        </p:txBody>
      </p:sp>
    </p:spTree>
    <p:extLst>
      <p:ext uri="{BB962C8B-B14F-4D97-AF65-F5344CB8AC3E}">
        <p14:creationId xmlns:p14="http://schemas.microsoft.com/office/powerpoint/2010/main" val="208864038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01 Introduction to Microbiology, cont'd...</Template>
  <TotalTime>5685</TotalTime>
  <Words>303</Words>
  <Application>Microsoft Macintosh PowerPoint</Application>
  <PresentationFormat>On-screen Show (4:3)</PresentationFormat>
  <Paragraphs>38</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Oriel</vt:lpstr>
      <vt:lpstr>Ch 8 - Microbial Genetics, Part 2</vt:lpstr>
      <vt:lpstr>Transcription is Next…</vt:lpstr>
      <vt:lpstr>Transcription Overview</vt:lpstr>
      <vt:lpstr>Transcription, cont.</vt:lpstr>
      <vt:lpstr>Translation occurs next</vt:lpstr>
      <vt:lpstr>Translation, cont</vt:lpstr>
    </vt:vector>
  </TitlesOfParts>
  <Company>University of Waterloo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Microbial Genetic</dc:title>
  <dc:creator>Mahdi Safa</dc:creator>
  <cp:lastModifiedBy>Steph</cp:lastModifiedBy>
  <cp:revision>155</cp:revision>
  <cp:lastPrinted>2016-02-24T22:24:13Z</cp:lastPrinted>
  <dcterms:created xsi:type="dcterms:W3CDTF">2015-12-09T16:19:27Z</dcterms:created>
  <dcterms:modified xsi:type="dcterms:W3CDTF">2017-04-06T03:26:39Z</dcterms:modified>
</cp:coreProperties>
</file>