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9" r:id="rId3"/>
    <p:sldId id="486" r:id="rId4"/>
    <p:sldId id="482" r:id="rId5"/>
    <p:sldId id="483" r:id="rId6"/>
    <p:sldId id="484" r:id="rId7"/>
    <p:sldId id="487" r:id="rId8"/>
    <p:sldId id="330" r:id="rId9"/>
    <p:sldId id="481" r:id="rId10"/>
    <p:sldId id="485" r:id="rId11"/>
    <p:sldId id="341" r:id="rId12"/>
    <p:sldId id="343" r:id="rId13"/>
    <p:sldId id="325" r:id="rId14"/>
    <p:sldId id="456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9894B-9626-4BE5-B78D-E02177693F75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3E70-DEFA-43B8-8710-65B670AB4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0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866" indent="-28461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7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82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6072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E441F56-C539-2A4F-884F-254B16832613}" type="slidenum">
              <a:rPr lang="en-US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866" indent="-28461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7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82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6072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B2AAC8D-F4E2-E342-BC98-CAE19C4EDFBC}" type="slidenum">
              <a:rPr lang="en-US">
                <a:latin typeface="Arial" charset="0"/>
              </a:rPr>
              <a:pPr/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2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866" indent="-28461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7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82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6072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049A936-ACAF-5A4A-ADDD-E159288E0985}" type="slidenum">
              <a:rPr lang="en-US">
                <a:latin typeface="Arial" charset="0"/>
              </a:rPr>
              <a:pPr/>
              <a:t>12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866" indent="-28461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7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82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6072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78DAC2F-AC88-0C4D-8E21-F9F9943D1B17}" type="slidenum">
              <a:rPr lang="en-US">
                <a:latin typeface="Arial" charset="0"/>
              </a:rPr>
              <a:pPr/>
              <a:t>13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1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866" indent="-28461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7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821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6072" indent="-22707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03991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1910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99828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47747" indent="-22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6E5B15-9AC6-8247-A7F5-57148283E2BE}" type="slidenum">
              <a:rPr lang="en-US">
                <a:latin typeface="Arial" charset="0"/>
              </a:rPr>
              <a:pPr/>
              <a:t>14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63E70-DEFA-43B8-8710-65B670AB47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A1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1625" y="1066800"/>
            <a:ext cx="8537575" cy="5257799"/>
          </a:xfrm>
        </p:spPr>
        <p:txBody>
          <a:bodyPr/>
          <a:lstStyle>
            <a:lvl1pPr>
              <a:buClr>
                <a:srgbClr val="45A1AC"/>
              </a:buClr>
              <a:defRPr/>
            </a:lvl1pPr>
            <a:lvl2pPr>
              <a:buClr>
                <a:srgbClr val="45A1AC"/>
              </a:buClr>
              <a:defRPr sz="2400"/>
            </a:lvl2pPr>
            <a:lvl3pPr>
              <a:buClr>
                <a:srgbClr val="45A1AC"/>
              </a:buClr>
              <a:defRPr/>
            </a:lvl3pPr>
            <a:lvl4pPr>
              <a:buClr>
                <a:srgbClr val="45A1AC"/>
              </a:buClr>
              <a:defRPr/>
            </a:lvl4pPr>
            <a:lvl5pPr>
              <a:buClr>
                <a:srgbClr val="45A1AC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06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38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40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5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7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4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ED3C06-F043-40DC-800A-F595B4EB72D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7B13BD-5495-4369-878F-DC7EE44B3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https://www.youtube.com/embed/ztPkv7wc3yU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8 - Microbial Genetics, </a:t>
            </a:r>
            <a:r>
              <a:rPr lang="en-US" dirty="0" err="1" smtClean="0"/>
              <a:t>pgs</a:t>
            </a:r>
            <a:r>
              <a:rPr lang="en-US" dirty="0" smtClean="0"/>
              <a:t> 204 - 233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1143000"/>
            <a:ext cx="4648200" cy="457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Stephanie </a:t>
            </a:r>
            <a:r>
              <a:rPr lang="en-US" dirty="0" err="1" smtClean="0">
                <a:solidFill>
                  <a:srgbClr val="FF0000"/>
                </a:solidFill>
              </a:rPr>
              <a:t>Lanoue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881189" y="1828800"/>
            <a:ext cx="7239000" cy="3352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Learning Objectives</a:t>
            </a:r>
          </a:p>
          <a:p>
            <a:pPr marL="914400" indent="-914400"/>
            <a:r>
              <a:rPr lang="en-US" dirty="0" smtClean="0">
                <a:solidFill>
                  <a:srgbClr val="3366FF"/>
                </a:solidFill>
              </a:rPr>
              <a:t>8-1	</a:t>
            </a:r>
            <a:r>
              <a:rPr lang="en-US" i="1" dirty="0" smtClean="0">
                <a:solidFill>
                  <a:srgbClr val="3366FF"/>
                </a:solidFill>
              </a:rPr>
              <a:t>Define genetics, genome, chromosome, gene, genetic code, genotype, phenotype,</a:t>
            </a:r>
            <a:r>
              <a:rPr lang="en-US" dirty="0" smtClean="0">
                <a:solidFill>
                  <a:srgbClr val="3366FF"/>
                </a:solidFill>
              </a:rPr>
              <a:t> and </a:t>
            </a:r>
            <a:r>
              <a:rPr lang="en-US" i="1" dirty="0" smtClean="0">
                <a:solidFill>
                  <a:srgbClr val="3366FF"/>
                </a:solidFill>
              </a:rPr>
              <a:t>genomics.</a:t>
            </a:r>
          </a:p>
          <a:p>
            <a:pPr marL="914400" indent="-914400"/>
            <a:r>
              <a:rPr lang="en-US" dirty="0" smtClean="0">
                <a:solidFill>
                  <a:srgbClr val="3366FF"/>
                </a:solidFill>
              </a:rPr>
              <a:t>8-2	Describe how DNA serves as genetic information.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8-3	Describe the process of DNA replication.</a:t>
            </a:r>
          </a:p>
          <a:p>
            <a:pPr marL="914400" indent="-914400"/>
            <a:r>
              <a:rPr lang="en-US" dirty="0" smtClean="0">
                <a:solidFill>
                  <a:srgbClr val="3366FF"/>
                </a:solidFill>
              </a:rPr>
              <a:t>8-4	Describe protein synthesis, including transcription, RNA processing, and translation.</a:t>
            </a:r>
          </a:p>
          <a:p>
            <a:pPr marL="914400" indent="-914400"/>
            <a:r>
              <a:rPr lang="en-US" dirty="0" smtClean="0">
                <a:solidFill>
                  <a:srgbClr val="3366FF"/>
                </a:solidFill>
              </a:rPr>
              <a:t>8-5	Compare protein synthesis in prokaryotes and eukaryotes.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ztPkv7wc3yU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9200" y="4724400"/>
            <a:ext cx="31242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– Eukaryotes, continued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Speaking of proteins, how are proteins made then?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1. A gene’s </a:t>
            </a:r>
            <a:r>
              <a:rPr lang="en-US" dirty="0" smtClean="0">
                <a:solidFill>
                  <a:srgbClr val="3366FF"/>
                </a:solidFill>
              </a:rPr>
              <a:t>_____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sequence is transcribed into a molecule called messenger RNA (mRNA).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743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2. This molecule leaves the </a:t>
            </a:r>
            <a:r>
              <a:rPr lang="en-US" dirty="0" smtClean="0">
                <a:solidFill>
                  <a:srgbClr val="3366FF"/>
                </a:solidFill>
              </a:rPr>
              <a:t>________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and enters the cytoplasm where it is “read” by ribosomes and the information is used to assemble building blocks (amino acids) into a protein.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 descr="unfigure_08_pg204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7"/>
          <a:stretch/>
        </p:blipFill>
        <p:spPr>
          <a:xfrm>
            <a:off x="609600" y="5257800"/>
            <a:ext cx="8110728" cy="10088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19400" y="4191000"/>
            <a:ext cx="4572000" cy="1066800"/>
            <a:chOff x="2819400" y="4191000"/>
            <a:chExt cx="4572000" cy="10668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4191000"/>
              <a:ext cx="4572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Special note: RNA stands for ribonucleic acid. It is a single strand rather than a double like DNA.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endCxn id="9" idx="0"/>
            </p:cNvCxnSpPr>
            <p:nvPr/>
          </p:nvCxnSpPr>
          <p:spPr>
            <a:xfrm>
              <a:off x="4572000" y="5105400"/>
              <a:ext cx="92964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6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previous slide mentioned RNA…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Ribonucleic acid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_______</a:t>
            </a:r>
            <a:r>
              <a:rPr lang="en-US" dirty="0" smtClean="0">
                <a:latin typeface="Arial" charset="0"/>
                <a:ea typeface="ＭＳ Ｐゴシック" charset="0"/>
              </a:rPr>
              <a:t>-stranded </a:t>
            </a:r>
            <a:r>
              <a:rPr lang="en-US" dirty="0">
                <a:latin typeface="Arial" charset="0"/>
                <a:ea typeface="ＭＳ Ｐゴシック" charset="0"/>
              </a:rPr>
              <a:t>nucleotide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5-carbon </a:t>
            </a:r>
            <a:r>
              <a:rPr lang="en-US" dirty="0" smtClean="0">
                <a:latin typeface="Arial" charset="0"/>
                <a:ea typeface="ＭＳ Ｐゴシック" charset="0"/>
              </a:rPr>
              <a:t>______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sugar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Contains uracil (U) instead of thymine (T)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990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it? How does it differ from DNA?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657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So, these are the pairs in RNA:</a:t>
            </a:r>
          </a:p>
          <a:p>
            <a:r>
              <a:rPr lang="en-US" dirty="0" smtClean="0"/>
              <a:t>A = U</a:t>
            </a:r>
          </a:p>
          <a:p>
            <a:r>
              <a:rPr lang="en-US" dirty="0" smtClean="0"/>
              <a:t>G =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3 Different types of RNA</a:t>
            </a:r>
            <a:endParaRPr lang="en-US" dirty="0"/>
          </a:p>
        </p:txBody>
      </p:sp>
      <p:sp>
        <p:nvSpPr>
          <p:cNvPr id="31747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990600" y="4267200"/>
            <a:ext cx="7467600" cy="129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Transfer RNA (tRNA):</a:t>
            </a:r>
            <a:r>
              <a:rPr lang="en-US" altLang="en-US" dirty="0" smtClean="0"/>
              <a:t> transports amino acids during protein synthesis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4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Messenger RNA (mRNA):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_________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coded information from DNA to ribosomes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9718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Ribosomal RNA (</a:t>
            </a:r>
            <a:r>
              <a:rPr lang="en-US" altLang="en-US" sz="2400" b="1" dirty="0" err="1"/>
              <a:t>rRNA</a:t>
            </a:r>
            <a:r>
              <a:rPr lang="en-US" altLang="en-US" sz="2400" b="1" dirty="0"/>
              <a:t>):</a:t>
            </a:r>
            <a:r>
              <a:rPr lang="en-US" altLang="en-US" sz="2400" dirty="0"/>
              <a:t> integral </a:t>
            </a:r>
            <a:r>
              <a:rPr lang="en-US" altLang="en-US" sz="2400" dirty="0" smtClean="0"/>
              <a:t>______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ribosomes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and Chromosomes in Prokaryotes</a:t>
            </a:r>
            <a:endParaRPr lang="en-US" dirty="0"/>
          </a:p>
        </p:txBody>
      </p:sp>
      <p:sp>
        <p:nvSpPr>
          <p:cNvPr id="317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81000" y="1066800"/>
            <a:ext cx="6858000" cy="1219200"/>
          </a:xfrm>
        </p:spPr>
        <p:txBody>
          <a:bodyPr/>
          <a:lstStyle/>
          <a:p>
            <a:r>
              <a:rPr lang="en-US" dirty="0" smtClean="0"/>
              <a:t>Bacteria usually have a </a:t>
            </a:r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circular chromosome made of DNA and associated proteins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519837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1905000"/>
            <a:ext cx="2286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Replication - prokaryotes</a:t>
            </a:r>
            <a:endParaRPr lang="en-US" dirty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4800600" cy="5867400"/>
          </a:xfrm>
        </p:spPr>
        <p:txBody>
          <a:bodyPr/>
          <a:lstStyle/>
          <a:p>
            <a:r>
              <a:rPr lang="en-US" dirty="0" smtClean="0"/>
              <a:t>Most bacterial DNA replication is </a:t>
            </a:r>
            <a:r>
              <a:rPr lang="en-US" dirty="0" smtClean="0"/>
              <a:t>___</a:t>
            </a:r>
            <a:r>
              <a:rPr lang="en-US" dirty="0" smtClean="0"/>
              <a:t>directional</a:t>
            </a:r>
            <a:endParaRPr lang="en-US" dirty="0" smtClean="0"/>
          </a:p>
          <a:p>
            <a:r>
              <a:rPr lang="en-US" dirty="0" smtClean="0"/>
              <a:t>Each offspring cell receives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copy of the DNA molecule</a:t>
            </a:r>
          </a:p>
          <a:p>
            <a:r>
              <a:rPr lang="en-US" dirty="0" smtClean="0"/>
              <a:t>Replication is highly accurate due to the proofreading capability of DNA polymerase</a:t>
            </a:r>
          </a:p>
          <a:p>
            <a:pPr lvl="1"/>
            <a:r>
              <a:rPr lang="en-US" dirty="0"/>
              <a:t>Mistake 1 in every 10 billion bases</a:t>
            </a:r>
          </a:p>
          <a:p>
            <a:pPr lvl="1"/>
            <a:r>
              <a:rPr lang="en-US" dirty="0"/>
              <a:t>DNA polymerase, proofread</a:t>
            </a:r>
          </a:p>
          <a:p>
            <a:pPr lvl="1"/>
            <a:endParaRPr lang="en-US" dirty="0"/>
          </a:p>
        </p:txBody>
      </p:sp>
      <p:pic>
        <p:nvPicPr>
          <p:cNvPr id="5" name="Picture 4" descr="figure_08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"/>
          <a:stretch/>
        </p:blipFill>
        <p:spPr>
          <a:xfrm>
            <a:off x="5562600" y="457200"/>
            <a:ext cx="2509718" cy="5865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45368" y="205474"/>
            <a:ext cx="643898" cy="8507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alpha val="95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5919698" y="305950"/>
            <a:ext cx="329531" cy="2402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5919698" y="305950"/>
            <a:ext cx="329531" cy="240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870420" y="2631161"/>
            <a:ext cx="1663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861181" y="2852903"/>
            <a:ext cx="323374" cy="1539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631118" y="3188596"/>
            <a:ext cx="1632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5861181" y="3850742"/>
            <a:ext cx="209423" cy="104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870420" y="4309625"/>
            <a:ext cx="160147" cy="58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6224591" y="4916335"/>
            <a:ext cx="923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565537" y="158121"/>
            <a:ext cx="813530" cy="17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3" dirty="0">
                <a:latin typeface="Arial Black"/>
                <a:cs typeface="Arial Black"/>
              </a:rPr>
              <a:t>Replication fork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3000" y="1867383"/>
            <a:ext cx="1982824" cy="17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3" b="1" dirty="0" smtClean="0"/>
              <a:t>An </a:t>
            </a:r>
            <a:r>
              <a:rPr lang="en-US" sz="583" b="1" i="1" dirty="0"/>
              <a:t>E. coli </a:t>
            </a:r>
            <a:r>
              <a:rPr lang="en-US" sz="583" b="1" dirty="0"/>
              <a:t>chromosome in the process of replicating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2668" y="2270830"/>
            <a:ext cx="602062" cy="164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/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0628" y="2551087"/>
            <a:ext cx="552305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Origin of </a:t>
            </a:r>
          </a:p>
          <a:p>
            <a:pPr algn="l"/>
            <a:r>
              <a:rPr lang="en-US" sz="583" b="1" dirty="0"/>
              <a:t>replication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2947" y="2914498"/>
            <a:ext cx="465314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Parental </a:t>
            </a:r>
          </a:p>
          <a:p>
            <a:pPr algn="l"/>
            <a:r>
              <a:rPr lang="en-US" sz="583" b="1" dirty="0"/>
              <a:t>strand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6578" y="3348743"/>
            <a:ext cx="577184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3" b="1" dirty="0"/>
              <a:t>Replication </a:t>
            </a:r>
          </a:p>
          <a:p>
            <a:r>
              <a:rPr lang="en-US" sz="583" b="1" dirty="0"/>
              <a:t>fork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3325" y="3102363"/>
            <a:ext cx="502548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Daughter </a:t>
            </a:r>
          </a:p>
          <a:p>
            <a:pPr algn="l"/>
            <a:r>
              <a:rPr lang="en-US" sz="583" b="1" dirty="0"/>
              <a:t>strands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4395" y="3758349"/>
            <a:ext cx="577184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Replication </a:t>
            </a:r>
          </a:p>
          <a:p>
            <a:pPr algn="l"/>
            <a:r>
              <a:rPr lang="en-US" sz="583" b="1" dirty="0"/>
              <a:t>fork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9327" y="4827023"/>
            <a:ext cx="639380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Termination </a:t>
            </a:r>
          </a:p>
          <a:p>
            <a:pPr algn="l"/>
            <a:r>
              <a:rPr lang="en-US" sz="583" b="1" dirty="0"/>
              <a:t>of replication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7695" y="6172873"/>
            <a:ext cx="2284177" cy="17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 smtClean="0"/>
              <a:t>Bidirectional </a:t>
            </a:r>
            <a:r>
              <a:rPr lang="en-US" sz="583" b="1" dirty="0"/>
              <a:t>replication of a circular bacterial DNA molecule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95" y="4268101"/>
            <a:ext cx="577184" cy="263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83" b="1" dirty="0"/>
              <a:t>Replication </a:t>
            </a:r>
          </a:p>
          <a:p>
            <a:pPr algn="l"/>
            <a:r>
              <a:rPr lang="en-US" sz="583" b="1" dirty="0"/>
              <a:t>fork</a:t>
            </a:r>
          </a:p>
        </p:txBody>
      </p:sp>
    </p:spTree>
    <p:extLst>
      <p:ext uri="{BB962C8B-B14F-4D97-AF65-F5344CB8AC3E}">
        <p14:creationId xmlns:p14="http://schemas.microsoft.com/office/powerpoint/2010/main" val="4125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Flow of Genetic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7924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So, we have talked about replication</a:t>
            </a:r>
            <a:r>
              <a:rPr lang="en-US" dirty="0" smtClean="0">
                <a:solidFill>
                  <a:srgbClr val="3366FF"/>
                </a:solidFill>
              </a:rPr>
              <a:t> which is </a:t>
            </a:r>
            <a:r>
              <a:rPr lang="en-US" smtClean="0">
                <a:solidFill>
                  <a:srgbClr val="3366FF"/>
                </a:solidFill>
              </a:rPr>
              <a:t>the </a:t>
            </a:r>
            <a:r>
              <a:rPr lang="en-US" smtClean="0">
                <a:solidFill>
                  <a:srgbClr val="3366FF"/>
                </a:solidFill>
              </a:rPr>
              <a:t>______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of genetic information from one generation to the next. But there are two more processes we are going to explore.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48000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Transcription</a:t>
            </a:r>
            <a:r>
              <a:rPr lang="en-US" sz="2400" dirty="0"/>
              <a:t>, flow of genetic information into </a:t>
            </a:r>
            <a:r>
              <a:rPr lang="en-US" sz="2400" dirty="0">
                <a:solidFill>
                  <a:srgbClr val="FF0000"/>
                </a:solidFill>
              </a:rPr>
              <a:t>mRNA</a:t>
            </a:r>
          </a:p>
          <a:p>
            <a:r>
              <a:rPr lang="en-US" sz="2400" b="1" dirty="0" smtClean="0"/>
              <a:t>2. Translation</a:t>
            </a:r>
            <a:r>
              <a:rPr lang="en-US" sz="2400" dirty="0"/>
              <a:t>, flow of genetic information to </a:t>
            </a:r>
            <a:r>
              <a:rPr lang="en-US" sz="2400" dirty="0">
                <a:solidFill>
                  <a:srgbClr val="FF0000"/>
                </a:solidFill>
              </a:rPr>
              <a:t>proteins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02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Stay tuned for part 2…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Genetics and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_________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study of </a:t>
            </a:r>
            <a:r>
              <a:rPr lang="en-US" dirty="0"/>
              <a:t>what</a:t>
            </a:r>
            <a:r>
              <a:rPr lang="en-US" dirty="0">
                <a:solidFill>
                  <a:srgbClr val="FF0000"/>
                </a:solidFill>
              </a:rPr>
              <a:t> genes </a:t>
            </a:r>
            <a:r>
              <a:rPr lang="en-US" dirty="0"/>
              <a:t>are, how they carry information, how </a:t>
            </a:r>
            <a:r>
              <a:rPr lang="en-US" dirty="0" smtClean="0"/>
              <a:t>that information </a:t>
            </a:r>
            <a:r>
              <a:rPr lang="en-US" dirty="0"/>
              <a:t>is expressed, and how genes are replicated </a:t>
            </a:r>
            <a:r>
              <a:rPr lang="en-US" dirty="0" smtClean="0"/>
              <a:t>is very important science these days!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Even “bigger” science is studying </a:t>
            </a:r>
            <a:r>
              <a:rPr lang="en-US" b="1" dirty="0" smtClean="0"/>
              <a:t>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80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Understanding the genetic material in a cell can help us control cell growth/division, for example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89302"/>
            <a:ext cx="4419106" cy="103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And this could potentially help us control microorganisms more effectively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And possible cure cancers!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So, have you heard of genomes? What exactly is it? Google now.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96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– all the genetic information in a cell/ or even an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Genes, cont. -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8486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 smtClean="0"/>
              <a:t>Biotechnology using genomes is being used right now with microbes!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Scientists can </a:t>
            </a:r>
            <a:r>
              <a:rPr lang="en-US" sz="3100" b="1" dirty="0" smtClean="0">
                <a:solidFill>
                  <a:srgbClr val="FF0000"/>
                </a:solidFill>
              </a:rPr>
              <a:t>_____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a microorganism’s genome, adding genes that will produce proteins used in treating diseases.</a:t>
            </a:r>
          </a:p>
          <a:p>
            <a:pPr marL="0" indent="0">
              <a:buNone/>
            </a:pPr>
            <a:endParaRPr lang="en-US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________</a:t>
            </a:r>
            <a:r>
              <a:rPr lang="en-US" sz="3100" b="1" dirty="0" smtClean="0">
                <a:solidFill>
                  <a:srgbClr val="FF0000"/>
                </a:solidFill>
              </a:rPr>
              <a:t>, </a:t>
            </a:r>
            <a:r>
              <a:rPr lang="en-US" sz="3100" b="1" dirty="0" smtClean="0">
                <a:solidFill>
                  <a:srgbClr val="FF0000"/>
                </a:solidFill>
              </a:rPr>
              <a:t>used for the treatment of diabetes, is produced in this manner.</a:t>
            </a:r>
            <a:endParaRPr lang="en-US" sz="31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- Eukaryotes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10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Human Genome Project </a:t>
            </a:r>
            <a:r>
              <a:rPr lang="en-US" dirty="0" smtClean="0"/>
              <a:t>completed in </a:t>
            </a:r>
            <a:r>
              <a:rPr lang="en-US" dirty="0" smtClean="0"/>
              <a:t>_____  _____</a:t>
            </a:r>
            <a:r>
              <a:rPr lang="en-US" dirty="0" smtClean="0"/>
              <a:t> </a:t>
            </a:r>
            <a:r>
              <a:rPr lang="en-US" dirty="0" smtClean="0"/>
              <a:t>gave us the ability, for the first time, to read nature’s complete genetic blueprint for building a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being.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genomes of any two people are more than </a:t>
            </a:r>
            <a:r>
              <a:rPr lang="en-US" b="1" dirty="0" smtClean="0">
                <a:solidFill>
                  <a:srgbClr val="FF0000"/>
                </a:solidFill>
              </a:rPr>
              <a:t>99%</a:t>
            </a:r>
            <a:r>
              <a:rPr lang="en-US" dirty="0" smtClean="0"/>
              <a:t> the same. Still, the tiny fraction that is different is very important! DNA variations are part of what makes each of us unique: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color of your eyes, hair and skin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your risk of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your response to drugs,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- Eukaryotes,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Your genome is contained in </a:t>
            </a:r>
            <a:r>
              <a:rPr lang="en-US" dirty="0" smtClean="0">
                <a:solidFill>
                  <a:srgbClr val="3366FF"/>
                </a:solidFill>
              </a:rPr>
              <a:t>___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tightly packed bundles (chromosomes) of DNA – 23 from your mother and 23 from your father.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These chromosomes enabled a </a:t>
            </a:r>
            <a:r>
              <a:rPr lang="en-US" dirty="0" smtClean="0">
                <a:solidFill>
                  <a:srgbClr val="FF0000"/>
                </a:solidFill>
              </a:rPr>
              <a:t>___</a:t>
            </a:r>
            <a:r>
              <a:rPr lang="en-US" dirty="0" smtClean="0">
                <a:solidFill>
                  <a:srgbClr val="FF0000"/>
                </a:solidFill>
              </a:rPr>
              <a:t>-cell </a:t>
            </a:r>
            <a:r>
              <a:rPr lang="en-US" dirty="0" smtClean="0">
                <a:solidFill>
                  <a:srgbClr val="FF0000"/>
                </a:solidFill>
              </a:rPr>
              <a:t>embryo (you) to develop into a 100 trillion celled adult. But DNA isn’t all about growth…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dirty="0" smtClean="0">
                <a:solidFill>
                  <a:srgbClr val="FF0000"/>
                </a:solidFill>
              </a:rPr>
              <a:t>it instructs cells throughout life telling them how to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respond to the foods you eat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  </a:t>
            </a:r>
            <a:r>
              <a:rPr lang="en-US" dirty="0" smtClean="0">
                <a:solidFill>
                  <a:srgbClr val="FF0000"/>
                </a:solidFill>
              </a:rPr>
              <a:t>the germs you encounter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dirty="0" smtClean="0">
                <a:solidFill>
                  <a:srgbClr val="FF0000"/>
                </a:solidFill>
              </a:rPr>
              <a:t>and the pollutants you are exposed to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It ultimately influences how you age.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- Eukaryotes,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038600" cy="1600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To understand DNA’s instruction manual, let’s look at it structure. If you unwind the DNA molecule, it looks like a twisted </a:t>
            </a:r>
            <a:r>
              <a:rPr lang="en-US" sz="2000" dirty="0" smtClean="0">
                <a:solidFill>
                  <a:srgbClr val="3366FF"/>
                </a:solidFill>
              </a:rPr>
              <a:t>________</a:t>
            </a:r>
            <a:r>
              <a:rPr lang="en-US" sz="2000" dirty="0" smtClean="0">
                <a:solidFill>
                  <a:srgbClr val="3366FF"/>
                </a:solidFill>
              </a:rPr>
              <a:t>.</a:t>
            </a:r>
            <a:endParaRPr lang="en-US" sz="2000" dirty="0" smtClean="0">
              <a:solidFill>
                <a:srgbClr val="3366FF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gure_08_03b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>
          <a:xfrm>
            <a:off x="4191000" y="1371600"/>
            <a:ext cx="4644353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514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is actually made up </a:t>
            </a:r>
            <a:r>
              <a:rPr lang="en-US" dirty="0" smtClean="0"/>
              <a:t>of ___ </a:t>
            </a:r>
            <a:r>
              <a:rPr lang="en-US" dirty="0" smtClean="0"/>
              <a:t>smaller molecules: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3276600"/>
            <a:ext cx="5867400" cy="2862323"/>
            <a:chOff x="304800" y="3276600"/>
            <a:chExt cx="5867400" cy="2862323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3276600"/>
              <a:ext cx="5410200" cy="2862323"/>
              <a:chOff x="304800" y="3276600"/>
              <a:chExt cx="5410200" cy="286232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" y="3276600"/>
                <a:ext cx="3733800" cy="2862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</a:rPr>
                  <a:t>A 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____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 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carbon sugar called deoxyribose</a:t>
                </a:r>
                <a:endParaRPr lang="en-US" dirty="0">
                  <a:solidFill>
                    <a:srgbClr val="3366FF"/>
                  </a:solidFill>
                </a:endParaRPr>
              </a:p>
              <a:p>
                <a:endParaRPr lang="en-US" dirty="0" smtClean="0">
                  <a:solidFill>
                    <a:srgbClr val="3366FF"/>
                  </a:solidFill>
                </a:endParaRPr>
              </a:p>
              <a:p>
                <a:r>
                  <a:rPr lang="en-US" dirty="0" smtClean="0">
                    <a:solidFill>
                      <a:srgbClr val="3366FF"/>
                    </a:solidFill>
                  </a:rPr>
                  <a:t>a phosphate molecule</a:t>
                </a:r>
              </a:p>
              <a:p>
                <a:endParaRPr lang="en-US" dirty="0">
                  <a:solidFill>
                    <a:srgbClr val="3366FF"/>
                  </a:solidFill>
                </a:endParaRPr>
              </a:p>
              <a:p>
                <a:r>
                  <a:rPr lang="en-US" dirty="0" smtClean="0">
                    <a:solidFill>
                      <a:srgbClr val="3366FF"/>
                    </a:solidFill>
                  </a:rPr>
                  <a:t>And four different nitrogenous bases  - adenine (A), thymine (T), guanine (G) and cytosine (C) called nucleotides make up the rungs of the ladder.</a:t>
                </a:r>
                <a:endParaRPr lang="en-US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5200" y="3352800"/>
                <a:ext cx="220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backbone is a combination of </a:t>
                </a:r>
                <a:r>
                  <a:rPr lang="en-US" dirty="0" err="1" smtClean="0"/>
                  <a:t>deoxyribose</a:t>
                </a:r>
                <a:r>
                  <a:rPr lang="en-US" dirty="0" smtClean="0"/>
                  <a:t> and phosphate</a:t>
                </a:r>
                <a:endParaRPr lang="en-US" dirty="0"/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3200400" y="3352800"/>
                <a:ext cx="304800" cy="1143000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5410200" y="33528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524000" y="4419600"/>
            <a:ext cx="5867400" cy="2438400"/>
            <a:chOff x="1524000" y="4419600"/>
            <a:chExt cx="5867400" cy="2438400"/>
          </a:xfrm>
        </p:grpSpPr>
        <p:sp>
          <p:nvSpPr>
            <p:cNvPr id="8" name="TextBox 7"/>
            <p:cNvSpPr txBox="1"/>
            <p:nvPr/>
          </p:nvSpPr>
          <p:spPr>
            <a:xfrm>
              <a:off x="1524000" y="5934670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And you may remember… adenine pairs with cytosine. And guanine with adenine.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105400" y="4419600"/>
              <a:ext cx="22860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6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- Eukaryotes,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572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Depending on how many of these building blocks are stacked together and the order in which they are arranged, DNA can produce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different types of organisms.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It takes about </a:t>
            </a:r>
            <a:r>
              <a:rPr lang="en-US" b="1" dirty="0" smtClean="0">
                <a:solidFill>
                  <a:srgbClr val="3366FF"/>
                </a:solidFill>
              </a:rPr>
              <a:t>3 billion pairs </a:t>
            </a:r>
            <a:r>
              <a:rPr lang="en-US" dirty="0" smtClean="0">
                <a:solidFill>
                  <a:srgbClr val="3366FF"/>
                </a:solidFill>
              </a:rPr>
              <a:t>of A, C, T and G’s to build a human. 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figure_08_03b_labele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>
          <a:xfrm>
            <a:off x="4876800" y="1371600"/>
            <a:ext cx="39298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does DNA Replicate </a:t>
            </a:r>
            <a:r>
              <a:rPr lang="en-US" sz="2700" dirty="0" smtClean="0"/>
              <a:t>(Copy itself)?</a:t>
            </a:r>
            <a:endParaRPr lang="en-US" sz="2700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914400"/>
            <a:ext cx="42672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strand serves as a </a:t>
            </a:r>
            <a:r>
              <a:rPr lang="en-US" dirty="0" smtClean="0">
                <a:solidFill>
                  <a:srgbClr val="FF0000"/>
                </a:solidFill>
              </a:rPr>
              <a:t>_______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the production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of a second strand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Topoisomerase and gyrase relax the strands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Helicase separates the strands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 replication fork is created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 polymerase make new strand of DNA by adding a nucleotide </a:t>
            </a:r>
          </a:p>
          <a:p>
            <a:pPr lvl="1"/>
            <a:r>
              <a:rPr lang="en-US" dirty="0" smtClean="0"/>
              <a:t>New strand is complementary strand (A=T and C=G)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figure_08_03a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7"/>
          <a:stretch/>
        </p:blipFill>
        <p:spPr>
          <a:xfrm>
            <a:off x="4253772" y="1143000"/>
            <a:ext cx="489022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Genetics and Genes – Eukaryotes, continued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Gene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segment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FF0000"/>
                </a:solidFill>
              </a:rPr>
              <a:t>DNA </a:t>
            </a:r>
            <a:r>
              <a:rPr lang="en-US" sz="2000" dirty="0"/>
              <a:t>that encodes a functional product, usually a </a:t>
            </a:r>
            <a:r>
              <a:rPr lang="en-US" sz="2000" dirty="0" smtClean="0"/>
              <a:t>protein. Also known as traits (hair color, height, etc.)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DNA contains genes. Have you ever heard of genes? What are they? Google now.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87682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So, an instruction manual isn’t worth much until it is read and actually used to make something. The same goes for your genome.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 string of DNA is broken down into </a:t>
            </a:r>
            <a:r>
              <a:rPr lang="en-US" dirty="0" smtClean="0">
                <a:solidFill>
                  <a:srgbClr val="FF0000"/>
                </a:solidFill>
              </a:rPr>
              <a:t>___ </a:t>
            </a:r>
            <a:r>
              <a:rPr lang="en-US" dirty="0" smtClean="0">
                <a:solidFill>
                  <a:srgbClr val="FF0000"/>
                </a:solidFill>
              </a:rPr>
              <a:t>letter words (codons).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For example:     ACG     ATT     GCC     CTA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3366FF"/>
                </a:solidFill>
              </a:rPr>
              <a:t>These words are strung together to make sentences (genes) which tells the cell how to make specific proteins. Because tens of thousands of proteins are needed to make a human, your genome contains about 20, 500 genes.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Introduction to Microbiology, cont'd...</Template>
  <TotalTime>5762</TotalTime>
  <Words>1078</Words>
  <Application>Microsoft Office PowerPoint</Application>
  <PresentationFormat>On-screen Show (4:3)</PresentationFormat>
  <Paragraphs>129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Century Schoolbook</vt:lpstr>
      <vt:lpstr>Wingdings</vt:lpstr>
      <vt:lpstr>Wingdings 2</vt:lpstr>
      <vt:lpstr>Oriel</vt:lpstr>
      <vt:lpstr>Ch 8 - Microbial Genetics, pgs 204 - 233</vt:lpstr>
      <vt:lpstr>Genetics and Genes</vt:lpstr>
      <vt:lpstr>Genetics and Genes, cont. - prokaryotes</vt:lpstr>
      <vt:lpstr>Genetics and Genes - Eukaryotes</vt:lpstr>
      <vt:lpstr>Genetics and Genes - Eukaryotes, continued</vt:lpstr>
      <vt:lpstr>Genetics and Genes - Eukaryotes, continued</vt:lpstr>
      <vt:lpstr>Genetics and Genes - Eukaryotes, continued</vt:lpstr>
      <vt:lpstr>So How does DNA Replicate (Copy itself)?</vt:lpstr>
      <vt:lpstr>Genetics and Genes – Eukaryotes, continued</vt:lpstr>
      <vt:lpstr>Genetics and Genes – Eukaryotes, continued</vt:lpstr>
      <vt:lpstr>The previous slide mentioned RNA…</vt:lpstr>
      <vt:lpstr>3 Different types of RNA</vt:lpstr>
      <vt:lpstr>DNA and Chromosomes in Prokaryotes</vt:lpstr>
      <vt:lpstr>DNA Replication - prokaryotes</vt:lpstr>
      <vt:lpstr>Flow of Genetic Information</vt:lpstr>
    </vt:vector>
  </TitlesOfParts>
  <Company>University of Waterloo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Genetic</dc:title>
  <dc:creator>Mahdi Safa</dc:creator>
  <cp:lastModifiedBy>Lanoue, Stephanie</cp:lastModifiedBy>
  <cp:revision>164</cp:revision>
  <cp:lastPrinted>2016-02-24T22:24:13Z</cp:lastPrinted>
  <dcterms:created xsi:type="dcterms:W3CDTF">2015-12-09T16:19:27Z</dcterms:created>
  <dcterms:modified xsi:type="dcterms:W3CDTF">2017-04-03T02:20:17Z</dcterms:modified>
</cp:coreProperties>
</file>