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41" r:id="rId3"/>
    <p:sldId id="286" r:id="rId4"/>
    <p:sldId id="292" r:id="rId5"/>
    <p:sldId id="261" r:id="rId6"/>
    <p:sldId id="302" r:id="rId7"/>
    <p:sldId id="263" r:id="rId8"/>
    <p:sldId id="294" r:id="rId9"/>
    <p:sldId id="295" r:id="rId10"/>
    <p:sldId id="296" r:id="rId11"/>
    <p:sldId id="303" r:id="rId12"/>
    <p:sldId id="299" r:id="rId13"/>
    <p:sldId id="266" r:id="rId14"/>
    <p:sldId id="267" r:id="rId15"/>
    <p:sldId id="306" r:id="rId16"/>
    <p:sldId id="269" r:id="rId17"/>
    <p:sldId id="271" r:id="rId18"/>
    <p:sldId id="272" r:id="rId19"/>
    <p:sldId id="310" r:id="rId20"/>
    <p:sldId id="311" r:id="rId21"/>
    <p:sldId id="273" r:id="rId22"/>
    <p:sldId id="312" r:id="rId23"/>
    <p:sldId id="317" r:id="rId24"/>
    <p:sldId id="277" r:id="rId25"/>
    <p:sldId id="319" r:id="rId26"/>
    <p:sldId id="279" r:id="rId27"/>
    <p:sldId id="321" r:id="rId28"/>
    <p:sldId id="324" r:id="rId29"/>
    <p:sldId id="325" r:id="rId30"/>
    <p:sldId id="328" r:id="rId31"/>
    <p:sldId id="329" r:id="rId32"/>
    <p:sldId id="331" r:id="rId33"/>
    <p:sldId id="335" r:id="rId34"/>
    <p:sldId id="33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90" autoAdjust="0"/>
  </p:normalViewPr>
  <p:slideViewPr>
    <p:cSldViewPr>
      <p:cViewPr>
        <p:scale>
          <a:sx n="85" d="100"/>
          <a:sy n="85" d="100"/>
        </p:scale>
        <p:origin x="-19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657A1-6670-4F0F-8305-E2E09A9D331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166AE-8DE6-492C-B5B9-A0C40B224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166AE-8DE6-492C-B5B9-A0C40B2243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6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166AE-8DE6-492C-B5B9-A0C40B2243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57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A8459CA-D0FC-2741-9085-D79ED3A837CB}" type="slidenum">
              <a:rPr lang="en-US">
                <a:latin typeface="Arial" charset="0"/>
              </a:rPr>
              <a:pPr/>
              <a:t>22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99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B058C1F-3E1B-454F-97C6-A9D895B47244}" type="slidenum">
              <a:rPr lang="en-US">
                <a:latin typeface="Arial" charset="0"/>
              </a:rPr>
              <a:pPr/>
              <a:t>23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91DD341-05CF-FA45-BA90-D1C0CA77734B}" type="slidenum">
              <a:rPr lang="en-US">
                <a:latin typeface="Arial" charset="0"/>
              </a:rPr>
              <a:pPr/>
              <a:t>25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20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166AE-8DE6-492C-B5B9-A0C40B2243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75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15409B2-B454-8F44-8953-415FA463CC65}" type="slidenum">
              <a:rPr lang="en-US">
                <a:latin typeface="Arial" charset="0"/>
              </a:rPr>
              <a:pPr/>
              <a:t>27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0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4CADC8A-A463-B647-86C4-026D5523AA4A}" type="slidenum">
              <a:rPr lang="en-US">
                <a:latin typeface="Arial" charset="0"/>
              </a:rPr>
              <a:pPr/>
              <a:t>28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68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783274A-8276-154A-9F67-073A8BC12D87}" type="slidenum">
              <a:rPr lang="en-US">
                <a:latin typeface="Arial" charset="0"/>
              </a:rPr>
              <a:pPr/>
              <a:t>29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31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B392DB5-FD78-6445-825C-0298DB0F0B25}" type="slidenum">
              <a:rPr lang="en-US">
                <a:latin typeface="Arial" charset="0"/>
              </a:rPr>
              <a:pPr/>
              <a:t>30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19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7C1BCDB-C8BA-2C44-8FC3-FB3CC2E07113}" type="slidenum">
              <a:rPr lang="en-US">
                <a:latin typeface="Arial" charset="0"/>
              </a:rPr>
              <a:pPr/>
              <a:t>31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8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EF74D8C-D2CD-8F40-AB85-B93BCF5E50F8}" type="slidenum">
              <a:rPr lang="en-US">
                <a:latin typeface="Arial" charset="0"/>
              </a:rPr>
              <a:pPr/>
              <a:t>6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42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52EAAD8-07D4-A346-832B-34E0329ED1A8}" type="slidenum">
              <a:rPr lang="en-US">
                <a:latin typeface="Arial" charset="0"/>
              </a:rPr>
              <a:pPr/>
              <a:t>32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1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B8099B5-A22A-7746-BB06-BE5431B904EA}" type="slidenum">
              <a:rPr lang="en-US">
                <a:latin typeface="Arial" charset="0"/>
              </a:rPr>
              <a:pPr/>
              <a:t>33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48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A419636-DD60-5B44-8615-3E5AD924D4B6}" type="slidenum">
              <a:rPr lang="en-US">
                <a:latin typeface="Arial" charset="0"/>
              </a:rPr>
              <a:pPr/>
              <a:t>34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1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FC42210-CB70-D14F-B0C8-B165298F6813}" type="slidenum">
              <a:rPr lang="en-US">
                <a:latin typeface="Arial" charset="0"/>
              </a:rPr>
              <a:pPr/>
              <a:t>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8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166AE-8DE6-492C-B5B9-A0C40B2243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90A77CF-BDAF-B64E-8679-7052F2B4CA24}" type="slidenum">
              <a:rPr lang="en-US">
                <a:latin typeface="Arial" charset="0"/>
              </a:rPr>
              <a:pPr/>
              <a:t>11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0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1C736B-F0A8-D042-8FD9-0B0F6A9DD7C0}" type="slidenum">
              <a:rPr lang="en-US">
                <a:latin typeface="Arial" charset="0"/>
              </a:rPr>
              <a:pPr/>
              <a:t>12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9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166AE-8DE6-492C-B5B9-A0C40B2243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4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4AFCB1A-C99D-D543-98E4-CC648DEDEB17}" type="slidenum">
              <a:rPr lang="en-US">
                <a:latin typeface="Arial" charset="0"/>
              </a:rPr>
              <a:pPr/>
              <a:t>15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4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166AE-8DE6-492C-B5B9-A0C40B2243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D10201-4A82-46D5-A5CC-52D4AA467FF4}" type="datetimeFigureOut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1FB1D0-D279-4B9B-BA9C-CD107FE225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838200"/>
            <a:ext cx="6172200" cy="1894362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3 Microscopy </a:t>
            </a:r>
            <a:r>
              <a:rPr lang="en-US" dirty="0" smtClean="0"/>
              <a:t>and Identification of Microbes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819400"/>
            <a:ext cx="6172200" cy="838200"/>
          </a:xfrm>
        </p:spPr>
        <p:txBody>
          <a:bodyPr/>
          <a:lstStyle/>
          <a:p>
            <a:r>
              <a:rPr lang="en-US" dirty="0" smtClean="0"/>
              <a:t>Microbiology</a:t>
            </a:r>
          </a:p>
          <a:p>
            <a:r>
              <a:rPr lang="en-US" dirty="0" smtClean="0"/>
              <a:t>Stephanie </a:t>
            </a:r>
            <a:r>
              <a:rPr lang="en-US" dirty="0" err="1" smtClean="0"/>
              <a:t>Lanoue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962400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Objectives for first part of chapter 3:</a:t>
            </a:r>
          </a:p>
          <a:p>
            <a:pPr marL="342900" indent="-342900">
              <a:buAutoNum type="arabicPeriod"/>
            </a:pPr>
            <a:r>
              <a:rPr lang="en-US" dirty="0" smtClean="0"/>
              <a:t>List </a:t>
            </a:r>
            <a:r>
              <a:rPr lang="en-US" dirty="0"/>
              <a:t>the units used to measure microorganisms</a:t>
            </a:r>
            <a:r>
              <a:rPr lang="en-US" dirty="0" smtClean="0"/>
              <a:t>.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Diagram </a:t>
            </a:r>
            <a:r>
              <a:rPr lang="en-US" dirty="0"/>
              <a:t>the path of light through a </a:t>
            </a:r>
            <a:r>
              <a:rPr lang="en-US" dirty="0" smtClean="0"/>
              <a:t>compound</a:t>
            </a:r>
          </a:p>
          <a:p>
            <a:r>
              <a:rPr lang="en-US" dirty="0"/>
              <a:t> </a:t>
            </a:r>
            <a:r>
              <a:rPr lang="en-US" dirty="0" smtClean="0"/>
              <a:t>     microscope.</a:t>
            </a:r>
            <a:endParaRPr lang="en-US" dirty="0"/>
          </a:p>
          <a:p>
            <a:pPr marL="804672" indent="-804672">
              <a:buNone/>
            </a:pPr>
            <a:r>
              <a:rPr lang="en-US" dirty="0" smtClean="0"/>
              <a:t>3.  Define </a:t>
            </a:r>
            <a:r>
              <a:rPr lang="en-US" i="1" dirty="0"/>
              <a:t>total magnification</a:t>
            </a:r>
            <a:r>
              <a:rPr lang="en-US" dirty="0"/>
              <a:t> and </a:t>
            </a:r>
            <a:r>
              <a:rPr lang="en-US" i="1" dirty="0"/>
              <a:t>resolution.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1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03_01b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"/>
          <a:stretch/>
        </p:blipFill>
        <p:spPr>
          <a:xfrm>
            <a:off x="2103120" y="352431"/>
            <a:ext cx="4939224" cy="6336792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3.1b  The compound light microscope.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586567" y="722255"/>
            <a:ext cx="0" cy="190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522133" y="565622"/>
            <a:ext cx="0" cy="766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025900" y="1162522"/>
            <a:ext cx="0" cy="66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775200" y="1382655"/>
            <a:ext cx="0" cy="639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3424767" y="2457922"/>
            <a:ext cx="660400" cy="118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386667" y="3097155"/>
            <a:ext cx="1333500" cy="410633"/>
          </a:xfrm>
          <a:custGeom>
            <a:avLst/>
            <a:gdLst>
              <a:gd name="connsiteX0" fmla="*/ 1299633 w 1333500"/>
              <a:gd name="connsiteY0" fmla="*/ 33867 h 410633"/>
              <a:gd name="connsiteX1" fmla="*/ 0 w 1333500"/>
              <a:gd name="connsiteY1" fmla="*/ 0 h 410633"/>
              <a:gd name="connsiteX2" fmla="*/ 1333500 w 1333500"/>
              <a:gd name="connsiteY2" fmla="*/ 410633 h 41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410633">
                <a:moveTo>
                  <a:pt x="1299633" y="33867"/>
                </a:moveTo>
                <a:lnTo>
                  <a:pt x="0" y="0"/>
                </a:lnTo>
                <a:lnTo>
                  <a:pt x="1333500" y="4106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3403600" y="3773430"/>
            <a:ext cx="1320800" cy="104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Freeform 13"/>
          <p:cNvSpPr/>
          <p:nvPr/>
        </p:nvSpPr>
        <p:spPr>
          <a:xfrm>
            <a:off x="3479800" y="4097280"/>
            <a:ext cx="1177925" cy="180975"/>
          </a:xfrm>
          <a:custGeom>
            <a:avLst/>
            <a:gdLst>
              <a:gd name="connsiteX0" fmla="*/ 1098550 w 1177925"/>
              <a:gd name="connsiteY0" fmla="*/ 0 h 180975"/>
              <a:gd name="connsiteX1" fmla="*/ 0 w 1177925"/>
              <a:gd name="connsiteY1" fmla="*/ 76200 h 180975"/>
              <a:gd name="connsiteX2" fmla="*/ 1177925 w 1177925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25" h="180975">
                <a:moveTo>
                  <a:pt x="1098550" y="0"/>
                </a:moveTo>
                <a:lnTo>
                  <a:pt x="0" y="76200"/>
                </a:lnTo>
                <a:lnTo>
                  <a:pt x="1177925" y="180975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3467100" y="4814830"/>
            <a:ext cx="1187450" cy="1111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3390900" y="5697480"/>
            <a:ext cx="1012825" cy="1174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3007955" y="322685"/>
            <a:ext cx="1048704" cy="28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37" b="1" dirty="0"/>
              <a:t>Ocular lens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60962" y="492017"/>
            <a:ext cx="1207026" cy="28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37" b="1" dirty="0" smtClean="0"/>
              <a:t>Line of vision</a:t>
            </a:r>
            <a:endParaRPr lang="en-US" sz="1237" b="1" dirty="0"/>
          </a:p>
        </p:txBody>
      </p:sp>
      <p:sp>
        <p:nvSpPr>
          <p:cNvPr id="19" name="Rectangle 18"/>
          <p:cNvSpPr/>
          <p:nvPr/>
        </p:nvSpPr>
        <p:spPr>
          <a:xfrm>
            <a:off x="3489777" y="936516"/>
            <a:ext cx="1101065" cy="28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37" b="1" dirty="0"/>
              <a:t>P</a:t>
            </a:r>
            <a:r>
              <a:rPr lang="en-US" sz="1237" b="1" dirty="0" smtClean="0"/>
              <a:t>ath of light</a:t>
            </a:r>
            <a:endParaRPr lang="en-US" sz="1237" b="1" dirty="0"/>
          </a:p>
        </p:txBody>
      </p:sp>
      <p:sp>
        <p:nvSpPr>
          <p:cNvPr id="21" name="Rectangle 20"/>
          <p:cNvSpPr/>
          <p:nvPr/>
        </p:nvSpPr>
        <p:spPr>
          <a:xfrm>
            <a:off x="4476835" y="1148178"/>
            <a:ext cx="625554" cy="28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37" b="1" dirty="0" smtClean="0"/>
              <a:t>Prism</a:t>
            </a:r>
            <a:endParaRPr lang="en-US" sz="1237" b="1" dirty="0"/>
          </a:p>
        </p:txBody>
      </p:sp>
      <p:sp>
        <p:nvSpPr>
          <p:cNvPr id="22" name="Rectangle 21"/>
          <p:cNvSpPr/>
          <p:nvPr/>
        </p:nvSpPr>
        <p:spPr>
          <a:xfrm>
            <a:off x="2531527" y="2303878"/>
            <a:ext cx="960170" cy="28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37" b="1" dirty="0" smtClean="0"/>
              <a:t>Body tube</a:t>
            </a:r>
            <a:endParaRPr lang="en-US" sz="1237" b="1" dirty="0"/>
          </a:p>
        </p:txBody>
      </p:sp>
      <p:sp>
        <p:nvSpPr>
          <p:cNvPr id="23" name="Rectangle 22"/>
          <p:cNvSpPr/>
          <p:nvPr/>
        </p:nvSpPr>
        <p:spPr>
          <a:xfrm>
            <a:off x="2541035" y="2960046"/>
            <a:ext cx="898823" cy="4730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37" b="1" dirty="0" smtClean="0"/>
              <a:t>Objective</a:t>
            </a:r>
          </a:p>
          <a:p>
            <a:pPr algn="l"/>
            <a:r>
              <a:rPr lang="en-US" sz="1237" b="1" dirty="0" smtClean="0"/>
              <a:t>lenses</a:t>
            </a:r>
            <a:endParaRPr lang="en-US" sz="1237" b="1" dirty="0"/>
          </a:p>
        </p:txBody>
      </p:sp>
      <p:sp>
        <p:nvSpPr>
          <p:cNvPr id="24" name="Rectangle 23"/>
          <p:cNvSpPr/>
          <p:nvPr/>
        </p:nvSpPr>
        <p:spPr>
          <a:xfrm>
            <a:off x="2532571" y="3726280"/>
            <a:ext cx="934067" cy="28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37" b="1" dirty="0" smtClean="0"/>
              <a:t>Specimen</a:t>
            </a:r>
            <a:endParaRPr lang="en-US" sz="1237" b="1" dirty="0"/>
          </a:p>
        </p:txBody>
      </p:sp>
      <p:sp>
        <p:nvSpPr>
          <p:cNvPr id="25" name="Rectangle 24"/>
          <p:cNvSpPr/>
          <p:nvPr/>
        </p:nvSpPr>
        <p:spPr>
          <a:xfrm>
            <a:off x="2532572" y="4039545"/>
            <a:ext cx="1013229" cy="4730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37" b="1" dirty="0" smtClean="0"/>
              <a:t>Condenser</a:t>
            </a:r>
          </a:p>
          <a:p>
            <a:pPr algn="l"/>
            <a:r>
              <a:rPr lang="en-US" sz="1237" b="1" dirty="0" smtClean="0"/>
              <a:t>lenses</a:t>
            </a:r>
            <a:endParaRPr lang="en-US" sz="1237" b="1" dirty="0"/>
          </a:p>
        </p:txBody>
      </p:sp>
      <p:sp>
        <p:nvSpPr>
          <p:cNvPr id="26" name="Rectangle 25"/>
          <p:cNvSpPr/>
          <p:nvPr/>
        </p:nvSpPr>
        <p:spPr>
          <a:xfrm>
            <a:off x="2528337" y="4793076"/>
            <a:ext cx="995490" cy="28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37" b="1" dirty="0" smtClean="0"/>
              <a:t>Illuminator</a:t>
            </a:r>
            <a:endParaRPr lang="en-US" sz="1237" b="1" dirty="0"/>
          </a:p>
        </p:txBody>
      </p:sp>
      <p:sp>
        <p:nvSpPr>
          <p:cNvPr id="27" name="Rectangle 26"/>
          <p:cNvSpPr/>
          <p:nvPr/>
        </p:nvSpPr>
        <p:spPr>
          <a:xfrm>
            <a:off x="2532568" y="5495808"/>
            <a:ext cx="1074729" cy="663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37" b="1" dirty="0"/>
              <a:t>Base with</a:t>
            </a:r>
          </a:p>
          <a:p>
            <a:pPr algn="l"/>
            <a:r>
              <a:rPr lang="en-US" sz="1237" b="1" dirty="0"/>
              <a:t>source of</a:t>
            </a:r>
          </a:p>
          <a:p>
            <a:pPr algn="l"/>
            <a:r>
              <a:rPr lang="en-US" sz="1237" b="1" dirty="0"/>
              <a:t>illumination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16202" y="6422907"/>
            <a:ext cx="2589874" cy="28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37" b="1" dirty="0"/>
              <a:t>The path of light (bottom to top)</a:t>
            </a:r>
          </a:p>
        </p:txBody>
      </p:sp>
    </p:spTree>
    <p:extLst>
      <p:ext uri="{BB962C8B-B14F-4D97-AF65-F5344CB8AC3E}">
        <p14:creationId xmlns:p14="http://schemas.microsoft.com/office/powerpoint/2010/main" val="220895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Microscopy: The Instruments</a:t>
            </a:r>
            <a:endParaRPr lang="en-US" dirty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371042"/>
            <a:ext cx="8537575" cy="54848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Learning </a:t>
            </a:r>
            <a:r>
              <a:rPr lang="en-US" b="1" dirty="0" smtClean="0"/>
              <a:t>Objectives continued</a:t>
            </a:r>
            <a:endParaRPr lang="en-US" b="1" dirty="0"/>
          </a:p>
          <a:p>
            <a:pPr marL="804672" indent="-804672">
              <a:buNone/>
            </a:pPr>
            <a:r>
              <a:rPr lang="en-US" dirty="0" smtClean="0"/>
              <a:t>4.	Identify a use for darkfield, phase-contrast, differential interference contrast, fluorescence, confocal, two-photon, and scanning acoustic microscopy, and compare each with brightfield illumination.</a:t>
            </a:r>
          </a:p>
          <a:p>
            <a:pPr marL="804672" indent="-804672">
              <a:buNone/>
            </a:pPr>
            <a:r>
              <a:rPr lang="en-US" dirty="0" smtClean="0"/>
              <a:t>5.	Explain how electron microscopy differs from </a:t>
            </a:r>
            <a:br>
              <a:rPr lang="en-US" dirty="0" smtClean="0"/>
            </a:br>
            <a:r>
              <a:rPr lang="en-US" dirty="0" smtClean="0"/>
              <a:t>light microscopy.</a:t>
            </a:r>
          </a:p>
          <a:p>
            <a:pPr marL="804672" indent="-804672">
              <a:buNone/>
            </a:pPr>
            <a:r>
              <a:rPr lang="en-US" dirty="0" smtClean="0"/>
              <a:t>6.	Identify uses for the transmission electron microscope (TEM), scanning electron microscope (SEM), and scanned-probe microscopes.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9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Compound Light Microscopes continued</a:t>
            </a:r>
            <a:endParaRPr lang="en-US" dirty="0"/>
          </a:p>
        </p:txBody>
      </p:sp>
      <p:sp>
        <p:nvSpPr>
          <p:cNvPr id="34819" name="Rectangle 14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4114800" cy="4038600"/>
          </a:xfrm>
        </p:spPr>
        <p:txBody>
          <a:bodyPr/>
          <a:lstStyle/>
          <a:p>
            <a:r>
              <a:rPr lang="en-US" b="1" dirty="0" smtClean="0"/>
              <a:t>Brightfield illumination</a:t>
            </a:r>
          </a:p>
          <a:p>
            <a:pPr lvl="1"/>
            <a:r>
              <a:rPr lang="en-US" dirty="0" smtClean="0"/>
              <a:t>Dark objects are visible against a bright </a:t>
            </a:r>
            <a:r>
              <a:rPr lang="en-US" dirty="0" smtClean="0"/>
              <a:t>________________</a:t>
            </a:r>
            <a:endParaRPr lang="en-US" dirty="0" smtClean="0"/>
          </a:p>
          <a:p>
            <a:pPr lvl="1"/>
            <a:r>
              <a:rPr lang="en-US" dirty="0" smtClean="0"/>
              <a:t>Light reflected off the specimen does not enter the objective lens</a:t>
            </a:r>
            <a:endParaRPr lang="en-US" dirty="0"/>
          </a:p>
        </p:txBody>
      </p:sp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1228725" y="5965825"/>
            <a:ext cx="3321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000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6" name="Picture 5" descr="figure_03_04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48"/>
          <a:stretch/>
        </p:blipFill>
        <p:spPr>
          <a:xfrm>
            <a:off x="5562600" y="901593"/>
            <a:ext cx="3022797" cy="55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1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Compound Light </a:t>
            </a:r>
            <a:br>
              <a:rPr lang="en-US" dirty="0" smtClean="0"/>
            </a:br>
            <a:r>
              <a:rPr lang="en-US" dirty="0" smtClean="0"/>
              <a:t>Microscopes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4800600" cy="4419600"/>
          </a:xfrm>
        </p:spPr>
        <p:txBody>
          <a:bodyPr/>
          <a:lstStyle/>
          <a:p>
            <a:r>
              <a:rPr lang="en-US" dirty="0" smtClean="0"/>
              <a:t>Dark-field </a:t>
            </a:r>
            <a:r>
              <a:rPr lang="en-US" dirty="0"/>
              <a:t>microscopes </a:t>
            </a:r>
          </a:p>
          <a:p>
            <a:pPr lvl="1"/>
            <a:r>
              <a:rPr lang="en-US" dirty="0" smtClean="0"/>
              <a:t>Best </a:t>
            </a:r>
            <a:r>
              <a:rPr lang="en-US" dirty="0"/>
              <a:t>for observing </a:t>
            </a:r>
            <a:r>
              <a:rPr lang="en-US" dirty="0" smtClean="0"/>
              <a:t>pale objects </a:t>
            </a:r>
            <a:endParaRPr lang="en-US" dirty="0"/>
          </a:p>
          <a:p>
            <a:pPr lvl="1"/>
            <a:r>
              <a:rPr lang="en-US" dirty="0" smtClean="0"/>
              <a:t>Specimen </a:t>
            </a:r>
            <a:r>
              <a:rPr lang="en-US" dirty="0"/>
              <a:t>appears </a:t>
            </a:r>
            <a:r>
              <a:rPr lang="en-US" dirty="0" smtClean="0"/>
              <a:t>_____</a:t>
            </a:r>
            <a:r>
              <a:rPr lang="en-US" dirty="0" smtClean="0"/>
              <a:t> </a:t>
            </a:r>
            <a:r>
              <a:rPr lang="en-US" dirty="0"/>
              <a:t>against dark background </a:t>
            </a:r>
          </a:p>
          <a:p>
            <a:pPr lvl="1"/>
            <a:r>
              <a:rPr lang="en-US" dirty="0" smtClean="0"/>
              <a:t>Increases </a:t>
            </a:r>
            <a:r>
              <a:rPr lang="en-US" dirty="0"/>
              <a:t>contrast and enables observation of more details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31" name="Picture 30" descr="figure_03_04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"/>
          <a:stretch/>
        </p:blipFill>
        <p:spPr>
          <a:xfrm>
            <a:off x="5562600" y="239978"/>
            <a:ext cx="2990419" cy="55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2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Compound Light </a:t>
            </a:r>
            <a:br>
              <a:rPr lang="en-US" dirty="0" smtClean="0"/>
            </a:br>
            <a:r>
              <a:rPr lang="en-US" dirty="0" smtClean="0"/>
              <a:t>Microscopes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5867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Phase </a:t>
            </a:r>
            <a:r>
              <a:rPr lang="en-US" dirty="0"/>
              <a:t>contrast </a:t>
            </a:r>
            <a:r>
              <a:rPr lang="en-US" dirty="0" smtClean="0"/>
              <a:t>microscopes</a:t>
            </a:r>
          </a:p>
          <a:p>
            <a:pPr lvl="1"/>
            <a:r>
              <a:rPr lang="en-US" dirty="0" smtClean="0"/>
              <a:t>Internal structure of cells become sharply </a:t>
            </a:r>
            <a:r>
              <a:rPr lang="en-US" dirty="0" smtClean="0"/>
              <a:t>___________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xamine </a:t>
            </a:r>
            <a:r>
              <a:rPr lang="en-US" dirty="0"/>
              <a:t>living organisms </a:t>
            </a:r>
          </a:p>
          <a:p>
            <a:pPr lvl="2"/>
            <a:r>
              <a:rPr lang="en-US" dirty="0" smtClean="0"/>
              <a:t>Specimens </a:t>
            </a:r>
            <a:r>
              <a:rPr lang="en-US" dirty="0"/>
              <a:t>that would be damaged/altered by attaching them to slides or staining </a:t>
            </a:r>
          </a:p>
          <a:p>
            <a:pPr lvl="1"/>
            <a:r>
              <a:rPr lang="en-US" dirty="0" smtClean="0"/>
              <a:t>Light </a:t>
            </a:r>
            <a:r>
              <a:rPr lang="en-US" dirty="0"/>
              <a:t>rays in phase produce brighter image, while light rays out of phase produce darker image </a:t>
            </a:r>
          </a:p>
          <a:p>
            <a:endParaRPr lang="en-US" dirty="0"/>
          </a:p>
        </p:txBody>
      </p:sp>
      <p:pic>
        <p:nvPicPr>
          <p:cNvPr id="4" name="Picture 3" descr="figure_03_04c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"/>
          <a:stretch/>
        </p:blipFill>
        <p:spPr>
          <a:xfrm>
            <a:off x="6019800" y="228600"/>
            <a:ext cx="2614888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0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Compound Light Microscopes continued</a:t>
            </a:r>
            <a:endParaRPr lang="en-US" dirty="0"/>
          </a:p>
        </p:txBody>
      </p:sp>
      <p:sp>
        <p:nvSpPr>
          <p:cNvPr id="49154" name="Rectangle 10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7467600" cy="2133600"/>
          </a:xfrm>
        </p:spPr>
        <p:txBody>
          <a:bodyPr/>
          <a:lstStyle/>
          <a:p>
            <a:r>
              <a:rPr lang="en-US" dirty="0"/>
              <a:t>Differential Interference Contrast (DIC) Microscopy</a:t>
            </a:r>
          </a:p>
          <a:p>
            <a:pPr lvl="1"/>
            <a:r>
              <a:rPr lang="en-US" dirty="0" smtClean="0"/>
              <a:t>Similar to phase-contrast</a:t>
            </a:r>
          </a:p>
          <a:p>
            <a:pPr lvl="1"/>
            <a:r>
              <a:rPr lang="en-US" dirty="0" smtClean="0"/>
              <a:t>Uses two light beams and prisms to split light beams, giving more contrast and </a:t>
            </a:r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 smtClean="0"/>
              <a:t>to the specimen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5" name="Picture 4" descr="figure_03_05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>
          <a:xfrm>
            <a:off x="990600" y="3276600"/>
            <a:ext cx="632264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Compound Light Microscopes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Fluorescent </a:t>
            </a:r>
            <a:r>
              <a:rPr lang="en-US" dirty="0"/>
              <a:t>microscopes </a:t>
            </a:r>
          </a:p>
          <a:p>
            <a:pPr lvl="1"/>
            <a:r>
              <a:rPr lang="en-US" dirty="0" smtClean="0"/>
              <a:t>Direct </a:t>
            </a:r>
            <a:r>
              <a:rPr lang="en-US" dirty="0" smtClean="0"/>
              <a:t>___</a:t>
            </a:r>
            <a:r>
              <a:rPr lang="en-US" dirty="0" smtClean="0"/>
              <a:t> </a:t>
            </a:r>
            <a:r>
              <a:rPr lang="en-US" dirty="0"/>
              <a:t>light source at specimen </a:t>
            </a:r>
            <a:endParaRPr lang="en-US" dirty="0" smtClean="0"/>
          </a:p>
          <a:p>
            <a:pPr lvl="1"/>
            <a:r>
              <a:rPr lang="en-US" dirty="0" smtClean="0"/>
              <a:t>Specimen absorb short wavelength</a:t>
            </a:r>
            <a:endParaRPr lang="en-US" dirty="0"/>
          </a:p>
          <a:p>
            <a:pPr lvl="1"/>
            <a:r>
              <a:rPr lang="en-US" dirty="0" smtClean="0"/>
              <a:t>Specimen emit long wavelength, </a:t>
            </a:r>
            <a:r>
              <a:rPr lang="en-US" dirty="0"/>
              <a:t>visible wavelength </a:t>
            </a:r>
          </a:p>
          <a:p>
            <a:endParaRPr lang="en-US" dirty="0"/>
          </a:p>
        </p:txBody>
      </p:sp>
      <p:pic>
        <p:nvPicPr>
          <p:cNvPr id="4" name="Picture 3" descr="figure_03_06b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"/>
          <a:stretch/>
        </p:blipFill>
        <p:spPr>
          <a:xfrm>
            <a:off x="3276600" y="2971800"/>
            <a:ext cx="22079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4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Compound Light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5410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Confocal </a:t>
            </a:r>
            <a:r>
              <a:rPr lang="en-US" dirty="0"/>
              <a:t>microscopes </a:t>
            </a:r>
          </a:p>
          <a:p>
            <a:pPr lvl="1"/>
            <a:r>
              <a:rPr lang="en-US" dirty="0" smtClean="0"/>
              <a:t>Stain with </a:t>
            </a:r>
            <a:r>
              <a:rPr lang="en-US" dirty="0"/>
              <a:t>fluorescent </a:t>
            </a:r>
            <a:r>
              <a:rPr lang="en-US" dirty="0" smtClean="0"/>
              <a:t>_______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UV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to illuminate fluorescent chemicals in a single plane </a:t>
            </a:r>
          </a:p>
          <a:p>
            <a:pPr lvl="1"/>
            <a:r>
              <a:rPr lang="en-US" dirty="0"/>
              <a:t>Short-wavelength (blue) light is used to excite a single plane of a specimen</a:t>
            </a:r>
          </a:p>
          <a:p>
            <a:pPr lvl="1"/>
            <a:r>
              <a:rPr lang="en-US" dirty="0"/>
              <a:t>Each plane in a specimen is illuminated and a three-dimensional image is constructed with a </a:t>
            </a:r>
            <a:r>
              <a:rPr lang="en-US" dirty="0" smtClean="0"/>
              <a:t>computer</a:t>
            </a:r>
          </a:p>
          <a:p>
            <a:pPr lvl="1"/>
            <a:r>
              <a:rPr lang="en-US" dirty="0" smtClean="0"/>
              <a:t>Resolution </a:t>
            </a:r>
            <a:r>
              <a:rPr lang="en-US" dirty="0"/>
              <a:t>increased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mitted </a:t>
            </a:r>
            <a:r>
              <a:rPr lang="en-US" dirty="0"/>
              <a:t>light passes through pinhole aperture </a:t>
            </a:r>
          </a:p>
          <a:p>
            <a:pPr lvl="1"/>
            <a:r>
              <a:rPr lang="en-US" dirty="0" smtClean="0"/>
              <a:t>3-D </a:t>
            </a:r>
            <a:r>
              <a:rPr lang="en-US" dirty="0"/>
              <a:t>image from digitized images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5" name="Picture 4" descr="figure_03_07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"/>
          <a:stretch/>
        </p:blipFill>
        <p:spPr>
          <a:xfrm>
            <a:off x="5334000" y="304800"/>
            <a:ext cx="3151080" cy="22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4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Electron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5029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Electron microscopy</a:t>
            </a:r>
          </a:p>
          <a:p>
            <a:pPr lvl="1"/>
            <a:r>
              <a:rPr lang="en-US" sz="2400" dirty="0"/>
              <a:t>Uses </a:t>
            </a:r>
            <a:r>
              <a:rPr lang="en-US" sz="2400" dirty="0" smtClean="0"/>
              <a:t>________</a:t>
            </a:r>
            <a:r>
              <a:rPr lang="en-US" sz="2400" dirty="0" smtClean="0"/>
              <a:t> </a:t>
            </a:r>
            <a:r>
              <a:rPr lang="en-US" sz="2400" dirty="0"/>
              <a:t>instead of light</a:t>
            </a:r>
          </a:p>
          <a:p>
            <a:pPr lvl="1"/>
            <a:r>
              <a:rPr lang="en-US" sz="2400" dirty="0"/>
              <a:t>The shorter wavelength of electrons gives greater </a:t>
            </a:r>
            <a:r>
              <a:rPr lang="en-US" sz="2400" dirty="0" smtClean="0"/>
              <a:t>resolution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sz="2400" dirty="0" smtClean="0"/>
              <a:t>Two </a:t>
            </a:r>
            <a:r>
              <a:rPr lang="en-US" sz="2400" dirty="0"/>
              <a:t>types </a:t>
            </a:r>
          </a:p>
          <a:p>
            <a:pPr lvl="2"/>
            <a:r>
              <a:rPr lang="en-US" sz="2400" dirty="0" smtClean="0"/>
              <a:t>Transmission </a:t>
            </a:r>
            <a:r>
              <a:rPr lang="en-US" sz="2400" dirty="0"/>
              <a:t>electron </a:t>
            </a:r>
            <a:r>
              <a:rPr lang="en-US" sz="2400" dirty="0" smtClean="0"/>
              <a:t>microscopes (TEM) </a:t>
            </a:r>
          </a:p>
          <a:p>
            <a:pPr lvl="3"/>
            <a:r>
              <a:rPr lang="en-US" sz="2400" dirty="0"/>
              <a:t>Chemicals containing heavy </a:t>
            </a:r>
            <a:r>
              <a:rPr lang="en-US" sz="2400" dirty="0" smtClean="0"/>
              <a:t>metals, staining</a:t>
            </a:r>
            <a:endParaRPr lang="en-US" sz="2400" dirty="0"/>
          </a:p>
          <a:p>
            <a:pPr lvl="2"/>
            <a:r>
              <a:rPr lang="en-US" sz="2400" dirty="0" smtClean="0"/>
              <a:t>Scanning </a:t>
            </a:r>
            <a:r>
              <a:rPr lang="en-US" sz="2400" dirty="0"/>
              <a:t>electron microscopes </a:t>
            </a:r>
            <a:r>
              <a:rPr lang="en-US" sz="2400" dirty="0" smtClean="0"/>
              <a:t>(SEM)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4953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3_10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"/>
          <a:stretch/>
        </p:blipFill>
        <p:spPr>
          <a:xfrm>
            <a:off x="1499616" y="301784"/>
            <a:ext cx="6144150" cy="6227064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3.10a  Transmission and scanning electron microscopy.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3607" y="4847826"/>
            <a:ext cx="7343739" cy="1772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40" b="1" dirty="0"/>
              <a:t> </a:t>
            </a:r>
            <a:r>
              <a:rPr lang="en-US" sz="1640" b="1" dirty="0" smtClean="0"/>
              <a:t>     </a:t>
            </a:r>
            <a:r>
              <a:rPr lang="en-US" sz="1640" dirty="0" smtClean="0">
                <a:latin typeface="Arial Black"/>
                <a:cs typeface="Arial Black"/>
              </a:rPr>
              <a:t>Transmission</a:t>
            </a:r>
            <a:r>
              <a:rPr lang="en-US" sz="1640" dirty="0">
                <a:latin typeface="Arial Black"/>
                <a:cs typeface="Arial Black"/>
              </a:rPr>
              <a:t>. </a:t>
            </a:r>
            <a:r>
              <a:rPr lang="en-US" sz="1640" b="1" dirty="0"/>
              <a:t>(Left) In a transmission </a:t>
            </a:r>
            <a:r>
              <a:rPr lang="en-US" sz="1640" b="1" dirty="0" smtClean="0"/>
              <a:t>electron</a:t>
            </a:r>
            <a:br>
              <a:rPr lang="en-US" sz="1640" b="1" dirty="0" smtClean="0"/>
            </a:br>
            <a:r>
              <a:rPr lang="en-US" sz="1640" b="1" dirty="0" smtClean="0"/>
              <a:t>microscope</a:t>
            </a:r>
            <a:r>
              <a:rPr lang="en-US" sz="1640" b="1" dirty="0"/>
              <a:t>, electrons pass through the specimen and </a:t>
            </a:r>
            <a:r>
              <a:rPr lang="en-US" sz="1640" b="1" dirty="0" smtClean="0"/>
              <a:t>are</a:t>
            </a:r>
            <a:br>
              <a:rPr lang="en-US" sz="1640" b="1" dirty="0" smtClean="0"/>
            </a:br>
            <a:r>
              <a:rPr lang="en-US" sz="1640" b="1" dirty="0" smtClean="0"/>
              <a:t>scattered</a:t>
            </a:r>
            <a:r>
              <a:rPr lang="en-US" sz="1640" b="1" dirty="0"/>
              <a:t>. Magnetic lenses focus the image onto a </a:t>
            </a:r>
            <a:r>
              <a:rPr lang="en-US" sz="1640" b="1" dirty="0" smtClean="0"/>
              <a:t>fluorescent</a:t>
            </a:r>
            <a:br>
              <a:rPr lang="en-US" sz="1640" b="1" dirty="0" smtClean="0"/>
            </a:br>
            <a:r>
              <a:rPr lang="en-US" sz="1640" b="1" dirty="0" smtClean="0"/>
              <a:t>screen </a:t>
            </a:r>
            <a:r>
              <a:rPr lang="en-US" sz="1640" b="1" dirty="0"/>
              <a:t>or photographic plate. (Right) This </a:t>
            </a:r>
            <a:r>
              <a:rPr lang="en-US" sz="1640" b="1" dirty="0" smtClean="0"/>
              <a:t>colorized</a:t>
            </a:r>
            <a:br>
              <a:rPr lang="en-US" sz="1640" b="1" dirty="0" smtClean="0"/>
            </a:br>
            <a:r>
              <a:rPr lang="en-US" sz="1640" b="1" dirty="0" smtClean="0"/>
              <a:t>transmission </a:t>
            </a:r>
            <a:r>
              <a:rPr lang="en-US" sz="1640" b="1" dirty="0"/>
              <a:t>electron micrograph (TEM) shows a thin slice of </a:t>
            </a:r>
            <a:r>
              <a:rPr lang="en-US" sz="1640" b="1" i="1" dirty="0"/>
              <a:t>Paramecium</a:t>
            </a:r>
            <a:r>
              <a:rPr lang="en-US" sz="1640" b="1" dirty="0"/>
              <a:t>. In this type of microscopy, the internal </a:t>
            </a:r>
            <a:r>
              <a:rPr lang="en-US" sz="1640" b="1" dirty="0" smtClean="0"/>
              <a:t>structures</a:t>
            </a:r>
            <a:br>
              <a:rPr lang="en-US" sz="1640" b="1" dirty="0" smtClean="0"/>
            </a:br>
            <a:r>
              <a:rPr lang="en-US" sz="1640" b="1" dirty="0" smtClean="0"/>
              <a:t>present </a:t>
            </a:r>
            <a:r>
              <a:rPr lang="en-US" sz="1640" b="1" dirty="0"/>
              <a:t>in the slice can be seen.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3429000" y="4141756"/>
            <a:ext cx="454025" cy="2508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3149600" y="3567081"/>
            <a:ext cx="676275" cy="6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162300" y="2763806"/>
            <a:ext cx="654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616200" y="2430431"/>
            <a:ext cx="1435100" cy="101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181350" y="1833531"/>
            <a:ext cx="644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3009900" y="1290606"/>
            <a:ext cx="1041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844800" y="909606"/>
            <a:ext cx="1139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070475" y="3614706"/>
            <a:ext cx="219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1409202" y="713868"/>
            <a:ext cx="1469962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40" b="1" dirty="0"/>
              <a:t>Electron gun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01906" y="1096749"/>
            <a:ext cx="1633962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40" b="1" dirty="0"/>
              <a:t>Electron beam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01785" y="1666399"/>
            <a:ext cx="1820965" cy="5970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40" b="1" dirty="0"/>
              <a:t>Electromagnetic</a:t>
            </a:r>
          </a:p>
          <a:p>
            <a:pPr algn="l"/>
            <a:r>
              <a:rPr lang="en-US" sz="1640" b="1" dirty="0"/>
              <a:t>condenser lens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0462" y="2226712"/>
            <a:ext cx="1178214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40" b="1" dirty="0"/>
              <a:t>Specimen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11124" y="2572238"/>
            <a:ext cx="1820965" cy="5970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40" b="1" dirty="0"/>
              <a:t>Electromagnetic</a:t>
            </a:r>
          </a:p>
          <a:p>
            <a:pPr algn="l"/>
            <a:r>
              <a:rPr lang="en-US" sz="1640" b="1" dirty="0"/>
              <a:t>objective lens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00000" y="3370905"/>
            <a:ext cx="1820965" cy="5970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40" b="1" dirty="0"/>
              <a:t>Electromagnetic</a:t>
            </a:r>
          </a:p>
          <a:p>
            <a:pPr algn="l"/>
            <a:r>
              <a:rPr lang="en-US" sz="1640" b="1" dirty="0"/>
              <a:t>projector lens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00000" y="3928224"/>
            <a:ext cx="2113330" cy="84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40" b="1" dirty="0"/>
              <a:t>Fluorescent screen</a:t>
            </a:r>
          </a:p>
          <a:p>
            <a:pPr algn="l"/>
            <a:r>
              <a:rPr lang="en-US" sz="1640" b="1" dirty="0"/>
              <a:t>or photographic </a:t>
            </a:r>
          </a:p>
          <a:p>
            <a:pPr algn="l"/>
            <a:r>
              <a:rPr lang="en-US" sz="1640" b="1" dirty="0"/>
              <a:t>plate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37602" y="3425724"/>
            <a:ext cx="1086189" cy="5970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40" b="1" dirty="0"/>
              <a:t>Viewing</a:t>
            </a:r>
          </a:p>
          <a:p>
            <a:pPr algn="l"/>
            <a:r>
              <a:rPr lang="en-US" sz="1640" b="1" dirty="0"/>
              <a:t>eyepiece</a:t>
            </a:r>
          </a:p>
        </p:txBody>
      </p:sp>
    </p:spTree>
    <p:extLst>
      <p:ext uri="{BB962C8B-B14F-4D97-AF65-F5344CB8AC3E}">
        <p14:creationId xmlns:p14="http://schemas.microsoft.com/office/powerpoint/2010/main" val="62331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8601456" cy="3017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371600"/>
            <a:ext cx="7467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__________________</a:t>
            </a:r>
            <a:r>
              <a:rPr lang="en-US" dirty="0" smtClean="0"/>
              <a:t> </a:t>
            </a:r>
            <a:r>
              <a:rPr lang="en-US" dirty="0"/>
              <a:t>are measured in </a:t>
            </a:r>
            <a:r>
              <a:rPr lang="en-US" b="1" dirty="0"/>
              <a:t>micrometers</a:t>
            </a:r>
            <a:r>
              <a:rPr lang="en-US" dirty="0"/>
              <a:t> (</a:t>
            </a:r>
            <a:r>
              <a:rPr lang="el-GR" dirty="0"/>
              <a:t>μ</a:t>
            </a:r>
            <a:r>
              <a:rPr lang="en-US" dirty="0"/>
              <a:t>m) and </a:t>
            </a:r>
            <a:r>
              <a:rPr lang="en-US" b="1" dirty="0"/>
              <a:t>nanometers</a:t>
            </a:r>
            <a:r>
              <a:rPr lang="en-US" dirty="0"/>
              <a:t> (nm)</a:t>
            </a:r>
          </a:p>
          <a:p>
            <a:r>
              <a:rPr lang="en-US" dirty="0"/>
              <a:t>1 µm = 10</a:t>
            </a:r>
            <a:r>
              <a:rPr lang="en-US" baseline="30000" dirty="0"/>
              <a:t>–6</a:t>
            </a:r>
            <a:r>
              <a:rPr lang="en-US" dirty="0"/>
              <a:t> m = 10</a:t>
            </a:r>
            <a:r>
              <a:rPr lang="en-US" baseline="30000" dirty="0"/>
              <a:t>–3</a:t>
            </a:r>
            <a:r>
              <a:rPr lang="en-US" dirty="0"/>
              <a:t> mm</a:t>
            </a:r>
          </a:p>
          <a:p>
            <a:r>
              <a:rPr lang="en-US" dirty="0"/>
              <a:t>1 nm = 10</a:t>
            </a:r>
            <a:r>
              <a:rPr lang="en-US" baseline="30000" dirty="0"/>
              <a:t>–9</a:t>
            </a:r>
            <a:r>
              <a:rPr lang="en-US" dirty="0"/>
              <a:t> m = 10</a:t>
            </a:r>
            <a:r>
              <a:rPr lang="en-US" baseline="30000" dirty="0"/>
              <a:t>–6</a:t>
            </a:r>
            <a:r>
              <a:rPr lang="en-US" dirty="0"/>
              <a:t> mm</a:t>
            </a:r>
          </a:p>
          <a:p>
            <a:r>
              <a:rPr lang="en-US" dirty="0"/>
              <a:t>1000 nm = 1 µm</a:t>
            </a:r>
          </a:p>
          <a:p>
            <a:r>
              <a:rPr lang="en-US" dirty="0"/>
              <a:t>0.001 µm = 1 nm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You Know The Metric System? Do You Recognize the Abbreviation µm?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420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3.10b  Transmission and scanning electron microscopy.</a:t>
            </a:r>
          </a:p>
        </p:txBody>
      </p:sp>
      <p:pic>
        <p:nvPicPr>
          <p:cNvPr id="4" name="Picture 3" descr="figure_03_10b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"/>
          <a:stretch/>
        </p:blipFill>
        <p:spPr>
          <a:xfrm>
            <a:off x="475488" y="420624"/>
            <a:ext cx="8165496" cy="6025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295" y="4809349"/>
            <a:ext cx="8703705" cy="182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11" b="1" dirty="0" smtClean="0"/>
              <a:t>      </a:t>
            </a:r>
            <a:r>
              <a:rPr lang="en-US" sz="1611" dirty="0">
                <a:latin typeface="Arial Black"/>
                <a:cs typeface="Arial Black"/>
              </a:rPr>
              <a:t>Scanning. </a:t>
            </a:r>
            <a:r>
              <a:rPr lang="en-US" sz="1611" b="1" dirty="0"/>
              <a:t>(Left) In a scanning electron microscope, primary electrons </a:t>
            </a:r>
            <a:r>
              <a:rPr lang="en-US" sz="1611" b="1" dirty="0" smtClean="0"/>
              <a:t>sweep</a:t>
            </a:r>
            <a:br>
              <a:rPr lang="en-US" sz="1611" b="1" dirty="0" smtClean="0"/>
            </a:br>
            <a:r>
              <a:rPr lang="en-US" sz="1611" b="1" dirty="0" smtClean="0"/>
              <a:t>across </a:t>
            </a:r>
            <a:r>
              <a:rPr lang="en-US" sz="1611" b="1" dirty="0"/>
              <a:t>the specimen and knock electrons from its surface. These secondary electrons are picked up by a collector, amplified, and transmitted onto a viewing screen or photographic plate. (Right) In this colorized scanning electron micrograph (SEM), the surface structures of </a:t>
            </a:r>
            <a:r>
              <a:rPr lang="en-US" sz="1611" b="1" i="1" dirty="0"/>
              <a:t>Paramecium</a:t>
            </a:r>
            <a:r>
              <a:rPr lang="en-US" sz="1611" b="1" dirty="0"/>
              <a:t> can be seen. Note the three-</a:t>
            </a:r>
            <a:r>
              <a:rPr lang="en-US" sz="1611" b="1" dirty="0" smtClean="0"/>
              <a:t>dimensional appearance </a:t>
            </a:r>
            <a:r>
              <a:rPr lang="en-US" sz="1611" b="1" dirty="0"/>
              <a:t>of this cell, in contrast to the two-dimensional appearance of </a:t>
            </a:r>
            <a:r>
              <a:rPr lang="en-US" sz="1611" b="1" dirty="0" smtClean="0"/>
              <a:t>the transmission </a:t>
            </a:r>
            <a:r>
              <a:rPr lang="en-US" sz="1611" b="1" dirty="0"/>
              <a:t>electron micrograph in part (a).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2600" y="1036428"/>
            <a:ext cx="2794254" cy="31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11" b="1" dirty="0"/>
              <a:t>Primary electron beam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2600" y="1617140"/>
            <a:ext cx="2492614" cy="340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11" b="1" dirty="0"/>
              <a:t>Electromagnetic lenses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666875" y="717550"/>
            <a:ext cx="701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603375" y="1187450"/>
            <a:ext cx="765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035175" y="1784350"/>
            <a:ext cx="336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028825" y="1784350"/>
            <a:ext cx="282575" cy="714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3124200" y="2365375"/>
            <a:ext cx="800100" cy="460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216150" y="3343275"/>
            <a:ext cx="565150" cy="180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092325" y="3476625"/>
            <a:ext cx="2727325" cy="473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733550" y="4108450"/>
            <a:ext cx="30765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146425" y="4511675"/>
            <a:ext cx="1666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2302600" y="570472"/>
            <a:ext cx="1478506" cy="31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11" b="1" dirty="0"/>
              <a:t>Electron gun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49352" y="2177451"/>
            <a:ext cx="974338" cy="588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11" b="1" dirty="0"/>
              <a:t>Viewing</a:t>
            </a:r>
          </a:p>
          <a:p>
            <a:pPr algn="l"/>
            <a:r>
              <a:rPr lang="en-US" sz="1611" b="1" dirty="0"/>
              <a:t>screen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05379" y="2775119"/>
            <a:ext cx="1045746" cy="588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11" b="1" dirty="0"/>
              <a:t>Electron</a:t>
            </a:r>
          </a:p>
          <a:p>
            <a:pPr algn="l"/>
            <a:r>
              <a:rPr lang="en-US" sz="1611" b="1" dirty="0"/>
              <a:t>collector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1209" y="3298077"/>
            <a:ext cx="1249060" cy="588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11" b="1" dirty="0"/>
              <a:t>Secondary</a:t>
            </a:r>
          </a:p>
          <a:p>
            <a:pPr algn="l"/>
            <a:r>
              <a:rPr lang="en-US" sz="1611" b="1" dirty="0"/>
              <a:t>electrons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2532" y="3914419"/>
            <a:ext cx="1160644" cy="340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11" b="1" dirty="0"/>
              <a:t>Specimen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2533" y="4325315"/>
            <a:ext cx="1082348" cy="340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11" b="1" dirty="0"/>
              <a:t>Amplifier</a:t>
            </a:r>
          </a:p>
        </p:txBody>
      </p:sp>
    </p:spTree>
    <p:extLst>
      <p:ext uri="{BB962C8B-B14F-4D97-AF65-F5344CB8AC3E}">
        <p14:creationId xmlns:p14="http://schemas.microsoft.com/office/powerpoint/2010/main" val="314658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7627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7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Electron Microscopy</a:t>
            </a:r>
            <a:endParaRPr lang="en-US" dirty="0"/>
          </a:p>
        </p:txBody>
      </p:sp>
      <p:sp>
        <p:nvSpPr>
          <p:cNvPr id="76802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Magnifies objects 1000 to 10,000</a:t>
            </a:r>
            <a:r>
              <a:rPr lang="en-US" dirty="0" smtClean="0">
                <a:sym typeface="Symbol" charset="0"/>
              </a:rPr>
              <a:t></a:t>
            </a:r>
            <a:r>
              <a:rPr lang="en-US" dirty="0" smtClean="0"/>
              <a:t>; resolution of </a:t>
            </a:r>
            <a:r>
              <a:rPr lang="en-US" dirty="0" smtClean="0"/>
              <a:t>___ </a:t>
            </a:r>
            <a:r>
              <a:rPr lang="en-US" dirty="0" smtClean="0"/>
              <a:t> </a:t>
            </a:r>
            <a:r>
              <a:rPr lang="en-US" dirty="0" smtClean="0"/>
              <a:t>nm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2819400"/>
            <a:ext cx="594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2400" b="1" dirty="0" smtClean="0"/>
              <a:t>Why do electron microscopes have greater </a:t>
            </a:r>
            <a:r>
              <a:rPr lang="en-US" altLang="en-US" sz="2400" b="1" dirty="0"/>
              <a:t>resolution than light microscopes</a:t>
            </a:r>
            <a:r>
              <a:rPr lang="en-US" altLang="en-US" sz="2400" b="1" dirty="0" smtClean="0"/>
              <a:t>? </a:t>
            </a:r>
            <a:r>
              <a:rPr lang="en-US" altLang="en-US" sz="2400" b="1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shorter wavelength of electrons gives greater resolution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263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Specimens for Light Microscopy</a:t>
            </a:r>
            <a:endParaRPr lang="en-US" dirty="0"/>
          </a:p>
        </p:txBody>
      </p:sp>
      <p:sp>
        <p:nvSpPr>
          <p:cNvPr id="9011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Learning Objectives continued</a:t>
            </a:r>
          </a:p>
          <a:p>
            <a:pPr marL="804672" indent="-804672">
              <a:buNone/>
            </a:pPr>
            <a:r>
              <a:rPr lang="en-US" dirty="0" smtClean="0"/>
              <a:t>7.	Differentiate an acidic dye from a basic dye.</a:t>
            </a:r>
          </a:p>
          <a:p>
            <a:pPr marL="804672" indent="-804672">
              <a:buNone/>
            </a:pPr>
            <a:r>
              <a:rPr lang="en-US" dirty="0" smtClean="0"/>
              <a:t>8.	Explain the purpose of simple staining.</a:t>
            </a:r>
          </a:p>
          <a:p>
            <a:pPr marL="804672" indent="-804672">
              <a:buNone/>
            </a:pPr>
            <a:r>
              <a:rPr lang="en-US" dirty="0" smtClean="0"/>
              <a:t>9.	List Gram stain steps, and describe the appearance of gram-positive and gram-negative cells after each step.</a:t>
            </a:r>
          </a:p>
          <a:p>
            <a:pPr marL="804672" indent="-804672">
              <a:buNone/>
            </a:pPr>
            <a:r>
              <a:rPr lang="en-US" dirty="0" smtClean="0"/>
              <a:t>10.	Compare and contrast the Gram stain and the acid-fast stain.</a:t>
            </a:r>
          </a:p>
          <a:p>
            <a:pPr marL="804672" indent="-804672">
              <a:buNone/>
            </a:pPr>
            <a:r>
              <a:rPr lang="en-US" dirty="0" smtClean="0"/>
              <a:t>11.	Explain why each of the following is used: capsule stain, endospore stain, flagella stain.</a:t>
            </a:r>
          </a:p>
        </p:txBody>
      </p:sp>
    </p:spTree>
    <p:extLst>
      <p:ext uri="{BB962C8B-B14F-4D97-AF65-F5344CB8AC3E}">
        <p14:creationId xmlns:p14="http://schemas.microsoft.com/office/powerpoint/2010/main" val="234674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Staining</a:t>
            </a:r>
            <a:r>
              <a:rPr lang="en-US" b="1" dirty="0"/>
              <a:t>:</a:t>
            </a:r>
            <a:r>
              <a:rPr lang="en-US" dirty="0"/>
              <a:t> coloring microorganisms with a </a:t>
            </a:r>
            <a:r>
              <a:rPr lang="en-US" dirty="0" smtClean="0"/>
              <a:t>_____ </a:t>
            </a:r>
            <a:r>
              <a:rPr lang="en-US" dirty="0" smtClean="0"/>
              <a:t> </a:t>
            </a:r>
            <a:r>
              <a:rPr lang="en-US" dirty="0"/>
              <a:t>that emphasizes certain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/>
              <a:t>Increases </a:t>
            </a:r>
            <a:r>
              <a:rPr lang="en-US" b="1" dirty="0"/>
              <a:t>contrast and resolution </a:t>
            </a:r>
            <a:r>
              <a:rPr lang="en-US" dirty="0"/>
              <a:t>by coloring </a:t>
            </a:r>
            <a:r>
              <a:rPr lang="en-US" b="1" dirty="0"/>
              <a:t>specimens with stains/dyes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Smear:</a:t>
            </a:r>
            <a:r>
              <a:rPr lang="en-US" dirty="0"/>
              <a:t> a thin film of a material containing microorganisms spread over a </a:t>
            </a:r>
            <a:r>
              <a:rPr lang="en-US" dirty="0" smtClean="0"/>
              <a:t>_______</a:t>
            </a:r>
            <a:endParaRPr lang="en-US" dirty="0"/>
          </a:p>
          <a:p>
            <a:r>
              <a:rPr lang="en-US" dirty="0"/>
              <a:t>Microorganisms are </a:t>
            </a:r>
            <a:r>
              <a:rPr lang="en-US" b="1" dirty="0" smtClean="0"/>
              <a:t>_______</a:t>
            </a:r>
            <a:r>
              <a:rPr lang="en-US" dirty="0" smtClean="0"/>
              <a:t> </a:t>
            </a:r>
            <a:r>
              <a:rPr lang="en-US" dirty="0"/>
              <a:t>(attached) to the slide, which kills the microorganisms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7634693" cy="204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2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Smears for Staining</a:t>
            </a:r>
            <a:endParaRPr lang="en-US" dirty="0"/>
          </a:p>
        </p:txBody>
      </p:sp>
      <p:sp>
        <p:nvSpPr>
          <p:cNvPr id="972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Stains consist of a positive and negative ions, one of which is </a:t>
            </a:r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chromophore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a </a:t>
            </a:r>
            <a:r>
              <a:rPr lang="en-US" b="1" dirty="0" smtClean="0"/>
              <a:t>basic dye,</a:t>
            </a:r>
            <a:r>
              <a:rPr lang="en-US" dirty="0" smtClean="0"/>
              <a:t> the chromophore is a </a:t>
            </a:r>
            <a:r>
              <a:rPr lang="en-US" dirty="0" err="1" smtClean="0"/>
              <a:t>cation</a:t>
            </a:r>
            <a:r>
              <a:rPr lang="en-US" dirty="0" smtClean="0"/>
              <a:t>   (positive charges)</a:t>
            </a:r>
          </a:p>
          <a:p>
            <a:pPr lvl="1"/>
            <a:r>
              <a:rPr lang="en-US" dirty="0" smtClean="0"/>
              <a:t>In an </a:t>
            </a:r>
            <a:r>
              <a:rPr lang="en-US" b="1" dirty="0" smtClean="0"/>
              <a:t>acidic dye,</a:t>
            </a:r>
            <a:r>
              <a:rPr lang="en-US" dirty="0" smtClean="0"/>
              <a:t> the chromophore is an anion (negative charges)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Staining the background instead of the cell is called </a:t>
            </a:r>
            <a:r>
              <a:rPr lang="en-US" b="1" dirty="0" smtClean="0"/>
              <a:t>________</a:t>
            </a:r>
            <a:r>
              <a:rPr lang="en-US" b="1" dirty="0" smtClean="0"/>
              <a:t> </a:t>
            </a:r>
            <a:r>
              <a:rPr lang="en-US" b="1" dirty="0" smtClean="0"/>
              <a:t>staining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220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792162"/>
          </a:xfrm>
        </p:spPr>
        <p:txBody>
          <a:bodyPr/>
          <a:lstStyle/>
          <a:p>
            <a:r>
              <a:rPr lang="en-US" dirty="0" smtClean="0"/>
              <a:t>staining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</a:t>
            </a:r>
            <a:r>
              <a:rPr lang="en-US" dirty="0"/>
              <a:t>Staining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/>
              <a:t>staining agent is used </a:t>
            </a:r>
          </a:p>
          <a:p>
            <a:pPr lvl="2"/>
            <a:r>
              <a:rPr lang="en-US" dirty="0" smtClean="0"/>
              <a:t>EX. Single</a:t>
            </a:r>
            <a:r>
              <a:rPr lang="en-US" b="1" dirty="0" smtClean="0"/>
              <a:t> basic </a:t>
            </a:r>
            <a:r>
              <a:rPr lang="en-US" b="1" dirty="0"/>
              <a:t>dyes </a:t>
            </a:r>
            <a:r>
              <a:rPr lang="en-US" dirty="0"/>
              <a:t>are frequently used </a:t>
            </a:r>
          </a:p>
          <a:p>
            <a:pPr lvl="3"/>
            <a:r>
              <a:rPr lang="en-US" dirty="0" smtClean="0"/>
              <a:t>dyes </a:t>
            </a:r>
            <a:r>
              <a:rPr lang="en-US" dirty="0"/>
              <a:t>with positive charges </a:t>
            </a:r>
          </a:p>
          <a:p>
            <a:pPr lvl="3"/>
            <a:r>
              <a:rPr lang="en-US" dirty="0" smtClean="0"/>
              <a:t>Ex</a:t>
            </a:r>
            <a:r>
              <a:rPr lang="en-US" dirty="0"/>
              <a:t>. </a:t>
            </a:r>
            <a:r>
              <a:rPr lang="en-US" b="1" dirty="0"/>
              <a:t>crystal violet</a:t>
            </a:r>
            <a:r>
              <a:rPr lang="en-US" dirty="0"/>
              <a:t>, </a:t>
            </a:r>
            <a:r>
              <a:rPr lang="en-US" b="1" dirty="0"/>
              <a:t>methylene blue</a:t>
            </a:r>
            <a:r>
              <a:rPr lang="en-US" dirty="0"/>
              <a:t>, </a:t>
            </a:r>
            <a:r>
              <a:rPr lang="en-US" b="1" dirty="0"/>
              <a:t>safranin</a:t>
            </a:r>
            <a:r>
              <a:rPr lang="en-US" dirty="0"/>
              <a:t>, </a:t>
            </a:r>
            <a:r>
              <a:rPr lang="en-US" b="1" dirty="0"/>
              <a:t>malachite green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endParaRPr lang="en-US" dirty="0"/>
          </a:p>
          <a:p>
            <a:r>
              <a:rPr lang="en-US" dirty="0"/>
              <a:t>Differential Staining </a:t>
            </a:r>
          </a:p>
          <a:p>
            <a:pPr lvl="1"/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than </a:t>
            </a:r>
            <a:r>
              <a:rPr lang="en-US" dirty="0" smtClean="0"/>
              <a:t>one </a:t>
            </a:r>
            <a:r>
              <a:rPr lang="en-US" dirty="0" smtClean="0"/>
              <a:t>staining agent is used</a:t>
            </a:r>
          </a:p>
          <a:p>
            <a:pPr lvl="2"/>
            <a:r>
              <a:rPr lang="en-US" dirty="0" smtClean="0"/>
              <a:t>divides </a:t>
            </a:r>
            <a:r>
              <a:rPr lang="en-US" dirty="0"/>
              <a:t>microorganisms into groups based on their staining properties </a:t>
            </a:r>
          </a:p>
          <a:p>
            <a:pPr lvl="2"/>
            <a:r>
              <a:rPr lang="en-US" b="1" dirty="0" smtClean="0"/>
              <a:t>Gram stain</a:t>
            </a:r>
          </a:p>
          <a:p>
            <a:pPr lvl="2"/>
            <a:r>
              <a:rPr lang="en-US" b="1" dirty="0" smtClean="0"/>
              <a:t>Acid-Fast stain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1"/>
            <a:ext cx="2750183" cy="197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89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Gram Stain</a:t>
            </a:r>
            <a:endParaRPr lang="en-US" dirty="0"/>
          </a:p>
        </p:txBody>
      </p:sp>
      <p:sp>
        <p:nvSpPr>
          <p:cNvPr id="106499" name="Rectangle 5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2514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Classifies bacteria into </a:t>
            </a:r>
            <a:r>
              <a:rPr lang="en-US" b="1" dirty="0" smtClean="0"/>
              <a:t>gram-positive </a:t>
            </a:r>
            <a:br>
              <a:rPr lang="en-US" b="1" dirty="0" smtClean="0"/>
            </a:br>
            <a:r>
              <a:rPr lang="en-US" dirty="0" smtClean="0"/>
              <a:t>or </a:t>
            </a:r>
            <a:r>
              <a:rPr lang="en-US" b="1" dirty="0" smtClean="0"/>
              <a:t>gram-negative</a:t>
            </a:r>
          </a:p>
          <a:p>
            <a:pPr lvl="1"/>
            <a:r>
              <a:rPr lang="en-US" dirty="0" smtClean="0"/>
              <a:t>Gram-positive bacteria have </a:t>
            </a:r>
            <a:r>
              <a:rPr lang="en-US" dirty="0" smtClean="0"/>
              <a:t>_________</a:t>
            </a:r>
            <a:r>
              <a:rPr lang="en-US" dirty="0" smtClean="0"/>
              <a:t> </a:t>
            </a:r>
            <a:r>
              <a:rPr lang="en-US" dirty="0" smtClean="0"/>
              <a:t>peptidoglycan cell walls</a:t>
            </a:r>
          </a:p>
          <a:p>
            <a:pPr lvl="1"/>
            <a:r>
              <a:rPr lang="en-US" dirty="0" smtClean="0"/>
              <a:t>Gram-negative bacteria have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peptidoglycan cell walls and a layer of lipopolysaccharides</a:t>
            </a:r>
            <a:endParaRPr lang="en-US" dirty="0"/>
          </a:p>
        </p:txBody>
      </p:sp>
      <p:pic>
        <p:nvPicPr>
          <p:cNvPr id="4" name="Picture 3" descr="figure_03_1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"/>
          <a:stretch/>
        </p:blipFill>
        <p:spPr>
          <a:xfrm>
            <a:off x="2514600" y="1371600"/>
            <a:ext cx="5672328" cy="2767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3810000"/>
            <a:ext cx="1592332" cy="68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80" b="1" dirty="0"/>
              <a:t>Application of</a:t>
            </a:r>
          </a:p>
          <a:p>
            <a:pPr algn="l"/>
            <a:r>
              <a:rPr lang="en-US" sz="1280" b="1" dirty="0"/>
              <a:t>crystal violet</a:t>
            </a:r>
          </a:p>
          <a:p>
            <a:pPr algn="l"/>
            <a:r>
              <a:rPr lang="en-US" sz="1280" b="1" dirty="0"/>
              <a:t>(purple dye</a:t>
            </a:r>
            <a:r>
              <a:rPr lang="en-US" sz="1280" b="1" dirty="0" smtClean="0"/>
              <a:t>)</a:t>
            </a:r>
            <a:endParaRPr lang="en-US" sz="128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3886200"/>
            <a:ext cx="1479489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80" b="1" dirty="0"/>
              <a:t>Application of</a:t>
            </a:r>
          </a:p>
          <a:p>
            <a:pPr algn="l"/>
            <a:r>
              <a:rPr lang="en-US" sz="1280" b="1" dirty="0"/>
              <a:t>iodine (mordant)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3810000"/>
            <a:ext cx="140663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80" b="1" dirty="0"/>
              <a:t>Alcohol wash</a:t>
            </a:r>
          </a:p>
          <a:p>
            <a:pPr algn="l"/>
            <a:r>
              <a:rPr lang="en-US" sz="1280" b="1" dirty="0"/>
              <a:t>(decolorization)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3733800"/>
            <a:ext cx="1279033" cy="683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80" b="1" dirty="0"/>
              <a:t>Application </a:t>
            </a:r>
          </a:p>
          <a:p>
            <a:pPr algn="l"/>
            <a:r>
              <a:rPr lang="en-US" sz="1280" b="1" dirty="0"/>
              <a:t>of safranin </a:t>
            </a:r>
          </a:p>
          <a:p>
            <a:pPr algn="l"/>
            <a:r>
              <a:rPr lang="en-US" sz="1280" b="1" dirty="0"/>
              <a:t>(counterstain)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3124200"/>
            <a:ext cx="128841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80" b="1" dirty="0"/>
              <a:t>Gram-positive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0" y="3276600"/>
            <a:ext cx="137970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80" b="1" dirty="0"/>
              <a:t>Gram</a:t>
            </a:r>
            <a:r>
              <a:rPr lang="en-US" sz="1280" b="1" dirty="0" smtClean="0"/>
              <a:t>-negative</a:t>
            </a:r>
            <a:endParaRPr lang="en-US" sz="1280" b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010400" y="3276600"/>
            <a:ext cx="592666" cy="8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781800" y="3429000"/>
            <a:ext cx="859366" cy="169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7988786" y="1424661"/>
            <a:ext cx="75405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80" b="1" dirty="0" smtClean="0"/>
              <a:t>Crystal</a:t>
            </a:r>
          </a:p>
          <a:p>
            <a:pPr algn="l"/>
            <a:r>
              <a:rPr lang="en-US" sz="1280" b="1" dirty="0" smtClean="0"/>
              <a:t>violet</a:t>
            </a:r>
            <a:endParaRPr lang="en-US" sz="128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93020" y="1974994"/>
            <a:ext cx="67197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80" b="1" dirty="0" smtClean="0"/>
              <a:t>Iodine</a:t>
            </a:r>
            <a:endParaRPr lang="en-US" sz="128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88788" y="2343294"/>
            <a:ext cx="786512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80" b="1" dirty="0" smtClean="0"/>
              <a:t>Alcohol</a:t>
            </a:r>
            <a:endParaRPr lang="en-US" sz="128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88789" y="2711594"/>
            <a:ext cx="84141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80" b="1" dirty="0" smtClean="0"/>
              <a:t>Safranin</a:t>
            </a:r>
            <a:endParaRPr lang="en-US" sz="128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18419" y="1145261"/>
            <a:ext cx="441146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60" b="1" dirty="0" smtClean="0"/>
              <a:t>KEY</a:t>
            </a:r>
            <a:endParaRPr lang="en-US" sz="960" b="1" dirty="0"/>
          </a:p>
        </p:txBody>
      </p:sp>
    </p:spTree>
    <p:extLst>
      <p:ext uri="{BB962C8B-B14F-4D97-AF65-F5344CB8AC3E}">
        <p14:creationId xmlns:p14="http://schemas.microsoft.com/office/powerpoint/2010/main" val="44261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Acid-Fast Stain</a:t>
            </a:r>
            <a:endParaRPr lang="en-US" dirty="0"/>
          </a:p>
        </p:txBody>
      </p:sp>
      <p:sp>
        <p:nvSpPr>
          <p:cNvPr id="11059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Binds only to bacteria that have a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material in their cell walls, which is not decolorized by acid-alcohol</a:t>
            </a:r>
          </a:p>
          <a:p>
            <a:r>
              <a:rPr lang="en-US" dirty="0" smtClean="0"/>
              <a:t>High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/>
              <a:t>content in cell walls is responsible for their staining characteristics </a:t>
            </a:r>
          </a:p>
          <a:p>
            <a:endParaRPr lang="en-US" dirty="0" smtClean="0"/>
          </a:p>
          <a:p>
            <a:r>
              <a:rPr lang="en-US" dirty="0" smtClean="0"/>
              <a:t>Used for the identification of </a:t>
            </a:r>
          </a:p>
          <a:p>
            <a:pPr lvl="1"/>
            <a:r>
              <a:rPr lang="en-US" i="1" dirty="0" smtClean="0"/>
              <a:t>Mycobacterium</a:t>
            </a:r>
          </a:p>
          <a:p>
            <a:pPr lvl="2"/>
            <a:r>
              <a:rPr lang="pt-BR" dirty="0"/>
              <a:t>e.g., </a:t>
            </a:r>
            <a:r>
              <a:rPr lang="pt-BR" i="1" dirty="0"/>
              <a:t>Mycobacterium tuberculosis </a:t>
            </a:r>
            <a:r>
              <a:rPr lang="pt-BR" dirty="0"/>
              <a:t>– causes tuberculosis </a:t>
            </a:r>
          </a:p>
          <a:p>
            <a:pPr lvl="2"/>
            <a:r>
              <a:rPr lang="en-US" dirty="0"/>
              <a:t>e.g., </a:t>
            </a:r>
            <a:r>
              <a:rPr lang="en-US" i="1" dirty="0"/>
              <a:t>Mycobacterium </a:t>
            </a:r>
            <a:r>
              <a:rPr lang="en-US" i="1" dirty="0" err="1"/>
              <a:t>leprae</a:t>
            </a:r>
            <a:r>
              <a:rPr lang="en-US" i="1" dirty="0"/>
              <a:t> </a:t>
            </a:r>
            <a:r>
              <a:rPr lang="en-US" dirty="0"/>
              <a:t>– causes leprosy </a:t>
            </a:r>
            <a:endParaRPr lang="en-US" i="1" dirty="0" smtClean="0"/>
          </a:p>
          <a:p>
            <a:pPr lvl="1"/>
            <a:r>
              <a:rPr lang="en-US" i="1" dirty="0" smtClean="0"/>
              <a:t>Nocardia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122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57510"/>
              </p:ext>
            </p:extLst>
          </p:nvPr>
        </p:nvGraphicFramePr>
        <p:xfrm>
          <a:off x="609600" y="914400"/>
          <a:ext cx="7772401" cy="2619707"/>
        </p:xfrm>
        <a:graphic>
          <a:graphicData uri="http://schemas.openxmlformats.org/drawingml/2006/table">
            <a:tbl>
              <a:tblPr/>
              <a:tblGrid>
                <a:gridCol w="2860219"/>
                <a:gridCol w="2493524"/>
                <a:gridCol w="2418658"/>
              </a:tblGrid>
              <a:tr h="6994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Color of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Acid-Fast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Color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Non–Acid-Fast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Primary Stain: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Carbolfuchsin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_______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Decolorizing Agent: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Acid-alcohol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Colorless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Counterstain: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Methylene Blue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64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Acid-Fast Stain continued</a:t>
            </a:r>
            <a:endParaRPr lang="en-US" dirty="0"/>
          </a:p>
        </p:txBody>
      </p:sp>
      <p:pic>
        <p:nvPicPr>
          <p:cNvPr id="4" name="Picture 3" descr="figure_03_1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"/>
          <a:stretch/>
        </p:blipFill>
        <p:spPr>
          <a:xfrm>
            <a:off x="2057400" y="3733800"/>
            <a:ext cx="512200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Figure 3.2  Microscopes and Magnification.</a:t>
            </a:r>
          </a:p>
        </p:txBody>
      </p:sp>
      <p:pic>
        <p:nvPicPr>
          <p:cNvPr id="4" name="Picture 3" descr="figure_03_02_0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"/>
          <a:stretch/>
        </p:blipFill>
        <p:spPr>
          <a:xfrm>
            <a:off x="679438" y="380302"/>
            <a:ext cx="7785124" cy="63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4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Stains</a:t>
            </a:r>
            <a:endParaRPr lang="en-US" dirty="0"/>
          </a:p>
        </p:txBody>
      </p:sp>
      <p:sp>
        <p:nvSpPr>
          <p:cNvPr id="1177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distinguish </a:t>
            </a:r>
            <a:r>
              <a:rPr lang="en-US" dirty="0" smtClean="0"/>
              <a:t>______</a:t>
            </a:r>
            <a:r>
              <a:rPr lang="en-US" dirty="0" smtClean="0"/>
              <a:t> </a:t>
            </a:r>
            <a:r>
              <a:rPr lang="en-US" dirty="0" smtClean="0"/>
              <a:t>of microorganisms</a:t>
            </a:r>
          </a:p>
          <a:p>
            <a:pPr lvl="1"/>
            <a:r>
              <a:rPr lang="en-US" dirty="0" smtClean="0"/>
              <a:t>Capsule stain</a:t>
            </a:r>
          </a:p>
          <a:p>
            <a:pPr lvl="1"/>
            <a:r>
              <a:rPr lang="en-US" dirty="0" smtClean="0"/>
              <a:t>Endospore stain</a:t>
            </a:r>
          </a:p>
          <a:p>
            <a:pPr lvl="1"/>
            <a:r>
              <a:rPr lang="en-US" dirty="0" smtClean="0"/>
              <a:t>Flagella stain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8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Negative Staining for Capsules</a:t>
            </a:r>
            <a:endParaRPr lang="en-US" dirty="0"/>
          </a:p>
        </p:txBody>
      </p:sp>
      <p:sp>
        <p:nvSpPr>
          <p:cNvPr id="119810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467600" cy="2362200"/>
          </a:xfrm>
        </p:spPr>
        <p:txBody>
          <a:bodyPr/>
          <a:lstStyle/>
          <a:p>
            <a:r>
              <a:rPr lang="en-US" b="1" dirty="0" smtClean="0"/>
              <a:t>Capsules</a:t>
            </a:r>
            <a:r>
              <a:rPr lang="en-US" dirty="0" smtClean="0"/>
              <a:t> are a gelatinous covering that do </a:t>
            </a:r>
            <a:r>
              <a:rPr lang="en-US" dirty="0" smtClean="0"/>
              <a:t>____</a:t>
            </a:r>
            <a:r>
              <a:rPr lang="en-US" dirty="0" smtClean="0"/>
              <a:t> </a:t>
            </a:r>
            <a:r>
              <a:rPr lang="en-US" dirty="0" smtClean="0"/>
              <a:t>accept most dyes</a:t>
            </a:r>
          </a:p>
          <a:p>
            <a:r>
              <a:rPr lang="en-US" dirty="0" smtClean="0"/>
              <a:t>Suspension of India ink or nigrosin contrasts the background with the capsule, which appears as a halo around the cell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5" name="Picture 4" descr="figure_03_14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/>
        </p:blipFill>
        <p:spPr>
          <a:xfrm>
            <a:off x="2133600" y="3352800"/>
            <a:ext cx="4496113" cy="3074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capsule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447800" y="3657600"/>
            <a:ext cx="16764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5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Endospore Staining</a:t>
            </a:r>
            <a:endParaRPr lang="en-US" dirty="0"/>
          </a:p>
        </p:txBody>
      </p:sp>
      <p:sp>
        <p:nvSpPr>
          <p:cNvPr id="122882" name="Rectangle 10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382000" cy="3505200"/>
          </a:xfrm>
        </p:spPr>
        <p:txBody>
          <a:bodyPr/>
          <a:lstStyle/>
          <a:p>
            <a:r>
              <a:rPr lang="en-US" b="1" dirty="0" smtClean="0"/>
              <a:t>Endospores</a:t>
            </a:r>
            <a:r>
              <a:rPr lang="en-US" dirty="0" smtClean="0"/>
              <a:t> are </a:t>
            </a:r>
            <a:r>
              <a:rPr lang="en-US" dirty="0" smtClean="0"/>
              <a:t>__________</a:t>
            </a:r>
            <a:r>
              <a:rPr lang="en-US" dirty="0" smtClean="0"/>
              <a:t>, </a:t>
            </a:r>
            <a:r>
              <a:rPr lang="en-US" dirty="0" smtClean="0"/>
              <a:t>dormant structures inside some cells that cannot be stained by ordinary methods</a:t>
            </a:r>
          </a:p>
          <a:p>
            <a:r>
              <a:rPr lang="en-US" dirty="0" smtClean="0"/>
              <a:t>Primary stain: malachite green, usually with heat</a:t>
            </a:r>
          </a:p>
          <a:p>
            <a:r>
              <a:rPr lang="en-US" dirty="0" smtClean="0"/>
              <a:t>Decolorize cells: water</a:t>
            </a:r>
          </a:p>
          <a:p>
            <a:r>
              <a:rPr lang="en-US" dirty="0" smtClean="0"/>
              <a:t>Counterstain: safranin</a:t>
            </a:r>
          </a:p>
          <a:p>
            <a:r>
              <a:rPr lang="en-US" dirty="0" smtClean="0"/>
              <a:t>Spores appear green within red or pink cells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5" name="Picture 4" descr="figure_03_14b_unlabel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"/>
          <a:stretch/>
        </p:blipFill>
        <p:spPr>
          <a:xfrm>
            <a:off x="2819400" y="3810000"/>
            <a:ext cx="3517639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19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endospore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28800" y="4267200"/>
            <a:ext cx="24384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30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How do unstained endospores appear? Stained endospores? 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1026" name="Picture 2" descr="http://textbookofbacteriology.net/Bacsporecomb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478947" cy="21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Flagella Staining</a:t>
            </a:r>
            <a:endParaRPr lang="en-US" dirty="0"/>
          </a:p>
        </p:txBody>
      </p:sp>
      <p:sp>
        <p:nvSpPr>
          <p:cNvPr id="125954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1447800"/>
          </a:xfrm>
        </p:spPr>
        <p:txBody>
          <a:bodyPr/>
          <a:lstStyle/>
          <a:p>
            <a:r>
              <a:rPr lang="en-US" b="1" dirty="0" smtClean="0"/>
              <a:t>Flagella</a:t>
            </a:r>
            <a:r>
              <a:rPr lang="en-US" dirty="0" smtClean="0"/>
              <a:t> are structures </a:t>
            </a:r>
            <a:r>
              <a:rPr lang="en-US" smtClean="0"/>
              <a:t>of </a:t>
            </a:r>
            <a:r>
              <a:rPr lang="en-US" smtClean="0"/>
              <a:t>______________</a:t>
            </a:r>
            <a:endParaRPr lang="en-US" dirty="0" smtClean="0"/>
          </a:p>
          <a:p>
            <a:r>
              <a:rPr lang="en-US" dirty="0" smtClean="0"/>
              <a:t>Uses a mordant and carbolfuchsin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10439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2016 Pearson Education, In.</a:t>
            </a:r>
            <a:endParaRPr lang="en-US" sz="800" dirty="0"/>
          </a:p>
        </p:txBody>
      </p:sp>
      <p:pic>
        <p:nvPicPr>
          <p:cNvPr id="5" name="Picture 4" descr="figure_03_14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"/>
          <a:stretch/>
        </p:blipFill>
        <p:spPr>
          <a:xfrm>
            <a:off x="2438400" y="2819400"/>
            <a:ext cx="5022856" cy="33378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flagellum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4876800"/>
            <a:ext cx="121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20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7303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1.2b  Anton van Leeuwenhoek's microscopic observations.</a:t>
            </a:r>
          </a:p>
        </p:txBody>
      </p:sp>
      <p:pic>
        <p:nvPicPr>
          <p:cNvPr id="9" name="Picture 8" descr="figure_01_02b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7"/>
          <a:stretch/>
        </p:blipFill>
        <p:spPr>
          <a:xfrm>
            <a:off x="3431241" y="457200"/>
            <a:ext cx="5177118" cy="6198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3396" y="1218979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/>
              <a:t>Lens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429115" y="1422512"/>
            <a:ext cx="1105035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326461" y="1488935"/>
            <a:ext cx="1207689" cy="47703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417038" y="2340355"/>
            <a:ext cx="1117112" cy="434768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495537" y="2889854"/>
            <a:ext cx="1038613" cy="905767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272115" y="4496080"/>
            <a:ext cx="1262035" cy="28984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429115" y="1422512"/>
            <a:ext cx="110503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326461" y="1488935"/>
            <a:ext cx="1207689" cy="47703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417038" y="2340355"/>
            <a:ext cx="1117112" cy="43476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495537" y="2889854"/>
            <a:ext cx="1038613" cy="90576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5272115" y="4496080"/>
            <a:ext cx="1262035" cy="28984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6503396" y="1761904"/>
            <a:ext cx="2005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/>
              <a:t>Location of </a:t>
            </a:r>
          </a:p>
          <a:p>
            <a:pPr algn="l"/>
            <a:r>
              <a:rPr lang="en-US" sz="1800" b="1" dirty="0"/>
              <a:t>specimen on pin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3396" y="259375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800" b="1" dirty="0"/>
              <a:t>Specimen-</a:t>
            </a:r>
          </a:p>
          <a:p>
            <a:pPr algn="l"/>
            <a:r>
              <a:rPr lang="pt-BR" sz="1800" b="1" dirty="0"/>
              <a:t>positioning screw</a:t>
            </a:r>
            <a:endParaRPr lang="en-US" sz="1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03396" y="3616104"/>
            <a:ext cx="205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/>
              <a:t>Focusing control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3396" y="4282777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800" b="1" dirty="0"/>
              <a:t>Stage-</a:t>
            </a:r>
          </a:p>
          <a:p>
            <a:pPr algn="l"/>
            <a:r>
              <a:rPr lang="nl-NL" sz="1800" b="1" dirty="0"/>
              <a:t>positioning screw</a:t>
            </a:r>
            <a:endParaRPr lang="en-US" sz="1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06913" y="6328729"/>
            <a:ext cx="227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/>
              <a:t>Microscope replica</a:t>
            </a:r>
            <a:endParaRPr lang="en-US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151294" y="711790"/>
            <a:ext cx="289670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First microscope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Van Leeuwenhoek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simple microscope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light passes through only a single lens. </a:t>
            </a:r>
          </a:p>
        </p:txBody>
      </p:sp>
    </p:spTree>
    <p:extLst>
      <p:ext uri="{BB962C8B-B14F-4D97-AF65-F5344CB8AC3E}">
        <p14:creationId xmlns:p14="http://schemas.microsoft.com/office/powerpoint/2010/main" val="57409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Key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Ability of </a:t>
            </a:r>
            <a:r>
              <a:rPr lang="en-US" dirty="0" smtClean="0"/>
              <a:t>______ 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 distinguish fine detail and structure</a:t>
            </a:r>
          </a:p>
          <a:p>
            <a:pPr lvl="2"/>
            <a:r>
              <a:rPr lang="en-US" dirty="0"/>
              <a:t>A microscope with a resolving power of 0.4 nm </a:t>
            </a:r>
            <a:br>
              <a:rPr lang="en-US" dirty="0"/>
            </a:br>
            <a:r>
              <a:rPr lang="en-US" dirty="0"/>
              <a:t>can distinguish between two points at least 0.4 nm apart</a:t>
            </a:r>
          </a:p>
          <a:p>
            <a:pPr lvl="2"/>
            <a:r>
              <a:rPr lang="en-US" dirty="0"/>
              <a:t>Shorter wavelengths of light provide greater </a:t>
            </a:r>
            <a:r>
              <a:rPr lang="en-US" dirty="0" smtClean="0"/>
              <a:t>resolution</a:t>
            </a:r>
          </a:p>
          <a:p>
            <a:r>
              <a:rPr lang="en-US" dirty="0" smtClean="0"/>
              <a:t>Magnification -  making something look </a:t>
            </a:r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 smtClean="0"/>
              <a:t>than it </a:t>
            </a:r>
            <a:r>
              <a:rPr lang="en-US" dirty="0" smtClean="0"/>
              <a:t>is</a:t>
            </a:r>
            <a:endParaRPr lang="en-US" dirty="0" smtClean="0"/>
          </a:p>
          <a:p>
            <a:r>
              <a:rPr lang="en-US" dirty="0" smtClean="0"/>
              <a:t>Contrast</a:t>
            </a:r>
            <a:endParaRPr lang="en-US" dirty="0"/>
          </a:p>
          <a:p>
            <a:pPr lvl="1"/>
            <a:r>
              <a:rPr lang="en-US" b="1" dirty="0" smtClean="0"/>
              <a:t>Differences </a:t>
            </a:r>
            <a:r>
              <a:rPr lang="en-US" b="1" dirty="0"/>
              <a:t>in intensity between </a:t>
            </a:r>
            <a:r>
              <a:rPr lang="en-US" b="1" dirty="0" smtClean="0"/>
              <a:t>____ </a:t>
            </a:r>
            <a:r>
              <a:rPr lang="en-US" b="1" dirty="0" smtClean="0"/>
              <a:t> </a:t>
            </a:r>
            <a:r>
              <a:rPr lang="en-US" b="1" dirty="0"/>
              <a:t>objects</a:t>
            </a:r>
            <a:r>
              <a:rPr lang="en-US" dirty="0"/>
              <a:t>, or </a:t>
            </a:r>
            <a:r>
              <a:rPr lang="en-US" b="1" dirty="0"/>
              <a:t>between an object and background </a:t>
            </a:r>
            <a:endParaRPr lang="en-US" dirty="0"/>
          </a:p>
          <a:p>
            <a:pPr lvl="1"/>
            <a:r>
              <a:rPr lang="en-US" dirty="0" smtClean="0"/>
              <a:t>Important </a:t>
            </a:r>
            <a:r>
              <a:rPr lang="en-US" dirty="0"/>
              <a:t>in determining resolution </a:t>
            </a:r>
          </a:p>
          <a:p>
            <a:pPr lvl="1"/>
            <a:r>
              <a:rPr lang="en-US" b="1" dirty="0" smtClean="0"/>
              <a:t>Staining </a:t>
            </a:r>
            <a:r>
              <a:rPr lang="en-US" b="1" dirty="0"/>
              <a:t>increases contrast 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of light that is in phase increases contrast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5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does it mean when a microscope has a resolution of 0.2 nm?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microscope with a resolving power of </a:t>
            </a:r>
            <a:r>
              <a:rPr lang="en-US" dirty="0" smtClean="0"/>
              <a:t>0.2 </a:t>
            </a:r>
            <a:r>
              <a:rPr lang="en-US" dirty="0"/>
              <a:t>nm </a:t>
            </a:r>
            <a:br>
              <a:rPr lang="en-US" dirty="0"/>
            </a:br>
            <a:r>
              <a:rPr lang="en-US" dirty="0"/>
              <a:t>can distinguish between </a:t>
            </a:r>
            <a:r>
              <a:rPr lang="en-US" dirty="0" smtClean="0"/>
              <a:t>____</a:t>
            </a:r>
            <a:r>
              <a:rPr lang="en-US" dirty="0" smtClean="0"/>
              <a:t> </a:t>
            </a:r>
            <a:r>
              <a:rPr lang="en-US" dirty="0"/>
              <a:t>points at least </a:t>
            </a:r>
            <a:r>
              <a:rPr lang="en-US" dirty="0" smtClean="0"/>
              <a:t>0.2 </a:t>
            </a:r>
            <a:r>
              <a:rPr lang="en-US" dirty="0"/>
              <a:t>nm apart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8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Types of Microscopes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7467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Light microscopy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visible </a:t>
            </a:r>
            <a:r>
              <a:rPr lang="en-US" dirty="0" smtClean="0"/>
              <a:t>______ </a:t>
            </a:r>
            <a:r>
              <a:rPr lang="en-US" dirty="0" smtClean="0"/>
              <a:t> </a:t>
            </a:r>
            <a:r>
              <a:rPr lang="en-US" dirty="0"/>
              <a:t>to observe specimens</a:t>
            </a:r>
          </a:p>
          <a:p>
            <a:endParaRPr lang="en-US" dirty="0"/>
          </a:p>
          <a:p>
            <a:r>
              <a:rPr lang="en-US" dirty="0" smtClean="0"/>
              <a:t>Electron microscopy</a:t>
            </a:r>
          </a:p>
          <a:p>
            <a:pPr lvl="1"/>
            <a:r>
              <a:rPr lang="en-US" dirty="0" smtClean="0"/>
              <a:t>Uses electrons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6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Types of Light Microscopy</a:t>
            </a:r>
            <a:endParaRPr lang="en-US" dirty="0"/>
          </a:p>
        </p:txBody>
      </p:sp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7467600" cy="2590800"/>
          </a:xfrm>
        </p:spPr>
        <p:txBody>
          <a:bodyPr/>
          <a:lstStyle/>
          <a:p>
            <a:pPr lvl="1"/>
            <a:r>
              <a:rPr lang="en-US" dirty="0" smtClean="0"/>
              <a:t>Compound light microscopy</a:t>
            </a:r>
          </a:p>
          <a:p>
            <a:pPr lvl="1"/>
            <a:r>
              <a:rPr lang="en-US" dirty="0" smtClean="0"/>
              <a:t>Darkfield microscopy</a:t>
            </a:r>
          </a:p>
          <a:p>
            <a:pPr lvl="1"/>
            <a:r>
              <a:rPr lang="en-US" dirty="0" smtClean="0"/>
              <a:t>Phase-contrast microscopy</a:t>
            </a:r>
          </a:p>
          <a:p>
            <a:pPr lvl="1"/>
            <a:r>
              <a:rPr lang="en-US" dirty="0" smtClean="0"/>
              <a:t>Differential interference contrast (DIC) microscopy</a:t>
            </a:r>
          </a:p>
          <a:p>
            <a:pPr lvl="1"/>
            <a:r>
              <a:rPr lang="en-US" dirty="0" smtClean="0"/>
              <a:t>Fluorescence microscopy</a:t>
            </a:r>
          </a:p>
          <a:p>
            <a:pPr lvl="1"/>
            <a:r>
              <a:rPr lang="en-US" dirty="0" smtClean="0"/>
              <a:t>Confocal microscopy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38100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Compound </a:t>
            </a:r>
            <a:endParaRPr lang="en-US" dirty="0"/>
          </a:p>
          <a:p>
            <a:pPr lvl="2"/>
            <a:r>
              <a:rPr lang="en-US" dirty="0"/>
              <a:t>Series of </a:t>
            </a:r>
            <a:r>
              <a:rPr lang="en-US" dirty="0" smtClean="0"/>
              <a:t>__________ </a:t>
            </a:r>
            <a:r>
              <a:rPr lang="en-US" dirty="0" smtClean="0"/>
              <a:t> </a:t>
            </a:r>
            <a:r>
              <a:rPr lang="en-US" dirty="0"/>
              <a:t>for magnification </a:t>
            </a:r>
          </a:p>
          <a:p>
            <a:pPr lvl="2"/>
            <a:r>
              <a:rPr lang="en-US" dirty="0"/>
              <a:t>Light passes through specimen into objective lens </a:t>
            </a:r>
          </a:p>
          <a:p>
            <a:pPr lvl="2"/>
            <a:r>
              <a:rPr lang="en-US" dirty="0"/>
              <a:t>Oil immersion lens increases resolution </a:t>
            </a:r>
          </a:p>
          <a:p>
            <a:pPr lvl="1"/>
            <a:r>
              <a:rPr lang="en-US" b="1" dirty="0"/>
              <a:t>Total magnification = magnification of objective lens X magnification of ocular lens </a:t>
            </a:r>
            <a:endParaRPr lang="en-US" dirty="0"/>
          </a:p>
          <a:p>
            <a:pPr lvl="1"/>
            <a:r>
              <a:rPr lang="en-US" b="1" dirty="0"/>
              <a:t>Most have condenser lens </a:t>
            </a:r>
          </a:p>
          <a:p>
            <a:pPr lvl="2"/>
            <a:r>
              <a:rPr lang="en-US" b="1" dirty="0"/>
              <a:t>Direct light through specimen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352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Compound Light Microscopes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744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03_0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"/>
          <a:stretch/>
        </p:blipFill>
        <p:spPr>
          <a:xfrm>
            <a:off x="1902095" y="301752"/>
            <a:ext cx="5544933" cy="6254496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82575" y="90488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3.1a  The compound light microscope.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3454400" y="5245100"/>
            <a:ext cx="3108325" cy="939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3454400" y="5245100"/>
            <a:ext cx="3108325" cy="939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2390775" y="5673725"/>
            <a:ext cx="2400300" cy="1968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3695700" y="5162550"/>
            <a:ext cx="2628900" cy="3778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3695700" y="5162550"/>
            <a:ext cx="2628900" cy="3778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3752850" y="5146675"/>
            <a:ext cx="1485900" cy="31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752850" y="5146675"/>
            <a:ext cx="1485900" cy="31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283075" y="4587875"/>
            <a:ext cx="1155700" cy="76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4283075" y="4587875"/>
            <a:ext cx="1155700" cy="76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Left Brace 25"/>
          <p:cNvSpPr/>
          <p:nvPr/>
        </p:nvSpPr>
        <p:spPr bwMode="auto">
          <a:xfrm>
            <a:off x="5111750" y="4133850"/>
            <a:ext cx="146050" cy="492125"/>
          </a:xfrm>
          <a:prstGeom prst="leftBrace">
            <a:avLst>
              <a:gd name="adj1" fmla="val 44444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5111750" y="4133850"/>
            <a:ext cx="146050" cy="492125"/>
          </a:xfrm>
          <a:prstGeom prst="leftBrace">
            <a:avLst>
              <a:gd name="adj1" fmla="val 4444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 bwMode="auto">
          <a:xfrm flipH="1" flipV="1">
            <a:off x="3460750" y="4079875"/>
            <a:ext cx="1651000" cy="3000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3149600" y="3432175"/>
            <a:ext cx="1984375" cy="508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3149600" y="3432175"/>
            <a:ext cx="1984375" cy="508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3289300" y="2778125"/>
            <a:ext cx="2482850" cy="723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4575175" y="3159125"/>
            <a:ext cx="831850" cy="4794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 flipV="1">
            <a:off x="4597400" y="3159125"/>
            <a:ext cx="809625" cy="4794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3289300" y="2778125"/>
            <a:ext cx="2482850" cy="7239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 flipV="1">
            <a:off x="2359025" y="2374900"/>
            <a:ext cx="3781425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 flipV="1">
            <a:off x="2359025" y="2374900"/>
            <a:ext cx="3781425" cy="914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3533775" y="1571625"/>
            <a:ext cx="1397000" cy="11747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 flipV="1">
            <a:off x="3533775" y="1571625"/>
            <a:ext cx="1397000" cy="11747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 flipV="1">
            <a:off x="2940050" y="428625"/>
            <a:ext cx="1250950" cy="12414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 flipV="1">
            <a:off x="2940050" y="428625"/>
            <a:ext cx="1250950" cy="1241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788114" y="291981"/>
            <a:ext cx="1429669" cy="973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50" i="1" dirty="0">
                <a:latin typeface="Arial Black"/>
                <a:cs typeface="Arial Black"/>
              </a:rPr>
              <a:t>Ocular lens</a:t>
            </a:r>
          </a:p>
          <a:p>
            <a:pPr algn="l"/>
            <a:r>
              <a:rPr lang="en-US" sz="1150" b="1" i="1" dirty="0"/>
              <a:t>(eyepiece)</a:t>
            </a:r>
          </a:p>
          <a:p>
            <a:pPr algn="l"/>
            <a:r>
              <a:rPr lang="en-US" sz="1150" b="1" dirty="0"/>
              <a:t>Remagnifies the</a:t>
            </a:r>
          </a:p>
          <a:p>
            <a:pPr algn="l"/>
            <a:r>
              <a:rPr lang="en-US" sz="1150" b="1" dirty="0"/>
              <a:t>image formed by</a:t>
            </a:r>
          </a:p>
          <a:p>
            <a:pPr algn="l"/>
            <a:r>
              <a:rPr lang="en-US" sz="1150" b="1" dirty="0"/>
              <a:t>the objective lens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88114" y="1434982"/>
            <a:ext cx="1749197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50" i="1" dirty="0">
                <a:latin typeface="Arial Black"/>
                <a:cs typeface="Arial Black"/>
              </a:rPr>
              <a:t>Body tube </a:t>
            </a:r>
            <a:r>
              <a:rPr lang="en-US" sz="1150" b="1" dirty="0">
                <a:latin typeface="Arial"/>
                <a:cs typeface="Arial"/>
              </a:rPr>
              <a:t>Transmits</a:t>
            </a:r>
          </a:p>
          <a:p>
            <a:pPr algn="l"/>
            <a:r>
              <a:rPr lang="en-US" sz="1150" b="1" dirty="0">
                <a:latin typeface="Arial"/>
                <a:cs typeface="Arial"/>
              </a:rPr>
              <a:t>the image from the</a:t>
            </a:r>
          </a:p>
          <a:p>
            <a:pPr algn="l"/>
            <a:r>
              <a:rPr lang="en-US" sz="1150" b="1" dirty="0">
                <a:latin typeface="Arial"/>
                <a:cs typeface="Arial"/>
              </a:rPr>
              <a:t>objective lens to the</a:t>
            </a:r>
          </a:p>
          <a:p>
            <a:pPr algn="l"/>
            <a:r>
              <a:rPr lang="en-US" sz="1150" b="1" dirty="0">
                <a:latin typeface="Arial"/>
                <a:cs typeface="Arial"/>
              </a:rPr>
              <a:t>ocular lens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97251" y="2230851"/>
            <a:ext cx="556563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50" i="1" dirty="0" smtClean="0">
                <a:latin typeface="Arial Black"/>
                <a:cs typeface="Arial Black"/>
              </a:rPr>
              <a:t>Arm</a:t>
            </a:r>
            <a:endParaRPr lang="en-US" sz="1150" b="1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88114" y="2624670"/>
            <a:ext cx="1813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50" i="1" dirty="0">
                <a:latin typeface="Arial Black"/>
                <a:cs typeface="Arial Black"/>
              </a:rPr>
              <a:t>Objective lenses</a:t>
            </a:r>
          </a:p>
          <a:p>
            <a:pPr algn="l"/>
            <a:r>
              <a:rPr lang="en-US" sz="1150" b="1" dirty="0"/>
              <a:t>Primary lenses that</a:t>
            </a:r>
          </a:p>
          <a:p>
            <a:pPr algn="l"/>
            <a:r>
              <a:rPr lang="en-US" sz="1150" b="1" dirty="0"/>
              <a:t>magnify the specimen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88114" y="3259668"/>
            <a:ext cx="1402948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50" i="1" dirty="0">
                <a:latin typeface="Arial Black"/>
                <a:cs typeface="Arial Black"/>
              </a:rPr>
              <a:t>Stage </a:t>
            </a:r>
            <a:r>
              <a:rPr lang="en-US" sz="1150" b="1" dirty="0">
                <a:latin typeface="Arial"/>
                <a:cs typeface="Arial"/>
              </a:rPr>
              <a:t>Holds</a:t>
            </a:r>
            <a:r>
              <a:rPr lang="en-US" sz="1150" i="1" dirty="0">
                <a:latin typeface="Arial Black"/>
                <a:cs typeface="Arial Black"/>
              </a:rPr>
              <a:t> </a:t>
            </a:r>
            <a:r>
              <a:rPr lang="en-US" sz="1150" b="1" dirty="0"/>
              <a:t>the</a:t>
            </a:r>
          </a:p>
          <a:p>
            <a:pPr algn="l"/>
            <a:r>
              <a:rPr lang="en-US" sz="1150" b="1" dirty="0"/>
              <a:t>microscope slide</a:t>
            </a:r>
          </a:p>
          <a:p>
            <a:pPr algn="l"/>
            <a:r>
              <a:rPr lang="en-US" sz="1150" b="1" dirty="0"/>
              <a:t>in position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88114" y="3915837"/>
            <a:ext cx="189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50" i="1" dirty="0">
                <a:latin typeface="Arial Black"/>
                <a:cs typeface="Arial Black"/>
              </a:rPr>
              <a:t>Condenser </a:t>
            </a:r>
            <a:r>
              <a:rPr lang="en-US" sz="1150" b="1" dirty="0">
                <a:latin typeface="Arial"/>
                <a:cs typeface="Arial"/>
              </a:rPr>
              <a:t>Focuses</a:t>
            </a:r>
          </a:p>
          <a:p>
            <a:pPr algn="l"/>
            <a:r>
              <a:rPr lang="en-US" sz="1150" b="1" dirty="0">
                <a:latin typeface="Arial"/>
                <a:cs typeface="Arial"/>
              </a:rPr>
              <a:t>light through specimen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06790" y="4512733"/>
            <a:ext cx="264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50" i="1" dirty="0">
                <a:latin typeface="Arial Black"/>
                <a:cs typeface="Arial Black"/>
              </a:rPr>
              <a:t>Diaphragm</a:t>
            </a:r>
            <a:r>
              <a:rPr lang="en-US" sz="1150" i="1" dirty="0"/>
              <a:t> </a:t>
            </a:r>
            <a:r>
              <a:rPr lang="en-US" sz="1150" b="1" dirty="0"/>
              <a:t>Controls the amount</a:t>
            </a:r>
          </a:p>
          <a:p>
            <a:pPr algn="l"/>
            <a:r>
              <a:rPr lang="en-US" sz="1150" b="1" dirty="0"/>
              <a:t>of light entering the condenser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60100" y="4991104"/>
            <a:ext cx="2062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i="1" dirty="0">
                <a:latin typeface="Arial Black"/>
                <a:cs typeface="Arial Black"/>
              </a:rPr>
              <a:t>Illuminato</a:t>
            </a:r>
            <a:r>
              <a:rPr lang="en-US" sz="1150" dirty="0">
                <a:latin typeface="Arial Black"/>
                <a:cs typeface="Arial Black"/>
              </a:rPr>
              <a:t>r</a:t>
            </a:r>
            <a:r>
              <a:rPr lang="en-US" sz="1150" dirty="0"/>
              <a:t> </a:t>
            </a:r>
            <a:r>
              <a:rPr lang="en-US" sz="1150" b="1" dirty="0"/>
              <a:t>Light source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69840" y="5384807"/>
            <a:ext cx="1967205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i="1" dirty="0">
                <a:latin typeface="Arial Black"/>
                <a:cs typeface="Arial Black"/>
              </a:rPr>
              <a:t>Coarse focusing knob</a:t>
            </a:r>
            <a:endParaRPr lang="en-US" sz="115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788114" y="5698074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i="1" dirty="0" smtClean="0">
                <a:latin typeface="Arial Black"/>
                <a:cs typeface="Arial Black"/>
              </a:rPr>
              <a:t>Base</a:t>
            </a:r>
            <a:endParaRPr lang="en-US" sz="115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750561" y="6015576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i="1" dirty="0" smtClean="0">
                <a:latin typeface="Arial Black"/>
                <a:cs typeface="Arial Black"/>
              </a:rPr>
              <a:t>Fine focusing knob</a:t>
            </a:r>
            <a:endParaRPr lang="en-US" sz="115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154666" y="6339979"/>
            <a:ext cx="2216857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b="1" dirty="0"/>
              <a:t>Principal parts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15727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1360</TotalTime>
  <Words>1307</Words>
  <Application>Microsoft Macintosh PowerPoint</Application>
  <PresentationFormat>On-screen Show (4:3)</PresentationFormat>
  <Paragraphs>319</Paragraphs>
  <Slides>34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Ch 3 Microscopy and Identification of Microbes</vt:lpstr>
      <vt:lpstr>PowerPoint Presentation</vt:lpstr>
      <vt:lpstr>Figure 3.2  Microscopes and Magnification.</vt:lpstr>
      <vt:lpstr>Figure 1.2b  Anton van Leeuwenhoek's microscopic observations.</vt:lpstr>
      <vt:lpstr>Key Words</vt:lpstr>
      <vt:lpstr>What does it mean when a microscope has a resolution of 0.2 nm?</vt:lpstr>
      <vt:lpstr>Types of Microscopes</vt:lpstr>
      <vt:lpstr>Types of Light Microscopy</vt:lpstr>
      <vt:lpstr>Figure 3.1a  The compound light microscope.</vt:lpstr>
      <vt:lpstr>Figure 3.1b  The compound light microscope.</vt:lpstr>
      <vt:lpstr>Microscopy: The Instruments</vt:lpstr>
      <vt:lpstr>Compound Light Microscopes continued</vt:lpstr>
      <vt:lpstr>Compound Light  Microscopes continued</vt:lpstr>
      <vt:lpstr>Compound Light  Microscopes continued</vt:lpstr>
      <vt:lpstr>Compound Light Microscopes continued</vt:lpstr>
      <vt:lpstr>Compound Light Microscopes continued</vt:lpstr>
      <vt:lpstr>Compound Light cont.</vt:lpstr>
      <vt:lpstr>Electron Microscopes</vt:lpstr>
      <vt:lpstr>Figure 3.10a  Transmission and scanning electron microscopy.</vt:lpstr>
      <vt:lpstr>Figure 3.10b  Transmission and scanning electron microscopy.</vt:lpstr>
      <vt:lpstr>PowerPoint Presentation</vt:lpstr>
      <vt:lpstr>Scanning Electron Microscopy</vt:lpstr>
      <vt:lpstr>Preparation of Specimens for Light Microscopy</vt:lpstr>
      <vt:lpstr>Staining</vt:lpstr>
      <vt:lpstr>Preparing Smears for Staining</vt:lpstr>
      <vt:lpstr>staining</vt:lpstr>
      <vt:lpstr>Gram Stain</vt:lpstr>
      <vt:lpstr>Acid-Fast Stain</vt:lpstr>
      <vt:lpstr>Acid-Fast Stain continued</vt:lpstr>
      <vt:lpstr>Special Stains</vt:lpstr>
      <vt:lpstr>Negative Staining for Capsules</vt:lpstr>
      <vt:lpstr>Endospore Staining</vt:lpstr>
      <vt:lpstr>PowerPoint Presentation</vt:lpstr>
      <vt:lpstr>Flagella Staining</vt:lpstr>
    </vt:vector>
  </TitlesOfParts>
  <Company>University of 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Microscopy and Identification of Microbes</dc:title>
  <dc:creator>Mahdi Safa</dc:creator>
  <cp:lastModifiedBy>Steph</cp:lastModifiedBy>
  <cp:revision>75</cp:revision>
  <dcterms:created xsi:type="dcterms:W3CDTF">2015-12-17T17:58:04Z</dcterms:created>
  <dcterms:modified xsi:type="dcterms:W3CDTF">2017-01-22T22:55:08Z</dcterms:modified>
</cp:coreProperties>
</file>