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43" r:id="rId3"/>
    <p:sldId id="344" r:id="rId4"/>
    <p:sldId id="260" r:id="rId5"/>
    <p:sldId id="261" r:id="rId6"/>
    <p:sldId id="297" r:id="rId7"/>
    <p:sldId id="298" r:id="rId8"/>
    <p:sldId id="264" r:id="rId9"/>
    <p:sldId id="339" r:id="rId10"/>
    <p:sldId id="300" r:id="rId11"/>
    <p:sldId id="267" r:id="rId12"/>
    <p:sldId id="268" r:id="rId13"/>
    <p:sldId id="270" r:id="rId14"/>
    <p:sldId id="269" r:id="rId15"/>
    <p:sldId id="271" r:id="rId16"/>
    <p:sldId id="310" r:id="rId17"/>
    <p:sldId id="273" r:id="rId18"/>
    <p:sldId id="311" r:id="rId19"/>
    <p:sldId id="331" r:id="rId20"/>
    <p:sldId id="274" r:id="rId21"/>
    <p:sldId id="315" r:id="rId22"/>
    <p:sldId id="317" r:id="rId23"/>
    <p:sldId id="275" r:id="rId24"/>
    <p:sldId id="320" r:id="rId25"/>
    <p:sldId id="321" r:id="rId26"/>
    <p:sldId id="324" r:id="rId27"/>
    <p:sldId id="276" r:id="rId28"/>
    <p:sldId id="326" r:id="rId29"/>
    <p:sldId id="328" r:id="rId30"/>
    <p:sldId id="277" r:id="rId31"/>
    <p:sldId id="332" r:id="rId32"/>
    <p:sldId id="333" r:id="rId33"/>
    <p:sldId id="334" r:id="rId34"/>
    <p:sldId id="291" r:id="rId35"/>
    <p:sldId id="280" r:id="rId36"/>
    <p:sldId id="281" r:id="rId37"/>
    <p:sldId id="28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1A8AF-D520-4F20-AC0F-6C528B4E8A7C}" type="datetimeFigureOut">
              <a:rPr lang="en-US" smtClean="0"/>
              <a:t>1/15/17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DE2D5-3589-4758-8EB2-D1C5EE159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4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E2D5-3589-4758-8EB2-D1C5EE1597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53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E2D5-3589-4758-8EB2-D1C5EE1597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90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E2D5-3589-4758-8EB2-D1C5EE1597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90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E2D5-3589-4758-8EB2-D1C5EE1597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90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E2D5-3589-4758-8EB2-D1C5EE1597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90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D2FDD51-B4CD-AE4D-8359-78B1BFC0A9DE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9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ECCF186-381A-1641-965B-CABD23C55E5B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40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4868E7-8AE2-7842-B395-57C2CE68E5AE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87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2DB5ED9-F1CE-7C48-B43A-4C6F4F299AE5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26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Kill potentially harmful bacteria in milk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E2D5-3589-4758-8EB2-D1C5EE1597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63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7339F19-5885-C547-A5A2-5B09D79A43DC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4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E2D5-3589-4758-8EB2-D1C5EE1597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D513892-C5FB-AF46-9287-C506AD3FCE45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16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1D478E8-0A75-7140-AD8F-C2ABB798F125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38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E2D5-3589-4758-8EB2-D1C5EE1597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51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4DD7577-0389-194B-B67E-28AFFB1F6982}" type="slidenum">
              <a:rPr lang="en-US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32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9A8FF18-7456-D948-A65B-0D7D415108D8}" type="slidenum">
              <a:rPr lang="en-US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62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E2D5-3589-4758-8EB2-D1C5EE1597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0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156DD0D-45CD-6D44-90C9-78AC9F2EE3DA}" type="slidenum">
              <a:rPr lang="en-US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65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3DB8AE7-2157-BF4A-8B85-FCDAA7BF7EF1}" type="slidenum">
              <a:rPr lang="en-US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596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94285B6-01C4-7843-86C5-B27DA9D949D7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77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E2D5-3589-4758-8EB2-D1C5EE15977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4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E2D5-3589-4758-8EB2-D1C5EE1597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63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002E74A-D97D-0B47-A1AD-81AA9E6E5D7C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28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C200914-1120-B245-975C-4870BE39C7ED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0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E2D5-3589-4758-8EB2-D1C5EE1597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9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377A-8081-4066-A668-009764708F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59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0F87139-63C0-6646-A445-1BB00FA13608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9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E2D5-3589-4758-8EB2-D1C5EE1597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9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8C1678D-C599-40F9-91B4-523B0C987302}" type="datetimeFigureOut">
              <a:rPr lang="en-US" smtClean="0"/>
              <a:t>1/15/17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EB927EA-DC04-4EBB-A77E-F012E2C739B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678D-C599-40F9-91B4-523B0C987302}" type="datetimeFigureOut">
              <a:rPr lang="en-US" smtClean="0"/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27EA-DC04-4EBB-A77E-F012E2C7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678D-C599-40F9-91B4-523B0C987302}" type="datetimeFigureOut">
              <a:rPr lang="en-US" smtClean="0"/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27EA-DC04-4EBB-A77E-F012E2C7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5A1A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1625" y="1066800"/>
            <a:ext cx="8537575" cy="5257799"/>
          </a:xfrm>
        </p:spPr>
        <p:txBody>
          <a:bodyPr/>
          <a:lstStyle>
            <a:lvl1pPr>
              <a:buClr>
                <a:srgbClr val="45A1AC"/>
              </a:buClr>
              <a:defRPr/>
            </a:lvl1pPr>
            <a:lvl2pPr>
              <a:buClr>
                <a:srgbClr val="45A1AC"/>
              </a:buClr>
              <a:defRPr sz="2400"/>
            </a:lvl2pPr>
            <a:lvl3pPr>
              <a:buClr>
                <a:srgbClr val="45A1AC"/>
              </a:buClr>
              <a:defRPr/>
            </a:lvl3pPr>
            <a:lvl4pPr>
              <a:buClr>
                <a:srgbClr val="45A1AC"/>
              </a:buClr>
              <a:defRPr/>
            </a:lvl4pPr>
            <a:lvl5pPr>
              <a:buClr>
                <a:srgbClr val="45A1AC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C1678D-C599-40F9-91B4-523B0C987302}" type="datetimeFigureOut">
              <a:rPr lang="en-US" smtClean="0"/>
              <a:t>1/15/17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B927EA-DC04-4EBB-A77E-F012E2C739B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C1678D-C599-40F9-91B4-523B0C987302}" type="datetimeFigureOut">
              <a:rPr lang="en-US" smtClean="0"/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EB927EA-DC04-4EBB-A77E-F012E2C739B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678D-C599-40F9-91B4-523B0C987302}" type="datetimeFigureOut">
              <a:rPr lang="en-US" smtClean="0"/>
              <a:t>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27EA-DC04-4EBB-A77E-F012E2C739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678D-C599-40F9-91B4-523B0C987302}" type="datetimeFigureOut">
              <a:rPr lang="en-US" smtClean="0"/>
              <a:t>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27EA-DC04-4EBB-A77E-F012E2C739B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C1678D-C599-40F9-91B4-523B0C987302}" type="datetimeFigureOut">
              <a:rPr lang="en-US" smtClean="0"/>
              <a:t>1/15/17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B927EA-DC04-4EBB-A77E-F012E2C739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678D-C599-40F9-91B4-523B0C987302}" type="datetimeFigureOut">
              <a:rPr lang="en-US" smtClean="0"/>
              <a:t>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27EA-DC04-4EBB-A77E-F012E2C7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C1678D-C599-40F9-91B4-523B0C987302}" type="datetimeFigureOut">
              <a:rPr lang="en-US" smtClean="0"/>
              <a:t>1/15/17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B927EA-DC04-4EBB-A77E-F012E2C739B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C1678D-C599-40F9-91B4-523B0C987302}" type="datetimeFigureOut">
              <a:rPr lang="en-US" smtClean="0"/>
              <a:t>1/15/17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B927EA-DC04-4EBB-A77E-F012E2C739B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C1678D-C599-40F9-91B4-523B0C987302}" type="datetimeFigureOut">
              <a:rPr lang="en-US" smtClean="0"/>
              <a:t>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B927EA-DC04-4EBB-A77E-F012E2C739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219200"/>
            <a:ext cx="6172200" cy="1894362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Ch</a:t>
            </a:r>
            <a:r>
              <a:rPr lang="en-US" dirty="0" smtClean="0">
                <a:solidFill>
                  <a:schemeClr val="accent1"/>
                </a:solidFill>
              </a:rPr>
              <a:t> 1 - Introduction </a:t>
            </a:r>
            <a:r>
              <a:rPr lang="en-US" dirty="0">
                <a:solidFill>
                  <a:schemeClr val="accent1"/>
                </a:solidFill>
              </a:rPr>
              <a:t>to Microbes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743200"/>
            <a:ext cx="3276600" cy="4572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Stephanie </a:t>
            </a:r>
            <a:r>
              <a:rPr lang="en-US" dirty="0" err="1" smtClean="0">
                <a:solidFill>
                  <a:schemeClr val="accent6"/>
                </a:solidFill>
              </a:rPr>
              <a:t>Lanoue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3276600"/>
            <a:ext cx="556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Learning Objectives:</a:t>
            </a:r>
          </a:p>
          <a:p>
            <a:r>
              <a:rPr lang="en-US" dirty="0" smtClean="0"/>
              <a:t>1. Explain ways that microbes affect our lives.</a:t>
            </a:r>
          </a:p>
          <a:p>
            <a:pPr marL="800100" indent="-800100">
              <a:buNone/>
            </a:pPr>
            <a:r>
              <a:rPr lang="en-US" dirty="0" smtClean="0"/>
              <a:t>2. Recognize </a:t>
            </a:r>
            <a:r>
              <a:rPr lang="en-US" dirty="0"/>
              <a:t>the system of scientific </a:t>
            </a:r>
            <a:r>
              <a:rPr lang="en-US" dirty="0" smtClean="0"/>
              <a:t>nomenclature. </a:t>
            </a:r>
          </a:p>
          <a:p>
            <a:pPr marL="800100" indent="-800100">
              <a:buNone/>
            </a:pPr>
            <a:r>
              <a:rPr lang="en-US" dirty="0" smtClean="0"/>
              <a:t>3. Differentiate </a:t>
            </a:r>
            <a:r>
              <a:rPr lang="en-US" dirty="0"/>
              <a:t>the </a:t>
            </a:r>
            <a:r>
              <a:rPr lang="en-US" dirty="0" smtClean="0"/>
              <a:t>characteristics </a:t>
            </a:r>
            <a:r>
              <a:rPr lang="en-US" dirty="0"/>
              <a:t>of each group </a:t>
            </a:r>
            <a:r>
              <a:rPr lang="en-US" dirty="0" smtClean="0"/>
              <a:t>of</a:t>
            </a:r>
          </a:p>
          <a:p>
            <a:pPr marL="800100" indent="-800100">
              <a:buNone/>
            </a:pPr>
            <a:r>
              <a:rPr lang="en-US" dirty="0"/>
              <a:t> </a:t>
            </a:r>
            <a:r>
              <a:rPr lang="en-US" dirty="0" smtClean="0"/>
              <a:t>   microorganisms.</a:t>
            </a:r>
          </a:p>
          <a:p>
            <a:pPr marL="800100" indent="-800100">
              <a:buNone/>
            </a:pPr>
            <a:r>
              <a:rPr lang="en-US" dirty="0" smtClean="0"/>
              <a:t>4. State the difference between a prokaryote and a </a:t>
            </a:r>
          </a:p>
          <a:p>
            <a:pPr marL="800100" indent="-800100">
              <a:buNone/>
            </a:pPr>
            <a:r>
              <a:rPr lang="en-US" dirty="0"/>
              <a:t> </a:t>
            </a:r>
            <a:r>
              <a:rPr lang="en-US" dirty="0" smtClean="0"/>
              <a:t>   eukaryote.</a:t>
            </a:r>
          </a:p>
          <a:p>
            <a:pPr marL="800100" indent="-800100">
              <a:buNone/>
            </a:pPr>
            <a:r>
              <a:rPr lang="en-US" dirty="0"/>
              <a:t>5</a:t>
            </a:r>
            <a:r>
              <a:rPr lang="en-US" dirty="0" smtClean="0"/>
              <a:t>. List </a:t>
            </a:r>
            <a:r>
              <a:rPr lang="en-US" dirty="0"/>
              <a:t>the three </a:t>
            </a:r>
            <a:r>
              <a:rPr lang="en-US" dirty="0" smtClean="0"/>
              <a:t>domains</a:t>
            </a:r>
            <a:r>
              <a:rPr lang="en-US" dirty="0"/>
              <a:t> </a:t>
            </a:r>
            <a:r>
              <a:rPr lang="en-US" dirty="0" smtClean="0"/>
              <a:t>of life.</a:t>
            </a:r>
          </a:p>
          <a:p>
            <a:pPr marL="800100" indent="-800100">
              <a:buNone/>
            </a:pPr>
            <a:r>
              <a:rPr lang="en-US" dirty="0"/>
              <a:t>6</a:t>
            </a:r>
            <a:r>
              <a:rPr lang="en-US" dirty="0" smtClean="0"/>
              <a:t>. Discuss the brief history of microbiology </a:t>
            </a:r>
          </a:p>
          <a:p>
            <a:pPr marL="800100" indent="-800100">
              <a:buNone/>
            </a:pPr>
            <a:r>
              <a:rPr lang="en-US" dirty="0"/>
              <a:t> </a:t>
            </a:r>
            <a:r>
              <a:rPr lang="en-US" dirty="0" smtClean="0"/>
              <a:t>   including the major discoveries and the </a:t>
            </a:r>
          </a:p>
          <a:p>
            <a:pPr marL="800100" indent="-800100">
              <a:buNone/>
            </a:pPr>
            <a:r>
              <a:rPr lang="en-US" dirty="0"/>
              <a:t> </a:t>
            </a:r>
            <a:r>
              <a:rPr lang="en-US" dirty="0" smtClean="0"/>
              <a:t>   scientists responsible for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8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Archaea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7107" name="Rectangle 13"/>
          <p:cNvSpPr>
            <a:spLocks noGrp="1"/>
          </p:cNvSpPr>
          <p:nvPr>
            <p:ph idx="10"/>
          </p:nvPr>
        </p:nvSpPr>
        <p:spPr>
          <a:xfrm>
            <a:off x="304800" y="1600201"/>
            <a:ext cx="8537575" cy="5257799"/>
          </a:xfrm>
        </p:spPr>
        <p:txBody>
          <a:bodyPr/>
          <a:lstStyle/>
          <a:p>
            <a:r>
              <a:rPr lang="en-US" dirty="0" smtClean="0"/>
              <a:t>Prokaryotes</a:t>
            </a:r>
          </a:p>
          <a:p>
            <a:r>
              <a:rPr lang="en-US" dirty="0" smtClean="0"/>
              <a:t>______</a:t>
            </a:r>
            <a:r>
              <a:rPr lang="en-US" dirty="0" smtClean="0"/>
              <a:t> </a:t>
            </a:r>
            <a:r>
              <a:rPr lang="en-US" dirty="0" smtClean="0"/>
              <a:t>peptidoglycan cell walls</a:t>
            </a:r>
          </a:p>
          <a:p>
            <a:r>
              <a:rPr lang="en-US" dirty="0" smtClean="0"/>
              <a:t>Often live in </a:t>
            </a:r>
            <a:r>
              <a:rPr lang="en-US" dirty="0" smtClean="0"/>
              <a:t>__________</a:t>
            </a:r>
            <a:r>
              <a:rPr lang="en-US" dirty="0" smtClean="0"/>
              <a:t> </a:t>
            </a:r>
            <a:r>
              <a:rPr lang="en-US" dirty="0" smtClean="0"/>
              <a:t>environments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Three main groups</a:t>
            </a:r>
          </a:p>
          <a:p>
            <a:pPr lvl="3"/>
            <a:r>
              <a:rPr lang="en-US" i="1" dirty="0"/>
              <a:t>Methanogens</a:t>
            </a:r>
          </a:p>
          <a:p>
            <a:pPr lvl="4"/>
            <a:r>
              <a:rPr lang="en-US" dirty="0"/>
              <a:t>In respiration, produce methane as a waste</a:t>
            </a:r>
          </a:p>
          <a:p>
            <a:pPr lvl="3"/>
            <a:r>
              <a:rPr lang="en-US" i="1" dirty="0"/>
              <a:t>Extreme halophiles </a:t>
            </a:r>
            <a:r>
              <a:rPr lang="en-US" dirty="0"/>
              <a:t>(</a:t>
            </a:r>
            <a:r>
              <a:rPr lang="en-US" i="1" dirty="0"/>
              <a:t>halo</a:t>
            </a:r>
            <a:r>
              <a:rPr lang="en-US" dirty="0"/>
              <a:t> = salt, </a:t>
            </a:r>
            <a:r>
              <a:rPr lang="en-US" i="1" dirty="0" err="1"/>
              <a:t>philic</a:t>
            </a:r>
            <a:r>
              <a:rPr lang="en-US" dirty="0"/>
              <a:t> = loving)</a:t>
            </a:r>
            <a:endParaRPr lang="en-US" i="1" dirty="0"/>
          </a:p>
          <a:p>
            <a:pPr lvl="4"/>
            <a:r>
              <a:rPr lang="en-US" dirty="0"/>
              <a:t>Salty environment such as Great Salt Lake and Dead Sea</a:t>
            </a:r>
          </a:p>
          <a:p>
            <a:pPr lvl="3"/>
            <a:r>
              <a:rPr lang="en-US" i="1" dirty="0"/>
              <a:t>Extreme thermophiles</a:t>
            </a:r>
          </a:p>
          <a:p>
            <a:pPr lvl="4"/>
            <a:r>
              <a:rPr lang="en-US" dirty="0"/>
              <a:t>Hot sulfurous water such as Yellowstone National Park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77951"/>
            <a:ext cx="2943225" cy="2066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2345125"/>
            <a:ext cx="3124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http://sgugenetics.pbworks.com/f/1301842539/archaea(1).jpg</a:t>
            </a:r>
          </a:p>
        </p:txBody>
      </p:sp>
    </p:spTree>
    <p:extLst>
      <p:ext uri="{BB962C8B-B14F-4D97-AF65-F5344CB8AC3E}">
        <p14:creationId xmlns:p14="http://schemas.microsoft.com/office/powerpoint/2010/main" val="160092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Protozoa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_____</a:t>
            </a:r>
            <a:r>
              <a:rPr lang="en-US" dirty="0" smtClean="0"/>
              <a:t>cellular</a:t>
            </a:r>
            <a:endParaRPr lang="en-US" dirty="0" smtClean="0"/>
          </a:p>
          <a:p>
            <a:pPr lvl="1"/>
            <a:r>
              <a:rPr lang="en-US" dirty="0" smtClean="0"/>
              <a:t>Eukaryote</a:t>
            </a:r>
          </a:p>
          <a:p>
            <a:pPr lvl="1"/>
            <a:r>
              <a:rPr lang="en-US" dirty="0" smtClean="0"/>
              <a:t>_______</a:t>
            </a:r>
            <a:r>
              <a:rPr lang="en-US" dirty="0" smtClean="0"/>
              <a:t> </a:t>
            </a:r>
            <a:r>
              <a:rPr lang="en-US" dirty="0"/>
              <a:t>or ingest organic </a:t>
            </a:r>
            <a:r>
              <a:rPr lang="en-US" dirty="0" smtClean="0"/>
              <a:t>chemicals</a:t>
            </a:r>
          </a:p>
          <a:p>
            <a:pPr lvl="1"/>
            <a:r>
              <a:rPr lang="en-US" dirty="0" smtClean="0"/>
              <a:t>May be </a:t>
            </a:r>
            <a:r>
              <a:rPr lang="en-US" dirty="0" smtClean="0"/>
              <a:t>Mobile</a:t>
            </a:r>
          </a:p>
          <a:p>
            <a:pPr lvl="2"/>
            <a:r>
              <a:rPr lang="en-US" dirty="0" smtClean="0"/>
              <a:t>Pseudopods, extensions of their cytoplasm (amebae)</a:t>
            </a:r>
          </a:p>
          <a:p>
            <a:pPr lvl="2"/>
            <a:r>
              <a:rPr lang="en-US" dirty="0" smtClean="0"/>
              <a:t>Flagella</a:t>
            </a:r>
          </a:p>
          <a:p>
            <a:pPr lvl="2"/>
            <a:r>
              <a:rPr lang="en-US" dirty="0" smtClean="0"/>
              <a:t>Cilia, shorter appendages</a:t>
            </a:r>
          </a:p>
          <a:p>
            <a:pPr lvl="1"/>
            <a:r>
              <a:rPr lang="en-US" dirty="0" smtClean="0"/>
              <a:t>Live</a:t>
            </a:r>
          </a:p>
          <a:p>
            <a:pPr lvl="2"/>
            <a:r>
              <a:rPr lang="en-US" dirty="0" smtClean="0"/>
              <a:t>Entities</a:t>
            </a:r>
          </a:p>
          <a:p>
            <a:pPr lvl="2"/>
            <a:r>
              <a:rPr lang="en-US" dirty="0" smtClean="0"/>
              <a:t>Parasites</a:t>
            </a:r>
          </a:p>
          <a:p>
            <a:pPr lvl="3"/>
            <a:r>
              <a:rPr lang="en-US" dirty="0" smtClean="0"/>
              <a:t>Derive nutrition from living host</a:t>
            </a:r>
          </a:p>
          <a:p>
            <a:pPr lvl="2"/>
            <a:r>
              <a:rPr lang="en-US" dirty="0" smtClean="0"/>
              <a:t>Euglena</a:t>
            </a:r>
          </a:p>
          <a:p>
            <a:pPr lvl="3"/>
            <a:r>
              <a:rPr lang="en-US" dirty="0" smtClean="0"/>
              <a:t>Photosynthetic</a:t>
            </a:r>
          </a:p>
          <a:p>
            <a:pPr lvl="1"/>
            <a:r>
              <a:rPr lang="en-US" dirty="0" smtClean="0"/>
              <a:t>Reproduction, sexually or asexually</a:t>
            </a:r>
          </a:p>
          <a:p>
            <a:pPr lvl="2"/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ami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4056"/>
            <a:ext cx="2828883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15000" y="2509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http://cf.ydcdn.net/1.0.1.59/images/main/A5amoeba.jpg</a:t>
            </a:r>
          </a:p>
        </p:txBody>
      </p:sp>
    </p:spTree>
    <p:extLst>
      <p:ext uri="{BB962C8B-B14F-4D97-AF65-F5344CB8AC3E}">
        <p14:creationId xmlns:p14="http://schemas.microsoft.com/office/powerpoint/2010/main" val="365350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Fungi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Eukaryotes</a:t>
            </a:r>
          </a:p>
          <a:p>
            <a:pPr lvl="1"/>
            <a:r>
              <a:rPr lang="en-US" dirty="0" smtClean="0"/>
              <a:t>Have a </a:t>
            </a:r>
            <a:r>
              <a:rPr lang="en-US" dirty="0" smtClean="0"/>
              <a:t>________</a:t>
            </a:r>
            <a:r>
              <a:rPr lang="en-US" dirty="0" smtClean="0"/>
              <a:t> </a:t>
            </a:r>
            <a:r>
              <a:rPr lang="en-US" dirty="0" smtClean="0"/>
              <a:t>nucleus containing genetic </a:t>
            </a:r>
          </a:p>
          <a:p>
            <a:pPr marL="457200" lvl="1" indent="0">
              <a:buNone/>
            </a:pPr>
            <a:r>
              <a:rPr lang="en-US" dirty="0" smtClean="0"/>
              <a:t>material (DNA) surrounded by nuclear </a:t>
            </a:r>
          </a:p>
          <a:p>
            <a:pPr marL="457200" lvl="1" indent="0">
              <a:buNone/>
            </a:pPr>
            <a:r>
              <a:rPr lang="en-US" dirty="0" smtClean="0"/>
              <a:t>membrane</a:t>
            </a:r>
          </a:p>
          <a:p>
            <a:endParaRPr lang="en-US" dirty="0" smtClean="0"/>
          </a:p>
          <a:p>
            <a:r>
              <a:rPr lang="en-US" dirty="0" smtClean="0"/>
              <a:t>Cell </a:t>
            </a:r>
            <a:r>
              <a:rPr lang="en-US" dirty="0" smtClean="0"/>
              <a:t>______</a:t>
            </a:r>
            <a:endParaRPr lang="en-US" dirty="0"/>
          </a:p>
          <a:p>
            <a:pPr lvl="1"/>
            <a:r>
              <a:rPr lang="en-US" dirty="0" smtClean="0"/>
              <a:t>Chitin (pronounced Ki-tin)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Kingdom fungi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Unicellular</a:t>
            </a:r>
          </a:p>
          <a:p>
            <a:pPr lvl="3"/>
            <a:r>
              <a:rPr lang="en-US" dirty="0" smtClean="0"/>
              <a:t>Yeast</a:t>
            </a:r>
          </a:p>
          <a:p>
            <a:pPr lvl="3"/>
            <a:r>
              <a:rPr lang="en-US" dirty="0" smtClean="0"/>
              <a:t>Oval microorganisms larger than bacteria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Multicellular</a:t>
            </a:r>
          </a:p>
          <a:p>
            <a:pPr marL="1348740" lvl="3" indent="-342900">
              <a:buFont typeface="+mj-lt"/>
              <a:buAutoNum type="arabicPeriod"/>
            </a:pPr>
            <a:r>
              <a:rPr lang="en-US" dirty="0" smtClean="0"/>
              <a:t>Mushroom or </a:t>
            </a:r>
          </a:p>
          <a:p>
            <a:pPr marL="1348740" lvl="3" indent="-342900">
              <a:buFont typeface="+mj-lt"/>
              <a:buAutoNum type="arabicPeriod"/>
            </a:pPr>
            <a:r>
              <a:rPr lang="en-US" dirty="0" smtClean="0"/>
              <a:t>mold</a:t>
            </a:r>
          </a:p>
          <a:p>
            <a:pPr marL="1005840" lvl="3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encrypted-tbn1.gstatic.com/images?q=tbn:ANd9GcQJ0H4sdiv04sPNWz_O0slz7y4fXgOEXnmX0WyOrMm9PIi87kzQ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6448"/>
            <a:ext cx="2476500" cy="200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ye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6985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50047"/>
            <a:ext cx="2476501" cy="18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64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Fungi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7467600" cy="487375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Typical fungi</a:t>
            </a:r>
          </a:p>
          <a:p>
            <a:pPr lvl="2"/>
            <a:r>
              <a:rPr lang="en-US" dirty="0" smtClean="0"/>
              <a:t>______</a:t>
            </a:r>
            <a:endParaRPr lang="en-US" dirty="0" smtClean="0"/>
          </a:p>
          <a:p>
            <a:pPr lvl="2"/>
            <a:r>
              <a:rPr lang="en-US" dirty="0"/>
              <a:t>Molds consist of masses of mycelia, which are</a:t>
            </a:r>
          </a:p>
          <a:p>
            <a:pPr marL="731520" lvl="2" indent="0">
              <a:buNone/>
            </a:pPr>
            <a:r>
              <a:rPr lang="en-US" dirty="0"/>
              <a:t> composed of filaments called hyphae </a:t>
            </a:r>
          </a:p>
          <a:p>
            <a:pPr lvl="2"/>
            <a:r>
              <a:rPr lang="en-US" dirty="0"/>
              <a:t>Cannot carry out photosynthesis</a:t>
            </a:r>
          </a:p>
          <a:p>
            <a:pPr lvl="1"/>
            <a:r>
              <a:rPr lang="en-US" dirty="0" smtClean="0"/>
              <a:t>Reproduction</a:t>
            </a:r>
          </a:p>
          <a:p>
            <a:pPr lvl="2"/>
            <a:r>
              <a:rPr lang="en-US" dirty="0" smtClean="0"/>
              <a:t>Sexually</a:t>
            </a:r>
          </a:p>
          <a:p>
            <a:pPr lvl="2"/>
            <a:r>
              <a:rPr lang="en-US" dirty="0" smtClean="0"/>
              <a:t>Asexually</a:t>
            </a:r>
          </a:p>
          <a:p>
            <a:pPr lvl="1"/>
            <a:r>
              <a:rPr lang="en-US" dirty="0" smtClean="0"/>
              <a:t>Nutrients</a:t>
            </a:r>
          </a:p>
          <a:p>
            <a:pPr lvl="2"/>
            <a:r>
              <a:rPr lang="en-US" dirty="0" smtClean="0"/>
              <a:t>Organic material from environment</a:t>
            </a:r>
          </a:p>
          <a:p>
            <a:pPr lvl="3"/>
            <a:r>
              <a:rPr lang="en-US" dirty="0" smtClean="0"/>
              <a:t>Soil</a:t>
            </a:r>
          </a:p>
          <a:p>
            <a:pPr lvl="3"/>
            <a:r>
              <a:rPr lang="en-US" dirty="0" smtClean="0"/>
              <a:t>Water</a:t>
            </a:r>
          </a:p>
          <a:p>
            <a:pPr lvl="3"/>
            <a:r>
              <a:rPr lang="en-US" dirty="0" smtClean="0"/>
              <a:t>Animal host</a:t>
            </a:r>
          </a:p>
          <a:p>
            <a:pPr lvl="3"/>
            <a:r>
              <a:rPr lang="en-US" dirty="0" smtClean="0"/>
              <a:t>Plant host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" descr="http://pmgbiology.files.wordpress.com/2014/06/17_14bmycelium-l-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2529840" cy="226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gure_01_01b_unlabele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8"/>
          <a:stretch/>
        </p:blipFill>
        <p:spPr>
          <a:xfrm>
            <a:off x="5715000" y="3886200"/>
            <a:ext cx="2170518" cy="23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9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Algae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75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Photosynthetic (energy)</a:t>
            </a:r>
          </a:p>
          <a:p>
            <a:pPr lvl="1"/>
            <a:r>
              <a:rPr lang="en-US" dirty="0"/>
              <a:t>Found in </a:t>
            </a:r>
            <a:r>
              <a:rPr lang="en-US" dirty="0" smtClean="0"/>
              <a:t>______</a:t>
            </a:r>
            <a:r>
              <a:rPr lang="en-US" dirty="0" smtClean="0"/>
              <a:t>water</a:t>
            </a:r>
            <a:r>
              <a:rPr lang="en-US" dirty="0"/>
              <a:t>, saltwater, and </a:t>
            </a:r>
            <a:r>
              <a:rPr lang="en-US" dirty="0" smtClean="0"/>
              <a:t>soil</a:t>
            </a:r>
          </a:p>
          <a:p>
            <a:pPr lvl="1"/>
            <a:r>
              <a:rPr lang="en-US" dirty="0"/>
              <a:t>Produce </a:t>
            </a:r>
            <a:r>
              <a:rPr lang="en-US" dirty="0" smtClean="0"/>
              <a:t>______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carbohydrates</a:t>
            </a:r>
          </a:p>
          <a:p>
            <a:pPr lvl="1"/>
            <a:r>
              <a:rPr lang="en-US" dirty="0" smtClean="0"/>
              <a:t>Eukaryote</a:t>
            </a:r>
          </a:p>
          <a:p>
            <a:pPr lvl="1"/>
            <a:r>
              <a:rPr lang="en-US" dirty="0" smtClean="0"/>
              <a:t>Reproduction</a:t>
            </a:r>
          </a:p>
          <a:p>
            <a:pPr lvl="2"/>
            <a:r>
              <a:rPr lang="en-US" dirty="0" smtClean="0"/>
              <a:t>Sexually</a:t>
            </a:r>
          </a:p>
          <a:p>
            <a:pPr lvl="2"/>
            <a:r>
              <a:rPr lang="en-US" dirty="0" smtClean="0"/>
              <a:t>Asexually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Cell wall</a:t>
            </a:r>
          </a:p>
          <a:p>
            <a:pPr lvl="2"/>
            <a:r>
              <a:rPr lang="en-US" dirty="0" smtClean="0"/>
              <a:t>Cellulose (carbohydrate)</a:t>
            </a:r>
          </a:p>
          <a:p>
            <a:pPr lvl="1"/>
            <a:r>
              <a:rPr lang="en-US" dirty="0" smtClean="0"/>
              <a:t>Balance of nature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figure_01_01d_labele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0"/>
          <a:stretch/>
        </p:blipFill>
        <p:spPr>
          <a:xfrm>
            <a:off x="4800600" y="2895600"/>
            <a:ext cx="3224213" cy="3425817"/>
          </a:xfrm>
          <a:prstGeom prst="rect">
            <a:avLst/>
          </a:prstGeom>
        </p:spPr>
      </p:pic>
      <p:sp>
        <p:nvSpPr>
          <p:cNvPr id="5" name="Title 12"/>
          <p:cNvSpPr txBox="1">
            <a:spLocks/>
          </p:cNvSpPr>
          <p:nvPr/>
        </p:nvSpPr>
        <p:spPr>
          <a:xfrm>
            <a:off x="4725988" y="6379515"/>
            <a:ext cx="3298825" cy="27699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smtClean="0">
                <a:solidFill>
                  <a:srgbClr val="000000"/>
                </a:solidFill>
              </a:rPr>
              <a:t>Figure 1.1d  Types of microorganisms.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8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Viruses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001000" cy="4114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So small, </a:t>
            </a:r>
            <a:r>
              <a:rPr lang="en-US" dirty="0" smtClean="0"/>
              <a:t>need _______ </a:t>
            </a:r>
            <a:r>
              <a:rPr lang="en-US" dirty="0" smtClean="0"/>
              <a:t>microscope</a:t>
            </a:r>
          </a:p>
          <a:p>
            <a:pPr lvl="1"/>
            <a:r>
              <a:rPr lang="en-US" dirty="0" smtClean="0"/>
              <a:t>__</a:t>
            </a:r>
            <a:r>
              <a:rPr lang="en-US" dirty="0" smtClean="0"/>
              <a:t>cellular </a:t>
            </a:r>
            <a:r>
              <a:rPr lang="en-US" dirty="0" smtClean="0"/>
              <a:t>(not cellular)</a:t>
            </a:r>
          </a:p>
          <a:p>
            <a:pPr lvl="1"/>
            <a:r>
              <a:rPr lang="en-US" dirty="0" smtClean="0"/>
              <a:t>Contains</a:t>
            </a:r>
          </a:p>
          <a:p>
            <a:pPr lvl="2"/>
            <a:r>
              <a:rPr lang="en-US" dirty="0" smtClean="0"/>
              <a:t>Core, one type of nucleic acid (DNA or RNA)</a:t>
            </a:r>
          </a:p>
          <a:p>
            <a:pPr lvl="3"/>
            <a:r>
              <a:rPr lang="en-US" dirty="0" smtClean="0"/>
              <a:t>Is surrounded by protein coat</a:t>
            </a:r>
          </a:p>
          <a:p>
            <a:pPr lvl="4"/>
            <a:r>
              <a:rPr lang="en-US" dirty="0" smtClean="0"/>
              <a:t>Sometimes encased by lipid membrane (envelope)</a:t>
            </a:r>
          </a:p>
          <a:p>
            <a:pPr lvl="1"/>
            <a:r>
              <a:rPr lang="en-US" dirty="0" smtClean="0"/>
              <a:t>Reproduction</a:t>
            </a:r>
          </a:p>
          <a:p>
            <a:pPr lvl="2"/>
            <a:r>
              <a:rPr lang="en-US" dirty="0"/>
              <a:t>Are replicated only when they are in a living</a:t>
            </a:r>
            <a:br>
              <a:rPr lang="en-US" dirty="0"/>
            </a:br>
            <a:r>
              <a:rPr lang="en-US" dirty="0"/>
              <a:t>host </a:t>
            </a:r>
            <a:r>
              <a:rPr lang="en-US" dirty="0" smtClean="0"/>
              <a:t>cell</a:t>
            </a:r>
          </a:p>
          <a:p>
            <a:pPr lvl="2"/>
            <a:r>
              <a:rPr lang="en-US" dirty="0" smtClean="0"/>
              <a:t>Cellular machinery or other organisms</a:t>
            </a:r>
          </a:p>
          <a:p>
            <a:pPr lvl="1"/>
            <a:r>
              <a:rPr lang="en-US" dirty="0" smtClean="0"/>
              <a:t>Considered living </a:t>
            </a:r>
            <a:r>
              <a:rPr lang="en-US" dirty="0" smtClean="0"/>
              <a:t>organisms within host cells</a:t>
            </a: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8" descr="https://upload.wikimedia.org/wikipedia/en/1/1e/Virus_stucture_sim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1"/>
            <a:ext cx="3084672" cy="201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gure_01_01e_unlabele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"/>
          <a:stretch/>
        </p:blipFill>
        <p:spPr>
          <a:xfrm>
            <a:off x="6614020" y="4495800"/>
            <a:ext cx="2125168" cy="223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0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Multicellular Animal Parasites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2467" name="Rectangle 9"/>
          <p:cNvSpPr>
            <a:spLocks noGrp="1"/>
          </p:cNvSpPr>
          <p:nvPr>
            <p:ph idx="10"/>
          </p:nvPr>
        </p:nvSpPr>
        <p:spPr>
          <a:xfrm>
            <a:off x="304800" y="1295400"/>
            <a:ext cx="8537575" cy="5257799"/>
          </a:xfrm>
        </p:spPr>
        <p:txBody>
          <a:bodyPr/>
          <a:lstStyle/>
          <a:p>
            <a:r>
              <a:rPr lang="en-US" dirty="0" smtClean="0"/>
              <a:t>Eukaryotes</a:t>
            </a:r>
          </a:p>
          <a:p>
            <a:r>
              <a:rPr lang="en-US" dirty="0" smtClean="0"/>
              <a:t>______</a:t>
            </a:r>
            <a:r>
              <a:rPr lang="en-US" dirty="0" smtClean="0"/>
              <a:t>cellular </a:t>
            </a:r>
            <a:r>
              <a:rPr lang="en-US" dirty="0" smtClean="0"/>
              <a:t>animals</a:t>
            </a:r>
          </a:p>
          <a:p>
            <a:r>
              <a:rPr lang="en-US" dirty="0" smtClean="0"/>
              <a:t>____</a:t>
            </a:r>
            <a:r>
              <a:rPr lang="en-US" dirty="0" smtClean="0"/>
              <a:t> </a:t>
            </a:r>
            <a:r>
              <a:rPr lang="en-US" dirty="0" smtClean="0"/>
              <a:t>strictly microorganisms</a:t>
            </a:r>
          </a:p>
          <a:p>
            <a:r>
              <a:rPr lang="en-US" dirty="0" smtClean="0"/>
              <a:t>Parasitic flatworms and roundworms are called helminths</a:t>
            </a:r>
          </a:p>
          <a:p>
            <a:pPr lvl="1"/>
            <a:r>
              <a:rPr lang="en-US" dirty="0" smtClean="0"/>
              <a:t>Some microscopic stages in their life cycles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  <p:pic>
        <p:nvPicPr>
          <p:cNvPr id="5" name="Picture 2" descr="http://static.memrise.com/uploads/mems/output/6361219-1411190307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297781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images.medicaldaily.com/sites/medicaldaily.com/files/styles/headline/public/2014/08/21/tapeworm.jpg?itok=LWX6_g1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0"/>
            <a:ext cx="2601203" cy="195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9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Classification of microorganisms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0010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Before microbes discovery only:</a:t>
            </a:r>
          </a:p>
          <a:p>
            <a:pPr lvl="1"/>
            <a:r>
              <a:rPr lang="en-US" dirty="0" smtClean="0"/>
              <a:t>Animal kingdom</a:t>
            </a:r>
          </a:p>
          <a:p>
            <a:pPr lvl="1"/>
            <a:r>
              <a:rPr lang="en-US" dirty="0" smtClean="0"/>
              <a:t>Plant kingdom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In 1978, </a:t>
            </a:r>
            <a:r>
              <a:rPr lang="en-US" b="1" dirty="0" smtClean="0">
                <a:solidFill>
                  <a:schemeClr val="accent1"/>
                </a:solidFill>
              </a:rPr>
              <a:t>Carl </a:t>
            </a:r>
            <a:r>
              <a:rPr lang="en-US" b="1" dirty="0" err="1" smtClean="0">
                <a:solidFill>
                  <a:schemeClr val="accent1"/>
                </a:solidFill>
              </a:rPr>
              <a:t>Woese</a:t>
            </a:r>
            <a:r>
              <a:rPr lang="en-US" dirty="0"/>
              <a:t>, </a:t>
            </a:r>
            <a:r>
              <a:rPr lang="en-US" dirty="0" smtClean="0"/>
              <a:t>_______</a:t>
            </a:r>
            <a:r>
              <a:rPr lang="en-US" dirty="0" smtClean="0"/>
              <a:t> </a:t>
            </a:r>
            <a:r>
              <a:rPr lang="en-US" dirty="0"/>
              <a:t>domains based on cellular </a:t>
            </a:r>
            <a:r>
              <a:rPr lang="en-US" dirty="0" smtClean="0"/>
              <a:t>organization (NOTE: see graphic next screen)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Bacteria (cell wall contains peptidoglycan)</a:t>
            </a:r>
          </a:p>
          <a:p>
            <a:pPr lvl="1"/>
            <a:r>
              <a:rPr lang="en-US" dirty="0" smtClean="0"/>
              <a:t>Archaea (cell wall, if present, lacks peptidoglycan)</a:t>
            </a:r>
          </a:p>
          <a:p>
            <a:pPr lvl="1"/>
            <a:r>
              <a:rPr lang="en-US" dirty="0" smtClean="0"/>
              <a:t>Eukaryote</a:t>
            </a:r>
          </a:p>
          <a:p>
            <a:pPr lvl="2"/>
            <a:r>
              <a:rPr lang="en-US" dirty="0" err="1" smtClean="0"/>
              <a:t>Protists</a:t>
            </a:r>
            <a:r>
              <a:rPr lang="en-US" dirty="0" smtClean="0"/>
              <a:t> (Protozoa, and Algae)</a:t>
            </a:r>
          </a:p>
          <a:p>
            <a:pPr lvl="2"/>
            <a:r>
              <a:rPr lang="en-US" dirty="0" smtClean="0"/>
              <a:t>Fungi (yeast, mold and mushroom)</a:t>
            </a:r>
          </a:p>
          <a:p>
            <a:pPr lvl="2"/>
            <a:r>
              <a:rPr lang="en-US" dirty="0" smtClean="0"/>
              <a:t>Plants (flowering plant, …)</a:t>
            </a:r>
          </a:p>
          <a:p>
            <a:pPr lvl="2"/>
            <a:r>
              <a:rPr lang="en-US" dirty="0" smtClean="0"/>
              <a:t>Animal(insect,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2575" y="90488"/>
            <a:ext cx="8861425" cy="59531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Three</a:t>
            </a:r>
            <a:r>
              <a:rPr lang="en-US" sz="2400" b="1" dirty="0">
                <a:solidFill>
                  <a:schemeClr val="accent1"/>
                </a:solidFill>
              </a:rPr>
              <a:t>-Domain </a:t>
            </a:r>
            <a:r>
              <a:rPr lang="en-US" sz="2400" b="1" dirty="0" smtClean="0">
                <a:solidFill>
                  <a:schemeClr val="accent1"/>
                </a:solidFill>
              </a:rPr>
              <a:t>System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7" name="Picture 6" descr="figure_10_01_1_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0"/>
          <a:stretch/>
        </p:blipFill>
        <p:spPr>
          <a:xfrm>
            <a:off x="271272" y="670560"/>
            <a:ext cx="8601456" cy="56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4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Title 1"/>
          <p:cNvSpPr>
            <a:spLocks noGrp="1"/>
          </p:cNvSpPr>
          <p:nvPr>
            <p:ph type="title"/>
          </p:nvPr>
        </p:nvSpPr>
        <p:spPr>
          <a:xfrm>
            <a:off x="282575" y="228600"/>
            <a:ext cx="8861425" cy="67151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History Timeline of the Golden Age of Microbiology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figure_01_04_0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2"/>
          <a:stretch/>
        </p:blipFill>
        <p:spPr>
          <a:xfrm>
            <a:off x="0" y="1143000"/>
            <a:ext cx="897009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6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many of you have taken your kids for vaccinations? If you do not have children, what type of vaccinations have you had?</a:t>
            </a:r>
          </a:p>
          <a:p>
            <a:endParaRPr lang="en-US" dirty="0"/>
          </a:p>
          <a:p>
            <a:r>
              <a:rPr lang="en-US" dirty="0" smtClean="0"/>
              <a:t>How many times you have taken antibiotics in the past few years?</a:t>
            </a:r>
          </a:p>
          <a:p>
            <a:endParaRPr lang="en-US" dirty="0"/>
          </a:p>
          <a:p>
            <a:r>
              <a:rPr lang="en-US" dirty="0" smtClean="0"/>
              <a:t>Who knows someone who has had a really unusual infection?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2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6397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History of Microbiology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5105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______</a:t>
            </a:r>
            <a:r>
              <a:rPr lang="en-US" dirty="0" smtClean="0"/>
              <a:t> </a:t>
            </a:r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In 1665, </a:t>
            </a:r>
            <a:r>
              <a:rPr lang="en-US" b="1" dirty="0" smtClean="0">
                <a:solidFill>
                  <a:schemeClr val="accent1"/>
                </a:solidFill>
              </a:rPr>
              <a:t>Robert Hooke </a:t>
            </a:r>
            <a:r>
              <a:rPr lang="en-US" dirty="0" smtClean="0"/>
              <a:t>reported </a:t>
            </a:r>
            <a:r>
              <a:rPr lang="en-US" dirty="0" smtClean="0"/>
              <a:t>life’s </a:t>
            </a:r>
            <a:r>
              <a:rPr lang="en-US" dirty="0" smtClean="0"/>
              <a:t>smallest structure units (little boxes) </a:t>
            </a:r>
            <a:r>
              <a:rPr lang="en-US" dirty="0" smtClean="0"/>
              <a:t>(</a:t>
            </a:r>
            <a:r>
              <a:rPr lang="en-US" dirty="0" smtClean="0"/>
              <a:t>_______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Cell theory (What is cell theory?)</a:t>
            </a:r>
          </a:p>
          <a:p>
            <a:pPr lvl="1"/>
            <a:r>
              <a:rPr lang="en-US" dirty="0" smtClean="0"/>
              <a:t>Invisible world of microorganisms:</a:t>
            </a:r>
            <a:endParaRPr lang="en-US" dirty="0"/>
          </a:p>
          <a:p>
            <a:pPr lvl="1"/>
            <a:r>
              <a:rPr lang="en-US" dirty="0" smtClean="0"/>
              <a:t>In 1723, Van Leeuwenhoek made details drawing of  bacteria and protozoa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ainwater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aterial from teeth</a:t>
            </a:r>
          </a:p>
          <a:p>
            <a:pPr lvl="2"/>
            <a:r>
              <a:rPr lang="en-US" dirty="0" smtClean="0"/>
              <a:t>feces</a:t>
            </a:r>
            <a:endParaRPr lang="en-US" dirty="0"/>
          </a:p>
        </p:txBody>
      </p:sp>
      <p:pic>
        <p:nvPicPr>
          <p:cNvPr id="4" name="Picture 3" descr="figure_01_02c_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"/>
          <a:stretch/>
        </p:blipFill>
        <p:spPr>
          <a:xfrm>
            <a:off x="5486400" y="1447800"/>
            <a:ext cx="275932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8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First Observations</a:t>
            </a:r>
            <a:endParaRPr lang="en-US" dirty="0"/>
          </a:p>
        </p:txBody>
      </p:sp>
      <p:sp>
        <p:nvSpPr>
          <p:cNvPr id="73731" name="Rectangle 5"/>
          <p:cNvSpPr>
            <a:spLocks noGrp="1"/>
          </p:cNvSpPr>
          <p:nvPr>
            <p:ph idx="10"/>
          </p:nvPr>
        </p:nvSpPr>
        <p:spPr>
          <a:xfrm>
            <a:off x="152400" y="990600"/>
            <a:ext cx="4953000" cy="5638799"/>
          </a:xfrm>
        </p:spPr>
        <p:txBody>
          <a:bodyPr/>
          <a:lstStyle/>
          <a:p>
            <a:r>
              <a:rPr lang="en-US" dirty="0" smtClean="0"/>
              <a:t>1665: </a:t>
            </a:r>
            <a:r>
              <a:rPr lang="en-US" b="1" dirty="0" smtClean="0">
                <a:solidFill>
                  <a:schemeClr val="accent1"/>
                </a:solidFill>
              </a:rPr>
              <a:t>Robert Hooke </a:t>
            </a:r>
            <a:r>
              <a:rPr lang="en-US" dirty="0" smtClean="0"/>
              <a:t>reported that living things are composed of little boxes, or </a:t>
            </a:r>
            <a:r>
              <a:rPr lang="fr-FR" dirty="0" smtClean="0"/>
              <a:t>"</a:t>
            </a:r>
            <a:r>
              <a:rPr lang="en-US" dirty="0" smtClean="0"/>
              <a:t>cells</a:t>
            </a:r>
            <a:r>
              <a:rPr lang="fr-FR" dirty="0"/>
              <a:t>"</a:t>
            </a:r>
            <a:endParaRPr lang="en-US" dirty="0" smtClean="0"/>
          </a:p>
          <a:p>
            <a:pPr lvl="1"/>
            <a:r>
              <a:rPr lang="en-US" dirty="0" smtClean="0"/>
              <a:t>Marked the beginning of </a:t>
            </a:r>
            <a:r>
              <a:rPr lang="en-US" b="1" dirty="0" smtClean="0"/>
              <a:t>cell theory:</a:t>
            </a:r>
            <a:r>
              <a:rPr lang="en-US" dirty="0" smtClean="0"/>
              <a:t> All living things are composed of </a:t>
            </a:r>
            <a:r>
              <a:rPr lang="en-US" dirty="0" smtClean="0"/>
              <a:t>______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 first microbes were observed from 1623–1673 by </a:t>
            </a:r>
            <a:r>
              <a:rPr lang="en-US" b="1" dirty="0" smtClean="0">
                <a:solidFill>
                  <a:schemeClr val="accent1"/>
                </a:solidFill>
              </a:rPr>
              <a:t>Anton van Leeuwenhoek</a:t>
            </a:r>
          </a:p>
          <a:p>
            <a:pPr lvl="1"/>
            <a:r>
              <a:rPr lang="en-US" dirty="0" smtClean="0"/>
              <a:t>"Animalcules"</a:t>
            </a:r>
            <a:r>
              <a:rPr lang="fr-FR" dirty="0" smtClean="0"/>
              <a:t> </a:t>
            </a:r>
            <a:r>
              <a:rPr lang="en-US" dirty="0" smtClean="0"/>
              <a:t>viewed through magnifying lenses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  <p:pic>
        <p:nvPicPr>
          <p:cNvPr id="5" name="Picture 4" descr="figure_01_02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7"/>
          <a:stretch/>
        </p:blipFill>
        <p:spPr>
          <a:xfrm>
            <a:off x="5257800" y="2362200"/>
            <a:ext cx="3574111" cy="427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3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Debate over Spontaneous Generation</a:t>
            </a:r>
            <a:endParaRPr lang="en-US" dirty="0"/>
          </a:p>
        </p:txBody>
      </p:sp>
      <p:sp>
        <p:nvSpPr>
          <p:cNvPr id="78851" name="Rectangle 5"/>
          <p:cNvSpPr>
            <a:spLocks noGrp="1"/>
          </p:cNvSpPr>
          <p:nvPr>
            <p:ph idx="10"/>
          </p:nvPr>
        </p:nvSpPr>
        <p:spPr>
          <a:xfrm>
            <a:off x="304800" y="1613264"/>
            <a:ext cx="8537575" cy="5257799"/>
          </a:xfrm>
        </p:spPr>
        <p:txBody>
          <a:bodyPr/>
          <a:lstStyle/>
          <a:p>
            <a:r>
              <a:rPr lang="en-US" b="1" dirty="0" smtClean="0"/>
              <a:t>Spontaneous generation:</a:t>
            </a:r>
            <a:r>
              <a:rPr lang="en-US" dirty="0" smtClean="0"/>
              <a:t> the hypothesis that </a:t>
            </a:r>
            <a:r>
              <a:rPr lang="en-US" dirty="0" smtClean="0"/>
              <a:t>____</a:t>
            </a:r>
            <a:r>
              <a:rPr lang="en-US" dirty="0" smtClean="0"/>
              <a:t> </a:t>
            </a:r>
            <a:r>
              <a:rPr lang="en-US" dirty="0" smtClean="0"/>
              <a:t>arises from </a:t>
            </a:r>
            <a:r>
              <a:rPr lang="en-US" u="sng" dirty="0" smtClean="0"/>
              <a:t>nonliving</a:t>
            </a:r>
            <a:r>
              <a:rPr lang="en-US" dirty="0" smtClean="0"/>
              <a:t> matter; a "vital force" is necessary for life</a:t>
            </a:r>
          </a:p>
          <a:p>
            <a:endParaRPr lang="en-US" dirty="0" smtClean="0"/>
          </a:p>
          <a:p>
            <a:r>
              <a:rPr lang="en-US" b="1" dirty="0" smtClean="0"/>
              <a:t>Biogenesis:</a:t>
            </a:r>
            <a:r>
              <a:rPr lang="en-US" dirty="0" smtClean="0"/>
              <a:t> the hypothesis that living cells arise only from preexisting </a:t>
            </a:r>
            <a:r>
              <a:rPr lang="en-US" u="sng" dirty="0" smtClean="0"/>
              <a:t>living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388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History of Microbiology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077200" cy="2438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______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ge of Microbiology</a:t>
            </a:r>
          </a:p>
          <a:p>
            <a:pPr lvl="1"/>
            <a:r>
              <a:rPr lang="en-US" dirty="0" smtClean="0"/>
              <a:t>Discover agents of diseases and role of immunity to prevent and cure diseases</a:t>
            </a:r>
          </a:p>
          <a:p>
            <a:pPr lvl="1"/>
            <a:r>
              <a:rPr lang="en-US" dirty="0" smtClean="0"/>
              <a:t>Study chemical activities of microorganisms</a:t>
            </a:r>
          </a:p>
          <a:p>
            <a:pPr lvl="1"/>
            <a:r>
              <a:rPr lang="en-US" dirty="0" smtClean="0"/>
              <a:t>Culturing microorganisms</a:t>
            </a:r>
          </a:p>
          <a:p>
            <a:pPr lvl="1"/>
            <a:r>
              <a:rPr lang="en-US" dirty="0" smtClean="0"/>
              <a:t>Performing microscopy technique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733800"/>
            <a:ext cx="7467600" cy="2743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Fermentation </a:t>
            </a:r>
          </a:p>
          <a:p>
            <a:pPr lvl="1"/>
            <a:r>
              <a:rPr lang="en-US" dirty="0" smtClean="0"/>
              <a:t>Pasture, yeast </a:t>
            </a:r>
            <a:r>
              <a:rPr lang="en-US" dirty="0" smtClean="0"/>
              <a:t>______</a:t>
            </a:r>
            <a:r>
              <a:rPr lang="en-US" dirty="0" smtClean="0"/>
              <a:t> </a:t>
            </a:r>
            <a:r>
              <a:rPr lang="en-US" dirty="0" smtClean="0"/>
              <a:t>sugar to alcohol in the absent of air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Pasteurization</a:t>
            </a:r>
          </a:p>
          <a:p>
            <a:pPr lvl="1"/>
            <a:r>
              <a:rPr lang="en-US" dirty="0" smtClean="0"/>
              <a:t>Heat beer and wine just enough to kill most of bacteria that caused the spoilage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7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Golden Age of Microbiology</a:t>
            </a:r>
            <a:endParaRPr lang="en-US" dirty="0"/>
          </a:p>
        </p:txBody>
      </p:sp>
      <p:sp>
        <p:nvSpPr>
          <p:cNvPr id="100355" name="Rectangle 5"/>
          <p:cNvSpPr>
            <a:spLocks noGrp="1"/>
          </p:cNvSpPr>
          <p:nvPr>
            <p:ph idx="10"/>
          </p:nvPr>
        </p:nvSpPr>
        <p:spPr>
          <a:xfrm>
            <a:off x="304800" y="1600201"/>
            <a:ext cx="8537575" cy="5257799"/>
          </a:xfrm>
        </p:spPr>
        <p:txBody>
          <a:bodyPr/>
          <a:lstStyle/>
          <a:p>
            <a:r>
              <a:rPr lang="en-US" dirty="0"/>
              <a:t>Pasteur</a:t>
            </a:r>
            <a:r>
              <a:rPr lang="fr-FR" dirty="0"/>
              <a:t>'</a:t>
            </a:r>
            <a:r>
              <a:rPr lang="en-US" dirty="0"/>
              <a:t>s work, discoveries included the </a:t>
            </a:r>
            <a:r>
              <a:rPr lang="en-US" dirty="0" smtClean="0"/>
              <a:t>___________ </a:t>
            </a:r>
            <a:r>
              <a:rPr lang="en-US" dirty="0"/>
              <a:t>between microbes and disease, immunity, and antimicrobial </a:t>
            </a:r>
            <a:r>
              <a:rPr lang="en-US" dirty="0" smtClean="0"/>
              <a:t>drugs</a:t>
            </a:r>
          </a:p>
          <a:p>
            <a:r>
              <a:rPr lang="en-US" dirty="0" smtClean="0"/>
              <a:t>Pasteur showed that microbes are responsible for fermentation</a:t>
            </a:r>
          </a:p>
          <a:p>
            <a:r>
              <a:rPr lang="en-US" b="1" dirty="0" smtClean="0"/>
              <a:t>Fermentation</a:t>
            </a:r>
            <a:r>
              <a:rPr lang="en-US" dirty="0" smtClean="0"/>
              <a:t> is the microbial conversion of sugar to alcohol in the absence of air</a:t>
            </a:r>
          </a:p>
          <a:p>
            <a:r>
              <a:rPr lang="en-US" dirty="0" smtClean="0"/>
              <a:t>Microbial growth is also responsible for spoilage of food and beverages</a:t>
            </a:r>
          </a:p>
          <a:p>
            <a:r>
              <a:rPr lang="en-US" dirty="0" smtClean="0"/>
              <a:t>Bacteria that use air spoil wine by turning it to vinegar (acetic acid)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0877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The Golden Age of Microbiology</a:t>
            </a:r>
            <a:endParaRPr lang="en-US" dirty="0"/>
          </a:p>
        </p:txBody>
      </p:sp>
      <p:sp>
        <p:nvSpPr>
          <p:cNvPr id="102403" name="Rectangle 12"/>
          <p:cNvSpPr>
            <a:spLocks noGrp="1"/>
          </p:cNvSpPr>
          <p:nvPr>
            <p:ph idx="10"/>
          </p:nvPr>
        </p:nvSpPr>
        <p:spPr>
          <a:xfrm>
            <a:off x="304800" y="1448118"/>
            <a:ext cx="8537575" cy="525779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Pasteur</a:t>
            </a:r>
            <a:r>
              <a:rPr lang="en-US" dirty="0" smtClean="0"/>
              <a:t> demonstrated that ‘spoilage’ bacteria could be killed by </a:t>
            </a:r>
            <a:r>
              <a:rPr lang="en-US" dirty="0" smtClean="0"/>
              <a:t>____</a:t>
            </a:r>
            <a:r>
              <a:rPr lang="en-US" dirty="0" smtClean="0"/>
              <a:t> </a:t>
            </a:r>
            <a:r>
              <a:rPr lang="en-US" dirty="0" smtClean="0"/>
              <a:t>that was not hot enough to evaporate the alcohol in wine</a:t>
            </a:r>
          </a:p>
          <a:p>
            <a:r>
              <a:rPr lang="en-US" b="1" dirty="0" smtClean="0"/>
              <a:t>Pasteurization</a:t>
            </a:r>
            <a:r>
              <a:rPr lang="en-US" dirty="0" smtClean="0"/>
              <a:t> is the application of a high heat for a short time to kill harmful bacteria in beverages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  <p:pic>
        <p:nvPicPr>
          <p:cNvPr id="5" name="Picture 4" descr="figure_01_04_1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0"/>
            <a:ext cx="656933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4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The Germ Theory of Disease</a:t>
            </a:r>
            <a:endParaRPr lang="en-US" dirty="0"/>
          </a:p>
        </p:txBody>
      </p:sp>
      <p:sp>
        <p:nvSpPr>
          <p:cNvPr id="107523" name="Rectangle 5"/>
          <p:cNvSpPr>
            <a:spLocks noGrp="1"/>
          </p:cNvSpPr>
          <p:nvPr>
            <p:ph idx="10"/>
          </p:nvPr>
        </p:nvSpPr>
        <p:spPr>
          <a:xfrm>
            <a:off x="381000" y="1417638"/>
            <a:ext cx="8537575" cy="5257799"/>
          </a:xfrm>
        </p:spPr>
        <p:txBody>
          <a:bodyPr/>
          <a:lstStyle/>
          <a:p>
            <a:r>
              <a:rPr lang="en-US" dirty="0" smtClean="0"/>
              <a:t>1860s: Applying Pasteur</a:t>
            </a:r>
            <a:r>
              <a:rPr lang="fr-FR" dirty="0" smtClean="0"/>
              <a:t>'</a:t>
            </a:r>
            <a:r>
              <a:rPr lang="en-US" dirty="0" smtClean="0"/>
              <a:t>s work showing that microbes are in the </a:t>
            </a:r>
            <a:r>
              <a:rPr lang="en-US" dirty="0" smtClean="0"/>
              <a:t>___</a:t>
            </a:r>
            <a:r>
              <a:rPr lang="en-US" dirty="0" smtClean="0"/>
              <a:t>, </a:t>
            </a:r>
            <a:r>
              <a:rPr lang="en-US" dirty="0" smtClean="0"/>
              <a:t>can spoil </a:t>
            </a:r>
            <a:r>
              <a:rPr lang="en-US" dirty="0" smtClean="0"/>
              <a:t>____</a:t>
            </a:r>
            <a:r>
              <a:rPr lang="en-US" dirty="0" smtClean="0"/>
              <a:t>, </a:t>
            </a:r>
            <a:r>
              <a:rPr lang="en-US" dirty="0" smtClean="0"/>
              <a:t>and cause animal diseases, </a:t>
            </a:r>
            <a:r>
              <a:rPr lang="en-US" b="1" dirty="0" smtClean="0">
                <a:solidFill>
                  <a:schemeClr val="accent1"/>
                </a:solidFill>
              </a:rPr>
              <a:t>Joseph Lister </a:t>
            </a:r>
            <a:r>
              <a:rPr lang="en-US" dirty="0" smtClean="0"/>
              <a:t>used a chemical antiseptic (phenol) to prevent surgical wound infections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  <p:pic>
        <p:nvPicPr>
          <p:cNvPr id="5" name="Picture 4" descr="figure_01_04_2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352800"/>
            <a:ext cx="6928463" cy="241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1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/>
              <a:t>History of </a:t>
            </a:r>
            <a:r>
              <a:rPr lang="en-US" dirty="0" smtClean="0"/>
              <a:t>Microbiology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76200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Germ theory of </a:t>
            </a:r>
            <a:r>
              <a:rPr lang="en-US" dirty="0" smtClean="0"/>
              <a:t>___________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Robert Koch</a:t>
            </a:r>
            <a:r>
              <a:rPr lang="en-US" dirty="0" smtClean="0"/>
              <a:t>, bacteria cause disease</a:t>
            </a:r>
          </a:p>
          <a:p>
            <a:endParaRPr lang="en-US" dirty="0" smtClean="0"/>
          </a:p>
          <a:p>
            <a:r>
              <a:rPr lang="en-US" dirty="0" smtClean="0"/>
              <a:t>Vaccination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Edward Jenner </a:t>
            </a:r>
            <a:r>
              <a:rPr lang="en-US" dirty="0" smtClean="0"/>
              <a:t>protected people from smallpox by </a:t>
            </a:r>
            <a:r>
              <a:rPr lang="en-US" dirty="0" smtClean="0"/>
              <a:t>______</a:t>
            </a:r>
            <a:r>
              <a:rPr lang="en-US" dirty="0" smtClean="0"/>
              <a:t>, </a:t>
            </a:r>
            <a:r>
              <a:rPr lang="en-US" dirty="0" smtClean="0"/>
              <a:t>a milder disease</a:t>
            </a:r>
          </a:p>
          <a:p>
            <a:pPr lvl="1"/>
            <a:r>
              <a:rPr lang="en-US" dirty="0" smtClean="0"/>
              <a:t>1796</a:t>
            </a:r>
            <a:r>
              <a:rPr lang="en-US" dirty="0"/>
              <a:t>: Edward Jenner inoculated a person with cowpox virus, who was then immune from smallpox</a:t>
            </a:r>
          </a:p>
          <a:p>
            <a:pPr lvl="1"/>
            <a:r>
              <a:rPr lang="en-US" dirty="0"/>
              <a:t>Vaccination is derived from the Latin word </a:t>
            </a:r>
            <a:r>
              <a:rPr lang="en-US" i="1" dirty="0" err="1"/>
              <a:t>vacca</a:t>
            </a:r>
            <a:r>
              <a:rPr lang="en-US" i="1" dirty="0"/>
              <a:t>,</a:t>
            </a:r>
            <a:r>
              <a:rPr lang="en-US" dirty="0"/>
              <a:t> meaning cow</a:t>
            </a:r>
          </a:p>
          <a:p>
            <a:pPr lvl="1"/>
            <a:r>
              <a:rPr lang="en-US" dirty="0"/>
              <a:t>The protection is called </a:t>
            </a:r>
            <a:r>
              <a:rPr lang="en-US" b="1" dirty="0" smtClean="0"/>
              <a:t>______________.</a:t>
            </a:r>
            <a:endParaRPr lang="en-US" dirty="0" smtClean="0"/>
          </a:p>
          <a:p>
            <a:pPr lvl="1"/>
            <a:r>
              <a:rPr lang="en-US" dirty="0" smtClean="0"/>
              <a:t>Pasture found why vaccinations work</a:t>
            </a:r>
          </a:p>
          <a:p>
            <a:endParaRPr lang="en-US" dirty="0" smtClean="0"/>
          </a:p>
          <a:p>
            <a:r>
              <a:rPr lang="en-US" dirty="0" smtClean="0"/>
              <a:t>First synthetic of drug (antibiotic)</a:t>
            </a:r>
          </a:p>
          <a:p>
            <a:pPr lvl="1"/>
            <a:r>
              <a:rPr lang="en-US" dirty="0" smtClean="0"/>
              <a:t>Chemotherapy, treatment a disease by using chemical substances</a:t>
            </a:r>
          </a:p>
          <a:p>
            <a:pPr lvl="1"/>
            <a:r>
              <a:rPr lang="en-US" dirty="0" smtClean="0"/>
              <a:t>Antibiotic, bacteria and fungi produce chemicals against other microorganisms</a:t>
            </a:r>
          </a:p>
          <a:p>
            <a:pPr lvl="1"/>
            <a:r>
              <a:rPr lang="en-US" dirty="0" smtClean="0"/>
              <a:t>Synthetic drugs, chemical against microorganisms that prepared in the laboratory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A Fortunate Accident—Antibiotics</a:t>
            </a:r>
            <a:endParaRPr lang="en-US" dirty="0"/>
          </a:p>
        </p:txBody>
      </p:sp>
      <p:sp>
        <p:nvSpPr>
          <p:cNvPr id="121859" name="Rectangle 8"/>
          <p:cNvSpPr>
            <a:spLocks noGrp="1"/>
          </p:cNvSpPr>
          <p:nvPr>
            <p:ph idx="10"/>
          </p:nvPr>
        </p:nvSpPr>
        <p:spPr>
          <a:xfrm>
            <a:off x="304800" y="1066801"/>
            <a:ext cx="8537575" cy="2362200"/>
          </a:xfrm>
        </p:spPr>
        <p:txBody>
          <a:bodyPr/>
          <a:lstStyle/>
          <a:p>
            <a:r>
              <a:rPr lang="en-US" dirty="0" smtClean="0"/>
              <a:t>1928: </a:t>
            </a:r>
            <a:r>
              <a:rPr lang="en-US" b="1" dirty="0" smtClean="0">
                <a:solidFill>
                  <a:schemeClr val="accent1"/>
                </a:solidFill>
              </a:rPr>
              <a:t>Alexander Fleming </a:t>
            </a:r>
            <a:r>
              <a:rPr lang="en-US" dirty="0" smtClean="0"/>
              <a:t>discovered the first </a:t>
            </a:r>
            <a:r>
              <a:rPr lang="en-US" dirty="0" smtClean="0"/>
              <a:t>________</a:t>
            </a:r>
            <a:r>
              <a:rPr lang="en-US" dirty="0" smtClean="0"/>
              <a:t> </a:t>
            </a:r>
            <a:r>
              <a:rPr lang="en-US" dirty="0" smtClean="0"/>
              <a:t>(by accident)</a:t>
            </a:r>
          </a:p>
          <a:p>
            <a:r>
              <a:rPr lang="en-US" dirty="0" smtClean="0"/>
              <a:t>Fleming observed that </a:t>
            </a:r>
            <a:r>
              <a:rPr lang="en-US" i="1" dirty="0" smtClean="0"/>
              <a:t>Penicillium</a:t>
            </a:r>
            <a:r>
              <a:rPr lang="en-US" dirty="0" smtClean="0"/>
              <a:t> fungus made an antibiotic, penicillin, that killed </a:t>
            </a:r>
            <a:r>
              <a:rPr lang="en-US" i="1" dirty="0" smtClean="0"/>
              <a:t>S. aureus</a:t>
            </a:r>
          </a:p>
          <a:p>
            <a:r>
              <a:rPr lang="en-US" dirty="0" smtClean="0"/>
              <a:t>1940s: Penicillin was tested clinically and mass-produced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  <p:pic>
        <p:nvPicPr>
          <p:cNvPr id="22" name="Picture 21" descr="figure_01_0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"/>
          <a:stretch/>
        </p:blipFill>
        <p:spPr>
          <a:xfrm>
            <a:off x="4191000" y="3200401"/>
            <a:ext cx="4572000" cy="36544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90800" y="3200400"/>
            <a:ext cx="1525825" cy="1016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pl-PL" sz="2100" b="1" smtClean="0"/>
              <a:t>Normal</a:t>
            </a:r>
          </a:p>
          <a:p>
            <a:pPr algn="l">
              <a:lnSpc>
                <a:spcPct val="95000"/>
              </a:lnSpc>
            </a:pPr>
            <a:r>
              <a:rPr lang="pl-PL" sz="2100" b="1" smtClean="0"/>
              <a:t>bacterial</a:t>
            </a:r>
          </a:p>
          <a:p>
            <a:pPr algn="l">
              <a:lnSpc>
                <a:spcPct val="95000"/>
              </a:lnSpc>
            </a:pPr>
            <a:r>
              <a:rPr lang="pl-PL" sz="2100" b="1" smtClean="0"/>
              <a:t>colony</a:t>
            </a:r>
            <a:endParaRPr lang="en-US" sz="2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0" y="4419600"/>
            <a:ext cx="1306593" cy="1323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100" b="1" dirty="0"/>
              <a:t>Area of</a:t>
            </a:r>
          </a:p>
          <a:p>
            <a:pPr algn="l">
              <a:lnSpc>
                <a:spcPct val="95000"/>
              </a:lnSpc>
            </a:pPr>
            <a:r>
              <a:rPr lang="en-US" sz="2100" b="1" dirty="0"/>
              <a:t>inhibited</a:t>
            </a:r>
          </a:p>
          <a:p>
            <a:pPr algn="l">
              <a:lnSpc>
                <a:spcPct val="95000"/>
              </a:lnSpc>
            </a:pPr>
            <a:r>
              <a:rPr lang="en-US" sz="2100" b="1" dirty="0"/>
              <a:t>bacterial</a:t>
            </a:r>
          </a:p>
          <a:p>
            <a:pPr algn="l">
              <a:lnSpc>
                <a:spcPct val="95000"/>
              </a:lnSpc>
            </a:pPr>
            <a:r>
              <a:rPr lang="en-US" sz="2100" b="1" dirty="0"/>
              <a:t>growth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4600" y="5943600"/>
            <a:ext cx="1671690" cy="7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pl-PL" sz="2100" b="1" i="1" dirty="0"/>
              <a:t>Penicillium</a:t>
            </a:r>
          </a:p>
          <a:p>
            <a:pPr algn="l">
              <a:lnSpc>
                <a:spcPct val="95000"/>
              </a:lnSpc>
            </a:pPr>
            <a:r>
              <a:rPr lang="pl-PL" sz="2100" b="1" dirty="0"/>
              <a:t>colony</a:t>
            </a:r>
            <a:endParaRPr lang="en-US" sz="2100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62400" y="3429000"/>
            <a:ext cx="1371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733800" y="4953000"/>
            <a:ext cx="1981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419600" y="6248400"/>
            <a:ext cx="1371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6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Developments in Microbiology</a:t>
            </a:r>
            <a:endParaRPr lang="en-US" dirty="0"/>
          </a:p>
        </p:txBody>
      </p:sp>
      <p:sp>
        <p:nvSpPr>
          <p:cNvPr id="126979" name="Rectangle 6"/>
          <p:cNvSpPr>
            <a:spLocks noGrp="1" noChangeArrowheads="1"/>
          </p:cNvSpPr>
          <p:nvPr>
            <p:ph idx="10"/>
          </p:nvPr>
        </p:nvSpPr>
        <p:spPr>
          <a:xfrm>
            <a:off x="381000" y="1752600"/>
            <a:ext cx="8537575" cy="5257799"/>
          </a:xfrm>
        </p:spPr>
        <p:txBody>
          <a:bodyPr/>
          <a:lstStyle/>
          <a:p>
            <a:pPr marL="800100" indent="-800100">
              <a:buNone/>
            </a:pPr>
            <a:r>
              <a:rPr lang="en-US" b="1" dirty="0"/>
              <a:t>Learning Objectives</a:t>
            </a:r>
            <a:endParaRPr lang="en-US" b="1" dirty="0" smtClean="0"/>
          </a:p>
          <a:p>
            <a:pPr marL="800100" indent="-800100">
              <a:buNone/>
            </a:pPr>
            <a:r>
              <a:rPr lang="en-US" dirty="0" smtClean="0"/>
              <a:t>1-12	Define </a:t>
            </a:r>
            <a:r>
              <a:rPr lang="en-US" i="1" dirty="0" smtClean="0"/>
              <a:t>bacteriology, mycology, parasitology, immunology, </a:t>
            </a:r>
            <a:r>
              <a:rPr lang="en-US" dirty="0" smtClean="0"/>
              <a:t>and</a:t>
            </a:r>
            <a:r>
              <a:rPr lang="en-US" i="1" dirty="0" smtClean="0"/>
              <a:t> virology.</a:t>
            </a:r>
          </a:p>
          <a:p>
            <a:pPr marL="800100" indent="-800100">
              <a:buNone/>
            </a:pPr>
            <a:r>
              <a:rPr lang="en-US" dirty="0" smtClean="0"/>
              <a:t>1-13	Explain the importance of microbial genetics and molecular biology.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1367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6600"/>
                </a:solidFill>
              </a:rPr>
              <a:t>ways </a:t>
            </a:r>
            <a:r>
              <a:rPr lang="en-US" sz="3600" b="1" dirty="0">
                <a:solidFill>
                  <a:srgbClr val="FF6600"/>
                </a:solidFill>
              </a:rPr>
              <a:t>in which microbes affect our </a:t>
            </a:r>
            <a:r>
              <a:rPr lang="en-US" sz="3600" b="1" dirty="0" smtClean="0">
                <a:solidFill>
                  <a:srgbClr val="FF6600"/>
                </a:solidFill>
              </a:rPr>
              <a:t>lives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7467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Maintain the </a:t>
            </a:r>
            <a:r>
              <a:rPr lang="en-US" dirty="0" smtClean="0"/>
              <a:t>________</a:t>
            </a:r>
            <a:r>
              <a:rPr lang="en-US" dirty="0" smtClean="0"/>
              <a:t> </a:t>
            </a:r>
            <a:r>
              <a:rPr lang="en-US" dirty="0" smtClean="0"/>
              <a:t>of our life in our environment</a:t>
            </a:r>
          </a:p>
          <a:p>
            <a:r>
              <a:rPr lang="en-US" dirty="0" smtClean="0"/>
              <a:t>Industry (yogurt, cheeses, alcohol, vinegar, etc.)</a:t>
            </a:r>
          </a:p>
          <a:p>
            <a:r>
              <a:rPr lang="en-US" dirty="0" smtClean="0"/>
              <a:t>Medical </a:t>
            </a:r>
            <a:r>
              <a:rPr lang="en-US" dirty="0" smtClean="0"/>
              <a:t>(</a:t>
            </a:r>
            <a:r>
              <a:rPr lang="en-US" dirty="0" smtClean="0"/>
              <a:t>___________</a:t>
            </a:r>
            <a:r>
              <a:rPr lang="en-US" dirty="0" smtClean="0"/>
              <a:t>, </a:t>
            </a:r>
            <a:r>
              <a:rPr lang="en-US" dirty="0" smtClean="0"/>
              <a:t>artificial insulin)</a:t>
            </a:r>
          </a:p>
          <a:p>
            <a:r>
              <a:rPr lang="en-US" dirty="0" smtClean="0"/>
              <a:t>Food chain in oceans</a:t>
            </a:r>
            <a:endParaRPr lang="en-US" dirty="0"/>
          </a:p>
          <a:p>
            <a:r>
              <a:rPr lang="en-US" dirty="0" smtClean="0"/>
              <a:t>In digestive system</a:t>
            </a:r>
          </a:p>
          <a:p>
            <a:pPr lvl="1"/>
            <a:r>
              <a:rPr lang="en-US" dirty="0" smtClean="0"/>
              <a:t>Synthesis some vitamins (B, K)</a:t>
            </a:r>
          </a:p>
          <a:p>
            <a:pPr lvl="1"/>
            <a:r>
              <a:rPr lang="en-US" dirty="0" smtClean="0"/>
              <a:t>Digestive flora (E. coli)</a:t>
            </a:r>
            <a:endParaRPr lang="en-US" dirty="0"/>
          </a:p>
          <a:p>
            <a:r>
              <a:rPr lang="en-US" dirty="0" smtClean="0"/>
              <a:t>Photosynthesis</a:t>
            </a:r>
            <a:endParaRPr lang="en-US" dirty="0"/>
          </a:p>
          <a:p>
            <a:r>
              <a:rPr lang="en-US" dirty="0" smtClean="0"/>
              <a:t>In soil</a:t>
            </a:r>
          </a:p>
          <a:p>
            <a:pPr lvl="1"/>
            <a:r>
              <a:rPr lang="en-US" dirty="0" smtClean="0"/>
              <a:t>Break down waste</a:t>
            </a:r>
          </a:p>
          <a:p>
            <a:pPr lvl="1"/>
            <a:r>
              <a:rPr lang="en-US" dirty="0" smtClean="0"/>
              <a:t>Recycling chemical elements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6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Microbiology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Modern development in microbiology</a:t>
            </a:r>
          </a:p>
          <a:p>
            <a:pPr lvl="1"/>
            <a:r>
              <a:rPr lang="en-US" dirty="0" smtClean="0"/>
              <a:t>Nobel prizes awarded for discovery in microbiology</a:t>
            </a:r>
          </a:p>
          <a:p>
            <a:pPr lvl="2"/>
            <a:r>
              <a:rPr lang="en-US" dirty="0" smtClean="0"/>
              <a:t>Techniques for producing antibiotics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Bacteriology</a:t>
            </a:r>
          </a:p>
          <a:p>
            <a:pPr lvl="1"/>
            <a:r>
              <a:rPr lang="en-US" dirty="0" smtClean="0"/>
              <a:t>Mycology</a:t>
            </a:r>
          </a:p>
          <a:p>
            <a:pPr lvl="1"/>
            <a:r>
              <a:rPr lang="en-US" dirty="0" smtClean="0"/>
              <a:t>Parasitology</a:t>
            </a:r>
          </a:p>
          <a:p>
            <a:pPr lvl="1"/>
            <a:r>
              <a:rPr lang="en-US" dirty="0" smtClean="0"/>
              <a:t>Immunology</a:t>
            </a:r>
          </a:p>
          <a:p>
            <a:pPr lvl="2"/>
            <a:r>
              <a:rPr lang="en-US" dirty="0"/>
              <a:t>Vaccines and interferons are used to prevent and cure viral diseases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Virology</a:t>
            </a:r>
          </a:p>
          <a:p>
            <a:pPr lvl="1"/>
            <a:r>
              <a:rPr lang="en-US" dirty="0" smtClean="0"/>
              <a:t>Recombinant DNA technology</a:t>
            </a:r>
            <a:endParaRPr lang="en-US" dirty="0"/>
          </a:p>
          <a:p>
            <a:pPr lvl="2"/>
            <a:r>
              <a:rPr lang="en-US" dirty="0" smtClean="0"/>
              <a:t>Insert recombinant DNA into bacteria to make large quantity of a desired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4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Microbes and Human Welfare</a:t>
            </a:r>
            <a:endParaRPr lang="en-US" dirty="0"/>
          </a:p>
        </p:txBody>
      </p:sp>
      <p:sp>
        <p:nvSpPr>
          <p:cNvPr id="145411" name="Rectangle 6"/>
          <p:cNvSpPr>
            <a:spLocks noGrp="1" noChangeArrowheads="1"/>
          </p:cNvSpPr>
          <p:nvPr>
            <p:ph idx="10"/>
          </p:nvPr>
        </p:nvSpPr>
        <p:spPr>
          <a:xfrm>
            <a:off x="381000" y="1600201"/>
            <a:ext cx="8537575" cy="5257799"/>
          </a:xfrm>
        </p:spPr>
        <p:txBody>
          <a:bodyPr/>
          <a:lstStyle/>
          <a:p>
            <a:pPr marL="800100" indent="-800100">
              <a:buNone/>
            </a:pPr>
            <a:r>
              <a:rPr lang="en-US" b="1" dirty="0"/>
              <a:t>Learning </a:t>
            </a:r>
            <a:r>
              <a:rPr lang="en-US" b="1" dirty="0" smtClean="0"/>
              <a:t>Objectives</a:t>
            </a:r>
          </a:p>
          <a:p>
            <a:pPr marL="800100" indent="-800100">
              <a:buNone/>
            </a:pPr>
            <a:r>
              <a:rPr lang="en-US" dirty="0" smtClean="0"/>
              <a:t>1-14	List at least four beneficial activities of microorganisms.</a:t>
            </a:r>
          </a:p>
          <a:p>
            <a:pPr marL="800100" indent="-800100">
              <a:buNone/>
            </a:pPr>
            <a:r>
              <a:rPr lang="en-US" dirty="0" smtClean="0"/>
              <a:t>1-15	Name two examples of biotechnology that use recombinant DNA technology and two examples that do not.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1109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Vital Elements</a:t>
            </a:r>
            <a:endParaRPr lang="en-US" dirty="0"/>
          </a:p>
        </p:txBody>
      </p:sp>
      <p:sp>
        <p:nvSpPr>
          <p:cNvPr id="147459" name="Rectangle 5"/>
          <p:cNvSpPr>
            <a:spLocks noGrp="1"/>
          </p:cNvSpPr>
          <p:nvPr>
            <p:ph idx="10"/>
          </p:nvPr>
        </p:nvSpPr>
        <p:spPr>
          <a:xfrm>
            <a:off x="381000" y="1630681"/>
            <a:ext cx="8537575" cy="5257799"/>
          </a:xfrm>
        </p:spPr>
        <p:txBody>
          <a:bodyPr/>
          <a:lstStyle/>
          <a:p>
            <a:r>
              <a:rPr lang="en-US" b="1" dirty="0" smtClean="0"/>
              <a:t>Microbial ecology </a:t>
            </a:r>
            <a:r>
              <a:rPr lang="en-US" dirty="0" smtClean="0"/>
              <a:t>is the study of the relationship between microorganisms and their </a:t>
            </a:r>
            <a:r>
              <a:rPr lang="en-US" dirty="0" smtClean="0"/>
              <a:t>______________</a:t>
            </a:r>
            <a:endParaRPr lang="en-US" dirty="0" smtClean="0"/>
          </a:p>
          <a:p>
            <a:r>
              <a:rPr lang="en-US" dirty="0" smtClean="0"/>
              <a:t>Bacteria convert carbon, oxygen, nitrogen, sulfur, and phosphorus into forms used by plants and animals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410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Biotechnology and Recombinant DNA Technology</a:t>
            </a:r>
            <a:endParaRPr lang="en-US" dirty="0"/>
          </a:p>
        </p:txBody>
      </p:sp>
      <p:sp>
        <p:nvSpPr>
          <p:cNvPr id="155651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Biotechnology</a:t>
            </a:r>
            <a:r>
              <a:rPr lang="en-US" dirty="0" smtClean="0"/>
              <a:t> is the use of microbes for practical applications, such as producing </a:t>
            </a:r>
            <a:r>
              <a:rPr lang="en-US" dirty="0" smtClean="0"/>
              <a:t>_____</a:t>
            </a:r>
            <a:r>
              <a:rPr lang="en-US" dirty="0" smtClean="0"/>
              <a:t> </a:t>
            </a:r>
            <a:r>
              <a:rPr lang="en-US" dirty="0" smtClean="0"/>
              <a:t>and chemicals</a:t>
            </a:r>
          </a:p>
          <a:p>
            <a:r>
              <a:rPr lang="en-US" b="1" dirty="0" smtClean="0"/>
              <a:t>Recombinant DNA technology </a:t>
            </a:r>
            <a:r>
              <a:rPr lang="en-US" dirty="0" smtClean="0"/>
              <a:t>enables bacteria and fungi to produce a </a:t>
            </a:r>
            <a:r>
              <a:rPr lang="en-US" dirty="0" smtClean="0"/>
              <a:t>________</a:t>
            </a:r>
            <a:r>
              <a:rPr lang="en-US" dirty="0" smtClean="0"/>
              <a:t> </a:t>
            </a:r>
            <a:r>
              <a:rPr lang="en-US" dirty="0" smtClean="0"/>
              <a:t>of proteins, vaccines, and enzymes</a:t>
            </a:r>
          </a:p>
          <a:p>
            <a:pPr lvl="1"/>
            <a:r>
              <a:rPr lang="en-US" dirty="0" smtClean="0"/>
              <a:t>Missing or defective genes in human cells can be replaced in </a:t>
            </a:r>
            <a:r>
              <a:rPr lang="en-US" b="1" dirty="0" smtClean="0"/>
              <a:t>gene therapy</a:t>
            </a:r>
          </a:p>
          <a:p>
            <a:pPr lvl="1"/>
            <a:r>
              <a:rPr lang="en-US" dirty="0" smtClean="0"/>
              <a:t>Genetically modified bacteria are used to protect crops from insects and from freezing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8905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Microbes and Human 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</a:p>
          <a:p>
            <a:r>
              <a:rPr lang="en-US" dirty="0" smtClean="0"/>
              <a:t>Recycle </a:t>
            </a:r>
            <a:r>
              <a:rPr lang="en-US" dirty="0" smtClean="0"/>
              <a:t>_________</a:t>
            </a:r>
            <a:endParaRPr lang="en-US" dirty="0" smtClean="0"/>
          </a:p>
          <a:p>
            <a:r>
              <a:rPr lang="en-US" dirty="0" smtClean="0"/>
              <a:t>Clean up pollutants</a:t>
            </a:r>
          </a:p>
          <a:p>
            <a:r>
              <a:rPr lang="en-US" dirty="0" smtClean="0"/>
              <a:t>_______</a:t>
            </a:r>
            <a:r>
              <a:rPr lang="en-US" dirty="0" smtClean="0"/>
              <a:t> </a:t>
            </a:r>
            <a:r>
              <a:rPr lang="en-US" dirty="0" smtClean="0"/>
              <a:t>pest control</a:t>
            </a:r>
          </a:p>
          <a:p>
            <a:r>
              <a:rPr lang="en-US" dirty="0" smtClean="0"/>
              <a:t>Biotechnology and recombinant DNA technology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8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639762"/>
          </a:xfrm>
        </p:spPr>
        <p:txBody>
          <a:bodyPr/>
          <a:lstStyle/>
          <a:p>
            <a:r>
              <a:rPr lang="en-US" dirty="0" smtClean="0"/>
              <a:t>Microbes and Human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5943600" cy="5867400"/>
          </a:xfrm>
        </p:spPr>
        <p:txBody>
          <a:bodyPr/>
          <a:lstStyle/>
          <a:p>
            <a:r>
              <a:rPr lang="en-US" dirty="0" smtClean="0"/>
              <a:t>Normal microbiota, flora,</a:t>
            </a:r>
          </a:p>
          <a:p>
            <a:pPr lvl="1"/>
            <a:r>
              <a:rPr lang="en-US" dirty="0" smtClean="0"/>
              <a:t>Variety of microorganisms live on and inside of our body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Normal microbiota </a:t>
            </a:r>
          </a:p>
          <a:p>
            <a:pPr lvl="2"/>
            <a:r>
              <a:rPr lang="en-US" dirty="0" smtClean="0"/>
              <a:t>_______</a:t>
            </a:r>
            <a:r>
              <a:rPr lang="en-US" dirty="0" smtClean="0"/>
              <a:t> </a:t>
            </a:r>
            <a:r>
              <a:rPr lang="en-US" dirty="0" smtClean="0"/>
              <a:t>us against harmful disease</a:t>
            </a:r>
          </a:p>
          <a:p>
            <a:pPr lvl="3"/>
            <a:r>
              <a:rPr lang="en-US" dirty="0" smtClean="0"/>
              <a:t>Prevent growth of bacteria</a:t>
            </a:r>
          </a:p>
          <a:p>
            <a:pPr lvl="2"/>
            <a:r>
              <a:rPr lang="en-US" dirty="0" smtClean="0"/>
              <a:t>Produce vitamin K and B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Under some condition normal microbiota can make </a:t>
            </a:r>
            <a:r>
              <a:rPr lang="en-US" dirty="0" smtClean="0"/>
              <a:t>_________</a:t>
            </a:r>
            <a:endParaRPr lang="en-US" dirty="0" smtClean="0"/>
          </a:p>
          <a:p>
            <a:pPr lvl="2"/>
            <a:r>
              <a:rPr lang="en-US" dirty="0" smtClean="0"/>
              <a:t>If normal microbiota leave their habitat they make disease</a:t>
            </a:r>
            <a:endParaRPr lang="en-US" dirty="0"/>
          </a:p>
        </p:txBody>
      </p:sp>
      <p:pic>
        <p:nvPicPr>
          <p:cNvPr id="4" name="Picture 3" descr="figure_01_08_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7"/>
          <a:stretch/>
        </p:blipFill>
        <p:spPr>
          <a:xfrm>
            <a:off x="5486400" y="1676400"/>
            <a:ext cx="2849501" cy="2324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3962400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Normal </a:t>
            </a:r>
            <a:r>
              <a:rPr lang="en-US" sz="1400" b="1" dirty="0" err="1">
                <a:solidFill>
                  <a:schemeClr val="accent1"/>
                </a:solidFill>
              </a:rPr>
              <a:t>m</a:t>
            </a:r>
            <a:r>
              <a:rPr lang="en-US" sz="1400" b="1" dirty="0" err="1" smtClean="0">
                <a:solidFill>
                  <a:schemeClr val="accent1"/>
                </a:solidFill>
              </a:rPr>
              <a:t>icrobiota</a:t>
            </a:r>
            <a:r>
              <a:rPr lang="en-US" sz="1400" b="1" dirty="0" smtClean="0">
                <a:solidFill>
                  <a:schemeClr val="accent1"/>
                </a:solidFill>
              </a:rPr>
              <a:t> on the human tongue</a:t>
            </a:r>
            <a:endParaRPr lang="en-U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Biofilm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61722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Microbes </a:t>
            </a:r>
            <a:r>
              <a:rPr lang="en-US" dirty="0" smtClean="0"/>
              <a:t>______</a:t>
            </a:r>
            <a:r>
              <a:rPr lang="en-US" dirty="0" smtClean="0"/>
              <a:t> </a:t>
            </a:r>
            <a:r>
              <a:rPr lang="en-US" dirty="0"/>
              <a:t>to solid surfaces and grow into masses</a:t>
            </a:r>
          </a:p>
          <a:p>
            <a:r>
              <a:rPr lang="en-US" dirty="0"/>
              <a:t>They will grow on rocks, pipes, teeth, and medical implants</a:t>
            </a:r>
          </a:p>
          <a:p>
            <a:r>
              <a:rPr lang="en-US" dirty="0"/>
              <a:t>Biofilms can cause </a:t>
            </a:r>
            <a:r>
              <a:rPr lang="en-US" dirty="0" smtClean="0"/>
              <a:t>_____________</a:t>
            </a:r>
            <a:r>
              <a:rPr lang="en-US" dirty="0" smtClean="0"/>
              <a:t> </a:t>
            </a:r>
            <a:r>
              <a:rPr lang="en-US" dirty="0"/>
              <a:t>and are often resistant to antibiotics</a:t>
            </a:r>
          </a:p>
          <a:p>
            <a:r>
              <a:rPr lang="en-US" dirty="0"/>
              <a:t>Protect mucous membrane from harmful disease</a:t>
            </a:r>
          </a:p>
          <a:p>
            <a:endParaRPr lang="en-US" dirty="0" smtClean="0"/>
          </a:p>
          <a:p>
            <a:r>
              <a:rPr lang="en-US" dirty="0" smtClean="0"/>
              <a:t>A slime covering a rock in a lake </a:t>
            </a:r>
          </a:p>
          <a:p>
            <a:pPr lvl="1"/>
            <a:r>
              <a:rPr lang="en-US" dirty="0" smtClean="0"/>
              <a:t>is important food for aquatic animals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Block water pipes </a:t>
            </a:r>
          </a:p>
          <a:p>
            <a:r>
              <a:rPr lang="en-US" dirty="0" smtClean="0"/>
              <a:t>Block catheters on medical implants and cause infections</a:t>
            </a:r>
          </a:p>
          <a:p>
            <a:pPr lvl="1"/>
            <a:r>
              <a:rPr lang="en-US" dirty="0" smtClean="0"/>
              <a:t>Resistant to antibiotic because they the biofilm offers a protective barrier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 descr="figure_01_09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"/>
          <a:stretch/>
        </p:blipFill>
        <p:spPr>
          <a:xfrm>
            <a:off x="5562600" y="3124200"/>
            <a:ext cx="3157512" cy="19741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4876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Biofilm of Staph. </a:t>
            </a:r>
            <a:r>
              <a:rPr lang="en-US" sz="1400" b="1" dirty="0" err="1" smtClean="0">
                <a:solidFill>
                  <a:schemeClr val="accent1"/>
                </a:solidFill>
              </a:rPr>
              <a:t>Aureus</a:t>
            </a:r>
            <a:r>
              <a:rPr lang="en-US" sz="1400" b="1" dirty="0" smtClean="0">
                <a:solidFill>
                  <a:schemeClr val="accent1"/>
                </a:solidFill>
              </a:rPr>
              <a:t> on a catheter</a:t>
            </a:r>
            <a:endParaRPr lang="en-U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/>
              <a:t>Microbes and Human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66294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Infectious disease</a:t>
            </a:r>
          </a:p>
          <a:p>
            <a:pPr lvl="1"/>
            <a:r>
              <a:rPr lang="en-US" dirty="0"/>
              <a:t>When a pathogen invades a host and overcomes the host</a:t>
            </a:r>
            <a:r>
              <a:rPr lang="fr-FR" dirty="0"/>
              <a:t>'</a:t>
            </a:r>
            <a:r>
              <a:rPr lang="en-US" dirty="0"/>
              <a:t>s resistance, </a:t>
            </a:r>
            <a:r>
              <a:rPr lang="en-US" dirty="0" smtClean="0"/>
              <a:t>_______ </a:t>
            </a:r>
            <a:r>
              <a:rPr lang="en-US" dirty="0" smtClean="0"/>
              <a:t>results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Emerging infection disease</a:t>
            </a:r>
          </a:p>
          <a:p>
            <a:pPr lvl="1"/>
            <a:r>
              <a:rPr lang="en-US" dirty="0" smtClean="0"/>
              <a:t>Infectious disease is not disappearing but emerging and </a:t>
            </a:r>
            <a:r>
              <a:rPr lang="en-US" dirty="0" smtClean="0"/>
              <a:t>_____________</a:t>
            </a:r>
            <a:endParaRPr lang="en-US" dirty="0" smtClean="0"/>
          </a:p>
          <a:p>
            <a:pPr lvl="1"/>
            <a:r>
              <a:rPr lang="en-US" dirty="0" smtClean="0"/>
              <a:t>Flu</a:t>
            </a:r>
          </a:p>
          <a:p>
            <a:pPr lvl="1"/>
            <a:r>
              <a:rPr lang="en-US" dirty="0" smtClean="0"/>
              <a:t>H1N1 flu</a:t>
            </a:r>
          </a:p>
          <a:p>
            <a:pPr lvl="1"/>
            <a:r>
              <a:rPr lang="en-US" dirty="0" smtClean="0"/>
              <a:t>MRSA</a:t>
            </a:r>
          </a:p>
          <a:p>
            <a:pPr lvl="1"/>
            <a:r>
              <a:rPr lang="en-US" b="1" dirty="0"/>
              <a:t>Avian influenza A (H5N1)</a:t>
            </a:r>
          </a:p>
          <a:p>
            <a:pPr lvl="2"/>
            <a:r>
              <a:rPr lang="en-US" dirty="0"/>
              <a:t>Influenza A virus</a:t>
            </a:r>
          </a:p>
          <a:p>
            <a:pPr lvl="2"/>
            <a:r>
              <a:rPr lang="en-US" dirty="0"/>
              <a:t>Primarily in waterfowl and poultry</a:t>
            </a:r>
          </a:p>
          <a:p>
            <a:pPr lvl="2"/>
            <a:r>
              <a:rPr lang="en-US" dirty="0"/>
              <a:t>Sustained human-to-human transmission has not yet occurred</a:t>
            </a:r>
          </a:p>
          <a:p>
            <a:pPr lvl="1"/>
            <a:endParaRPr lang="en-US" dirty="0"/>
          </a:p>
        </p:txBody>
      </p:sp>
      <p:pic>
        <p:nvPicPr>
          <p:cNvPr id="4" name="Picture 3" descr="figure_13_03b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"/>
          <a:stretch/>
        </p:blipFill>
        <p:spPr>
          <a:xfrm>
            <a:off x="6331616" y="762001"/>
            <a:ext cx="216885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6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So What Exactly is Microbiology?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Deals with organisms </a:t>
            </a:r>
            <a:r>
              <a:rPr lang="en-US" dirty="0"/>
              <a:t>too small to be seen with the </a:t>
            </a:r>
            <a:r>
              <a:rPr lang="en-US" dirty="0" smtClean="0"/>
              <a:t>________</a:t>
            </a:r>
            <a:r>
              <a:rPr lang="en-US" dirty="0" smtClean="0"/>
              <a:t> </a:t>
            </a:r>
            <a:r>
              <a:rPr lang="en-US" dirty="0"/>
              <a:t>eye </a:t>
            </a:r>
          </a:p>
          <a:p>
            <a:pPr lvl="1"/>
            <a:r>
              <a:rPr lang="en-US" dirty="0" smtClean="0"/>
              <a:t> smaller that 0.1 mm</a:t>
            </a:r>
            <a:endParaRPr lang="en-US" dirty="0"/>
          </a:p>
          <a:p>
            <a:r>
              <a:rPr lang="en-US" dirty="0" smtClean="0"/>
              <a:t>Microorganisms (Microbes)</a:t>
            </a:r>
          </a:p>
          <a:p>
            <a:pPr lvl="1"/>
            <a:r>
              <a:rPr lang="en-US" dirty="0" smtClean="0"/>
              <a:t>Microscopic organisms such as bacteria</a:t>
            </a:r>
          </a:p>
          <a:p>
            <a:pPr lvl="2"/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2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Naming and Classifying of Microorganisms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1735, </a:t>
            </a:r>
            <a:r>
              <a:rPr lang="en-US" dirty="0" err="1" smtClean="0"/>
              <a:t>Carolus</a:t>
            </a:r>
            <a:r>
              <a:rPr lang="en-US" dirty="0" smtClean="0"/>
              <a:t> Linnaeus</a:t>
            </a:r>
          </a:p>
          <a:p>
            <a:r>
              <a:rPr lang="en-US" dirty="0" smtClean="0"/>
              <a:t>Scientific name</a:t>
            </a:r>
          </a:p>
          <a:p>
            <a:pPr lvl="1"/>
            <a:r>
              <a:rPr lang="en-US" dirty="0" smtClean="0"/>
              <a:t>Each organism </a:t>
            </a:r>
            <a:r>
              <a:rPr lang="en-US" dirty="0" smtClean="0"/>
              <a:t>____</a:t>
            </a:r>
            <a:r>
              <a:rPr lang="en-US" dirty="0" smtClean="0"/>
              <a:t> </a:t>
            </a:r>
            <a:r>
              <a:rPr lang="en-US" dirty="0" smtClean="0"/>
              <a:t>names, </a:t>
            </a:r>
            <a:r>
              <a:rPr lang="en-US" i="1" dirty="0" smtClean="0"/>
              <a:t>italicized</a:t>
            </a:r>
          </a:p>
          <a:p>
            <a:pPr lvl="2"/>
            <a:r>
              <a:rPr lang="en-US" dirty="0" smtClean="0"/>
              <a:t>First name, the genus (genera)</a:t>
            </a:r>
          </a:p>
          <a:p>
            <a:pPr lvl="3"/>
            <a:r>
              <a:rPr lang="en-US" dirty="0" smtClean="0"/>
              <a:t>Capitalized</a:t>
            </a:r>
          </a:p>
          <a:p>
            <a:pPr lvl="2"/>
            <a:r>
              <a:rPr lang="en-US" dirty="0" smtClean="0"/>
              <a:t>Second name, the specific epithet (species)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___________</a:t>
            </a:r>
            <a:r>
              <a:rPr lang="en-US" dirty="0" smtClean="0"/>
              <a:t> </a:t>
            </a:r>
            <a:r>
              <a:rPr lang="en-US" dirty="0" smtClean="0"/>
              <a:t>organism</a:t>
            </a:r>
          </a:p>
          <a:p>
            <a:pPr lvl="2"/>
            <a:r>
              <a:rPr lang="en-US" i="1" dirty="0" smtClean="0"/>
              <a:t>Staphylococcus aureus (skin)</a:t>
            </a:r>
          </a:p>
          <a:p>
            <a:pPr lvl="3"/>
            <a:r>
              <a:rPr lang="en-US" i="1" dirty="0" err="1" smtClean="0"/>
              <a:t>Staphylo</a:t>
            </a:r>
            <a:r>
              <a:rPr lang="en-US" i="1" dirty="0" smtClean="0"/>
              <a:t>-, clustered arrangement</a:t>
            </a:r>
          </a:p>
          <a:p>
            <a:pPr lvl="3"/>
            <a:r>
              <a:rPr lang="en-US" i="1" dirty="0" smtClean="0"/>
              <a:t>-coccus, shaped like spheres </a:t>
            </a:r>
          </a:p>
          <a:p>
            <a:pPr lvl="3"/>
            <a:r>
              <a:rPr lang="en-US" i="1" dirty="0" smtClean="0"/>
              <a:t>Aureus, golden</a:t>
            </a:r>
            <a:endParaRPr lang="en-US" i="1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Honor a researcher</a:t>
            </a:r>
          </a:p>
          <a:p>
            <a:pPr lvl="1"/>
            <a:r>
              <a:rPr lang="en-US" i="1" dirty="0" err="1" smtClean="0"/>
              <a:t>Eschericha</a:t>
            </a:r>
            <a:r>
              <a:rPr lang="en-US" i="1" dirty="0" smtClean="0"/>
              <a:t> coli (colon or large intestine)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884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         Types of Microorganisms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0963" name="Rectangle 5"/>
          <p:cNvSpPr>
            <a:spLocks noGrp="1"/>
          </p:cNvSpPr>
          <p:nvPr>
            <p:ph idx="10"/>
          </p:nvPr>
        </p:nvSpPr>
        <p:spPr>
          <a:xfrm>
            <a:off x="228601" y="838201"/>
            <a:ext cx="4876800" cy="3429000"/>
          </a:xfrm>
        </p:spPr>
        <p:txBody>
          <a:bodyPr/>
          <a:lstStyle/>
          <a:p>
            <a:r>
              <a:rPr lang="en-US" dirty="0" smtClean="0"/>
              <a:t>Bacteria</a:t>
            </a:r>
          </a:p>
          <a:p>
            <a:r>
              <a:rPr lang="en-US" dirty="0" smtClean="0"/>
              <a:t>Archaea</a:t>
            </a:r>
          </a:p>
          <a:p>
            <a:r>
              <a:rPr lang="en-US" dirty="0" smtClean="0"/>
              <a:t>________</a:t>
            </a:r>
            <a:endParaRPr lang="en-US" dirty="0" smtClean="0"/>
          </a:p>
          <a:p>
            <a:r>
              <a:rPr lang="en-US" dirty="0" smtClean="0"/>
              <a:t>Protozoa</a:t>
            </a:r>
          </a:p>
          <a:p>
            <a:r>
              <a:rPr lang="en-US" dirty="0" smtClean="0"/>
              <a:t>________</a:t>
            </a:r>
            <a:endParaRPr lang="en-US" dirty="0" smtClean="0"/>
          </a:p>
          <a:p>
            <a:r>
              <a:rPr lang="en-US" dirty="0" smtClean="0"/>
              <a:t>Viruses</a:t>
            </a:r>
          </a:p>
          <a:p>
            <a:r>
              <a:rPr lang="en-US" dirty="0" smtClean="0"/>
              <a:t>Multicellular Animal Parasites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  <p:pic>
        <p:nvPicPr>
          <p:cNvPr id="6" name="Picture 5" descr="figure_01_0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"/>
          <a:stretch/>
        </p:blipFill>
        <p:spPr>
          <a:xfrm>
            <a:off x="4876800" y="914400"/>
            <a:ext cx="3565178" cy="26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2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Bacteria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4035" name="Rectangle 8"/>
          <p:cNvSpPr>
            <a:spLocks noGrp="1"/>
          </p:cNvSpPr>
          <p:nvPr>
            <p:ph idx="10"/>
          </p:nvPr>
        </p:nvSpPr>
        <p:spPr>
          <a:xfrm>
            <a:off x="304800" y="1417638"/>
            <a:ext cx="8537575" cy="5257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Prokaryotes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Prenucleus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_________</a:t>
            </a:r>
            <a:r>
              <a:rPr lang="en-US" dirty="0" smtClean="0"/>
              <a:t>-</a:t>
            </a:r>
            <a:r>
              <a:rPr lang="en-US" dirty="0" smtClean="0"/>
              <a:t>celled</a:t>
            </a:r>
          </a:p>
          <a:p>
            <a:r>
              <a:rPr lang="en-US" dirty="0" smtClean="0"/>
              <a:t>Peptidoglycan cell walls</a:t>
            </a:r>
          </a:p>
          <a:p>
            <a:r>
              <a:rPr lang="en-US" dirty="0" smtClean="0"/>
              <a:t>Bacteria reproduction</a:t>
            </a:r>
          </a:p>
          <a:p>
            <a:pPr lvl="1"/>
            <a:r>
              <a:rPr lang="en-US" dirty="0" smtClean="0"/>
              <a:t>Divide via binary </a:t>
            </a:r>
            <a:r>
              <a:rPr lang="en-US" dirty="0"/>
              <a:t>fission (Dividing into equal </a:t>
            </a:r>
            <a:r>
              <a:rPr lang="en-US" dirty="0" smtClean="0"/>
              <a:t>cells)</a:t>
            </a:r>
          </a:p>
          <a:p>
            <a:r>
              <a:rPr lang="en-US" dirty="0"/>
              <a:t>Nutrition</a:t>
            </a:r>
          </a:p>
          <a:p>
            <a:pPr lvl="1"/>
            <a:r>
              <a:rPr lang="en-US" dirty="0"/>
              <a:t>Most bacteria use organic chemical from dead or living organisms</a:t>
            </a:r>
          </a:p>
          <a:p>
            <a:pPr lvl="1"/>
            <a:r>
              <a:rPr lang="en-US" dirty="0"/>
              <a:t>Some bacteria do photosynthesis</a:t>
            </a:r>
          </a:p>
          <a:p>
            <a:r>
              <a:rPr lang="en-US" dirty="0" smtClean="0"/>
              <a:t>Movement</a:t>
            </a:r>
            <a:endParaRPr lang="en-US" dirty="0"/>
          </a:p>
          <a:p>
            <a:pPr lvl="1"/>
            <a:r>
              <a:rPr lang="en-US" dirty="0" smtClean="0"/>
              <a:t>Flagella and cilia</a:t>
            </a:r>
            <a:endParaRPr lang="en-US" dirty="0"/>
          </a:p>
          <a:p>
            <a:pPr lvl="3"/>
            <a:r>
              <a:rPr lang="en-US" dirty="0" smtClean="0"/>
              <a:t>Flagella, a long moving appendage</a:t>
            </a:r>
          </a:p>
          <a:p>
            <a:pPr lvl="3"/>
            <a:r>
              <a:rPr lang="en-US" dirty="0" smtClean="0"/>
              <a:t>Cilia, short and high in number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http://highered.mcgraw-hill.com/sites/dl/free/0078617375/167365/408_187_q1_q2_q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338143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gure_01_01a_unlabele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3"/>
          <a:stretch/>
        </p:blipFill>
        <p:spPr>
          <a:xfrm>
            <a:off x="5867400" y="4495800"/>
            <a:ext cx="2038389" cy="22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0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Bacteria Types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7620000" cy="5867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Bacteria (singular: bacterium)</a:t>
            </a:r>
          </a:p>
          <a:p>
            <a:pPr lvl="2"/>
            <a:r>
              <a:rPr lang="en-US" dirty="0" smtClean="0"/>
              <a:t>Single-celled (unicellular)</a:t>
            </a:r>
          </a:p>
          <a:p>
            <a:pPr lvl="2"/>
            <a:r>
              <a:rPr lang="en-US" dirty="0" smtClean="0"/>
              <a:t>Prokaryote </a:t>
            </a:r>
          </a:p>
          <a:p>
            <a:pPr lvl="3"/>
            <a:r>
              <a:rPr lang="en-US" dirty="0" smtClean="0"/>
              <a:t>genetic material is </a:t>
            </a:r>
            <a:r>
              <a:rPr lang="en-US" dirty="0" smtClean="0"/>
              <a:t>______</a:t>
            </a:r>
            <a:r>
              <a:rPr lang="en-US" dirty="0" smtClean="0"/>
              <a:t> </a:t>
            </a:r>
            <a:r>
              <a:rPr lang="en-US" dirty="0" smtClean="0"/>
              <a:t>enclosed in a special nuclear membrane</a:t>
            </a:r>
          </a:p>
          <a:p>
            <a:pPr lvl="2"/>
            <a:r>
              <a:rPr lang="en-US" dirty="0" smtClean="0"/>
              <a:t>Shape</a:t>
            </a:r>
          </a:p>
          <a:p>
            <a:pPr lvl="3"/>
            <a:r>
              <a:rPr lang="en-US" i="1" dirty="0" smtClean="0"/>
              <a:t>Bacillus </a:t>
            </a:r>
            <a:r>
              <a:rPr lang="en-US" dirty="0" smtClean="0"/>
              <a:t>(</a:t>
            </a:r>
            <a:r>
              <a:rPr lang="en-US" dirty="0" smtClean="0"/>
              <a:t>_______ like</a:t>
            </a:r>
            <a:r>
              <a:rPr lang="en-US" dirty="0" smtClean="0"/>
              <a:t>)</a:t>
            </a:r>
            <a:endParaRPr lang="en-US" dirty="0" smtClean="0"/>
          </a:p>
          <a:p>
            <a:pPr lvl="3"/>
            <a:r>
              <a:rPr lang="en-US" i="1" dirty="0" smtClean="0"/>
              <a:t>Coccus</a:t>
            </a:r>
            <a:r>
              <a:rPr lang="en-US" dirty="0" smtClean="0"/>
              <a:t> (spherical or ovoid)</a:t>
            </a:r>
          </a:p>
          <a:p>
            <a:pPr lvl="3"/>
            <a:r>
              <a:rPr lang="en-US" dirty="0" smtClean="0"/>
              <a:t>Spiral (</a:t>
            </a:r>
            <a:r>
              <a:rPr lang="en-US" dirty="0" err="1" smtClean="0"/>
              <a:t>crockcrew</a:t>
            </a:r>
            <a:r>
              <a:rPr lang="en-US" dirty="0" smtClean="0"/>
              <a:t> or curved)</a:t>
            </a:r>
          </a:p>
          <a:p>
            <a:pPr lvl="3"/>
            <a:r>
              <a:rPr lang="en-US" dirty="0" smtClean="0"/>
              <a:t>Star shape or square</a:t>
            </a:r>
          </a:p>
          <a:p>
            <a:pPr lvl="2"/>
            <a:r>
              <a:rPr lang="en-US" dirty="0" smtClean="0"/>
              <a:t>Arrangement</a:t>
            </a:r>
          </a:p>
          <a:p>
            <a:pPr lvl="3"/>
            <a:r>
              <a:rPr lang="en-US" dirty="0" smtClean="0"/>
              <a:t>Pairs</a:t>
            </a:r>
          </a:p>
          <a:p>
            <a:pPr lvl="3"/>
            <a:r>
              <a:rPr lang="en-US" dirty="0" smtClean="0"/>
              <a:t>Chains</a:t>
            </a:r>
          </a:p>
          <a:p>
            <a:pPr lvl="3"/>
            <a:r>
              <a:rPr lang="en-US" dirty="0" smtClean="0"/>
              <a:t>Clusters</a:t>
            </a:r>
          </a:p>
          <a:p>
            <a:pPr lvl="2"/>
            <a:r>
              <a:rPr lang="en-US" dirty="0" smtClean="0"/>
              <a:t>Cell wall </a:t>
            </a:r>
          </a:p>
          <a:p>
            <a:pPr lvl="3"/>
            <a:r>
              <a:rPr lang="en-US" dirty="0" smtClean="0"/>
              <a:t>Composed of carbohydrate and protein complex (peptidoglycan)</a:t>
            </a:r>
          </a:p>
          <a:p>
            <a:pPr lvl="2"/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9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crobiologyonline.org.uk/themed/sgm/img/slideshows/3.1.2_bacteria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36443"/>
            <a:ext cx="851693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4038600"/>
            <a:ext cx="3269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Strepto</a:t>
            </a:r>
            <a:r>
              <a:rPr lang="en-US" sz="1200" dirty="0" smtClean="0"/>
              <a:t>             </a:t>
            </a:r>
            <a:r>
              <a:rPr lang="en-US" sz="1200" dirty="0" err="1" smtClean="0"/>
              <a:t>Staphylo</a:t>
            </a:r>
            <a:r>
              <a:rPr lang="en-US" sz="1200" dirty="0" smtClean="0"/>
              <a:t>        Diplo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447800" y="5322406"/>
            <a:ext cx="6400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http://www.microbiologyonline.org.uk/themed/sgm/img/slideshows/3.1.2_bacteria_1.png</a:t>
            </a:r>
          </a:p>
        </p:txBody>
      </p:sp>
    </p:spTree>
    <p:extLst>
      <p:ext uri="{BB962C8B-B14F-4D97-AF65-F5344CB8AC3E}">
        <p14:creationId xmlns:p14="http://schemas.microsoft.com/office/powerpoint/2010/main" val="2815392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2048</TotalTime>
  <Words>1890</Words>
  <Application>Microsoft Macintosh PowerPoint</Application>
  <PresentationFormat>On-screen Show (4:3)</PresentationFormat>
  <Paragraphs>400</Paragraphs>
  <Slides>37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Oriel</vt:lpstr>
      <vt:lpstr>Ch 1 - Introduction to Microbes </vt:lpstr>
      <vt:lpstr>Opening Discussion Questions</vt:lpstr>
      <vt:lpstr>ways in which microbes affect our lives </vt:lpstr>
      <vt:lpstr>So What Exactly is Microbiology?</vt:lpstr>
      <vt:lpstr>Naming and Classifying of Microorganisms</vt:lpstr>
      <vt:lpstr>         Types of Microorganisms</vt:lpstr>
      <vt:lpstr>Bacteria</vt:lpstr>
      <vt:lpstr>Bacteria Types</vt:lpstr>
      <vt:lpstr>PowerPoint Presentation</vt:lpstr>
      <vt:lpstr>Archaea</vt:lpstr>
      <vt:lpstr>Protozoa</vt:lpstr>
      <vt:lpstr>Fungi</vt:lpstr>
      <vt:lpstr>Fungi (cont’d)</vt:lpstr>
      <vt:lpstr>Algae</vt:lpstr>
      <vt:lpstr>Viruses</vt:lpstr>
      <vt:lpstr>Multicellular Animal Parasites</vt:lpstr>
      <vt:lpstr>Classification of microorganisms</vt:lpstr>
      <vt:lpstr>Three-Domain System</vt:lpstr>
      <vt:lpstr>History Timeline of the Golden Age of Microbiology</vt:lpstr>
      <vt:lpstr>History of Microbiology</vt:lpstr>
      <vt:lpstr>The First Observations</vt:lpstr>
      <vt:lpstr>The Debate over Spontaneous Generation</vt:lpstr>
      <vt:lpstr>History of Microbiology</vt:lpstr>
      <vt:lpstr>The Golden Age of Microbiology</vt:lpstr>
      <vt:lpstr>The Golden Age of Microbiology</vt:lpstr>
      <vt:lpstr>The Germ Theory of Disease</vt:lpstr>
      <vt:lpstr>History of Microbiology continued</vt:lpstr>
      <vt:lpstr>A Fortunate Accident—Antibiotics</vt:lpstr>
      <vt:lpstr>Modern Developments in Microbiology</vt:lpstr>
      <vt:lpstr>History of Microbiology</vt:lpstr>
      <vt:lpstr>Microbes and Human Welfare</vt:lpstr>
      <vt:lpstr>Recycling Vital Elements</vt:lpstr>
      <vt:lpstr>Modern Biotechnology and Recombinant DNA Technology</vt:lpstr>
      <vt:lpstr>Microbes and Human Benefit</vt:lpstr>
      <vt:lpstr>Microbes and Human Disease</vt:lpstr>
      <vt:lpstr>Biofilm</vt:lpstr>
      <vt:lpstr>Microbes and Human Disease</vt:lpstr>
    </vt:vector>
  </TitlesOfParts>
  <Company>University of Waterloo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Mahdi Safa</dc:creator>
  <cp:lastModifiedBy>Steph</cp:lastModifiedBy>
  <cp:revision>127</cp:revision>
  <dcterms:created xsi:type="dcterms:W3CDTF">2015-12-03T16:50:36Z</dcterms:created>
  <dcterms:modified xsi:type="dcterms:W3CDTF">2017-01-16T03:05:47Z</dcterms:modified>
</cp:coreProperties>
</file>