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270" r:id="rId3"/>
    <p:sldId id="271" r:id="rId4"/>
    <p:sldId id="269" r:id="rId5"/>
    <p:sldId id="257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B7AE9-46E3-42B9-9E3A-A71EC9B75215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AE014-60BB-495E-8401-EDBAAFE2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1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37FB688-FD5E-4125-8C38-784927A15858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40D33C-6753-4BE4-8F20-2067ADCF69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133600"/>
            <a:ext cx="7117180" cy="1470025"/>
          </a:xfrm>
        </p:spPr>
        <p:txBody>
          <a:bodyPr/>
          <a:lstStyle/>
          <a:p>
            <a:pPr algn="ctr"/>
            <a:r>
              <a:rPr lang="en-US" dirty="0" smtClean="0"/>
              <a:t>The Connection Between High Performance and Managerial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495800"/>
            <a:ext cx="7117180" cy="10900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Written By. Clinton Longenecker and Robert </a:t>
            </a:r>
            <a:r>
              <a:rPr lang="en-US" dirty="0" err="1" smtClean="0"/>
              <a:t>Yonker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By. Meagan Frances 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088" y="1981200"/>
            <a:ext cx="7125112" cy="47244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High performance managers are concerned with what they eat and work diligently to monitor and control what they consume.</a:t>
            </a:r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45% stated that they eat unhealthy snacks less than once a day</a:t>
            </a:r>
          </a:p>
          <a:p>
            <a:pPr lvl="1"/>
            <a:r>
              <a:rPr lang="en-US" dirty="0" smtClean="0"/>
              <a:t>45% stated that they </a:t>
            </a:r>
            <a:r>
              <a:rPr lang="en-US" dirty="0"/>
              <a:t>e</a:t>
            </a:r>
            <a:r>
              <a:rPr lang="en-US" dirty="0" smtClean="0"/>
              <a:t>at  unhealthy snack foods less than twice a day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was seen as illustrating self-discipline on the basis of the idea that unhealthy snacks are all over the workplace.</a:t>
            </a:r>
          </a:p>
          <a:p>
            <a:pPr lvl="1"/>
            <a:r>
              <a:rPr lang="en-US" dirty="0" smtClean="0"/>
              <a:t>My thoughts: The question seems subjective (what is a healthy snack to who)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can help educate their managers on the importance of eating right and provide healthier meal and snack options to their employees in the workplace whenever possible.</a:t>
            </a:r>
          </a:p>
        </p:txBody>
      </p:sp>
    </p:spTree>
    <p:extLst>
      <p:ext uri="{BB962C8B-B14F-4D97-AF65-F5344CB8AC3E}">
        <p14:creationId xmlns:p14="http://schemas.microsoft.com/office/powerpoint/2010/main" val="3756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125112" cy="4953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High performance managers, as a general rule, do not smoke.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92% have chosen not to smoke</a:t>
            </a:r>
          </a:p>
          <a:p>
            <a:pPr lvl="1"/>
            <a:r>
              <a:rPr lang="en-US" dirty="0" smtClean="0"/>
              <a:t>Of that number, 65% have never smoked and 27% have quit the unhealthy habit</a:t>
            </a:r>
          </a:p>
          <a:p>
            <a:pPr lvl="1"/>
            <a:endParaRPr lang="en-US" dirty="0"/>
          </a:p>
          <a:p>
            <a:r>
              <a:rPr lang="en-US" dirty="0" smtClean="0"/>
              <a:t>Smoking is directly tied to a number of work related problems including:</a:t>
            </a:r>
          </a:p>
          <a:p>
            <a:pPr lvl="1"/>
            <a:r>
              <a:rPr lang="en-US" dirty="0" smtClean="0"/>
              <a:t>Increased Absenteeism</a:t>
            </a:r>
          </a:p>
          <a:p>
            <a:pPr lvl="1"/>
            <a:r>
              <a:rPr lang="en-US" dirty="0" smtClean="0"/>
              <a:t>Greater chance for respiratory illness</a:t>
            </a:r>
          </a:p>
          <a:p>
            <a:pPr lvl="1"/>
            <a:r>
              <a:rPr lang="en-US" dirty="0" smtClean="0"/>
              <a:t>Increased cancer rates</a:t>
            </a:r>
          </a:p>
          <a:p>
            <a:pPr lvl="1"/>
            <a:r>
              <a:rPr lang="en-US" dirty="0" smtClean="0"/>
              <a:t>Productivity lost due to “smoke breaks”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leaders should continue to encourage employees to kick the smoking habit and emphasize the negative correlation between smoking and high performance management.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19" y="4029075"/>
            <a:ext cx="16859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>
            <a:normAutofit/>
          </a:bodyPr>
          <a:lstStyle/>
          <a:p>
            <a:r>
              <a:rPr lang="en-US" sz="1600" u="sng" dirty="0" smtClean="0"/>
              <a:t>High performance managers struggle to get enough sleep.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i="1" dirty="0" smtClean="0"/>
              <a:t>HR leaders should recognize that high performance managers struggle with getting an adequate amount of sleep, take steps toward educating their managers about the dangers of long term </a:t>
            </a:r>
            <a:r>
              <a:rPr lang="en-US" sz="1600" i="1" u="sng" dirty="0" smtClean="0"/>
              <a:t>fatigue</a:t>
            </a:r>
            <a:r>
              <a:rPr lang="en-US" sz="1600" i="1" dirty="0" smtClean="0"/>
              <a:t>, stress the importance of sleep to </a:t>
            </a:r>
            <a:r>
              <a:rPr lang="en-US" sz="1600" i="1" u="sng" dirty="0" smtClean="0"/>
              <a:t>increase performance</a:t>
            </a:r>
            <a:r>
              <a:rPr lang="en-US" sz="1600" i="1" dirty="0" smtClean="0"/>
              <a:t>, and monitor manager’s work schedules to minimize extended periods of excessive time at work.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00639"/>
              </p:ext>
            </p:extLst>
          </p:nvPr>
        </p:nvGraphicFramePr>
        <p:xfrm>
          <a:off x="1295400" y="2590800"/>
          <a:ext cx="649224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Many Hours of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Sleep Per Night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 Least 7 Hours (Recommended)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46%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 Hours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Less Than 5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Hours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125112" cy="47244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High performance managers have learned to cope effectively with high levels of stress.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 smtClean="0"/>
              <a:t>Coping Skills:</a:t>
            </a:r>
          </a:p>
          <a:p>
            <a:pPr lvl="1"/>
            <a:r>
              <a:rPr lang="en-US" dirty="0" smtClean="0"/>
              <a:t>77.6% possess strong coping skills that enable them to manage stress effectively</a:t>
            </a:r>
          </a:p>
          <a:p>
            <a:pPr lvl="1"/>
            <a:r>
              <a:rPr lang="en-US" dirty="0" smtClean="0"/>
              <a:t>22.4% has trouble managing the stress they face at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leaders need to focus on stress reduction in their wellness program to improve health and reduce health care costs and to also help managers perform effectively.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24289"/>
              </p:ext>
            </p:extLst>
          </p:nvPr>
        </p:nvGraphicFramePr>
        <p:xfrm>
          <a:off x="1295400" y="4236720"/>
          <a:ext cx="649224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Level of Stress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Great or Very Great 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51.5%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Moderate Levels of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44.4%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Little or No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71600"/>
            <a:ext cx="7125112" cy="5333999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US" i="1" dirty="0"/>
              <a:t>Do managers in your organization take their health seriously?</a:t>
            </a:r>
          </a:p>
          <a:p>
            <a:pPr>
              <a:buFont typeface="+mj-lt"/>
              <a:buAutoNum type="arabicPeriod"/>
            </a:pPr>
            <a:r>
              <a:rPr lang="en-US" i="1" dirty="0"/>
              <a:t>Does your organization have a health and wellness program that builds linkages between healthy living and career success?</a:t>
            </a:r>
          </a:p>
          <a:p>
            <a:pPr>
              <a:buFont typeface="+mj-lt"/>
              <a:buAutoNum type="arabicPeriod"/>
            </a:pPr>
            <a:r>
              <a:rPr lang="en-US" i="1" dirty="0"/>
              <a:t>Have managers in your organization been convinced of the importance of the relationship between their individual health and their ability to perform at hi levels?</a:t>
            </a:r>
          </a:p>
          <a:p>
            <a:pPr>
              <a:buFont typeface="+mj-lt"/>
              <a:buAutoNum type="arabicPeriod"/>
            </a:pPr>
            <a:r>
              <a:rPr lang="en-US" i="1" dirty="0"/>
              <a:t>Has your organization educated your managers on the benefits associated with being healthy and a leader’s ability to perform at high levels?</a:t>
            </a:r>
          </a:p>
          <a:p>
            <a:pPr>
              <a:buFont typeface="+mj-lt"/>
              <a:buAutoNum type="arabicPeriod"/>
            </a:pPr>
            <a:r>
              <a:rPr lang="en-US" i="1" dirty="0"/>
              <a:t>Does your organization encourage you leaders to engage in regular physical activity?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Does your organization provide healthy food and snack options for people in the workplace?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Does your organization promote and incentivize a smoke free environment by emphasizing the health and personal performance problems created by the habit?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Does your organization discuss the performance and health liabilities associated with chronic fatigue and lack of sleep?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Has your organization implemented a stress management program to help leaders reduce stress levels while improving their personal performance?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Is your HR function providing real guidance and leadership on the previous issues?</a:t>
            </a:r>
          </a:p>
        </p:txBody>
      </p:sp>
    </p:spTree>
    <p:extLst>
      <p:ext uri="{BB962C8B-B14F-4D97-AF65-F5344CB8AC3E}">
        <p14:creationId xmlns:p14="http://schemas.microsoft.com/office/powerpoint/2010/main" val="164802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90507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“People can dance around the issue, but in the end, a manager’s health can either help them compete or hurt their ability to be truly effective” –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Senior Manager’s Observation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(Study Participant)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</a:t>
            </a:r>
            <a:r>
              <a:rPr lang="en-US" dirty="0" smtClean="0"/>
              <a:t>the </a:t>
            </a:r>
            <a:r>
              <a:rPr lang="en-US" dirty="0"/>
              <a:t>FACTORS that contribute to </a:t>
            </a:r>
            <a:r>
              <a:rPr lang="en-US" dirty="0" smtClean="0"/>
              <a:t>business leader’s success</a:t>
            </a:r>
            <a:endParaRPr lang="en-US" dirty="0"/>
          </a:p>
          <a:p>
            <a:r>
              <a:rPr lang="en-US" dirty="0"/>
              <a:t>Issues/Factors include health and wellness</a:t>
            </a:r>
          </a:p>
          <a:p>
            <a:r>
              <a:rPr lang="en-US" dirty="0"/>
              <a:t>Increased pressure on </a:t>
            </a:r>
            <a:r>
              <a:rPr lang="en-US" dirty="0" smtClean="0"/>
              <a:t>leaders</a:t>
            </a:r>
            <a:endParaRPr lang="en-US" dirty="0"/>
          </a:p>
          <a:p>
            <a:pPr lvl="1"/>
            <a:r>
              <a:rPr lang="en-US" dirty="0"/>
              <a:t>Longer Work Weeks</a:t>
            </a:r>
          </a:p>
          <a:p>
            <a:pPr lvl="1"/>
            <a:r>
              <a:rPr lang="en-US" dirty="0"/>
              <a:t>Increased Levels of Stress</a:t>
            </a:r>
          </a:p>
          <a:p>
            <a:pPr lvl="1"/>
            <a:r>
              <a:rPr lang="en-US" dirty="0"/>
              <a:t>Uncompromising </a:t>
            </a:r>
            <a:r>
              <a:rPr lang="en-US" dirty="0" smtClean="0"/>
              <a:t>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Companies </a:t>
            </a:r>
            <a:r>
              <a:rPr lang="en-US" dirty="0"/>
              <a:t>are </a:t>
            </a:r>
            <a:r>
              <a:rPr lang="en-US" dirty="0" smtClean="0"/>
              <a:t>implementing health and wellness plans but managers are not quick to embrace them</a:t>
            </a:r>
          </a:p>
          <a:p>
            <a:pPr lvl="1"/>
            <a:r>
              <a:rPr lang="en-US" dirty="0" smtClean="0"/>
              <a:t>Lack of Time</a:t>
            </a:r>
          </a:p>
          <a:p>
            <a:pPr lvl="1"/>
            <a:r>
              <a:rPr lang="en-US" dirty="0" smtClean="0"/>
              <a:t>Busy Schedules</a:t>
            </a:r>
          </a:p>
          <a:p>
            <a:pPr lvl="1"/>
            <a:r>
              <a:rPr lang="en-US" dirty="0" smtClean="0"/>
              <a:t>Inconvenience</a:t>
            </a:r>
          </a:p>
          <a:p>
            <a:pPr lvl="1"/>
            <a:r>
              <a:rPr lang="en-US" dirty="0" smtClean="0"/>
              <a:t>Family Obligations</a:t>
            </a:r>
          </a:p>
          <a:p>
            <a:pPr lvl="1"/>
            <a:r>
              <a:rPr lang="en-US" dirty="0" smtClean="0"/>
              <a:t>Procrastination</a:t>
            </a:r>
          </a:p>
        </p:txBody>
      </p:sp>
    </p:spTree>
    <p:extLst>
      <p:ext uri="{BB962C8B-B14F-4D97-AF65-F5344CB8AC3E}">
        <p14:creationId xmlns:p14="http://schemas.microsoft.com/office/powerpoint/2010/main" val="190876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healthy manager more effective?</a:t>
            </a:r>
          </a:p>
          <a:p>
            <a:pPr lvl="1"/>
            <a:r>
              <a:rPr lang="en-US" dirty="0" smtClean="0"/>
              <a:t>The study showed…  YES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purpose</a:t>
            </a:r>
            <a:r>
              <a:rPr lang="en-US" dirty="0" smtClean="0"/>
              <a:t> was to </a:t>
            </a:r>
            <a:r>
              <a:rPr lang="en-US" u="sng" dirty="0" smtClean="0"/>
              <a:t>help HR leaders realign their approach to encouraging manager health to increase performance</a:t>
            </a:r>
          </a:p>
          <a:p>
            <a:r>
              <a:rPr lang="en-US" dirty="0" smtClean="0"/>
              <a:t>Surveyed 159 managers selected by their supervisors for their ability to produce superior results, are seen as “high performers”, and because of their willingness to participate</a:t>
            </a:r>
          </a:p>
          <a:p>
            <a:r>
              <a:rPr lang="en-US" dirty="0" smtClean="0"/>
              <a:t>30 open ended questions regarding health and lifestyle issues</a:t>
            </a:r>
          </a:p>
        </p:txBody>
      </p:sp>
    </p:spTree>
    <p:extLst>
      <p:ext uri="{BB962C8B-B14F-4D97-AF65-F5344CB8AC3E}">
        <p14:creationId xmlns:p14="http://schemas.microsoft.com/office/powerpoint/2010/main" val="19350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/>
          <a:lstStyle/>
          <a:p>
            <a:r>
              <a:rPr lang="en-US" u="sng" dirty="0" smtClean="0"/>
              <a:t>High performance managers believe themselves to be in good health.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As HR leaders, you should know or monitor the health levels of your managerial personnel whom you are depending on to lead your organization.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675990"/>
              </p:ext>
            </p:extLst>
          </p:nvPr>
        </p:nvGraphicFramePr>
        <p:xfrm>
          <a:off x="1295400" y="29718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Rank of Health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Poor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Fair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11.2%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Good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Health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42.9%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Very Good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36.7%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Excellent Health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9.2%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3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/>
          <a:lstStyle/>
          <a:p>
            <a:r>
              <a:rPr lang="en-US" u="sng" dirty="0" smtClean="0"/>
              <a:t>High performance managers believe that there is a strong link between their health and the effectiveness as leaders.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leaders should note that in the minds of high performing managers, their health is critically important in their ability to achieve outstanding results.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70283"/>
              </p:ext>
            </p:extLst>
          </p:nvPr>
        </p:nvGraphicFramePr>
        <p:xfrm>
          <a:off x="1295400" y="3058160"/>
          <a:ext cx="649224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Belief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Linkage Between 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Health and Effectiveness as a Leader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Very 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15.2%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69.7%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14.5%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4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/>
          <a:lstStyle/>
          <a:p>
            <a:r>
              <a:rPr lang="en-US" u="sng" dirty="0" smtClean="0"/>
              <a:t>High performance managers believe that there are numerous work related benefits to being healthy.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leaders need to encourage managers to not only be healthy for the sake of lowering healthcare costs, but so they can also create a competitive advantage for themselves and compete more effectively as leaders.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39646"/>
              </p:ext>
            </p:extLst>
          </p:nvPr>
        </p:nvGraphicFramePr>
        <p:xfrm>
          <a:off x="1295400" y="2590800"/>
          <a:ext cx="64922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Top 5 Managerial Benefits to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Being in Good Health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Increased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Energy &amp; Drive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64%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Physical Stamina &amp; Endurance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56%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Lower Levels of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49%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Increased Cognitive &amp; Thinking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Ability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44%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Improved Performance &amp; Productivity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39%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9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High performance managers engage in regular physical activity to stay in shape and increase stamina and strength to compete in a high pressure work environment.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HR leaders need to deliver a clear message that high </a:t>
            </a:r>
            <a:r>
              <a:rPr lang="en-US" i="1" dirty="0" smtClean="0"/>
              <a:t>performers should </a:t>
            </a:r>
            <a:r>
              <a:rPr lang="en-US" i="1" dirty="0" smtClean="0"/>
              <a:t>make physical activity a priority, which is a key to success.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48956"/>
              </p:ext>
            </p:extLst>
          </p:nvPr>
        </p:nvGraphicFramePr>
        <p:xfrm>
          <a:off x="1295400" y="3256280"/>
          <a:ext cx="649224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Often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Do You Workout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Four or More Days a Week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More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Than Twice a Week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46.5%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Once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 Week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14.3%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Less Than Once a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Week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9.2%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9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25112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High performance managers participate in a wide variety of physical activities.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When developing a wellness program, HR managers should provide an array of exercise options to meet individual interests and needs.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01464"/>
              </p:ext>
            </p:extLst>
          </p:nvPr>
        </p:nvGraphicFramePr>
        <p:xfrm>
          <a:off x="1295400" y="2895600"/>
          <a:ext cx="649224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20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Top 5 Exercise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Choices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Percentage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Walking/Jogging/Running</a:t>
                      </a:r>
                      <a:endPara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83%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Biking and Spinning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Strength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46%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Stretching Exercises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41%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33%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407</TotalTime>
  <Words>1151</Words>
  <Application>Microsoft Office PowerPoint</Application>
  <PresentationFormat>On-screen Show (4:3)</PresentationFormat>
  <Paragraphs>207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Spring</vt:lpstr>
      <vt:lpstr>The Connection Between High Performance and Managerial Health</vt:lpstr>
      <vt:lpstr>Background</vt:lpstr>
      <vt:lpstr>Background Continued</vt:lpstr>
      <vt:lpstr>Survey</vt:lpstr>
      <vt:lpstr>Observation #1</vt:lpstr>
      <vt:lpstr>Observation #2</vt:lpstr>
      <vt:lpstr>Observation #3</vt:lpstr>
      <vt:lpstr>Observation #4</vt:lpstr>
      <vt:lpstr>Observation #5</vt:lpstr>
      <vt:lpstr>Observation #6</vt:lpstr>
      <vt:lpstr>Observation #7</vt:lpstr>
      <vt:lpstr>Observation #8</vt:lpstr>
      <vt:lpstr>Observation #9</vt:lpstr>
      <vt:lpstr>Recommendations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Connection Between High Performance and Managerial Health</dc:title>
  <dc:creator>Meagan Frances</dc:creator>
  <cp:lastModifiedBy>Meagan</cp:lastModifiedBy>
  <cp:revision>118</cp:revision>
  <cp:lastPrinted>2011-04-12T22:26:26Z</cp:lastPrinted>
  <dcterms:created xsi:type="dcterms:W3CDTF">2011-04-12T17:53:23Z</dcterms:created>
  <dcterms:modified xsi:type="dcterms:W3CDTF">2011-04-19T23:00:02Z</dcterms:modified>
</cp:coreProperties>
</file>