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76" r:id="rId7"/>
    <p:sldId id="261" r:id="rId8"/>
    <p:sldId id="279" r:id="rId9"/>
    <p:sldId id="262" r:id="rId10"/>
    <p:sldId id="263" r:id="rId11"/>
    <p:sldId id="272" r:id="rId12"/>
    <p:sldId id="273" r:id="rId13"/>
    <p:sldId id="274" r:id="rId14"/>
    <p:sldId id="277" r:id="rId15"/>
    <p:sldId id="275" r:id="rId16"/>
    <p:sldId id="264" r:id="rId17"/>
    <p:sldId id="265" r:id="rId18"/>
    <p:sldId id="266" r:id="rId19"/>
    <p:sldId id="267" r:id="rId20"/>
    <p:sldId id="268" r:id="rId21"/>
    <p:sldId id="269" r:id="rId22"/>
    <p:sldId id="278" r:id="rId23"/>
    <p:sldId id="270" r:id="rId2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CD2"/>
    <a:srgbClr val="292929"/>
    <a:srgbClr val="FF3333"/>
    <a:srgbClr val="7DD330"/>
    <a:srgbClr val="00CC00"/>
    <a:srgbClr val="1F7EE7"/>
    <a:srgbClr val="AE1517"/>
    <a:srgbClr val="CC0000"/>
    <a:srgbClr val="758C3A"/>
    <a:srgbClr val="00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1577" autoAdjust="0"/>
  </p:normalViewPr>
  <p:slideViewPr>
    <p:cSldViewPr>
      <p:cViewPr varScale="1">
        <p:scale>
          <a:sx n="68" d="100"/>
          <a:sy n="68"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69ADBD-A3EE-43D4-A00D-EEBC91680DBE}" type="datetimeFigureOut">
              <a:rPr lang="en-US" smtClean="0"/>
              <a:pPr/>
              <a:t>12/6/2010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2EDD64-D9C3-4357-A0C0-19153A91AB5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21F3C-A26A-4229-82E9-E2EBD1665079}" type="datetimeFigureOut">
              <a:rPr lang="en-US" smtClean="0"/>
              <a:pPr/>
              <a:t>12/6/2010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A5685-7512-4F5B-B836-EE16323758ED}" type="slidenum">
              <a:rPr lang="en-US" smtClean="0"/>
              <a:pPr/>
              <a:t>‹#›</a:t>
            </a:fld>
            <a:endParaRPr lang="en-US"/>
          </a:p>
        </p:txBody>
      </p:sp>
    </p:spTree>
    <p:extLst>
      <p:ext uri="{BB962C8B-B14F-4D97-AF65-F5344CB8AC3E}">
        <p14:creationId xmlns:p14="http://schemas.microsoft.com/office/powerpoint/2010/main" xmlns="" val="623449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James</a:t>
            </a:r>
          </a:p>
        </p:txBody>
      </p:sp>
      <p:sp>
        <p:nvSpPr>
          <p:cNvPr id="4" name="Slide Number Placeholder 3"/>
          <p:cNvSpPr>
            <a:spLocks noGrp="1"/>
          </p:cNvSpPr>
          <p:nvPr>
            <p:ph type="sldNum" sz="quarter" idx="10"/>
          </p:nvPr>
        </p:nvSpPr>
        <p:spPr/>
        <p:txBody>
          <a:bodyPr/>
          <a:lstStyle/>
          <a:p>
            <a:fld id="{D9CA5685-7512-4F5B-B836-EE16323758E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James</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James</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CO</a:t>
            </a:r>
            <a:r>
              <a:rPr lang="en-US" sz="1200" b="0" i="0" kern="1200" baseline="-25000" dirty="0" smtClean="0">
                <a:solidFill>
                  <a:schemeClr val="tx1"/>
                </a:solidFill>
                <a:latin typeface="+mn-lt"/>
                <a:ea typeface="+mn-ea"/>
                <a:cs typeface="+mn-cs"/>
              </a:rPr>
              <a:t>2</a:t>
            </a:r>
            <a:r>
              <a:rPr lang="en-US" sz="1200" b="0" i="0" kern="1200" dirty="0" smtClean="0">
                <a:solidFill>
                  <a:schemeClr val="tx1"/>
                </a:solidFill>
                <a:latin typeface="+mn-lt"/>
                <a:ea typeface="+mn-ea"/>
                <a:cs typeface="+mn-cs"/>
              </a:rPr>
              <a:t> from </a:t>
            </a:r>
            <a:r>
              <a:rPr lang="en-US" sz="1200" b="0" i="0" kern="1200" dirty="0" err="1" smtClean="0">
                <a:solidFill>
                  <a:schemeClr val="tx1"/>
                </a:solidFill>
                <a:latin typeface="+mn-lt"/>
                <a:ea typeface="+mn-ea"/>
                <a:cs typeface="+mn-cs"/>
              </a:rPr>
              <a:t>fermenters</a:t>
            </a:r>
            <a:r>
              <a:rPr lang="en-US" sz="1200" b="0" i="0" kern="1200" dirty="0" smtClean="0">
                <a:solidFill>
                  <a:schemeClr val="tx1"/>
                </a:solidFill>
                <a:latin typeface="+mn-lt"/>
                <a:ea typeface="+mn-ea"/>
                <a:cs typeface="+mn-cs"/>
              </a:rPr>
              <a:t> flows through a foam separator and a gas scrubber to a compressor, and then through filters and driers to a storage vessel.</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James</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Meagan</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JH</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Meagan</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Emelie</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Meagan</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Emelie</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Emelie</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Emelie</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Meagan</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Meagan</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JH/</a:t>
            </a:r>
            <a:r>
              <a:rPr lang="en-US" dirty="0" err="1" smtClean="0"/>
              <a:t>Emelie</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JH</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James</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James</a:t>
            </a:r>
            <a:endParaRPr lang="en-US" dirty="0"/>
          </a:p>
        </p:txBody>
      </p:sp>
      <p:sp>
        <p:nvSpPr>
          <p:cNvPr id="4" name="Slide Number Placeholder 3"/>
          <p:cNvSpPr>
            <a:spLocks noGrp="1"/>
          </p:cNvSpPr>
          <p:nvPr>
            <p:ph type="sldNum" sz="quarter" idx="10"/>
          </p:nvPr>
        </p:nvSpPr>
        <p:spPr/>
        <p:txBody>
          <a:bodyPr/>
          <a:lstStyle/>
          <a:p>
            <a:fld id="{D9CA5685-7512-4F5B-B836-EE16323758E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1026" name="Picture 31" descr="GFDS GFD GFD"/>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32" name="Text Box 8"/>
          <p:cNvSpPr txBox="1">
            <a:spLocks noChangeArrowheads="1"/>
          </p:cNvSpPr>
          <p:nvPr userDrawn="1"/>
        </p:nvSpPr>
        <p:spPr bwMode="auto">
          <a:xfrm>
            <a:off x="7962900" y="6375400"/>
            <a:ext cx="1203325" cy="366713"/>
          </a:xfrm>
          <a:prstGeom prst="rect">
            <a:avLst/>
          </a:prstGeom>
          <a:noFill/>
          <a:ln w="9525">
            <a:noFill/>
            <a:miter lim="800000"/>
            <a:headEnd/>
            <a:tailEnd/>
          </a:ln>
          <a:effectLst/>
        </p:spPr>
        <p:txBody>
          <a:bodyPr wrap="none">
            <a:spAutoFit/>
          </a:bodyPr>
          <a:lstStyle/>
          <a:p>
            <a:pPr>
              <a:defRPr/>
            </a:pPr>
            <a:r>
              <a:rPr lang="fr-FR" b="1">
                <a:solidFill>
                  <a:schemeClr val="bg1"/>
                </a:solidFill>
              </a:rPr>
              <a:t>Page </a:t>
            </a:r>
            <a:fld id="{B2444472-7AEA-43B2-8922-1FDB4D26FF1D}" type="slidenum">
              <a:rPr lang="fr-FR" b="1">
                <a:solidFill>
                  <a:schemeClr val="bg1"/>
                </a:solidFill>
              </a:rPr>
              <a:pPr>
                <a:defRPr/>
              </a:pPr>
              <a:t>‹#›</a:t>
            </a:fld>
            <a:endParaRPr lang="fr-FR" b="1">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GFDSGFD FDS"/>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54" name="Text Box 6"/>
          <p:cNvSpPr txBox="1">
            <a:spLocks noChangeArrowheads="1"/>
          </p:cNvSpPr>
          <p:nvPr/>
        </p:nvSpPr>
        <p:spPr bwMode="auto">
          <a:xfrm>
            <a:off x="0" y="2205038"/>
            <a:ext cx="5867400" cy="3317875"/>
          </a:xfrm>
          <a:prstGeom prst="rect">
            <a:avLst/>
          </a:prstGeom>
          <a:noFill/>
          <a:ln w="9525">
            <a:noFill/>
            <a:miter lim="800000"/>
            <a:headEnd/>
            <a:tailEnd/>
          </a:ln>
          <a:effectLst/>
        </p:spPr>
        <p:txBody>
          <a:bodyPr lIns="180000" tIns="180000" rIns="180000" bIns="180000">
            <a:spAutoFit/>
          </a:bodyPr>
          <a:lstStyle/>
          <a:p>
            <a:pPr algn="ctr">
              <a:defRPr/>
            </a:pPr>
            <a:r>
              <a:rPr lang="fr-FR" sz="4800" dirty="0" err="1">
                <a:solidFill>
                  <a:schemeClr val="bg1"/>
                </a:solidFill>
                <a:latin typeface="+mj-lt"/>
              </a:rPr>
              <a:t>SCMer’s</a:t>
            </a:r>
            <a:r>
              <a:rPr lang="fr-FR" sz="4800" dirty="0">
                <a:solidFill>
                  <a:schemeClr val="bg1"/>
                </a:solidFill>
                <a:latin typeface="+mj-lt"/>
              </a:rPr>
              <a:t> </a:t>
            </a:r>
            <a:r>
              <a:rPr lang="fr-FR" sz="4800" dirty="0" err="1">
                <a:solidFill>
                  <a:schemeClr val="bg1"/>
                </a:solidFill>
                <a:latin typeface="+mj-lt"/>
              </a:rPr>
              <a:t>Brewing</a:t>
            </a:r>
            <a:r>
              <a:rPr lang="fr-FR" sz="4800" dirty="0">
                <a:solidFill>
                  <a:schemeClr val="bg1"/>
                </a:solidFill>
                <a:latin typeface="+mj-lt"/>
              </a:rPr>
              <a:t> </a:t>
            </a:r>
            <a:r>
              <a:rPr lang="fr-FR" sz="4800" dirty="0" err="1">
                <a:solidFill>
                  <a:schemeClr val="bg1"/>
                </a:solidFill>
                <a:latin typeface="+mj-lt"/>
              </a:rPr>
              <a:t>Company</a:t>
            </a:r>
            <a:r>
              <a:rPr lang="fr-FR" sz="4800" dirty="0">
                <a:solidFill>
                  <a:schemeClr val="bg1"/>
                </a:solidFill>
                <a:latin typeface="+mj-lt"/>
              </a:rPr>
              <a:t>:</a:t>
            </a:r>
          </a:p>
          <a:p>
            <a:pPr algn="ctr">
              <a:defRPr/>
            </a:pPr>
            <a:r>
              <a:rPr lang="fr-FR" sz="4800" dirty="0">
                <a:solidFill>
                  <a:schemeClr val="bg1"/>
                </a:solidFill>
                <a:latin typeface="+mj-lt"/>
              </a:rPr>
              <a:t>A Green </a:t>
            </a:r>
            <a:r>
              <a:rPr lang="fr-FR" sz="4800" dirty="0" err="1">
                <a:solidFill>
                  <a:schemeClr val="bg1"/>
                </a:solidFill>
                <a:latin typeface="+mj-lt"/>
              </a:rPr>
              <a:t>Supply</a:t>
            </a:r>
            <a:r>
              <a:rPr lang="fr-FR" sz="4800" dirty="0">
                <a:solidFill>
                  <a:schemeClr val="bg1"/>
                </a:solidFill>
                <a:latin typeface="+mj-lt"/>
              </a:rPr>
              <a:t> Chain</a:t>
            </a:r>
            <a:endParaRPr lang="fr-FR" sz="4800" i="1"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195736" y="274638"/>
            <a:ext cx="6948264"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Beneficial Re-Use </a:t>
            </a:r>
            <a:br>
              <a:rPr lang="en-US" dirty="0" smtClean="0">
                <a:solidFill>
                  <a:schemeClr val="bg1"/>
                </a:solidFill>
              </a:rPr>
            </a:br>
            <a:r>
              <a:rPr lang="en-US" dirty="0" smtClean="0">
                <a:solidFill>
                  <a:schemeClr val="bg1"/>
                </a:solidFill>
              </a:rPr>
              <a:t>Of Waste Material</a:t>
            </a:r>
          </a:p>
        </p:txBody>
      </p:sp>
      <p:sp>
        <p:nvSpPr>
          <p:cNvPr id="9219" name="Content Placeholder 2"/>
          <p:cNvSpPr>
            <a:spLocks noGrp="1"/>
          </p:cNvSpPr>
          <p:nvPr>
            <p:ph idx="1"/>
          </p:nvPr>
        </p:nvSpPr>
        <p:spPr bwMode="auto">
          <a:xfrm>
            <a:off x="2088232" y="1772816"/>
            <a:ext cx="7236296"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Grain—Spent Mash</a:t>
            </a:r>
          </a:p>
          <a:p>
            <a:pPr lvl="1" eaLnBrk="1" hangingPunct="1"/>
            <a:r>
              <a:rPr lang="en-US" dirty="0" smtClean="0">
                <a:solidFill>
                  <a:schemeClr val="accent3"/>
                </a:solidFill>
              </a:rPr>
              <a:t>Byproduct of brewing is grain stripped of its carbohydrates and sugars. </a:t>
            </a:r>
          </a:p>
          <a:p>
            <a:pPr lvl="1" eaLnBrk="1" hangingPunct="1"/>
            <a:r>
              <a:rPr lang="en-US" dirty="0" smtClean="0">
                <a:solidFill>
                  <a:schemeClr val="accent3"/>
                </a:solidFill>
              </a:rPr>
              <a:t>It is mostly protein</a:t>
            </a:r>
          </a:p>
          <a:p>
            <a:pPr lvl="1" eaLnBrk="1" hangingPunct="1"/>
            <a:r>
              <a:rPr lang="en-US" dirty="0" smtClean="0">
                <a:solidFill>
                  <a:schemeClr val="accent3"/>
                </a:solidFill>
              </a:rPr>
              <a:t>Give to farmers for feed</a:t>
            </a:r>
          </a:p>
          <a:p>
            <a:pPr lvl="1" eaLnBrk="1" hangingPunct="1"/>
            <a:r>
              <a:rPr lang="en-US" dirty="0" smtClean="0">
                <a:solidFill>
                  <a:schemeClr val="accent3"/>
                </a:solidFill>
              </a:rPr>
              <a:t>Triple Bottom Line</a:t>
            </a:r>
          </a:p>
          <a:p>
            <a:pPr lvl="2" eaLnBrk="1" hangingPunct="1"/>
            <a:r>
              <a:rPr lang="en-US" dirty="0" smtClean="0">
                <a:solidFill>
                  <a:schemeClr val="accent3"/>
                </a:solidFill>
              </a:rPr>
              <a:t>Economical</a:t>
            </a:r>
          </a:p>
          <a:p>
            <a:pPr lvl="2" eaLnBrk="1" hangingPunct="1"/>
            <a:r>
              <a:rPr lang="en-US" dirty="0" smtClean="0">
                <a:solidFill>
                  <a:schemeClr val="accent3"/>
                </a:solidFill>
              </a:rPr>
              <a:t>No waste</a:t>
            </a:r>
          </a:p>
          <a:p>
            <a:pPr lvl="2" eaLnBrk="1" hangingPunct="1"/>
            <a:r>
              <a:rPr lang="en-US" dirty="0" smtClean="0">
                <a:solidFill>
                  <a:schemeClr val="accent3"/>
                </a:solidFill>
              </a:rPr>
              <a:t>Supports Community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8"/>
            <a:ext cx="6948264" cy="1143000"/>
          </a:xfrm>
        </p:spPr>
        <p:txBody>
          <a:bodyPr/>
          <a:lstStyle/>
          <a:p>
            <a:r>
              <a:rPr lang="en-US" dirty="0" smtClean="0">
                <a:solidFill>
                  <a:schemeClr val="bg1"/>
                </a:solidFill>
              </a:rPr>
              <a:t>Beneficial Re-use</a:t>
            </a:r>
            <a:br>
              <a:rPr lang="en-US" dirty="0" smtClean="0">
                <a:solidFill>
                  <a:schemeClr val="bg1"/>
                </a:solidFill>
              </a:rPr>
            </a:br>
            <a:r>
              <a:rPr lang="en-US" dirty="0" smtClean="0">
                <a:solidFill>
                  <a:schemeClr val="bg1"/>
                </a:solidFill>
              </a:rPr>
              <a:t>Of Waste Material</a:t>
            </a:r>
          </a:p>
        </p:txBody>
      </p:sp>
      <p:sp>
        <p:nvSpPr>
          <p:cNvPr id="3" name="Content Placeholder 2"/>
          <p:cNvSpPr>
            <a:spLocks noGrp="1"/>
          </p:cNvSpPr>
          <p:nvPr>
            <p:ph idx="1"/>
          </p:nvPr>
        </p:nvSpPr>
        <p:spPr>
          <a:xfrm>
            <a:off x="1619672" y="1855365"/>
            <a:ext cx="7488832" cy="4525963"/>
          </a:xfrm>
        </p:spPr>
        <p:txBody>
          <a:bodyPr/>
          <a:lstStyle/>
          <a:p>
            <a:r>
              <a:rPr lang="en-US" dirty="0" smtClean="0">
                <a:solidFill>
                  <a:schemeClr val="bg1"/>
                </a:solidFill>
              </a:rPr>
              <a:t>Yeast</a:t>
            </a:r>
          </a:p>
          <a:p>
            <a:pPr lvl="1"/>
            <a:r>
              <a:rPr lang="en-US" dirty="0" smtClean="0">
                <a:solidFill>
                  <a:schemeClr val="bg1"/>
                </a:solidFill>
              </a:rPr>
              <a:t>Brewing propagates yeast yielding a surplus that cannot be consumed on site. </a:t>
            </a:r>
          </a:p>
          <a:p>
            <a:pPr lvl="1"/>
            <a:r>
              <a:rPr lang="en-US" dirty="0" smtClean="0">
                <a:solidFill>
                  <a:schemeClr val="bg1"/>
                </a:solidFill>
              </a:rPr>
              <a:t>Yeast is bad for water treatment process and should not be dumped down a drain.</a:t>
            </a:r>
          </a:p>
          <a:p>
            <a:pPr lvl="1"/>
            <a:r>
              <a:rPr lang="en-US" dirty="0" smtClean="0">
                <a:solidFill>
                  <a:schemeClr val="bg1"/>
                </a:solidFill>
              </a:rPr>
              <a:t>Yeast can be given to local bakeries who need a steady supply for their product.</a:t>
            </a:r>
          </a:p>
          <a:p>
            <a:pPr lvl="1"/>
            <a:r>
              <a:rPr lang="en-US" dirty="0" smtClean="0">
                <a:solidFill>
                  <a:schemeClr val="bg1"/>
                </a:solidFill>
              </a:rPr>
              <a:t>Triple Bottom Line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8"/>
            <a:ext cx="6948264" cy="1143000"/>
          </a:xfrm>
        </p:spPr>
        <p:txBody>
          <a:bodyPr/>
          <a:lstStyle/>
          <a:p>
            <a:r>
              <a:rPr lang="en-US" dirty="0" smtClean="0">
                <a:solidFill>
                  <a:schemeClr val="bg1"/>
                </a:solidFill>
              </a:rPr>
              <a:t>Beneficial Re-use</a:t>
            </a:r>
            <a:br>
              <a:rPr lang="en-US" dirty="0" smtClean="0">
                <a:solidFill>
                  <a:schemeClr val="bg1"/>
                </a:solidFill>
              </a:rPr>
            </a:br>
            <a:r>
              <a:rPr lang="en-US" dirty="0" smtClean="0">
                <a:solidFill>
                  <a:schemeClr val="bg1"/>
                </a:solidFill>
              </a:rPr>
              <a:t>Of Waste Material</a:t>
            </a:r>
            <a:endParaRPr lang="en-US" dirty="0"/>
          </a:p>
        </p:txBody>
      </p:sp>
      <p:sp>
        <p:nvSpPr>
          <p:cNvPr id="3" name="Content Placeholder 2"/>
          <p:cNvSpPr>
            <a:spLocks noGrp="1"/>
          </p:cNvSpPr>
          <p:nvPr>
            <p:ph idx="1"/>
          </p:nvPr>
        </p:nvSpPr>
        <p:spPr>
          <a:xfrm>
            <a:off x="2123728" y="2060848"/>
            <a:ext cx="7452320" cy="4525963"/>
          </a:xfrm>
        </p:spPr>
        <p:txBody>
          <a:bodyPr/>
          <a:lstStyle/>
          <a:p>
            <a:pPr eaLnBrk="1" hangingPunct="1"/>
            <a:r>
              <a:rPr lang="en-US" dirty="0" smtClean="0">
                <a:solidFill>
                  <a:schemeClr val="bg1"/>
                </a:solidFill>
              </a:rPr>
              <a:t>Spent Hops and </a:t>
            </a:r>
            <a:r>
              <a:rPr lang="en-US" dirty="0" err="1" smtClean="0">
                <a:solidFill>
                  <a:schemeClr val="bg1"/>
                </a:solidFill>
              </a:rPr>
              <a:t>Trub</a:t>
            </a:r>
            <a:endParaRPr lang="en-US" dirty="0" smtClean="0">
              <a:solidFill>
                <a:schemeClr val="bg1"/>
              </a:solidFill>
            </a:endParaRPr>
          </a:p>
          <a:p>
            <a:pPr lvl="1" eaLnBrk="1" hangingPunct="1"/>
            <a:r>
              <a:rPr lang="en-US" dirty="0" smtClean="0">
                <a:solidFill>
                  <a:schemeClr val="bg1"/>
                </a:solidFill>
              </a:rPr>
              <a:t>Mucky pudding-like substance left in kettle</a:t>
            </a:r>
          </a:p>
          <a:p>
            <a:pPr lvl="1" eaLnBrk="1" hangingPunct="1"/>
            <a:r>
              <a:rPr lang="en-US" dirty="0" smtClean="0">
                <a:solidFill>
                  <a:schemeClr val="bg1"/>
                </a:solidFill>
              </a:rPr>
              <a:t>Not good for animal feed</a:t>
            </a:r>
          </a:p>
          <a:p>
            <a:pPr lvl="1" eaLnBrk="1" hangingPunct="1"/>
            <a:r>
              <a:rPr lang="en-US" dirty="0" smtClean="0">
                <a:solidFill>
                  <a:schemeClr val="bg1"/>
                </a:solidFill>
              </a:rPr>
              <a:t>Great for compost</a:t>
            </a:r>
          </a:p>
          <a:p>
            <a:pPr lvl="1" eaLnBrk="1" hangingPunct="1"/>
            <a:r>
              <a:rPr lang="en-US" dirty="0" smtClean="0">
                <a:solidFill>
                  <a:schemeClr val="bg1"/>
                </a:solidFill>
              </a:rPr>
              <a:t>Can be used in local growing efforts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8"/>
            <a:ext cx="6948264" cy="1143000"/>
          </a:xfrm>
        </p:spPr>
        <p:txBody>
          <a:bodyPr/>
          <a:lstStyle/>
          <a:p>
            <a:r>
              <a:rPr lang="en-US" dirty="0" smtClean="0">
                <a:solidFill>
                  <a:schemeClr val="bg1"/>
                </a:solidFill>
              </a:rPr>
              <a:t>Water Conservation</a:t>
            </a:r>
            <a:endParaRPr lang="en-US" dirty="0">
              <a:solidFill>
                <a:schemeClr val="bg1"/>
              </a:solidFill>
            </a:endParaRPr>
          </a:p>
        </p:txBody>
      </p:sp>
      <p:sp>
        <p:nvSpPr>
          <p:cNvPr id="3" name="Content Placeholder 2"/>
          <p:cNvSpPr>
            <a:spLocks noGrp="1"/>
          </p:cNvSpPr>
          <p:nvPr>
            <p:ph idx="1"/>
          </p:nvPr>
        </p:nvSpPr>
        <p:spPr>
          <a:xfrm>
            <a:off x="1619672" y="1196752"/>
            <a:ext cx="7452320" cy="5257800"/>
          </a:xfrm>
        </p:spPr>
        <p:txBody>
          <a:bodyPr/>
          <a:lstStyle/>
          <a:p>
            <a:r>
              <a:rPr lang="en-US" dirty="0" smtClean="0">
                <a:solidFill>
                  <a:schemeClr val="bg1"/>
                </a:solidFill>
              </a:rPr>
              <a:t>Industry Standard Water Use Efficiency</a:t>
            </a:r>
          </a:p>
          <a:p>
            <a:pPr lvl="1"/>
            <a:r>
              <a:rPr lang="en-US" dirty="0" smtClean="0">
                <a:solidFill>
                  <a:schemeClr val="bg1"/>
                </a:solidFill>
              </a:rPr>
              <a:t>6 Gallons of water per 1 gallon of beer</a:t>
            </a:r>
          </a:p>
          <a:p>
            <a:r>
              <a:rPr lang="en-US" dirty="0" smtClean="0">
                <a:solidFill>
                  <a:schemeClr val="bg1"/>
                </a:solidFill>
              </a:rPr>
              <a:t>Total Water consumption </a:t>
            </a:r>
          </a:p>
          <a:p>
            <a:pPr lvl="1"/>
            <a:r>
              <a:rPr lang="en-US" dirty="0" smtClean="0">
                <a:solidFill>
                  <a:schemeClr val="bg1"/>
                </a:solidFill>
              </a:rPr>
              <a:t>20% goes into beer</a:t>
            </a:r>
          </a:p>
          <a:p>
            <a:pPr lvl="1"/>
            <a:r>
              <a:rPr lang="en-US" dirty="0" smtClean="0">
                <a:solidFill>
                  <a:schemeClr val="bg1"/>
                </a:solidFill>
              </a:rPr>
              <a:t>80% is used for cleaning</a:t>
            </a:r>
          </a:p>
          <a:p>
            <a:r>
              <a:rPr lang="en-US" dirty="0" smtClean="0">
                <a:solidFill>
                  <a:schemeClr val="bg1"/>
                </a:solidFill>
              </a:rPr>
              <a:t>Recapture water lost as boil off using condenser.</a:t>
            </a:r>
          </a:p>
          <a:p>
            <a:r>
              <a:rPr lang="en-US" dirty="0" smtClean="0">
                <a:solidFill>
                  <a:schemeClr val="bg1"/>
                </a:solidFill>
              </a:rPr>
              <a:t>Store water heated in the process of cooling </a:t>
            </a:r>
            <a:r>
              <a:rPr lang="en-US" dirty="0" err="1" smtClean="0">
                <a:solidFill>
                  <a:schemeClr val="bg1"/>
                </a:solidFill>
              </a:rPr>
              <a:t>wort</a:t>
            </a:r>
            <a:r>
              <a:rPr lang="en-US" dirty="0" smtClean="0">
                <a:solidFill>
                  <a:schemeClr val="bg1"/>
                </a:solidFill>
              </a:rPr>
              <a:t> kettle for use the next day</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8229600" cy="1143000"/>
          </a:xfrm>
        </p:spPr>
        <p:txBody>
          <a:bodyPr/>
          <a:lstStyle/>
          <a:p>
            <a:r>
              <a:rPr lang="en-US" dirty="0" smtClean="0">
                <a:solidFill>
                  <a:schemeClr val="bg1"/>
                </a:solidFill>
              </a:rPr>
              <a:t>Carbon Dioxide Recovery</a:t>
            </a:r>
            <a:endParaRPr lang="en-US" dirty="0">
              <a:solidFill>
                <a:schemeClr val="bg1"/>
              </a:solidFill>
            </a:endParaRPr>
          </a:p>
        </p:txBody>
      </p:sp>
      <p:sp>
        <p:nvSpPr>
          <p:cNvPr id="3" name="Content Placeholder 2"/>
          <p:cNvSpPr>
            <a:spLocks noGrp="1"/>
          </p:cNvSpPr>
          <p:nvPr>
            <p:ph sz="half" idx="1"/>
          </p:nvPr>
        </p:nvSpPr>
        <p:spPr>
          <a:xfrm>
            <a:off x="1619672" y="1700808"/>
            <a:ext cx="4038600" cy="4525963"/>
          </a:xfrm>
        </p:spPr>
        <p:txBody>
          <a:bodyPr/>
          <a:lstStyle/>
          <a:p>
            <a:r>
              <a:rPr lang="en-US" dirty="0" smtClean="0">
                <a:solidFill>
                  <a:schemeClr val="bg1"/>
                </a:solidFill>
              </a:rPr>
              <a:t>Fermentation releases carbon dioxide</a:t>
            </a:r>
          </a:p>
          <a:p>
            <a:r>
              <a:rPr lang="en-US" dirty="0" smtClean="0">
                <a:solidFill>
                  <a:schemeClr val="bg1"/>
                </a:solidFill>
              </a:rPr>
              <a:t>CO</a:t>
            </a:r>
            <a:r>
              <a:rPr lang="en-US" baseline="-25000" dirty="0" smtClean="0">
                <a:solidFill>
                  <a:schemeClr val="bg1"/>
                </a:solidFill>
              </a:rPr>
              <a:t>2 </a:t>
            </a:r>
            <a:r>
              <a:rPr lang="en-US" dirty="0" smtClean="0">
                <a:solidFill>
                  <a:schemeClr val="bg1"/>
                </a:solidFill>
              </a:rPr>
              <a:t>can be captured and used instead of being released into the atmosphere</a:t>
            </a:r>
          </a:p>
          <a:p>
            <a:r>
              <a:rPr lang="en-US" dirty="0" smtClean="0">
                <a:solidFill>
                  <a:schemeClr val="bg1"/>
                </a:solidFill>
              </a:rPr>
              <a:t>Recovery systems can capture and store CO</a:t>
            </a:r>
            <a:r>
              <a:rPr lang="en-US" baseline="-25000" dirty="0" smtClean="0">
                <a:solidFill>
                  <a:schemeClr val="bg1"/>
                </a:solidFill>
              </a:rPr>
              <a:t>2 </a:t>
            </a:r>
            <a:r>
              <a:rPr lang="en-US" dirty="0" smtClean="0">
                <a:solidFill>
                  <a:schemeClr val="bg1"/>
                </a:solidFill>
              </a:rPr>
              <a:t>released in fermentation</a:t>
            </a:r>
          </a:p>
        </p:txBody>
      </p:sp>
      <p:pic>
        <p:nvPicPr>
          <p:cNvPr id="6" name="Content Placeholder 5" descr="Carbon Dioxide Scrubber.jpg"/>
          <p:cNvPicPr>
            <a:picLocks noGrp="1" noChangeAspect="1"/>
          </p:cNvPicPr>
          <p:nvPr>
            <p:ph sz="half" idx="2"/>
          </p:nvPr>
        </p:nvPicPr>
        <p:blipFill>
          <a:blip r:embed="rId3" cstate="print"/>
          <a:stretch>
            <a:fillRect/>
          </a:stretch>
        </p:blipFill>
        <p:spPr>
          <a:xfrm>
            <a:off x="5652120" y="1700808"/>
            <a:ext cx="3295784" cy="42926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8"/>
            <a:ext cx="6948264" cy="1143000"/>
          </a:xfrm>
        </p:spPr>
        <p:txBody>
          <a:bodyPr/>
          <a:lstStyle/>
          <a:p>
            <a:r>
              <a:rPr lang="en-US" dirty="0" smtClean="0">
                <a:solidFill>
                  <a:schemeClr val="bg1"/>
                </a:solidFill>
              </a:rPr>
              <a:t>Long Term Projects</a:t>
            </a:r>
            <a:endParaRPr lang="en-US" dirty="0">
              <a:solidFill>
                <a:schemeClr val="bg1"/>
              </a:solidFill>
            </a:endParaRPr>
          </a:p>
        </p:txBody>
      </p:sp>
      <p:sp>
        <p:nvSpPr>
          <p:cNvPr id="3" name="Content Placeholder 2"/>
          <p:cNvSpPr>
            <a:spLocks noGrp="1"/>
          </p:cNvSpPr>
          <p:nvPr>
            <p:ph idx="1"/>
          </p:nvPr>
        </p:nvSpPr>
        <p:spPr>
          <a:xfrm>
            <a:off x="1907704" y="1600200"/>
            <a:ext cx="7236296" cy="4525963"/>
          </a:xfrm>
        </p:spPr>
        <p:txBody>
          <a:bodyPr/>
          <a:lstStyle/>
          <a:p>
            <a:r>
              <a:rPr lang="en-US" dirty="0" smtClean="0">
                <a:solidFill>
                  <a:schemeClr val="bg1"/>
                </a:solidFill>
              </a:rPr>
              <a:t>Solar Cells and Wind Turbines are great</a:t>
            </a:r>
          </a:p>
          <a:p>
            <a:pPr lvl="1"/>
            <a:r>
              <a:rPr lang="en-US" i="1" dirty="0" smtClean="0">
                <a:solidFill>
                  <a:schemeClr val="bg1"/>
                </a:solidFill>
              </a:rPr>
              <a:t>However</a:t>
            </a:r>
          </a:p>
          <a:p>
            <a:pPr lvl="2"/>
            <a:r>
              <a:rPr lang="en-US" dirty="0" smtClean="0">
                <a:solidFill>
                  <a:schemeClr val="bg1"/>
                </a:solidFill>
              </a:rPr>
              <a:t>Lack of sun and wind can inhibit their usefulness</a:t>
            </a:r>
          </a:p>
          <a:p>
            <a:r>
              <a:rPr lang="en-US" dirty="0" smtClean="0">
                <a:solidFill>
                  <a:schemeClr val="bg1"/>
                </a:solidFill>
              </a:rPr>
              <a:t>Look into fuel cell technology</a:t>
            </a:r>
          </a:p>
          <a:p>
            <a:r>
              <a:rPr lang="en-US" dirty="0" smtClean="0">
                <a:solidFill>
                  <a:schemeClr val="bg1"/>
                </a:solidFill>
              </a:rPr>
              <a:t>Look into on-site water treatment facility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2339752" y="274638"/>
            <a:ext cx="6804248"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Our ‘Go Green’ Helpers</a:t>
            </a:r>
          </a:p>
        </p:txBody>
      </p:sp>
      <p:sp>
        <p:nvSpPr>
          <p:cNvPr id="10243" name="Content Placeholder 2"/>
          <p:cNvSpPr>
            <a:spLocks noGrp="1"/>
          </p:cNvSpPr>
          <p:nvPr>
            <p:ph idx="1"/>
          </p:nvPr>
        </p:nvSpPr>
        <p:spPr bwMode="auto">
          <a:xfrm>
            <a:off x="1979712" y="1268760"/>
            <a:ext cx="7164288" cy="485740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Transportation – Local Suppliers</a:t>
            </a:r>
          </a:p>
          <a:p>
            <a:pPr eaLnBrk="1" hangingPunct="1"/>
            <a:r>
              <a:rPr lang="en-US" dirty="0" smtClean="0">
                <a:solidFill>
                  <a:schemeClr val="bg1"/>
                </a:solidFill>
              </a:rPr>
              <a:t>Suppliers – Organic (closest possible)</a:t>
            </a:r>
          </a:p>
          <a:p>
            <a:pPr eaLnBrk="1" hangingPunct="1"/>
            <a:r>
              <a:rPr lang="en-US" dirty="0" smtClean="0">
                <a:solidFill>
                  <a:schemeClr val="bg1"/>
                </a:solidFill>
              </a:rPr>
              <a:t>Water – Natural, Local</a:t>
            </a:r>
          </a:p>
          <a:p>
            <a:pPr eaLnBrk="1" hangingPunct="1"/>
            <a:r>
              <a:rPr lang="en-US" dirty="0" smtClean="0">
                <a:solidFill>
                  <a:schemeClr val="bg1"/>
                </a:solidFill>
              </a:rPr>
              <a:t>Bottles – Owens Illinois</a:t>
            </a:r>
          </a:p>
          <a:p>
            <a:pPr eaLnBrk="1" hangingPunct="1"/>
            <a:r>
              <a:rPr lang="en-US" dirty="0" smtClean="0">
                <a:solidFill>
                  <a:schemeClr val="bg1"/>
                </a:solidFill>
              </a:rPr>
              <a:t>Energy – DTE in Detroit, MI (85% wind and 15% biomass energy)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2483767" y="274638"/>
            <a:ext cx="6660233"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Where The Green </a:t>
            </a:r>
            <a:br>
              <a:rPr lang="en-US" dirty="0" smtClean="0">
                <a:solidFill>
                  <a:schemeClr val="bg1"/>
                </a:solidFill>
              </a:rPr>
            </a:br>
            <a:r>
              <a:rPr lang="en-US" dirty="0" smtClean="0">
                <a:solidFill>
                  <a:schemeClr val="bg1"/>
                </a:solidFill>
              </a:rPr>
              <a:t>Beer Flows</a:t>
            </a:r>
          </a:p>
        </p:txBody>
      </p:sp>
      <p:sp>
        <p:nvSpPr>
          <p:cNvPr id="11267" name="Content Placeholder 2"/>
          <p:cNvSpPr>
            <a:spLocks noGrp="1"/>
          </p:cNvSpPr>
          <p:nvPr>
            <p:ph idx="1"/>
          </p:nvPr>
        </p:nvSpPr>
        <p:spPr bwMode="auto">
          <a:xfrm>
            <a:off x="2339752" y="1600200"/>
            <a:ext cx="6347048"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Transportation</a:t>
            </a:r>
          </a:p>
          <a:p>
            <a:pPr lvl="1" eaLnBrk="1" hangingPunct="1"/>
            <a:r>
              <a:rPr lang="en-US" dirty="0" smtClean="0">
                <a:solidFill>
                  <a:schemeClr val="bg1"/>
                </a:solidFill>
              </a:rPr>
              <a:t>Great </a:t>
            </a:r>
            <a:r>
              <a:rPr lang="en-US" dirty="0">
                <a:solidFill>
                  <a:schemeClr val="bg1"/>
                </a:solidFill>
              </a:rPr>
              <a:t>Lakes Brewery – </a:t>
            </a:r>
            <a:r>
              <a:rPr lang="en-US" dirty="0" smtClean="0">
                <a:solidFill>
                  <a:schemeClr val="bg1"/>
                </a:solidFill>
              </a:rPr>
              <a:t>biodiesel </a:t>
            </a:r>
            <a:r>
              <a:rPr lang="en-US" dirty="0">
                <a:solidFill>
                  <a:schemeClr val="bg1"/>
                </a:solidFill>
              </a:rPr>
              <a:t>trucks</a:t>
            </a:r>
          </a:p>
          <a:p>
            <a:pPr lvl="2" eaLnBrk="1" hangingPunct="1"/>
            <a:r>
              <a:rPr lang="en-US" dirty="0">
                <a:solidFill>
                  <a:schemeClr val="bg1"/>
                </a:solidFill>
              </a:rPr>
              <a:t>Waste oil from restaurants</a:t>
            </a:r>
          </a:p>
          <a:p>
            <a:pPr lvl="1" eaLnBrk="1" hangingPunct="1"/>
            <a:r>
              <a:rPr lang="en-US" dirty="0" smtClean="0">
                <a:solidFill>
                  <a:schemeClr val="bg1"/>
                </a:solidFill>
              </a:rPr>
              <a:t>Full truck loads – 75% plus</a:t>
            </a:r>
            <a:endParaRPr lang="en-US" dirty="0">
              <a:solidFill>
                <a:schemeClr val="bg1"/>
              </a:solidFill>
            </a:endParaRPr>
          </a:p>
          <a:p>
            <a:pPr marL="342900" lvl="1" indent="-342900" eaLnBrk="1" hangingPunct="1">
              <a:buChar char="•"/>
            </a:pPr>
            <a:r>
              <a:rPr lang="en-US" sz="3200" dirty="0">
                <a:solidFill>
                  <a:schemeClr val="bg1"/>
                </a:solidFill>
                <a:ea typeface="+mn-ea"/>
              </a:rPr>
              <a:t>Distribution</a:t>
            </a:r>
          </a:p>
          <a:p>
            <a:pPr lvl="1" eaLnBrk="1" hangingPunct="1"/>
            <a:r>
              <a:rPr lang="en-US" dirty="0" smtClean="0">
                <a:solidFill>
                  <a:schemeClr val="bg1"/>
                </a:solidFill>
              </a:rPr>
              <a:t>OH, MI, IN</a:t>
            </a:r>
          </a:p>
          <a:p>
            <a:pPr lvl="1"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2339751" y="260350"/>
            <a:ext cx="6804249"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The Green Office</a:t>
            </a:r>
          </a:p>
        </p:txBody>
      </p:sp>
      <p:sp>
        <p:nvSpPr>
          <p:cNvPr id="12291" name="Content Placeholder 2"/>
          <p:cNvSpPr>
            <a:spLocks noGrp="1"/>
          </p:cNvSpPr>
          <p:nvPr>
            <p:ph idx="1"/>
          </p:nvPr>
        </p:nvSpPr>
        <p:spPr bwMode="auto">
          <a:xfrm>
            <a:off x="1979712" y="1340768"/>
            <a:ext cx="7164288" cy="478539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Printers – both sides, recycled</a:t>
            </a:r>
          </a:p>
          <a:p>
            <a:pPr eaLnBrk="1" hangingPunct="1"/>
            <a:r>
              <a:rPr lang="en-US" dirty="0" smtClean="0">
                <a:solidFill>
                  <a:schemeClr val="bg1"/>
                </a:solidFill>
              </a:rPr>
              <a:t>Toners and Cartridges – recycled</a:t>
            </a:r>
          </a:p>
          <a:p>
            <a:pPr eaLnBrk="1" hangingPunct="1"/>
            <a:r>
              <a:rPr lang="en-US" dirty="0" smtClean="0">
                <a:solidFill>
                  <a:schemeClr val="bg1"/>
                </a:solidFill>
              </a:rPr>
              <a:t>Recycling Bins</a:t>
            </a:r>
          </a:p>
          <a:p>
            <a:pPr eaLnBrk="1" hangingPunct="1"/>
            <a:r>
              <a:rPr lang="en-US" dirty="0" smtClean="0">
                <a:solidFill>
                  <a:schemeClr val="bg1"/>
                </a:solidFill>
              </a:rPr>
              <a:t>Automatic Setback Thermometers</a:t>
            </a:r>
          </a:p>
          <a:p>
            <a:pPr eaLnBrk="1" hangingPunct="1"/>
            <a:r>
              <a:rPr lang="en-US" dirty="0" smtClean="0">
                <a:solidFill>
                  <a:schemeClr val="bg1"/>
                </a:solidFill>
              </a:rPr>
              <a:t>Office Equipment – Sleep mode, turn off</a:t>
            </a:r>
          </a:p>
          <a:p>
            <a:pPr eaLnBrk="1" hangingPunct="1"/>
            <a:r>
              <a:rPr lang="en-US" dirty="0" smtClean="0">
                <a:solidFill>
                  <a:schemeClr val="bg1"/>
                </a:solidFill>
              </a:rPr>
              <a:t>Replace lighting with florescent lamps</a:t>
            </a:r>
          </a:p>
          <a:p>
            <a:pPr eaLnBrk="1" hangingPunct="1"/>
            <a:r>
              <a:rPr lang="en-US" dirty="0" smtClean="0">
                <a:solidFill>
                  <a:schemeClr val="bg1"/>
                </a:solidFill>
              </a:rPr>
              <a:t>Staff Member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2339751" y="274638"/>
            <a:ext cx="6804249"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Marketing A Green Idea</a:t>
            </a:r>
          </a:p>
        </p:txBody>
      </p:sp>
      <p:sp>
        <p:nvSpPr>
          <p:cNvPr id="13315" name="Content Placeholder 2"/>
          <p:cNvSpPr>
            <a:spLocks noGrp="1"/>
          </p:cNvSpPr>
          <p:nvPr>
            <p:ph idx="1"/>
          </p:nvPr>
        </p:nvSpPr>
        <p:spPr bwMode="auto">
          <a:xfrm>
            <a:off x="2051720" y="1600200"/>
            <a:ext cx="684076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79% of consumers would rather purchase products from a sustainable company</a:t>
            </a:r>
          </a:p>
          <a:p>
            <a:pPr lvl="1" eaLnBrk="1" hangingPunct="1"/>
            <a:r>
              <a:rPr lang="en-US" dirty="0" smtClean="0">
                <a:solidFill>
                  <a:schemeClr val="bg1"/>
                </a:solidFill>
              </a:rPr>
              <a:t>Expected to rise to 89% within the next year</a:t>
            </a:r>
          </a:p>
          <a:p>
            <a:pPr eaLnBrk="1" hangingPunct="1"/>
            <a:r>
              <a:rPr lang="en-US" dirty="0" smtClean="0">
                <a:solidFill>
                  <a:schemeClr val="bg1"/>
                </a:solidFill>
              </a:rPr>
              <a:t>35% of consumers are willing to pay premium prices</a:t>
            </a:r>
          </a:p>
          <a:p>
            <a:pPr eaLnBrk="1" hangingPunct="1"/>
            <a:r>
              <a:rPr lang="en-US" dirty="0" smtClean="0">
                <a:solidFill>
                  <a:schemeClr val="bg1"/>
                </a:solidFill>
              </a:rPr>
              <a:t>Good indication of expanding green initiatives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alpha val="20000"/>
          </a:schemeClr>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2267744" y="274638"/>
            <a:ext cx="6876256"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Company Overview</a:t>
            </a:r>
          </a:p>
        </p:txBody>
      </p:sp>
      <p:sp>
        <p:nvSpPr>
          <p:cNvPr id="3075" name="Content Placeholder 2"/>
          <p:cNvSpPr>
            <a:spLocks noGrp="1"/>
          </p:cNvSpPr>
          <p:nvPr>
            <p:ph idx="1"/>
          </p:nvPr>
        </p:nvSpPr>
        <p:spPr bwMode="auto">
          <a:xfrm>
            <a:off x="1825352" y="1600200"/>
            <a:ext cx="7139136" cy="499715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Mission Statement</a:t>
            </a:r>
          </a:p>
          <a:p>
            <a:pPr lvl="1" eaLnBrk="1" hangingPunct="1">
              <a:buNone/>
            </a:pPr>
            <a:r>
              <a:rPr lang="en-US" dirty="0" smtClean="0">
                <a:solidFill>
                  <a:schemeClr val="bg1"/>
                </a:solidFill>
                <a:latin typeface="+mn-lt"/>
                <a:cs typeface="+mn-cs"/>
              </a:rPr>
              <a:t>“</a:t>
            </a:r>
            <a:r>
              <a:rPr lang="en-US" dirty="0" err="1" smtClean="0">
                <a:solidFill>
                  <a:schemeClr val="bg1"/>
                </a:solidFill>
                <a:latin typeface="+mn-lt"/>
                <a:cs typeface="+mn-cs"/>
              </a:rPr>
              <a:t>SCMer’s</a:t>
            </a:r>
            <a:r>
              <a:rPr lang="en-US" dirty="0" smtClean="0">
                <a:solidFill>
                  <a:schemeClr val="bg1"/>
                </a:solidFill>
                <a:latin typeface="+mn-lt"/>
                <a:cs typeface="+mn-cs"/>
              </a:rPr>
              <a:t> Brewing Company is committed to providing our customers with the highest quality, best tasting beer, while maintaining an environmental stewardship in our community.  We are dedicated to being environmentally responsible in our brewing practices, while still being able to serve our customers with a satisfying, flavorful beer.”</a:t>
            </a:r>
          </a:p>
          <a:p>
            <a:pPr lvl="1" eaLnBrk="1" hangingPunct="1"/>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2051719" y="274638"/>
            <a:ext cx="7092281"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Community Involvement</a:t>
            </a:r>
          </a:p>
        </p:txBody>
      </p:sp>
      <p:sp>
        <p:nvSpPr>
          <p:cNvPr id="14339" name="Content Placeholder 2"/>
          <p:cNvSpPr>
            <a:spLocks noGrp="1"/>
          </p:cNvSpPr>
          <p:nvPr>
            <p:ph idx="1"/>
          </p:nvPr>
        </p:nvSpPr>
        <p:spPr bwMode="auto">
          <a:xfrm>
            <a:off x="1691680" y="1052736"/>
            <a:ext cx="745232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Sustainability of Community</a:t>
            </a:r>
          </a:p>
          <a:p>
            <a:pPr eaLnBrk="1" hangingPunct="1"/>
            <a:r>
              <a:rPr lang="en-US" dirty="0" smtClean="0">
                <a:solidFill>
                  <a:schemeClr val="bg1"/>
                </a:solidFill>
              </a:rPr>
              <a:t>Reclaim Abandoned Land </a:t>
            </a:r>
          </a:p>
          <a:p>
            <a:pPr lvl="1" eaLnBrk="1" hangingPunct="1"/>
            <a:r>
              <a:rPr lang="en-US" dirty="0" smtClean="0">
                <a:solidFill>
                  <a:schemeClr val="bg1"/>
                </a:solidFill>
              </a:rPr>
              <a:t>Community Gardens</a:t>
            </a:r>
          </a:p>
          <a:p>
            <a:pPr lvl="1" eaLnBrk="1" hangingPunct="1"/>
            <a:r>
              <a:rPr lang="en-US" dirty="0" smtClean="0">
                <a:solidFill>
                  <a:schemeClr val="bg1"/>
                </a:solidFill>
              </a:rPr>
              <a:t>Toledo GROWS</a:t>
            </a:r>
          </a:p>
          <a:p>
            <a:pPr lvl="2" eaLnBrk="1" hangingPunct="1"/>
            <a:r>
              <a:rPr lang="en-US" dirty="0" smtClean="0">
                <a:solidFill>
                  <a:schemeClr val="bg1"/>
                </a:solidFill>
              </a:rPr>
              <a:t>“Beautifying neighborhoods, Connecting urban dwellers back to the land and nature, Providing wholesome, nutritious, and economical food, Reducing crime and blight, and Promoting the creation and use of green space</a:t>
            </a:r>
          </a:p>
          <a:p>
            <a:pPr eaLnBrk="1" hangingPunct="1"/>
            <a:r>
              <a:rPr lang="en-US" dirty="0" smtClean="0">
                <a:solidFill>
                  <a:schemeClr val="bg1"/>
                </a:solidFill>
              </a:rPr>
              <a:t>Strengthen Image</a:t>
            </a:r>
          </a:p>
          <a:p>
            <a:pPr eaLnBrk="1" hangingPunct="1"/>
            <a:r>
              <a:rPr lang="en-US" dirty="0" smtClean="0">
                <a:solidFill>
                  <a:schemeClr val="bg1"/>
                </a:solidFill>
              </a:rPr>
              <a:t>Strengthen Employee Commitment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2339751" y="125760"/>
            <a:ext cx="6804249"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The Third Line:</a:t>
            </a:r>
            <a:br>
              <a:rPr lang="en-US" dirty="0" smtClean="0">
                <a:solidFill>
                  <a:schemeClr val="bg1"/>
                </a:solidFill>
              </a:rPr>
            </a:br>
            <a:r>
              <a:rPr lang="en-US" dirty="0" smtClean="0">
                <a:solidFill>
                  <a:schemeClr val="bg1"/>
                </a:solidFill>
              </a:rPr>
              <a:t>Profit</a:t>
            </a:r>
          </a:p>
        </p:txBody>
      </p:sp>
      <p:sp>
        <p:nvSpPr>
          <p:cNvPr id="15363" name="Content Placeholder 2"/>
          <p:cNvSpPr>
            <a:spLocks noGrp="1"/>
          </p:cNvSpPr>
          <p:nvPr>
            <p:ph idx="1"/>
          </p:nvPr>
        </p:nvSpPr>
        <p:spPr bwMode="auto">
          <a:xfrm>
            <a:off x="1728192" y="1484784"/>
            <a:ext cx="7380312" cy="5257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err="1" smtClean="0">
                <a:solidFill>
                  <a:schemeClr val="bg1"/>
                </a:solidFill>
              </a:rPr>
              <a:t>SCMer’s</a:t>
            </a:r>
            <a:r>
              <a:rPr lang="en-US" dirty="0" smtClean="0">
                <a:solidFill>
                  <a:schemeClr val="bg1"/>
                </a:solidFill>
              </a:rPr>
              <a:t> Brewery is a differentiator, not a cost leader.  </a:t>
            </a:r>
          </a:p>
          <a:p>
            <a:pPr eaLnBrk="1" hangingPunct="1"/>
            <a:r>
              <a:rPr lang="en-US" dirty="0" smtClean="0">
                <a:solidFill>
                  <a:schemeClr val="bg1"/>
                </a:solidFill>
              </a:rPr>
              <a:t>Craft beer is generally more expensive so our target market is beer aficionados</a:t>
            </a:r>
          </a:p>
          <a:p>
            <a:pPr eaLnBrk="1" hangingPunct="1"/>
            <a:r>
              <a:rPr lang="en-US" dirty="0" smtClean="0">
                <a:solidFill>
                  <a:schemeClr val="bg1"/>
                </a:solidFill>
              </a:rPr>
              <a:t>Pursue obvious cost saving sustainable projects from start up</a:t>
            </a:r>
          </a:p>
          <a:p>
            <a:pPr eaLnBrk="1" hangingPunct="1"/>
            <a:r>
              <a:rPr lang="en-US" dirty="0" smtClean="0">
                <a:solidFill>
                  <a:schemeClr val="bg1"/>
                </a:solidFill>
              </a:rPr>
              <a:t>Consider capital intensive projects and their feasibility as company becomes viable</a:t>
            </a:r>
          </a:p>
          <a:p>
            <a:pPr eaLnBrk="1" hangingPunct="1"/>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But Until then…</a:t>
            </a:r>
            <a:endParaRPr lang="en-CA" dirty="0">
              <a:solidFill>
                <a:schemeClr val="bg1"/>
              </a:solidFill>
            </a:endParaRPr>
          </a:p>
        </p:txBody>
      </p:sp>
      <p:sp>
        <p:nvSpPr>
          <p:cNvPr id="3" name="Content Placeholder 2"/>
          <p:cNvSpPr>
            <a:spLocks noGrp="1"/>
          </p:cNvSpPr>
          <p:nvPr>
            <p:ph idx="1"/>
          </p:nvPr>
        </p:nvSpPr>
        <p:spPr>
          <a:xfrm>
            <a:off x="2267744" y="1600200"/>
            <a:ext cx="6419056" cy="4525963"/>
          </a:xfrm>
        </p:spPr>
        <p:txBody>
          <a:bodyPr/>
          <a:lstStyle/>
          <a:p>
            <a:r>
              <a:rPr lang="en-CA" dirty="0" smtClean="0">
                <a:solidFill>
                  <a:schemeClr val="bg1"/>
                </a:solidFill>
              </a:rPr>
              <a:t>Sierra Nevada</a:t>
            </a:r>
          </a:p>
          <a:p>
            <a:r>
              <a:rPr lang="en-CA" dirty="0" smtClean="0">
                <a:solidFill>
                  <a:schemeClr val="bg1"/>
                </a:solidFill>
              </a:rPr>
              <a:t>New Belgium </a:t>
            </a:r>
          </a:p>
          <a:p>
            <a:r>
              <a:rPr lang="en-CA" dirty="0" smtClean="0">
                <a:solidFill>
                  <a:schemeClr val="bg1"/>
                </a:solidFill>
              </a:rPr>
              <a:t>Great Lakes </a:t>
            </a:r>
            <a:endParaRPr lang="en-CA" dirty="0">
              <a:solidFill>
                <a:schemeClr val="bg1"/>
              </a:solidFill>
            </a:endParaRPr>
          </a:p>
        </p:txBody>
      </p:sp>
    </p:spTree>
    <p:extLst>
      <p:ext uri="{BB962C8B-B14F-4D97-AF65-F5344CB8AC3E}">
        <p14:creationId xmlns:p14="http://schemas.microsoft.com/office/powerpoint/2010/main" xmlns="" val="3223816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0000"/>
          </a:blip>
          <a:srcRect/>
          <a:stretch>
            <a:fillRect/>
          </a:stretch>
        </p:blipFill>
        <p:spPr bwMode="auto">
          <a:xfrm>
            <a:off x="0" y="0"/>
            <a:ext cx="9168686" cy="6858000"/>
          </a:xfrm>
          <a:prstGeom prst="rect">
            <a:avLst/>
          </a:prstGeom>
          <a:noFill/>
          <a:ln w="9525">
            <a:noFill/>
            <a:miter lim="800000"/>
            <a:headEnd/>
            <a:tailEnd/>
          </a:ln>
        </p:spPr>
      </p:pic>
      <p:sp>
        <p:nvSpPr>
          <p:cNvPr id="16386" name="Title 1"/>
          <p:cNvSpPr>
            <a:spLocks noGrp="1"/>
          </p:cNvSpPr>
          <p:nvPr>
            <p:ph type="title"/>
          </p:nvPr>
        </p:nvSpPr>
        <p:spPr bwMode="auto">
          <a:xfrm>
            <a:off x="590872" y="404664"/>
            <a:ext cx="8229600" cy="1656184"/>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Any 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2339752" y="274638"/>
            <a:ext cx="6804248"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Our Product</a:t>
            </a:r>
          </a:p>
        </p:txBody>
      </p:sp>
      <p:sp>
        <p:nvSpPr>
          <p:cNvPr id="4099" name="Content Placeholder 2"/>
          <p:cNvSpPr>
            <a:spLocks noGrp="1"/>
          </p:cNvSpPr>
          <p:nvPr>
            <p:ph idx="1"/>
          </p:nvPr>
        </p:nvSpPr>
        <p:spPr bwMode="auto">
          <a:xfrm>
            <a:off x="2411760" y="1600200"/>
            <a:ext cx="7272808"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Three flavorful beers:</a:t>
            </a:r>
          </a:p>
          <a:p>
            <a:pPr lvl="1" eaLnBrk="1" hangingPunct="1"/>
            <a:r>
              <a:rPr lang="en-US" dirty="0" smtClean="0">
                <a:solidFill>
                  <a:schemeClr val="bg1"/>
                </a:solidFill>
              </a:rPr>
              <a:t>light beer</a:t>
            </a:r>
          </a:p>
          <a:p>
            <a:pPr lvl="1" eaLnBrk="1" hangingPunct="1"/>
            <a:r>
              <a:rPr lang="en-US" dirty="0" smtClean="0">
                <a:solidFill>
                  <a:schemeClr val="bg1"/>
                </a:solidFill>
              </a:rPr>
              <a:t>medium-bodied beer</a:t>
            </a:r>
          </a:p>
          <a:p>
            <a:pPr lvl="1" eaLnBrk="1" hangingPunct="1"/>
            <a:r>
              <a:rPr lang="en-US" dirty="0" smtClean="0">
                <a:solidFill>
                  <a:schemeClr val="bg1"/>
                </a:solidFill>
              </a:rPr>
              <a:t>dark beer</a:t>
            </a:r>
          </a:p>
          <a:p>
            <a:pPr eaLnBrk="1" hangingPunct="1"/>
            <a:r>
              <a:rPr lang="en-US" dirty="0" smtClean="0">
                <a:solidFill>
                  <a:schemeClr val="bg1"/>
                </a:solidFill>
              </a:rPr>
              <a:t>Each type is produced in a sustainable manner</a:t>
            </a:r>
          </a:p>
          <a:p>
            <a:pPr eaLnBrk="1" hangingPunct="1"/>
            <a:r>
              <a:rPr lang="en-US" dirty="0" smtClean="0">
                <a:solidFill>
                  <a:schemeClr val="bg1"/>
                </a:solidFill>
              </a:rPr>
              <a:t>All ingredients are organic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2411760" y="197768"/>
            <a:ext cx="673224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Our Office: </a:t>
            </a:r>
            <a:br>
              <a:rPr lang="en-US" dirty="0" smtClean="0">
                <a:solidFill>
                  <a:schemeClr val="bg1"/>
                </a:solidFill>
              </a:rPr>
            </a:br>
            <a:r>
              <a:rPr lang="en-US" dirty="0" smtClean="0">
                <a:solidFill>
                  <a:schemeClr val="bg1"/>
                </a:solidFill>
              </a:rPr>
              <a:t>The Brewery</a:t>
            </a:r>
          </a:p>
        </p:txBody>
      </p:sp>
      <p:pic>
        <p:nvPicPr>
          <p:cNvPr id="4" name="il_fi" descr="http://www.pwbrewing.net/wp-content/uploads/process.jpg"/>
          <p:cNvPicPr/>
          <p:nvPr/>
        </p:nvPicPr>
        <p:blipFill>
          <a:blip r:embed="rId3" cstate="print"/>
          <a:srcRect/>
          <a:stretch>
            <a:fillRect/>
          </a:stretch>
        </p:blipFill>
        <p:spPr bwMode="auto">
          <a:xfrm>
            <a:off x="2339752" y="1772816"/>
            <a:ext cx="6264696"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2195736" y="274638"/>
            <a:ext cx="6948264"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The ‘Go Green’ Way</a:t>
            </a:r>
          </a:p>
        </p:txBody>
      </p:sp>
      <p:sp>
        <p:nvSpPr>
          <p:cNvPr id="6147" name="Content Placeholder 2"/>
          <p:cNvSpPr>
            <a:spLocks noGrp="1"/>
          </p:cNvSpPr>
          <p:nvPr>
            <p:ph idx="1"/>
          </p:nvPr>
        </p:nvSpPr>
        <p:spPr bwMode="auto">
          <a:xfrm>
            <a:off x="1656184" y="1340768"/>
            <a:ext cx="7487816" cy="5256584"/>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Sustainable products are good for the environment and the consumer</a:t>
            </a:r>
          </a:p>
          <a:p>
            <a:pPr eaLnBrk="1" hangingPunct="1"/>
            <a:r>
              <a:rPr lang="en-US" dirty="0" smtClean="0">
                <a:solidFill>
                  <a:schemeClr val="bg1"/>
                </a:solidFill>
              </a:rPr>
              <a:t>Integrate sustainability into core operations</a:t>
            </a:r>
          </a:p>
          <a:p>
            <a:pPr eaLnBrk="1" hangingPunct="1"/>
            <a:r>
              <a:rPr lang="en-US" dirty="0" smtClean="0">
                <a:solidFill>
                  <a:schemeClr val="bg1"/>
                </a:solidFill>
              </a:rPr>
              <a:t>Transportation, operations, raw material selection, and packaging </a:t>
            </a:r>
          </a:p>
          <a:p>
            <a:pPr eaLnBrk="1" hangingPunct="1"/>
            <a:r>
              <a:rPr lang="en-US" dirty="0" smtClean="0">
                <a:solidFill>
                  <a:schemeClr val="bg1"/>
                </a:solidFill>
              </a:rPr>
              <a:t>Past: Follow government regulations</a:t>
            </a:r>
          </a:p>
          <a:p>
            <a:pPr eaLnBrk="1" hangingPunct="1"/>
            <a:r>
              <a:rPr lang="en-US" dirty="0" smtClean="0">
                <a:solidFill>
                  <a:schemeClr val="bg1"/>
                </a:solidFill>
              </a:rPr>
              <a:t>Present: Save money by going green and become environmentally friendly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8"/>
            <a:ext cx="6948264" cy="1143000"/>
          </a:xfrm>
        </p:spPr>
        <p:txBody>
          <a:bodyPr/>
          <a:lstStyle/>
          <a:p>
            <a:r>
              <a:rPr lang="en-US" dirty="0" smtClean="0">
                <a:solidFill>
                  <a:schemeClr val="bg1"/>
                </a:solidFill>
              </a:rPr>
              <a:t>Green Supply Chain </a:t>
            </a:r>
            <a:br>
              <a:rPr lang="en-US" dirty="0" smtClean="0">
                <a:solidFill>
                  <a:schemeClr val="bg1"/>
                </a:solidFill>
              </a:rPr>
            </a:br>
            <a:r>
              <a:rPr lang="en-US" dirty="0" smtClean="0">
                <a:solidFill>
                  <a:schemeClr val="bg1"/>
                </a:solidFill>
              </a:rPr>
              <a:t>Framework </a:t>
            </a:r>
            <a:endParaRPr lang="en-US" dirty="0">
              <a:solidFill>
                <a:schemeClr val="bg1"/>
              </a:solidFill>
            </a:endParaRPr>
          </a:p>
        </p:txBody>
      </p:sp>
      <p:sp>
        <p:nvSpPr>
          <p:cNvPr id="3" name="Content Placeholder 2"/>
          <p:cNvSpPr>
            <a:spLocks noGrp="1"/>
          </p:cNvSpPr>
          <p:nvPr>
            <p:ph idx="1"/>
          </p:nvPr>
        </p:nvSpPr>
        <p:spPr>
          <a:xfrm>
            <a:off x="1969368" y="1783357"/>
            <a:ext cx="6923112" cy="4525963"/>
          </a:xfrm>
        </p:spPr>
        <p:txBody>
          <a:bodyPr/>
          <a:lstStyle/>
          <a:p>
            <a:r>
              <a:rPr lang="en-US" dirty="0" smtClean="0">
                <a:solidFill>
                  <a:schemeClr val="bg1"/>
                </a:solidFill>
              </a:rPr>
              <a:t>Operational Alignment - strategy</a:t>
            </a:r>
          </a:p>
          <a:p>
            <a:r>
              <a:rPr lang="en-US" dirty="0" smtClean="0">
                <a:solidFill>
                  <a:schemeClr val="bg1"/>
                </a:solidFill>
              </a:rPr>
              <a:t>Business Partner Collaboration – suppliers with same goals</a:t>
            </a:r>
          </a:p>
          <a:p>
            <a:r>
              <a:rPr lang="en-US" dirty="0" smtClean="0">
                <a:solidFill>
                  <a:schemeClr val="bg1"/>
                </a:solidFill>
              </a:rPr>
              <a:t>Business Capabilities – Don’t push it</a:t>
            </a:r>
          </a:p>
          <a:p>
            <a:r>
              <a:rPr lang="en-US" dirty="0" smtClean="0">
                <a:solidFill>
                  <a:schemeClr val="bg1"/>
                </a:solidFill>
              </a:rPr>
              <a:t>Metrics and Measurement – ensure heading in intended direction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2339751" y="274638"/>
            <a:ext cx="6804249"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Sustainability Initiatives</a:t>
            </a:r>
          </a:p>
        </p:txBody>
      </p:sp>
      <p:sp>
        <p:nvSpPr>
          <p:cNvPr id="7171" name="Content Placeholder 2"/>
          <p:cNvSpPr>
            <a:spLocks noGrp="1"/>
          </p:cNvSpPr>
          <p:nvPr>
            <p:ph idx="1"/>
          </p:nvPr>
        </p:nvSpPr>
        <p:spPr bwMode="auto">
          <a:xfrm>
            <a:off x="2113384" y="1600200"/>
            <a:ext cx="699512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Ecological Footprint</a:t>
            </a:r>
          </a:p>
          <a:p>
            <a:pPr lvl="1" eaLnBrk="1" hangingPunct="1"/>
            <a:r>
              <a:rPr lang="en-US" dirty="0" smtClean="0">
                <a:solidFill>
                  <a:schemeClr val="bg1"/>
                </a:solidFill>
              </a:rPr>
              <a:t>compares the environmental impact of production activities to the consumption of the Earth’s resources</a:t>
            </a:r>
          </a:p>
          <a:p>
            <a:pPr lvl="1" eaLnBrk="1" hangingPunct="1"/>
            <a:r>
              <a:rPr lang="en-US" dirty="0" smtClean="0">
                <a:solidFill>
                  <a:schemeClr val="bg1"/>
                </a:solidFill>
              </a:rPr>
              <a:t>calculates the amount land, water, and energy</a:t>
            </a:r>
          </a:p>
          <a:p>
            <a:pPr lvl="1" eaLnBrk="1" hangingPunct="1"/>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Sustainability Initiatives</a:t>
            </a:r>
            <a:endParaRPr lang="en-CA" dirty="0"/>
          </a:p>
        </p:txBody>
      </p:sp>
      <p:sp>
        <p:nvSpPr>
          <p:cNvPr id="3" name="Content Placeholder 2"/>
          <p:cNvSpPr>
            <a:spLocks noGrp="1"/>
          </p:cNvSpPr>
          <p:nvPr>
            <p:ph idx="1"/>
          </p:nvPr>
        </p:nvSpPr>
        <p:spPr>
          <a:xfrm>
            <a:off x="2339752" y="980728"/>
            <a:ext cx="6347048" cy="5472608"/>
          </a:xfrm>
        </p:spPr>
        <p:txBody>
          <a:bodyPr/>
          <a:lstStyle/>
          <a:p>
            <a:r>
              <a:rPr lang="en-US" dirty="0">
                <a:solidFill>
                  <a:schemeClr val="bg1"/>
                </a:solidFill>
              </a:rPr>
              <a:t>Triple Bottom Line</a:t>
            </a:r>
          </a:p>
          <a:p>
            <a:pPr lvl="1"/>
            <a:r>
              <a:rPr lang="en-CA" dirty="0" smtClean="0">
                <a:solidFill>
                  <a:schemeClr val="bg1"/>
                </a:solidFill>
              </a:rPr>
              <a:t>People – Planet - Profit</a:t>
            </a:r>
          </a:p>
          <a:p>
            <a:pPr lvl="2"/>
            <a:r>
              <a:rPr lang="en-CA" dirty="0" smtClean="0">
                <a:solidFill>
                  <a:schemeClr val="bg1"/>
                </a:solidFill>
              </a:rPr>
              <a:t>ESOP</a:t>
            </a:r>
          </a:p>
          <a:p>
            <a:pPr lvl="2"/>
            <a:r>
              <a:rPr lang="en-CA" dirty="0" smtClean="0">
                <a:solidFill>
                  <a:schemeClr val="bg1"/>
                </a:solidFill>
              </a:rPr>
              <a:t>Low turnover rate</a:t>
            </a:r>
          </a:p>
          <a:p>
            <a:pPr lvl="2"/>
            <a:r>
              <a:rPr lang="en-CA" dirty="0" smtClean="0">
                <a:solidFill>
                  <a:schemeClr val="bg1"/>
                </a:solidFill>
              </a:rPr>
              <a:t>Fair labour treatment</a:t>
            </a:r>
          </a:p>
          <a:p>
            <a:pPr lvl="2"/>
            <a:r>
              <a:rPr lang="en-CA" dirty="0" smtClean="0">
                <a:solidFill>
                  <a:schemeClr val="bg1"/>
                </a:solidFill>
              </a:rPr>
              <a:t>Open book managing</a:t>
            </a:r>
          </a:p>
          <a:p>
            <a:pPr lvl="2"/>
            <a:r>
              <a:rPr lang="en-CA" dirty="0" smtClean="0">
                <a:solidFill>
                  <a:schemeClr val="bg1"/>
                </a:solidFill>
              </a:rPr>
              <a:t>Philanthropy</a:t>
            </a:r>
          </a:p>
          <a:p>
            <a:pPr lvl="1"/>
            <a:r>
              <a:rPr lang="en-CA" dirty="0" smtClean="0">
                <a:solidFill>
                  <a:schemeClr val="bg1"/>
                </a:solidFill>
              </a:rPr>
              <a:t>Accounting</a:t>
            </a:r>
            <a:endParaRPr lang="en-CA" dirty="0">
              <a:solidFill>
                <a:schemeClr val="bg1"/>
              </a:solidFill>
            </a:endParaRPr>
          </a:p>
          <a:p>
            <a:pPr lvl="2"/>
            <a:r>
              <a:rPr lang="en-CA" dirty="0" err="1" smtClean="0">
                <a:solidFill>
                  <a:schemeClr val="bg1"/>
                </a:solidFill>
              </a:rPr>
              <a:t>Greenwashing</a:t>
            </a:r>
            <a:endParaRPr lang="en-CA" dirty="0" smtClean="0">
              <a:solidFill>
                <a:schemeClr val="bg1"/>
              </a:solidFill>
            </a:endParaRPr>
          </a:p>
          <a:p>
            <a:pPr marL="914400" lvl="2" indent="0">
              <a:buNone/>
            </a:pPr>
            <a:endParaRPr lang="en-CA" dirty="0">
              <a:solidFill>
                <a:schemeClr val="bg1"/>
              </a:solidFill>
            </a:endParaRPr>
          </a:p>
        </p:txBody>
      </p:sp>
    </p:spTree>
    <p:extLst>
      <p:ext uri="{BB962C8B-B14F-4D97-AF65-F5344CB8AC3E}">
        <p14:creationId xmlns:p14="http://schemas.microsoft.com/office/powerpoint/2010/main" xmlns="" val="145413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2339751" y="274638"/>
            <a:ext cx="6804249"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Where The Green</a:t>
            </a:r>
            <a:br>
              <a:rPr lang="en-US" dirty="0" smtClean="0">
                <a:solidFill>
                  <a:schemeClr val="bg1"/>
                </a:solidFill>
              </a:rPr>
            </a:br>
            <a:r>
              <a:rPr lang="en-US" dirty="0" smtClean="0">
                <a:solidFill>
                  <a:schemeClr val="bg1"/>
                </a:solidFill>
              </a:rPr>
              <a:t>Beer Grows</a:t>
            </a:r>
          </a:p>
        </p:txBody>
      </p:sp>
      <p:sp>
        <p:nvSpPr>
          <p:cNvPr id="8195" name="Content Placeholder 2"/>
          <p:cNvSpPr>
            <a:spLocks noGrp="1"/>
          </p:cNvSpPr>
          <p:nvPr>
            <p:ph idx="1"/>
          </p:nvPr>
        </p:nvSpPr>
        <p:spPr bwMode="auto">
          <a:xfrm>
            <a:off x="2339752" y="1600200"/>
            <a:ext cx="6347048"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Location</a:t>
            </a:r>
          </a:p>
          <a:p>
            <a:pPr eaLnBrk="1" hangingPunct="1"/>
            <a:endParaRPr lang="en-US" dirty="0" smtClean="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445648529"/>
              </p:ext>
            </p:extLst>
          </p:nvPr>
        </p:nvGraphicFramePr>
        <p:xfrm>
          <a:off x="2699792" y="2204864"/>
          <a:ext cx="6336704" cy="3456387"/>
        </p:xfrm>
        <a:graphic>
          <a:graphicData uri="http://schemas.openxmlformats.org/drawingml/2006/table">
            <a:tbl>
              <a:tblPr firstRow="1" firstCol="1" bandRow="1">
                <a:tableStyleId>{5C22544A-7EE6-4342-B048-85BDC9FD1C3A}</a:tableStyleId>
              </a:tblPr>
              <a:tblGrid>
                <a:gridCol w="1820892"/>
                <a:gridCol w="1347460"/>
                <a:gridCol w="1584176"/>
                <a:gridCol w="1584176"/>
              </a:tblGrid>
              <a:tr h="396373">
                <a:tc>
                  <a:txBody>
                    <a:bodyPr/>
                    <a:lstStyle/>
                    <a:p>
                      <a:pPr algn="just">
                        <a:lnSpc>
                          <a:spcPct val="200000"/>
                        </a:lnSpc>
                        <a:spcAft>
                          <a:spcPts val="0"/>
                        </a:spcAft>
                      </a:pPr>
                      <a:r>
                        <a:rPr lang="en-US" sz="1200" dirty="0">
                          <a:solidFill>
                            <a:schemeClr val="tx1"/>
                          </a:solidFill>
                          <a:effectLst/>
                        </a:rPr>
                        <a:t>Factors</a:t>
                      </a:r>
                      <a:endParaRPr lang="en-CA" sz="1200" dirty="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dirty="0">
                          <a:solidFill>
                            <a:schemeClr val="tx1"/>
                          </a:solidFill>
                          <a:effectLst/>
                        </a:rPr>
                        <a:t>Weight</a:t>
                      </a:r>
                      <a:endParaRPr lang="en-CA" sz="1200" dirty="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dirty="0">
                          <a:solidFill>
                            <a:schemeClr val="tx1"/>
                          </a:solidFill>
                          <a:effectLst/>
                        </a:rPr>
                        <a:t>New Facility</a:t>
                      </a:r>
                      <a:endParaRPr lang="en-CA" sz="1200" dirty="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dirty="0">
                          <a:solidFill>
                            <a:schemeClr val="tx1"/>
                          </a:solidFill>
                          <a:effectLst/>
                        </a:rPr>
                        <a:t>Vacated Facility</a:t>
                      </a:r>
                      <a:endParaRPr lang="en-CA" sz="1200" dirty="0">
                        <a:solidFill>
                          <a:schemeClr val="tx1"/>
                        </a:solidFill>
                        <a:effectLst/>
                        <a:latin typeface="Times New Roman"/>
                        <a:ea typeface="Times New Roman"/>
                      </a:endParaRPr>
                    </a:p>
                  </a:txBody>
                  <a:tcPr marL="68580" marR="68580" marT="0" marB="0"/>
                </a:tc>
              </a:tr>
              <a:tr h="420085">
                <a:tc>
                  <a:txBody>
                    <a:bodyPr/>
                    <a:lstStyle/>
                    <a:p>
                      <a:pPr algn="just">
                        <a:lnSpc>
                          <a:spcPct val="200000"/>
                        </a:lnSpc>
                        <a:spcAft>
                          <a:spcPts val="0"/>
                        </a:spcAft>
                      </a:pPr>
                      <a:r>
                        <a:rPr lang="en-US" sz="1200">
                          <a:solidFill>
                            <a:schemeClr val="tx1"/>
                          </a:solidFill>
                          <a:effectLst/>
                        </a:rPr>
                        <a:t>Cost</a:t>
                      </a:r>
                      <a:endParaRPr lang="en-CA" sz="120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3</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3</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2</a:t>
                      </a:r>
                      <a:endParaRPr lang="en-CA" sz="1200">
                        <a:effectLst/>
                        <a:latin typeface="Times New Roman"/>
                        <a:ea typeface="Times New Roman"/>
                      </a:endParaRPr>
                    </a:p>
                  </a:txBody>
                  <a:tcPr marL="68580" marR="68580" marT="0" marB="0"/>
                </a:tc>
              </a:tr>
              <a:tr h="420085">
                <a:tc>
                  <a:txBody>
                    <a:bodyPr/>
                    <a:lstStyle/>
                    <a:p>
                      <a:pPr algn="just">
                        <a:lnSpc>
                          <a:spcPct val="200000"/>
                        </a:lnSpc>
                        <a:spcAft>
                          <a:spcPts val="0"/>
                        </a:spcAft>
                      </a:pPr>
                      <a:r>
                        <a:rPr lang="en-US" sz="1200">
                          <a:solidFill>
                            <a:schemeClr val="tx1"/>
                          </a:solidFill>
                          <a:effectLst/>
                        </a:rPr>
                        <a:t>Renovation Cost</a:t>
                      </a:r>
                      <a:endParaRPr lang="en-CA" sz="120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1</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0</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dirty="0">
                          <a:effectLst/>
                        </a:rPr>
                        <a:t>1</a:t>
                      </a:r>
                      <a:endParaRPr lang="en-CA" sz="1200" dirty="0">
                        <a:effectLst/>
                        <a:latin typeface="Times New Roman"/>
                        <a:ea typeface="Times New Roman"/>
                      </a:endParaRPr>
                    </a:p>
                  </a:txBody>
                  <a:tcPr marL="68580" marR="68580" marT="0" marB="0"/>
                </a:tc>
              </a:tr>
              <a:tr h="420085">
                <a:tc>
                  <a:txBody>
                    <a:bodyPr/>
                    <a:lstStyle/>
                    <a:p>
                      <a:pPr algn="just">
                        <a:lnSpc>
                          <a:spcPct val="200000"/>
                        </a:lnSpc>
                        <a:spcAft>
                          <a:spcPts val="0"/>
                        </a:spcAft>
                      </a:pPr>
                      <a:r>
                        <a:rPr lang="en-US" sz="1200" dirty="0">
                          <a:solidFill>
                            <a:schemeClr val="tx1"/>
                          </a:solidFill>
                          <a:effectLst/>
                        </a:rPr>
                        <a:t>Operating Cost</a:t>
                      </a:r>
                      <a:endParaRPr lang="en-CA" sz="1200" dirty="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dirty="0">
                          <a:effectLst/>
                        </a:rPr>
                        <a:t>1</a:t>
                      </a:r>
                      <a:endParaRPr lang="en-CA" sz="1200" dirty="0">
                        <a:effectLst/>
                        <a:latin typeface="Times New Roman"/>
                        <a:ea typeface="Times New Roman"/>
                      </a:endParaRPr>
                    </a:p>
                  </a:txBody>
                  <a:tcPr marL="68580" marR="68580" marT="0" marB="0"/>
                </a:tc>
                <a:tc>
                  <a:txBody>
                    <a:bodyPr/>
                    <a:lstStyle/>
                    <a:p>
                      <a:pPr algn="just">
                        <a:lnSpc>
                          <a:spcPct val="200000"/>
                        </a:lnSpc>
                        <a:spcAft>
                          <a:spcPts val="0"/>
                        </a:spcAft>
                      </a:pPr>
                      <a:r>
                        <a:rPr lang="en-US" sz="1200" dirty="0">
                          <a:effectLst/>
                        </a:rPr>
                        <a:t>1</a:t>
                      </a:r>
                      <a:endParaRPr lang="en-CA" sz="1200" dirty="0">
                        <a:effectLst/>
                        <a:latin typeface="Times New Roman"/>
                        <a:ea typeface="Times New Roman"/>
                      </a:endParaRPr>
                    </a:p>
                  </a:txBody>
                  <a:tcPr marL="68580" marR="68580" marT="0" marB="0"/>
                </a:tc>
                <a:tc>
                  <a:txBody>
                    <a:bodyPr/>
                    <a:lstStyle/>
                    <a:p>
                      <a:pPr algn="just">
                        <a:lnSpc>
                          <a:spcPct val="200000"/>
                        </a:lnSpc>
                        <a:spcAft>
                          <a:spcPts val="0"/>
                        </a:spcAft>
                      </a:pPr>
                      <a:r>
                        <a:rPr lang="en-US" sz="1200" dirty="0">
                          <a:effectLst/>
                        </a:rPr>
                        <a:t>2</a:t>
                      </a:r>
                      <a:endParaRPr lang="en-CA" sz="1200" dirty="0">
                        <a:effectLst/>
                        <a:latin typeface="Times New Roman"/>
                        <a:ea typeface="Times New Roman"/>
                      </a:endParaRPr>
                    </a:p>
                  </a:txBody>
                  <a:tcPr marL="68580" marR="68580" marT="0" marB="0"/>
                </a:tc>
              </a:tr>
              <a:tr h="420085">
                <a:tc>
                  <a:txBody>
                    <a:bodyPr/>
                    <a:lstStyle/>
                    <a:p>
                      <a:pPr algn="just">
                        <a:lnSpc>
                          <a:spcPct val="200000"/>
                        </a:lnSpc>
                        <a:spcAft>
                          <a:spcPts val="0"/>
                        </a:spcAft>
                      </a:pPr>
                      <a:r>
                        <a:rPr lang="en-US" sz="1200" dirty="0">
                          <a:solidFill>
                            <a:schemeClr val="tx1"/>
                          </a:solidFill>
                          <a:effectLst/>
                        </a:rPr>
                        <a:t>Time</a:t>
                      </a:r>
                      <a:endParaRPr lang="en-CA" sz="1200" dirty="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2</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3</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dirty="0">
                          <a:effectLst/>
                        </a:rPr>
                        <a:t>1</a:t>
                      </a:r>
                      <a:endParaRPr lang="en-CA" sz="1200" dirty="0">
                        <a:effectLst/>
                        <a:latin typeface="Times New Roman"/>
                        <a:ea typeface="Times New Roman"/>
                      </a:endParaRPr>
                    </a:p>
                  </a:txBody>
                  <a:tcPr marL="68580" marR="68580" marT="0" marB="0"/>
                </a:tc>
              </a:tr>
              <a:tr h="420085">
                <a:tc>
                  <a:txBody>
                    <a:bodyPr/>
                    <a:lstStyle/>
                    <a:p>
                      <a:pPr algn="just">
                        <a:lnSpc>
                          <a:spcPct val="200000"/>
                        </a:lnSpc>
                        <a:spcAft>
                          <a:spcPts val="0"/>
                        </a:spcAft>
                      </a:pPr>
                      <a:r>
                        <a:rPr lang="en-US" sz="1200" dirty="0">
                          <a:solidFill>
                            <a:schemeClr val="tx1"/>
                          </a:solidFill>
                          <a:effectLst/>
                        </a:rPr>
                        <a:t>Energy Efficient</a:t>
                      </a:r>
                      <a:endParaRPr lang="en-CA" sz="1200" dirty="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3</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1</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2</a:t>
                      </a:r>
                      <a:endParaRPr lang="en-CA" sz="1200">
                        <a:effectLst/>
                        <a:latin typeface="Times New Roman"/>
                        <a:ea typeface="Times New Roman"/>
                      </a:endParaRPr>
                    </a:p>
                  </a:txBody>
                  <a:tcPr marL="68580" marR="68580" marT="0" marB="0"/>
                </a:tc>
              </a:tr>
              <a:tr h="539504">
                <a:tc>
                  <a:txBody>
                    <a:bodyPr/>
                    <a:lstStyle/>
                    <a:p>
                      <a:pPr algn="just">
                        <a:lnSpc>
                          <a:spcPct val="200000"/>
                        </a:lnSpc>
                        <a:spcAft>
                          <a:spcPts val="0"/>
                        </a:spcAft>
                      </a:pPr>
                      <a:r>
                        <a:rPr lang="en-US" sz="1200">
                          <a:solidFill>
                            <a:schemeClr val="tx1"/>
                          </a:solidFill>
                          <a:effectLst/>
                        </a:rPr>
                        <a:t>Ecological Footprint</a:t>
                      </a:r>
                      <a:endParaRPr lang="en-CA" sz="120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3</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2</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1</a:t>
                      </a:r>
                      <a:endParaRPr lang="en-CA" sz="1200">
                        <a:effectLst/>
                        <a:latin typeface="Times New Roman"/>
                        <a:ea typeface="Times New Roman"/>
                      </a:endParaRPr>
                    </a:p>
                  </a:txBody>
                  <a:tcPr marL="68580" marR="68580" marT="0" marB="0"/>
                </a:tc>
              </a:tr>
              <a:tr h="420085">
                <a:tc>
                  <a:txBody>
                    <a:bodyPr/>
                    <a:lstStyle/>
                    <a:p>
                      <a:pPr algn="just">
                        <a:lnSpc>
                          <a:spcPct val="200000"/>
                        </a:lnSpc>
                        <a:spcAft>
                          <a:spcPts val="0"/>
                        </a:spcAft>
                      </a:pPr>
                      <a:r>
                        <a:rPr lang="en-US" sz="1200" dirty="0">
                          <a:solidFill>
                            <a:schemeClr val="tx1"/>
                          </a:solidFill>
                          <a:effectLst/>
                        </a:rPr>
                        <a:t>TOTAL</a:t>
                      </a:r>
                      <a:endParaRPr lang="en-CA" sz="1200" dirty="0">
                        <a:solidFill>
                          <a:schemeClr val="tx1"/>
                        </a:solidFill>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 </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a:effectLst/>
                        </a:rPr>
                        <a:t>25</a:t>
                      </a:r>
                      <a:endParaRPr lang="en-CA" sz="1200">
                        <a:effectLst/>
                        <a:latin typeface="Times New Roman"/>
                        <a:ea typeface="Times New Roman"/>
                      </a:endParaRPr>
                    </a:p>
                  </a:txBody>
                  <a:tcPr marL="68580" marR="68580" marT="0" marB="0"/>
                </a:tc>
                <a:tc>
                  <a:txBody>
                    <a:bodyPr/>
                    <a:lstStyle/>
                    <a:p>
                      <a:pPr algn="just">
                        <a:lnSpc>
                          <a:spcPct val="200000"/>
                        </a:lnSpc>
                        <a:spcAft>
                          <a:spcPts val="0"/>
                        </a:spcAft>
                      </a:pPr>
                      <a:r>
                        <a:rPr lang="en-US" sz="1200" dirty="0">
                          <a:effectLst/>
                        </a:rPr>
                        <a:t>20</a:t>
                      </a:r>
                      <a:endParaRPr lang="en-CA"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TotalTime>
  <Words>787</Words>
  <Application>Microsoft Office PowerPoint</Application>
  <PresentationFormat>On-screen Show (4:3)</PresentationFormat>
  <Paragraphs>193</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Modèle par défaut</vt:lpstr>
      <vt:lpstr>Slide 1</vt:lpstr>
      <vt:lpstr>Company Overview</vt:lpstr>
      <vt:lpstr>Our Product</vt:lpstr>
      <vt:lpstr>Our Office:  The Brewery</vt:lpstr>
      <vt:lpstr>The ‘Go Green’ Way</vt:lpstr>
      <vt:lpstr>Green Supply Chain  Framework </vt:lpstr>
      <vt:lpstr>Sustainability Initiatives</vt:lpstr>
      <vt:lpstr>Sustainability Initiatives</vt:lpstr>
      <vt:lpstr>Where The Green Beer Grows</vt:lpstr>
      <vt:lpstr>Beneficial Re-Use  Of Waste Material</vt:lpstr>
      <vt:lpstr>Beneficial Re-use Of Waste Material</vt:lpstr>
      <vt:lpstr>Beneficial Re-use Of Waste Material</vt:lpstr>
      <vt:lpstr>Water Conservation</vt:lpstr>
      <vt:lpstr>Carbon Dioxide Recovery</vt:lpstr>
      <vt:lpstr>Long Term Projects</vt:lpstr>
      <vt:lpstr>Our ‘Go Green’ Helpers</vt:lpstr>
      <vt:lpstr>Where The Green  Beer Flows</vt:lpstr>
      <vt:lpstr>The Green Office</vt:lpstr>
      <vt:lpstr>Marketing A Green Idea</vt:lpstr>
      <vt:lpstr>Community Involvement</vt:lpstr>
      <vt:lpstr>The Third Line: Profit</vt:lpstr>
      <vt:lpstr>But Until then…</vt:lpstr>
      <vt:lpstr>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Golden Beer</dc:title>
  <dc:creator>www.powerpointstyles.com</dc:creator>
  <dc:description>Image credit to Salvatore Vuono / FreeDigitalPhotos.net</dc:description>
  <cp:lastModifiedBy>Meagan Frances</cp:lastModifiedBy>
  <cp:revision>78</cp:revision>
  <dcterms:created xsi:type="dcterms:W3CDTF">2009-03-23T15:23:24Z</dcterms:created>
  <dcterms:modified xsi:type="dcterms:W3CDTF">2010-12-06T23:56:26Z</dcterms:modified>
</cp:coreProperties>
</file>