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5" r:id="rId20"/>
  </p:sldIdLst>
  <p:sldSz cx="9144000" cy="6858000" type="screen4x3"/>
  <p:notesSz cx="9372600" cy="7086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61460" cy="3543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08971" y="0"/>
            <a:ext cx="4061460" cy="3543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2C6024D0-5C4E-4FB9-8732-03861DB447BB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31040"/>
            <a:ext cx="4061460" cy="3543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08971" y="6731040"/>
            <a:ext cx="4061460" cy="3543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1F3FB54F-807C-48B9-BF2F-077E14E65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930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61460" cy="3543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08971" y="0"/>
            <a:ext cx="4061460" cy="3543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6AFE33B7-A322-4240-938F-094F963F8D9E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14650" y="531813"/>
            <a:ext cx="3543300" cy="2657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7260" y="3366135"/>
            <a:ext cx="7498080" cy="3188970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31040"/>
            <a:ext cx="4061460" cy="3543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08971" y="6731040"/>
            <a:ext cx="4061460" cy="3543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5711FB18-E5D6-4597-8659-FFE1DC3E5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533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FB18-E5D6-4597-8659-FFE1DC3E57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14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A3297-4F0A-496B-B018-F9188EFAA07D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714B-20B8-44F1-9156-C5B54140B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A3297-4F0A-496B-B018-F9188EFAA07D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714B-20B8-44F1-9156-C5B54140B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A3297-4F0A-496B-B018-F9188EFAA07D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714B-20B8-44F1-9156-C5B54140B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A3297-4F0A-496B-B018-F9188EFAA07D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714B-20B8-44F1-9156-C5B54140B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A3297-4F0A-496B-B018-F9188EFAA07D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714B-20B8-44F1-9156-C5B54140B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A3297-4F0A-496B-B018-F9188EFAA07D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714B-20B8-44F1-9156-C5B54140B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A3297-4F0A-496B-B018-F9188EFAA07D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714B-20B8-44F1-9156-C5B54140B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A3297-4F0A-496B-B018-F9188EFAA07D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714B-20B8-44F1-9156-C5B54140B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A3297-4F0A-496B-B018-F9188EFAA07D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714B-20B8-44F1-9156-C5B54140B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A3297-4F0A-496B-B018-F9188EFAA07D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714B-20B8-44F1-9156-C5B54140B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A3297-4F0A-496B-B018-F9188EFAA07D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714B-20B8-44F1-9156-C5B54140B4FC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A3297-4F0A-496B-B018-F9188EFAA07D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D714B-20B8-44F1-9156-C5B54140B4FC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828800"/>
            <a:ext cx="8382000" cy="1348381"/>
          </a:xfrm>
        </p:spPr>
        <p:txBody>
          <a:bodyPr/>
          <a:lstStyle/>
          <a:p>
            <a:pPr algn="ctr"/>
            <a:r>
              <a:rPr lang="en-US" b="1" dirty="0" smtClean="0"/>
              <a:t>Effective Performance Appraisals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267200"/>
            <a:ext cx="711718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Written By. Clinton O. Longenecker, Ph.D.</a:t>
            </a:r>
          </a:p>
          <a:p>
            <a:endParaRPr lang="en-US" dirty="0"/>
          </a:p>
          <a:p>
            <a:r>
              <a:rPr lang="en-US" dirty="0" smtClean="0"/>
              <a:t>Presented By. Meagan </a:t>
            </a:r>
            <a:r>
              <a:rPr lang="en-US" dirty="0" smtClean="0"/>
              <a:t>Frances </a:t>
            </a:r>
            <a:r>
              <a:rPr lang="en-US" dirty="0" smtClean="0"/>
              <a:t>Ayers</a:t>
            </a:r>
          </a:p>
        </p:txBody>
      </p:sp>
    </p:spTree>
    <p:extLst>
      <p:ext uri="{BB962C8B-B14F-4D97-AF65-F5344CB8AC3E}">
        <p14:creationId xmlns:p14="http://schemas.microsoft.com/office/powerpoint/2010/main" val="132639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Managers questioned said:</a:t>
            </a:r>
          </a:p>
          <a:p>
            <a:pPr lvl="1"/>
            <a:r>
              <a:rPr lang="en-US" sz="1800" dirty="0" smtClean="0"/>
              <a:t>They had limited knowledge of actual performance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When this happens, the usefulness of the process is called into question</a:t>
            </a:r>
          </a:p>
          <a:p>
            <a:pPr marL="0" indent="0" algn="just">
              <a:buNone/>
            </a:pPr>
            <a:endParaRPr lang="en-US" sz="2000" dirty="0"/>
          </a:p>
          <a:p>
            <a:pPr marL="0" indent="0" algn="just">
              <a:buNone/>
            </a:pPr>
            <a:r>
              <a:rPr lang="en-US" sz="1600" i="1" dirty="0" smtClean="0"/>
              <a:t>Lesson 4: Those who rate performance need to possess actual hands-on information of employees’ actual contribution to the organization and how these results were achieved.</a:t>
            </a: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</p:spPr>
        <p:txBody>
          <a:bodyPr/>
          <a:lstStyle/>
          <a:p>
            <a:r>
              <a:rPr lang="en-US" dirty="0" smtClean="0"/>
              <a:t>Superior Lacks Information On Actual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10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676400"/>
            <a:ext cx="7125112" cy="42124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Mangers have a negative reaction to the process if they </a:t>
            </a:r>
            <a:r>
              <a:rPr lang="en-US" sz="2000" b="1" dirty="0" smtClean="0"/>
              <a:t>PERCIEVE</a:t>
            </a:r>
            <a:r>
              <a:rPr lang="en-US" sz="2000" dirty="0"/>
              <a:t> </a:t>
            </a:r>
            <a:r>
              <a:rPr lang="en-US" sz="2000" dirty="0" smtClean="0"/>
              <a:t>politics in the review process</a:t>
            </a:r>
            <a:endParaRPr lang="en-US" sz="2000" dirty="0" smtClean="0"/>
          </a:p>
          <a:p>
            <a:pPr marL="5715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sz="2000" dirty="0" smtClean="0"/>
              <a:t>Factors </a:t>
            </a:r>
            <a:r>
              <a:rPr lang="en-US" sz="2000" dirty="0" smtClean="0"/>
              <a:t>that can create this perception:</a:t>
            </a:r>
            <a:endParaRPr lang="en-US" sz="2000" dirty="0"/>
          </a:p>
          <a:p>
            <a:pPr lvl="1" algn="just"/>
            <a:r>
              <a:rPr lang="en-US" dirty="0" smtClean="0"/>
              <a:t>Unclear Performance Standards</a:t>
            </a:r>
            <a:endParaRPr lang="en-US" dirty="0"/>
          </a:p>
          <a:p>
            <a:pPr lvl="1" algn="just"/>
            <a:r>
              <a:rPr lang="en-US" dirty="0" smtClean="0"/>
              <a:t>Poor Working Relationships</a:t>
            </a:r>
          </a:p>
          <a:p>
            <a:pPr lvl="1" algn="just"/>
            <a:r>
              <a:rPr lang="en-US" dirty="0" smtClean="0"/>
              <a:t>Lack of Knowledge of Subordinates Job/Performance</a:t>
            </a:r>
            <a:endParaRPr lang="en-US" dirty="0"/>
          </a:p>
          <a:p>
            <a:pPr marL="57150" indent="0" algn="just">
              <a:buNone/>
            </a:pPr>
            <a:endParaRPr lang="en-US" dirty="0" smtClean="0"/>
          </a:p>
          <a:p>
            <a:pPr marL="57150" indent="0" algn="just">
              <a:buNone/>
            </a:pPr>
            <a:r>
              <a:rPr lang="en-US" sz="1600" dirty="0" smtClean="0"/>
              <a:t>Lesson 5: Perceived political performance ratings damage the credibility of the appraisal process and can be unintentionally created by ineffective rating practices.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09442" y="523325"/>
            <a:ext cx="7125113" cy="924475"/>
          </a:xfrm>
        </p:spPr>
        <p:txBody>
          <a:bodyPr/>
          <a:lstStyle/>
          <a:p>
            <a:r>
              <a:rPr lang="en-US" dirty="0" smtClean="0"/>
              <a:t>Perceived Political Reviews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10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739763"/>
            <a:ext cx="7125112" cy="43562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In Theory: The better the performance, the greater compensation increase.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Problems:</a:t>
            </a:r>
          </a:p>
          <a:p>
            <a:pPr lvl="1"/>
            <a:r>
              <a:rPr lang="en-US" dirty="0" smtClean="0"/>
              <a:t>When this is the primary factor for compensation decisions</a:t>
            </a:r>
          </a:p>
          <a:p>
            <a:pPr lvl="1"/>
            <a:r>
              <a:rPr lang="en-US" dirty="0" smtClean="0"/>
              <a:t>Underestimated employee contribution</a:t>
            </a:r>
          </a:p>
          <a:p>
            <a:pPr lvl="1"/>
            <a:r>
              <a:rPr lang="en-US" dirty="0" smtClean="0"/>
              <a:t>Merit does not correlate with perceived contribution</a:t>
            </a:r>
          </a:p>
          <a:p>
            <a:pPr lvl="1"/>
            <a:r>
              <a:rPr lang="en-US" dirty="0" smtClean="0"/>
              <a:t>Organizations will control salary costs by keeping ratings low</a:t>
            </a:r>
          </a:p>
          <a:p>
            <a:pPr marL="57150" indent="0">
              <a:buNone/>
            </a:pPr>
            <a:endParaRPr lang="en-US" dirty="0"/>
          </a:p>
          <a:p>
            <a:pPr marL="57150" indent="0" algn="just">
              <a:buNone/>
            </a:pPr>
            <a:r>
              <a:rPr lang="en-US" sz="1600" i="1" dirty="0" smtClean="0"/>
              <a:t>Lesson 6: Linkages between appraisal ratings and corresponding organizational rewards are difficult to achieve, thus limiting the effectiveness of appraisals in reinforcing high levels of performance.</a:t>
            </a:r>
            <a:endParaRPr lang="en-US" sz="1600" i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09442" y="523325"/>
            <a:ext cx="7125113" cy="924475"/>
          </a:xfrm>
        </p:spPr>
        <p:txBody>
          <a:bodyPr/>
          <a:lstStyle/>
          <a:p>
            <a:r>
              <a:rPr lang="en-US" dirty="0" smtClean="0"/>
              <a:t>Weak Link To Rewards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103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Problem: Superiors are quick to criticize but reluctant to create a plan of action to enhance performance.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Managers must be a “coach” to employees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1600" i="1" dirty="0" smtClean="0"/>
              <a:t>Lesson 7: When management development planning is not part of the appraisal process, employees feel short-changed and a performance improvement opportunity is lost.</a:t>
            </a:r>
            <a:endParaRPr lang="en-US" sz="1600" i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</p:spPr>
        <p:txBody>
          <a:bodyPr/>
          <a:lstStyle/>
          <a:p>
            <a:r>
              <a:rPr lang="en-US" dirty="0" smtClean="0"/>
              <a:t>Lack Of Focus On Development &amp; Improvement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10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905000"/>
            <a:ext cx="7125112" cy="40514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Written phase is rushed  and fails to provide detailed examples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000" dirty="0" smtClean="0"/>
              <a:t>Face-to-Face review can be seen as: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“Non-Review Review”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“Rush Job”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“I’ve </a:t>
            </a:r>
            <a:r>
              <a:rPr lang="en-US" dirty="0" smtClean="0"/>
              <a:t>Got More Important Things To Do </a:t>
            </a:r>
            <a:r>
              <a:rPr lang="en-US" dirty="0" smtClean="0"/>
              <a:t>Review”</a:t>
            </a:r>
            <a:endParaRPr lang="en-US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000" dirty="0" smtClean="0"/>
              <a:t>Employees and managers want structured, formal performance reviews that evaluate performance in an objective fashion.  Otherwise, cynicism, frustration, and tension follow.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i="1" dirty="0" smtClean="0"/>
              <a:t>Lesson 8: Managers performing unstructured and ambiguous work want a structured and substantive appraisal of their performance.</a:t>
            </a:r>
            <a:endParaRPr lang="en-US" sz="1600" i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09442" y="218525"/>
            <a:ext cx="7125113" cy="924475"/>
          </a:xfrm>
        </p:spPr>
        <p:txBody>
          <a:bodyPr/>
          <a:lstStyle/>
          <a:p>
            <a:r>
              <a:rPr lang="en-US" dirty="0" smtClean="0"/>
              <a:t>Review Process Lacks Structure &amp; Substance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103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2044563"/>
            <a:ext cx="7125112" cy="40514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Little or no feedback throughout the year leads to:</a:t>
            </a:r>
          </a:p>
          <a:p>
            <a:pPr lvl="1"/>
            <a:r>
              <a:rPr lang="en-US" sz="1800" dirty="0" smtClean="0"/>
              <a:t>Overly negative performance reviews</a:t>
            </a:r>
          </a:p>
          <a:p>
            <a:pPr lvl="1"/>
            <a:r>
              <a:rPr lang="en-US" sz="1800" dirty="0" smtClean="0"/>
              <a:t>An event to be dreaded</a:t>
            </a:r>
          </a:p>
          <a:p>
            <a:pPr lvl="1"/>
            <a:r>
              <a:rPr lang="en-US" sz="1800" dirty="0" smtClean="0"/>
              <a:t>Defensiveness, bitterness, bad attitudes, and frustration</a:t>
            </a:r>
          </a:p>
          <a:p>
            <a:pPr marL="57150" indent="0">
              <a:buNone/>
            </a:pPr>
            <a:endParaRPr lang="en-US" sz="2000" dirty="0"/>
          </a:p>
          <a:p>
            <a:pPr marL="57150" indent="0">
              <a:buNone/>
            </a:pPr>
            <a:r>
              <a:rPr lang="en-US" sz="2000" dirty="0" smtClean="0"/>
              <a:t>Feedback is not always appreciated unless it comes from someone the employee trusts</a:t>
            </a:r>
          </a:p>
          <a:p>
            <a:pPr marL="57150" indent="0">
              <a:buNone/>
            </a:pPr>
            <a:endParaRPr lang="en-US" sz="2000" dirty="0"/>
          </a:p>
          <a:p>
            <a:pPr marL="57150" indent="0">
              <a:buNone/>
            </a:pPr>
            <a:r>
              <a:rPr lang="en-US" sz="1600" i="1" dirty="0" smtClean="0"/>
              <a:t>Lesson 9: When raters of managerial performance consistently provide overly negative and/or second guessing reviews, the employee’s response will almost always be negative.</a:t>
            </a:r>
            <a:endParaRPr lang="en-US" sz="1600" i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</p:spPr>
        <p:txBody>
          <a:bodyPr/>
          <a:lstStyle/>
          <a:p>
            <a:r>
              <a:rPr lang="en-US" dirty="0" smtClean="0"/>
              <a:t>Overly Critical/Second Guessing Reviews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343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968363"/>
            <a:ext cx="7125112" cy="40514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Skills Needed:</a:t>
            </a:r>
          </a:p>
          <a:p>
            <a:pPr lvl="1"/>
            <a:r>
              <a:rPr lang="en-US" sz="1800" dirty="0" smtClean="0"/>
              <a:t>Performance Planning</a:t>
            </a:r>
          </a:p>
          <a:p>
            <a:pPr lvl="1"/>
            <a:r>
              <a:rPr lang="en-US" sz="1800" dirty="0" smtClean="0"/>
              <a:t>Goal-Setting</a:t>
            </a:r>
          </a:p>
          <a:p>
            <a:pPr lvl="1"/>
            <a:r>
              <a:rPr lang="en-US" sz="1800" dirty="0" smtClean="0"/>
              <a:t>Coaching</a:t>
            </a:r>
          </a:p>
          <a:p>
            <a:pPr lvl="1"/>
            <a:r>
              <a:rPr lang="en-US" sz="1800" dirty="0" smtClean="0"/>
              <a:t>Decision Making</a:t>
            </a:r>
          </a:p>
          <a:p>
            <a:pPr lvl="1"/>
            <a:r>
              <a:rPr lang="en-US" sz="1800" dirty="0" smtClean="0"/>
              <a:t>Interviewing</a:t>
            </a:r>
          </a:p>
          <a:p>
            <a:pPr lvl="1"/>
            <a:r>
              <a:rPr lang="en-US" sz="1800" dirty="0" smtClean="0"/>
              <a:t>Conflict Resolution</a:t>
            </a:r>
          </a:p>
          <a:p>
            <a:pPr marL="57150" indent="0">
              <a:buNone/>
            </a:pPr>
            <a:endParaRPr lang="en-US" sz="2000" dirty="0" smtClean="0"/>
          </a:p>
          <a:p>
            <a:pPr marL="57150" indent="0">
              <a:buNone/>
            </a:pPr>
            <a:r>
              <a:rPr lang="en-US" sz="2000" dirty="0" smtClean="0"/>
              <a:t>Must desire to conduct an effective performance review!</a:t>
            </a:r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r>
              <a:rPr lang="en-US" sz="1600" i="1" dirty="0" smtClean="0"/>
              <a:t>Lesson 10: Managers conducting formal appraisals must possess both the skill and motivation to perform effectively if the process is to have positive outcomes.</a:t>
            </a:r>
            <a:endParaRPr lang="en-US" sz="1600" i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09442" y="228600"/>
            <a:ext cx="7143958" cy="924475"/>
          </a:xfrm>
        </p:spPr>
        <p:txBody>
          <a:bodyPr/>
          <a:lstStyle/>
          <a:p>
            <a:r>
              <a:rPr lang="en-US" dirty="0" smtClean="0"/>
              <a:t>Superior Lacks Rating Skills Or 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343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968363"/>
            <a:ext cx="7125112" cy="40514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Top 10 Reasons: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b="1" dirty="0" smtClean="0"/>
              <a:t>Stifles Performance Improvement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b="1" dirty="0" smtClean="0"/>
              <a:t>De-Motivates</a:t>
            </a:r>
            <a:r>
              <a:rPr lang="en-US" dirty="0" smtClean="0"/>
              <a:t> and Frustrates Employees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b="1" dirty="0" smtClean="0"/>
              <a:t>Breeds Cynicism</a:t>
            </a:r>
            <a:r>
              <a:rPr lang="en-US" dirty="0" smtClean="0"/>
              <a:t>/Loss of Confidence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Causes a </a:t>
            </a:r>
            <a:r>
              <a:rPr lang="en-US" b="1" dirty="0" smtClean="0"/>
              <a:t>Loss of Managerial Focus</a:t>
            </a: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Causes </a:t>
            </a:r>
            <a:r>
              <a:rPr lang="en-US" b="1" dirty="0" smtClean="0"/>
              <a:t>Pay for Performance Systems to Break Down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b="1" dirty="0" smtClean="0"/>
              <a:t>Sets a Poor Example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b="1" dirty="0" smtClean="0"/>
              <a:t>Damages Development Efforts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b="1" dirty="0" smtClean="0"/>
              <a:t>Creates Tension</a:t>
            </a:r>
            <a:r>
              <a:rPr lang="en-US" dirty="0" smtClean="0"/>
              <a:t> in Working Relationships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Causes </a:t>
            </a:r>
            <a:r>
              <a:rPr lang="en-US" b="1" dirty="0" smtClean="0"/>
              <a:t>Ineffective Performance Planning</a:t>
            </a:r>
            <a:r>
              <a:rPr lang="en-US" dirty="0" smtClean="0"/>
              <a:t>/Goal-Setting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Managers Develop a </a:t>
            </a:r>
            <a:r>
              <a:rPr lang="en-US" b="1" dirty="0" smtClean="0"/>
              <a:t>Second Guessing</a:t>
            </a:r>
            <a:r>
              <a:rPr lang="en-US" dirty="0" smtClean="0"/>
              <a:t> Mentality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</p:spPr>
        <p:txBody>
          <a:bodyPr/>
          <a:lstStyle/>
          <a:p>
            <a:r>
              <a:rPr lang="en-US" dirty="0" smtClean="0"/>
              <a:t>Question 3: Consequences Of Ineffective Managerial Appraisals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34336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2209800"/>
            <a:ext cx="7125112" cy="2819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 smtClean="0"/>
              <a:t>When appraisals are done well, they are an effective tool for guiding, enhancing, and rewarding employees and managers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Managers are the key to running an effective business and their performance is CRITICAL!  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The responsibility falls on managers as well as HR leaders alike</a:t>
            </a:r>
            <a:endParaRPr lang="en-US" sz="20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</p:spPr>
        <p:txBody>
          <a:bodyPr/>
          <a:lstStyle/>
          <a:p>
            <a:r>
              <a:rPr lang="en-US" dirty="0" smtClean="0"/>
              <a:t>Effective Performance Appraisals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955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09442" y="2580725"/>
            <a:ext cx="7125113" cy="924475"/>
          </a:xfrm>
        </p:spPr>
        <p:txBody>
          <a:bodyPr/>
          <a:lstStyle/>
          <a:p>
            <a:pPr algn="ctr"/>
            <a:r>
              <a:rPr lang="en-US" dirty="0" smtClean="0"/>
              <a:t>Any Question?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343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381000"/>
            <a:ext cx="7125113" cy="924475"/>
          </a:xfrm>
        </p:spPr>
        <p:txBody>
          <a:bodyPr/>
          <a:lstStyle/>
          <a:p>
            <a:r>
              <a:rPr lang="en-US" dirty="0" smtClean="0"/>
              <a:t>When Do We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227802"/>
            <a:ext cx="7125112" cy="1743998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“The ironic part about appraising managers is that it doesn’t get a lot of attention in most organizations until appraisal time or unless there is a problem, which is ironic given the importance we place on them (appraisals).” – A Senior HR Manager’s Observation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352800"/>
            <a:ext cx="2381250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352800"/>
            <a:ext cx="2057400" cy="2899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76650" y="4495800"/>
            <a:ext cx="2419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Prevention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534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Appraisals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When properly used, the formal appraisal process has been found to be a potentially effective device for:</a:t>
            </a:r>
          </a:p>
          <a:p>
            <a:pPr marL="0" indent="0" algn="just">
              <a:buNone/>
            </a:pPr>
            <a:endParaRPr lang="en-US" dirty="0"/>
          </a:p>
          <a:p>
            <a:pPr algn="just">
              <a:buFont typeface="+mj-lt"/>
              <a:buAutoNum type="arabicPeriod"/>
            </a:pPr>
            <a:r>
              <a:rPr lang="en-US" dirty="0" smtClean="0"/>
              <a:t>Performance planning and goal setting</a:t>
            </a:r>
          </a:p>
          <a:p>
            <a:pPr algn="just">
              <a:buFont typeface="+mj-lt"/>
              <a:buAutoNum type="arabicPeriod"/>
            </a:pPr>
            <a:r>
              <a:rPr lang="en-US" dirty="0" smtClean="0"/>
              <a:t>Providing performance feedback and coaching</a:t>
            </a:r>
          </a:p>
          <a:p>
            <a:pPr algn="just">
              <a:buFont typeface="+mj-lt"/>
              <a:buAutoNum type="arabicPeriod"/>
            </a:pPr>
            <a:r>
              <a:rPr lang="en-US" dirty="0" smtClean="0"/>
              <a:t>Linking pay to performance</a:t>
            </a:r>
          </a:p>
          <a:p>
            <a:pPr algn="just">
              <a:buFont typeface="+mj-lt"/>
              <a:buAutoNum type="arabicPeriod"/>
            </a:pPr>
            <a:r>
              <a:rPr lang="en-US" dirty="0" smtClean="0"/>
              <a:t>Employee development, counseling, and planning</a:t>
            </a:r>
          </a:p>
          <a:p>
            <a:pPr algn="just">
              <a:buFont typeface="+mj-lt"/>
              <a:buAutoNum type="arabicPeriod"/>
            </a:pPr>
            <a:r>
              <a:rPr lang="en-US" dirty="0" smtClean="0"/>
              <a:t>Linking performance to compensation and promotion decisions</a:t>
            </a:r>
          </a:p>
          <a:p>
            <a:pPr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127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  <a:p>
            <a:pPr lvl="1"/>
            <a:r>
              <a:rPr lang="en-US" dirty="0"/>
              <a:t>To help HR executives, managers, and professionals to better understand managerial appraisals and what can be done to make them more effective</a:t>
            </a:r>
          </a:p>
          <a:p>
            <a:endParaRPr lang="en-US" dirty="0" smtClean="0"/>
          </a:p>
          <a:p>
            <a:r>
              <a:rPr lang="en-US" dirty="0" smtClean="0"/>
              <a:t>Qualitative </a:t>
            </a:r>
            <a:r>
              <a:rPr lang="en-US" dirty="0"/>
              <a:t>R</a:t>
            </a:r>
            <a:r>
              <a:rPr lang="en-US" dirty="0" smtClean="0"/>
              <a:t>esearch Project</a:t>
            </a:r>
          </a:p>
          <a:p>
            <a:pPr lvl="1"/>
            <a:r>
              <a:rPr lang="en-US" dirty="0" smtClean="0"/>
              <a:t>175 managers from </a:t>
            </a:r>
          </a:p>
          <a:p>
            <a:pPr lvl="1"/>
            <a:r>
              <a:rPr lang="en-US" dirty="0" smtClean="0"/>
              <a:t>33 large US </a:t>
            </a:r>
            <a:r>
              <a:rPr lang="en-US" dirty="0" smtClean="0"/>
              <a:t>organizations</a:t>
            </a:r>
            <a:endParaRPr lang="en-US" dirty="0" smtClean="0"/>
          </a:p>
          <a:p>
            <a:pPr lvl="1"/>
            <a:r>
              <a:rPr lang="en-US" dirty="0" smtClean="0"/>
              <a:t>All organizations currently had Performance Appraisals in place</a:t>
            </a:r>
          </a:p>
          <a:p>
            <a:pPr lvl="1"/>
            <a:r>
              <a:rPr lang="en-US" dirty="0" smtClean="0"/>
              <a:t>Asked 3 questions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</p:spPr>
        <p:txBody>
          <a:bodyPr/>
          <a:lstStyle/>
          <a:p>
            <a:r>
              <a:rPr lang="en-US" dirty="0" smtClean="0"/>
              <a:t>Research Article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439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968363"/>
            <a:ext cx="7125112" cy="4051437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Top 6 Reasons:</a:t>
            </a:r>
          </a:p>
          <a:p>
            <a:pPr marL="0" indent="0" algn="just">
              <a:buNone/>
            </a:pPr>
            <a:endParaRPr lang="en-US" dirty="0"/>
          </a:p>
          <a:p>
            <a:pPr algn="just">
              <a:buFont typeface="+mj-lt"/>
              <a:buAutoNum type="arabicPeriod"/>
            </a:pPr>
            <a:r>
              <a:rPr lang="en-US" dirty="0" smtClean="0"/>
              <a:t>Basis for </a:t>
            </a:r>
            <a:r>
              <a:rPr lang="en-US" b="1" dirty="0" smtClean="0"/>
              <a:t>Compensation </a:t>
            </a:r>
            <a:r>
              <a:rPr lang="en-US" dirty="0" smtClean="0"/>
              <a:t>Decisions</a:t>
            </a:r>
          </a:p>
          <a:p>
            <a:pPr algn="just">
              <a:buFont typeface="+mj-lt"/>
              <a:buAutoNum type="arabicPeriod"/>
            </a:pPr>
            <a:r>
              <a:rPr lang="en-US" b="1" dirty="0" smtClean="0"/>
              <a:t>Performance Improvement</a:t>
            </a:r>
          </a:p>
          <a:p>
            <a:pPr algn="just">
              <a:buFont typeface="+mj-lt"/>
              <a:buAutoNum type="arabicPeriod"/>
            </a:pPr>
            <a:r>
              <a:rPr lang="en-US" b="1" dirty="0" smtClean="0"/>
              <a:t>Clarifying</a:t>
            </a:r>
            <a:r>
              <a:rPr lang="en-US" dirty="0" smtClean="0"/>
              <a:t> Performance </a:t>
            </a:r>
            <a:r>
              <a:rPr lang="en-US" b="1" dirty="0" smtClean="0"/>
              <a:t>Expectations</a:t>
            </a:r>
          </a:p>
          <a:p>
            <a:pPr algn="just">
              <a:buFont typeface="+mj-lt"/>
              <a:buAutoNum type="arabicPeriod"/>
            </a:pPr>
            <a:r>
              <a:rPr lang="en-US" dirty="0" smtClean="0"/>
              <a:t>Provide </a:t>
            </a:r>
            <a:r>
              <a:rPr lang="en-US" b="1" dirty="0" smtClean="0"/>
              <a:t>Performance</a:t>
            </a:r>
            <a:r>
              <a:rPr lang="en-US" dirty="0" smtClean="0"/>
              <a:t> </a:t>
            </a:r>
            <a:r>
              <a:rPr lang="en-US" b="1" dirty="0" smtClean="0"/>
              <a:t>Feedback</a:t>
            </a:r>
          </a:p>
          <a:p>
            <a:pPr algn="just">
              <a:buFont typeface="+mj-lt"/>
              <a:buAutoNum type="arabicPeriod"/>
            </a:pPr>
            <a:r>
              <a:rPr lang="en-US" dirty="0" smtClean="0"/>
              <a:t>Career Planning &amp; </a:t>
            </a:r>
            <a:r>
              <a:rPr lang="en-US" b="1" dirty="0" smtClean="0"/>
              <a:t>Development</a:t>
            </a:r>
          </a:p>
          <a:p>
            <a:pPr algn="just">
              <a:buFont typeface="+mj-lt"/>
              <a:buAutoNum type="arabicPeriod"/>
            </a:pPr>
            <a:r>
              <a:rPr lang="en-US" b="1" dirty="0" smtClean="0"/>
              <a:t>Goal Setting</a:t>
            </a:r>
          </a:p>
          <a:p>
            <a:pPr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675724"/>
            <a:ext cx="8610600" cy="924475"/>
          </a:xfrm>
        </p:spPr>
        <p:txBody>
          <a:bodyPr/>
          <a:lstStyle/>
          <a:p>
            <a:r>
              <a:rPr lang="en-US" dirty="0" smtClean="0"/>
              <a:t>Question 1: Why Do Organizations Conduct Formal Performance Appraisals?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119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28863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Top 10 Reasons:</a:t>
            </a:r>
          </a:p>
          <a:p>
            <a:pPr lvl="1" algn="just">
              <a:buFont typeface="+mj-lt"/>
              <a:buAutoNum type="arabicPeriod"/>
            </a:pPr>
            <a:r>
              <a:rPr lang="en-US" b="1" dirty="0" smtClean="0"/>
              <a:t>Unclear </a:t>
            </a:r>
            <a:r>
              <a:rPr lang="en-US" dirty="0" smtClean="0"/>
              <a:t>Performance </a:t>
            </a:r>
            <a:r>
              <a:rPr lang="en-US" b="1" dirty="0" smtClean="0"/>
              <a:t>Criteria/Bad Rating Instrument </a:t>
            </a:r>
          </a:p>
          <a:p>
            <a:pPr lvl="1" algn="just">
              <a:buFont typeface="+mj-lt"/>
              <a:buAutoNum type="arabicPeriod"/>
            </a:pPr>
            <a:r>
              <a:rPr lang="en-US" b="1" dirty="0" smtClean="0"/>
              <a:t>Poor Working Relationship</a:t>
            </a:r>
            <a:r>
              <a:rPr lang="en-US" dirty="0" smtClean="0"/>
              <a:t> with Your Boss</a:t>
            </a:r>
          </a:p>
          <a:p>
            <a:pPr lvl="1" algn="just">
              <a:buFont typeface="+mj-lt"/>
              <a:buAutoNum type="arabicPeriod"/>
            </a:pPr>
            <a:r>
              <a:rPr lang="en-US" b="1" dirty="0" smtClean="0"/>
              <a:t>Lack of Ongoing </a:t>
            </a:r>
            <a:r>
              <a:rPr lang="en-US" dirty="0" smtClean="0"/>
              <a:t>Performance </a:t>
            </a:r>
            <a:r>
              <a:rPr lang="en-US" b="1" dirty="0" smtClean="0"/>
              <a:t>Feedback</a:t>
            </a:r>
            <a:endParaRPr lang="en-US" dirty="0" smtClean="0"/>
          </a:p>
          <a:p>
            <a:pPr lvl="1" algn="just">
              <a:buFont typeface="+mj-lt"/>
              <a:buAutoNum type="arabicPeriod"/>
            </a:pPr>
            <a:r>
              <a:rPr lang="en-US" dirty="0" smtClean="0"/>
              <a:t>Superior </a:t>
            </a:r>
            <a:r>
              <a:rPr lang="en-US" b="1" dirty="0" smtClean="0"/>
              <a:t>Lacks Information </a:t>
            </a:r>
            <a:r>
              <a:rPr lang="en-US" dirty="0" smtClean="0"/>
              <a:t>on Actual Performance</a:t>
            </a:r>
          </a:p>
          <a:p>
            <a:pPr lvl="1" algn="just">
              <a:buFont typeface="+mj-lt"/>
              <a:buAutoNum type="arabicPeriod"/>
            </a:pPr>
            <a:r>
              <a:rPr lang="en-US" dirty="0" smtClean="0"/>
              <a:t>Perceived </a:t>
            </a:r>
            <a:r>
              <a:rPr lang="en-US" b="1" dirty="0" smtClean="0"/>
              <a:t>Political Reviews</a:t>
            </a:r>
            <a:endParaRPr lang="en-US" dirty="0" smtClean="0"/>
          </a:p>
          <a:p>
            <a:pPr lvl="1" algn="just">
              <a:buFont typeface="+mj-lt"/>
              <a:buAutoNum type="arabicPeriod"/>
            </a:pPr>
            <a:r>
              <a:rPr lang="en-US" b="1" dirty="0" smtClean="0"/>
              <a:t>Weak Link to Reward System</a:t>
            </a:r>
          </a:p>
          <a:p>
            <a:pPr lvl="1" algn="just">
              <a:buFont typeface="+mj-lt"/>
              <a:buAutoNum type="arabicPeriod"/>
            </a:pPr>
            <a:r>
              <a:rPr lang="en-US" b="1" dirty="0" smtClean="0"/>
              <a:t>Lack of Focus</a:t>
            </a:r>
            <a:r>
              <a:rPr lang="en-US" dirty="0" smtClean="0"/>
              <a:t> on Management Development</a:t>
            </a:r>
          </a:p>
          <a:p>
            <a:pPr lvl="1" algn="just">
              <a:buFont typeface="+mj-lt"/>
              <a:buAutoNum type="arabicPeriod"/>
            </a:pPr>
            <a:r>
              <a:rPr lang="en-US" dirty="0" smtClean="0"/>
              <a:t>Review Process </a:t>
            </a:r>
            <a:r>
              <a:rPr lang="en-US" b="1" dirty="0" smtClean="0"/>
              <a:t>Lacks Structure</a:t>
            </a:r>
            <a:r>
              <a:rPr lang="en-US" dirty="0" smtClean="0"/>
              <a:t>/Consistency</a:t>
            </a:r>
          </a:p>
          <a:p>
            <a:pPr lvl="1" algn="just">
              <a:buFont typeface="+mj-lt"/>
              <a:buAutoNum type="arabicPeriod"/>
            </a:pPr>
            <a:r>
              <a:rPr lang="en-US" b="1" dirty="0" smtClean="0"/>
              <a:t>Overly Negative Review</a:t>
            </a:r>
            <a:endParaRPr lang="en-US" dirty="0" smtClean="0"/>
          </a:p>
          <a:p>
            <a:pPr lvl="1" algn="just">
              <a:buFont typeface="+mj-lt"/>
              <a:buAutoNum type="arabicPeriod"/>
            </a:pPr>
            <a:r>
              <a:rPr lang="en-US" dirty="0" smtClean="0"/>
              <a:t>Superior </a:t>
            </a:r>
            <a:r>
              <a:rPr lang="en-US" b="1" dirty="0" smtClean="0"/>
              <a:t>Lacks Rating Skills</a:t>
            </a:r>
            <a:r>
              <a:rPr lang="en-US" dirty="0" smtClean="0"/>
              <a:t>/Motivation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2400" y="675724"/>
            <a:ext cx="8839200" cy="924475"/>
          </a:xfrm>
        </p:spPr>
        <p:txBody>
          <a:bodyPr/>
          <a:lstStyle/>
          <a:p>
            <a:r>
              <a:rPr lang="en-US" dirty="0" smtClean="0"/>
              <a:t>Question 2: What Factors Cause Performance Appraisals To Be Ineffective?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01422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You will need:</a:t>
            </a:r>
          </a:p>
          <a:p>
            <a:pPr lvl="1"/>
            <a:r>
              <a:rPr lang="en-US" sz="1800" dirty="0" smtClean="0"/>
              <a:t>Established performance criteria by which to judge performance</a:t>
            </a:r>
          </a:p>
          <a:p>
            <a:pPr lvl="1"/>
            <a:r>
              <a:rPr lang="en-US" sz="1800" dirty="0" smtClean="0"/>
              <a:t>Effective two way communication</a:t>
            </a:r>
          </a:p>
          <a:p>
            <a:pPr lvl="1"/>
            <a:r>
              <a:rPr lang="en-US" sz="1800" dirty="0" smtClean="0"/>
              <a:t>Appropriate rating device (must capture what the job actually entails)</a:t>
            </a:r>
          </a:p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endParaRPr lang="en-US" dirty="0"/>
          </a:p>
          <a:p>
            <a:pPr marL="57150" indent="0" algn="just">
              <a:buNone/>
            </a:pPr>
            <a:r>
              <a:rPr lang="en-US" sz="1600" i="1" dirty="0" smtClean="0"/>
              <a:t>Lesson 1: For managerial appraisals to be effective, performance planning is critical and must be supported by an appropriate performance rating device.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</p:spPr>
        <p:txBody>
          <a:bodyPr/>
          <a:lstStyle/>
          <a:p>
            <a:r>
              <a:rPr lang="en-US" dirty="0" smtClean="0"/>
              <a:t>Unclear Performance Criteria/Bad Rating Instrument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103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You will need:</a:t>
            </a:r>
          </a:p>
          <a:p>
            <a:pPr lvl="1"/>
            <a:r>
              <a:rPr lang="en-US" sz="1800" dirty="0" smtClean="0"/>
              <a:t>Trust and confidence between employee and manager</a:t>
            </a:r>
            <a:endParaRPr lang="en-US" sz="1800" dirty="0"/>
          </a:p>
          <a:p>
            <a:pPr lvl="1"/>
            <a:r>
              <a:rPr lang="en-US" sz="1800" dirty="0" smtClean="0"/>
              <a:t>Mutual respect</a:t>
            </a:r>
            <a:endParaRPr lang="en-US" sz="1800" dirty="0"/>
          </a:p>
          <a:p>
            <a:pPr lvl="1"/>
            <a:r>
              <a:rPr lang="en-US" sz="1800" dirty="0" smtClean="0"/>
              <a:t>Commitment to each other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If you lack these, you will see doubt and suspicion</a:t>
            </a:r>
            <a:endParaRPr lang="en-US" sz="2000" dirty="0"/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endParaRPr lang="en-US" dirty="0"/>
          </a:p>
          <a:p>
            <a:pPr marL="57150" indent="0" algn="just">
              <a:buNone/>
            </a:pPr>
            <a:r>
              <a:rPr lang="en-US" sz="1600" i="1" dirty="0"/>
              <a:t>Lesson </a:t>
            </a:r>
            <a:r>
              <a:rPr lang="en-US" sz="1600" i="1" dirty="0" smtClean="0"/>
              <a:t>2: Without a solid working relationship between the two parties, the managerial review process will be suspect.</a:t>
            </a:r>
            <a:endParaRPr lang="en-US" sz="1600" i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</p:spPr>
        <p:txBody>
          <a:bodyPr/>
          <a:lstStyle/>
          <a:p>
            <a:r>
              <a:rPr lang="en-US" dirty="0" smtClean="0"/>
              <a:t>Poor Working Relationship With Your Boss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10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212439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You </a:t>
            </a:r>
            <a:r>
              <a:rPr lang="en-US" sz="2000" dirty="0" smtClean="0"/>
              <a:t>must implement ongoing performance feedback throughout the year</a:t>
            </a:r>
            <a:endParaRPr lang="en-US" sz="2000" dirty="0"/>
          </a:p>
          <a:p>
            <a:pPr lvl="1"/>
            <a:r>
              <a:rPr lang="en-US" sz="1800" dirty="0" smtClean="0"/>
              <a:t>Do not spring “surprises”</a:t>
            </a:r>
          </a:p>
          <a:p>
            <a:pPr marL="457200" lvl="1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2000" dirty="0" smtClean="0"/>
              <a:t>Without this, your credibility is called into question.</a:t>
            </a:r>
            <a:endParaRPr lang="en-US" sz="2000" dirty="0"/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endParaRPr lang="en-US" dirty="0"/>
          </a:p>
          <a:p>
            <a:pPr marL="57150" indent="0" algn="just">
              <a:buNone/>
            </a:pPr>
            <a:r>
              <a:rPr lang="en-US" sz="1600" i="1" dirty="0"/>
              <a:t>Lesson </a:t>
            </a:r>
            <a:r>
              <a:rPr lang="en-US" sz="1600" i="1" dirty="0" smtClean="0"/>
              <a:t>3: Ongoing performance feedback, both positive and negative, throughout the year makes for more effective managerial performance and more meaningful performance appraisal.</a:t>
            </a:r>
            <a:endParaRPr lang="en-US" sz="1600" i="1" dirty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</p:spPr>
        <p:txBody>
          <a:bodyPr/>
          <a:lstStyle/>
          <a:p>
            <a:r>
              <a:rPr lang="en-US" dirty="0" smtClean="0"/>
              <a:t>Lack Of Ongoing Performance 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103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TC101972873[[fn=Summer]]</Template>
  <TotalTime>1017</TotalTime>
  <Words>1027</Words>
  <Application>Microsoft Office PowerPoint</Application>
  <PresentationFormat>On-screen Show (4:3)</PresentationFormat>
  <Paragraphs>155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Summer</vt:lpstr>
      <vt:lpstr>Effective Performance Appraisals</vt:lpstr>
      <vt:lpstr>When Do We Care?</vt:lpstr>
      <vt:lpstr>Why Are Appraisals Important?</vt:lpstr>
      <vt:lpstr>Research Article</vt:lpstr>
      <vt:lpstr>Question 1: Why Do Organizations Conduct Formal Performance Appraisals?</vt:lpstr>
      <vt:lpstr>Question 2: What Factors Cause Performance Appraisals To Be Ineffective?</vt:lpstr>
      <vt:lpstr>Unclear Performance Criteria/Bad Rating Instrument</vt:lpstr>
      <vt:lpstr>Poor Working Relationship With Your Boss</vt:lpstr>
      <vt:lpstr>Lack Of Ongoing Performance Feedback</vt:lpstr>
      <vt:lpstr>Superior Lacks Information On Actual Performance</vt:lpstr>
      <vt:lpstr>Perceived Political Reviews</vt:lpstr>
      <vt:lpstr>Weak Link To Rewards Systems</vt:lpstr>
      <vt:lpstr>Lack Of Focus On Development &amp; Improvement</vt:lpstr>
      <vt:lpstr>Review Process Lacks Structure &amp; Substance</vt:lpstr>
      <vt:lpstr>Overly Critical/Second Guessing Reviews</vt:lpstr>
      <vt:lpstr>Superior Lacks Rating Skills Or Motivation</vt:lpstr>
      <vt:lpstr>Question 3: Consequences Of Ineffective Managerial Appraisals</vt:lpstr>
      <vt:lpstr>Effective Performance Appraisals</vt:lpstr>
      <vt:lpstr>Any Question?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MANAGERIAL PERFORMANCE APPRAISALS</dc:title>
  <dc:creator>Meagan Frances</dc:creator>
  <cp:lastModifiedBy>Meagan Frances</cp:lastModifiedBy>
  <cp:revision>104</cp:revision>
  <cp:lastPrinted>2011-03-22T21:51:49Z</cp:lastPrinted>
  <dcterms:created xsi:type="dcterms:W3CDTF">2011-03-21T19:03:23Z</dcterms:created>
  <dcterms:modified xsi:type="dcterms:W3CDTF">2011-03-22T22:03:16Z</dcterms:modified>
</cp:coreProperties>
</file>