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4" r:id="rId5"/>
    <p:sldId id="263" r:id="rId6"/>
    <p:sldId id="265" r:id="rId7"/>
    <p:sldId id="266" r:id="rId8"/>
    <p:sldId id="271" r:id="rId9"/>
    <p:sldId id="267" r:id="rId10"/>
    <p:sldId id="268" r:id="rId11"/>
    <p:sldId id="269" r:id="rId12"/>
    <p:sldId id="270" r:id="rId13"/>
    <p:sldId id="272" r:id="rId14"/>
    <p:sldId id="258" r:id="rId15"/>
    <p:sldId id="25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050" y="-90"/>
      </p:cViewPr>
      <p:guideLst>
        <p:guide orient="horz" pos="2160"/>
        <p:guide pos="2880"/>
      </p:guideLst>
    </p:cSldViewPr>
  </p:slideViewPr>
  <p:notesTextViewPr>
    <p:cViewPr>
      <p:scale>
        <a:sx n="1" d="1"/>
        <a:sy n="1" d="1"/>
      </p:scale>
      <p:origin x="0" y="0"/>
    </p:cViewPr>
  </p:notesTextViewPr>
  <p:sorterViewPr>
    <p:cViewPr>
      <p:scale>
        <a:sx n="100" d="100"/>
        <a:sy n="100" d="100"/>
      </p:scale>
      <p:origin x="0" y="15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231CC2-4A91-4FDB-996F-F56E6CA2ABA8}" type="datetimeFigureOut">
              <a:rPr lang="en-US" smtClean="0"/>
              <a:t>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94AB2-7E2B-4785-A6A0-FE3A5B86700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231CC2-4A91-4FDB-996F-F56E6CA2ABA8}" type="datetimeFigureOut">
              <a:rPr lang="en-US" smtClean="0"/>
              <a:t>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94AB2-7E2B-4785-A6A0-FE3A5B8670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231CC2-4A91-4FDB-996F-F56E6CA2ABA8}" type="datetimeFigureOut">
              <a:rPr lang="en-US" smtClean="0"/>
              <a:t>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94AB2-7E2B-4785-A6A0-FE3A5B8670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231CC2-4A91-4FDB-996F-F56E6CA2ABA8}" type="datetimeFigureOut">
              <a:rPr lang="en-US" smtClean="0"/>
              <a:t>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94AB2-7E2B-4785-A6A0-FE3A5B8670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A231CC2-4A91-4FDB-996F-F56E6CA2ABA8}" type="datetimeFigureOut">
              <a:rPr lang="en-US" smtClean="0"/>
              <a:t>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94AB2-7E2B-4785-A6A0-FE3A5B86700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231CC2-4A91-4FDB-996F-F56E6CA2ABA8}" type="datetimeFigureOut">
              <a:rPr lang="en-US" smtClean="0"/>
              <a:t>2/16/2011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94AB2-7E2B-4785-A6A0-FE3A5B86700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231CC2-4A91-4FDB-996F-F56E6CA2ABA8}" type="datetimeFigureOut">
              <a:rPr lang="en-US" smtClean="0"/>
              <a:t>2/16/2011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094AB2-7E2B-4785-A6A0-FE3A5B8670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231CC2-4A91-4FDB-996F-F56E6CA2ABA8}" type="datetimeFigureOut">
              <a:rPr lang="en-US" smtClean="0"/>
              <a:t>2/16/2011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094AB2-7E2B-4785-A6A0-FE3A5B8670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31CC2-4A91-4FDB-996F-F56E6CA2ABA8}" type="datetimeFigureOut">
              <a:rPr lang="en-US" smtClean="0"/>
              <a:t>2/16/2011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094AB2-7E2B-4785-A6A0-FE3A5B8670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A231CC2-4A91-4FDB-996F-F56E6CA2ABA8}" type="datetimeFigureOut">
              <a:rPr lang="en-US" smtClean="0"/>
              <a:t>2/16/2011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E094AB2-7E2B-4785-A6A0-FE3A5B8670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231CC2-4A91-4FDB-996F-F56E6CA2ABA8}" type="datetimeFigureOut">
              <a:rPr lang="en-US" smtClean="0"/>
              <a:t>2/16/2011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94AB2-7E2B-4785-A6A0-FE3A5B86700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A231CC2-4A91-4FDB-996F-F56E6CA2ABA8}" type="datetimeFigureOut">
              <a:rPr lang="en-US" smtClean="0"/>
              <a:t>2/16/2011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E094AB2-7E2B-4785-A6A0-FE3A5B86700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626849" y="1555238"/>
            <a:ext cx="4944340" cy="1204306"/>
          </a:xfrm>
        </p:spPr>
        <p:txBody>
          <a:bodyPr/>
          <a:lstStyle/>
          <a:p>
            <a:r>
              <a:rPr lang="en-US" dirty="0" smtClean="0"/>
              <a:t>Keeping your computer running and safe</a:t>
            </a:r>
            <a:endParaRPr lang="en-US" dirty="0"/>
          </a:p>
        </p:txBody>
      </p:sp>
      <p:sp>
        <p:nvSpPr>
          <p:cNvPr id="3" name="Subtitle 2"/>
          <p:cNvSpPr>
            <a:spLocks noGrp="1"/>
          </p:cNvSpPr>
          <p:nvPr>
            <p:ph type="subTitle" idx="1"/>
          </p:nvPr>
        </p:nvSpPr>
        <p:spPr>
          <a:xfrm rot="19140000">
            <a:off x="1045762" y="2057270"/>
            <a:ext cx="6511131" cy="744206"/>
          </a:xfrm>
        </p:spPr>
        <p:txBody>
          <a:bodyPr>
            <a:normAutofit/>
          </a:bodyPr>
          <a:lstStyle/>
          <a:p>
            <a:r>
              <a:rPr lang="en-US" dirty="0" smtClean="0"/>
              <a:t>BUAD 6800 – Spring 2011		</a:t>
            </a:r>
          </a:p>
          <a:p>
            <a:r>
              <a:rPr lang="en-US" dirty="0" smtClean="0"/>
              <a:t>Meagan Frances Ayers</a:t>
            </a:r>
            <a:endParaRPr lang="en-US" dirty="0"/>
          </a:p>
        </p:txBody>
      </p:sp>
    </p:spTree>
    <p:custDataLst>
      <p:tags r:id="rId1"/>
    </p:custDataLst>
    <p:extLst>
      <p:ext uri="{BB962C8B-B14F-4D97-AF65-F5344CB8AC3E}">
        <p14:creationId xmlns:p14="http://schemas.microsoft.com/office/powerpoint/2010/main" val="3119537461"/>
      </p:ext>
    </p:extLst>
  </p:cSld>
  <p:clrMapOvr>
    <a:masterClrMapping/>
  </p:clrMapOvr>
  <mc:AlternateContent xmlns:mc="http://schemas.openxmlformats.org/markup-compatibility/2006">
    <mc:Choice xmlns:p14="http://schemas.microsoft.com/office/powerpoint/2010/main" Requires="p14">
      <p:transition spd="slow" p14:dur="1500" advTm="5391">
        <p:split orient="vert"/>
      </p:transition>
    </mc:Choice>
    <mc:Fallback>
      <p:transition spd="slow" advTm="5391">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Phishing</a:t>
            </a:r>
            <a:endParaRPr lang="en-US" dirty="0"/>
          </a:p>
        </p:txBody>
      </p:sp>
      <p:sp>
        <p:nvSpPr>
          <p:cNvPr id="3" name="Content Placeholder 2"/>
          <p:cNvSpPr>
            <a:spLocks noGrp="1"/>
          </p:cNvSpPr>
          <p:nvPr>
            <p:ph idx="1"/>
          </p:nvPr>
        </p:nvSpPr>
        <p:spPr/>
        <p:txBody>
          <a:bodyPr/>
          <a:lstStyle/>
          <a:p>
            <a:pPr marL="0" indent="0"/>
            <a:r>
              <a:rPr lang="en-US" dirty="0" smtClean="0"/>
              <a:t>Phishing – To send emails or instant messages with spam that meticulously imitates messages from reputable companies to trick you into allowing them to steal your identity.</a:t>
            </a:r>
          </a:p>
          <a:p>
            <a:pPr marL="0" indent="0"/>
            <a:r>
              <a:rPr lang="en-US" b="0" i="1" dirty="0" smtClean="0"/>
              <a:t>Please remember that reputable companies do not send emails or messages asking for your passwords or sensitive information.  If you see this type of email or message, report it right away. </a:t>
            </a:r>
          </a:p>
          <a:p>
            <a:pPr marL="0" indent="0"/>
            <a:endParaRPr lang="en-US" dirty="0"/>
          </a:p>
          <a:p>
            <a:pPr marL="0" indent="0"/>
            <a:r>
              <a:rPr lang="en-US" dirty="0" smtClean="0"/>
              <a:t>What can you do?</a:t>
            </a:r>
          </a:p>
          <a:p>
            <a:pPr marL="345186" lvl="2" indent="-285750">
              <a:buFont typeface="Franklin Gothic Book" pitchFamily="34" charset="0"/>
              <a:buChar char="―"/>
            </a:pPr>
            <a:r>
              <a:rPr lang="en-US" dirty="0" smtClean="0"/>
              <a:t>Report suspicious emails</a:t>
            </a:r>
          </a:p>
          <a:p>
            <a:pPr marL="345186" lvl="2" indent="-285750">
              <a:buFont typeface="Franklin Gothic Book" pitchFamily="34" charset="0"/>
              <a:buChar char="―"/>
            </a:pPr>
            <a:r>
              <a:rPr lang="en-US" dirty="0" smtClean="0"/>
              <a:t>Be wary to click on links in emails</a:t>
            </a:r>
          </a:p>
          <a:p>
            <a:pPr marL="345186" lvl="2" indent="-285750">
              <a:buFont typeface="Franklin Gothic Book" pitchFamily="34" charset="0"/>
              <a:buChar char="―"/>
            </a:pPr>
            <a:r>
              <a:rPr lang="en-US" dirty="0" smtClean="0"/>
              <a:t>Use the security certificate to determine if the site is secure or not</a:t>
            </a:r>
          </a:p>
          <a:p>
            <a:pPr marL="345186" lvl="2" indent="-285750">
              <a:buFont typeface="Franklin Gothic Book" pitchFamily="34" charset="0"/>
              <a:buChar char="―"/>
            </a:pPr>
            <a:r>
              <a:rPr lang="en-US" dirty="0" smtClean="0"/>
              <a:t>Do not enter personal information into pop-up windows</a:t>
            </a:r>
          </a:p>
        </p:txBody>
      </p:sp>
    </p:spTree>
    <p:custDataLst>
      <p:tags r:id="rId1"/>
    </p:custDataLst>
    <p:extLst>
      <p:ext uri="{BB962C8B-B14F-4D97-AF65-F5344CB8AC3E}">
        <p14:creationId xmlns:p14="http://schemas.microsoft.com/office/powerpoint/2010/main" val="3646368775"/>
      </p:ext>
    </p:extLst>
  </p:cSld>
  <p:clrMapOvr>
    <a:masterClrMapping/>
  </p:clrMapOvr>
  <mc:AlternateContent xmlns:mc="http://schemas.openxmlformats.org/markup-compatibility/2006">
    <mc:Choice xmlns:p14="http://schemas.microsoft.com/office/powerpoint/2010/main" Requires="p14">
      <p:transition spd="slow" p14:dur="1500" advTm="28181">
        <p:split orient="vert"/>
      </p:transition>
    </mc:Choice>
    <mc:Fallback>
      <p:transition spd="slow" advTm="28181">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spyware</a:t>
            </a:r>
            <a:endParaRPr lang="en-US" dirty="0"/>
          </a:p>
        </p:txBody>
      </p:sp>
      <p:sp>
        <p:nvSpPr>
          <p:cNvPr id="3" name="Content Placeholder 2"/>
          <p:cNvSpPr>
            <a:spLocks noGrp="1"/>
          </p:cNvSpPr>
          <p:nvPr>
            <p:ph idx="1"/>
          </p:nvPr>
        </p:nvSpPr>
        <p:spPr>
          <a:xfrm>
            <a:off x="822960" y="990600"/>
            <a:ext cx="7520940" cy="4343400"/>
          </a:xfrm>
        </p:spPr>
        <p:txBody>
          <a:bodyPr>
            <a:normAutofit/>
          </a:bodyPr>
          <a:lstStyle/>
          <a:p>
            <a:pPr marL="0" indent="0"/>
            <a:r>
              <a:rPr lang="en-US" sz="1800" dirty="0" smtClean="0"/>
              <a:t>Spyware – Software that performs certain behaviors such as advertising, collecting personal data, or changing the configuration of your computer, generally without appropriately obtainin</a:t>
            </a:r>
            <a:r>
              <a:rPr lang="en-US" sz="1800" dirty="0" smtClean="0"/>
              <a:t>g your consent.</a:t>
            </a:r>
          </a:p>
          <a:p>
            <a:pPr marL="0" indent="0"/>
            <a:r>
              <a:rPr lang="en-US" sz="1800" b="0" i="1" dirty="0" smtClean="0"/>
              <a:t>Not all spyware is bad or malicious.  </a:t>
            </a:r>
            <a:r>
              <a:rPr lang="en-US" sz="1800" b="0" i="1" dirty="0" smtClean="0"/>
              <a:t>However, you should carefully read all disclosures and agreements when downloading something onto your computer.  Otherwise, you may be consenting to spyware and not even know it.</a:t>
            </a:r>
          </a:p>
          <a:p>
            <a:pPr marL="0" indent="0"/>
            <a:r>
              <a:rPr lang="en-US" sz="1800" dirty="0" smtClean="0"/>
              <a:t>Spyware can:</a:t>
            </a:r>
          </a:p>
          <a:p>
            <a:pPr marL="573786" lvl="3" indent="-285750">
              <a:buFont typeface="Franklin Gothic Book" pitchFamily="34" charset="0"/>
              <a:buChar char="―"/>
            </a:pPr>
            <a:r>
              <a:rPr lang="en-US" sz="1800" dirty="0" smtClean="0"/>
              <a:t>Slow down your computer</a:t>
            </a:r>
          </a:p>
          <a:p>
            <a:pPr marL="573786" lvl="3" indent="-285750">
              <a:buFont typeface="Franklin Gothic Book" pitchFamily="34" charset="0"/>
              <a:buChar char="―"/>
            </a:pPr>
            <a:r>
              <a:rPr lang="en-US" sz="1800" dirty="0" smtClean="0"/>
              <a:t>Add random toolbars to your browser</a:t>
            </a:r>
          </a:p>
          <a:p>
            <a:pPr marL="573786" lvl="3" indent="-285750">
              <a:buFont typeface="Franklin Gothic Book" pitchFamily="34" charset="0"/>
              <a:buChar char="―"/>
            </a:pPr>
            <a:r>
              <a:rPr lang="en-US" sz="1800" dirty="0" smtClean="0"/>
              <a:t>Change your browser settings without your knowledge</a:t>
            </a:r>
          </a:p>
          <a:p>
            <a:pPr marL="573786" lvl="3" indent="-285750">
              <a:buFont typeface="Franklin Gothic Book" pitchFamily="34" charset="0"/>
              <a:buChar char="―"/>
            </a:pPr>
            <a:r>
              <a:rPr lang="en-US" sz="1800" dirty="0" smtClean="0"/>
              <a:t>Cause computer crashes</a:t>
            </a:r>
          </a:p>
        </p:txBody>
      </p:sp>
    </p:spTree>
    <p:custDataLst>
      <p:tags r:id="rId1"/>
    </p:custDataLst>
    <p:extLst>
      <p:ext uri="{BB962C8B-B14F-4D97-AF65-F5344CB8AC3E}">
        <p14:creationId xmlns:p14="http://schemas.microsoft.com/office/powerpoint/2010/main" val="2480569698"/>
      </p:ext>
    </p:extLst>
  </p:cSld>
  <p:clrMapOvr>
    <a:masterClrMapping/>
  </p:clrMapOvr>
  <mc:AlternateContent xmlns:mc="http://schemas.openxmlformats.org/markup-compatibility/2006">
    <mc:Choice xmlns:p14="http://schemas.microsoft.com/office/powerpoint/2010/main" Requires="p14">
      <p:transition spd="slow" p14:dur="1500" advTm="23042">
        <p:split orient="vert"/>
      </p:transition>
    </mc:Choice>
    <mc:Fallback>
      <p:transition spd="slow" advTm="23042">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Spyware Continued</a:t>
            </a:r>
            <a:endParaRPr lang="en-US" dirty="0"/>
          </a:p>
        </p:txBody>
      </p:sp>
      <p:sp>
        <p:nvSpPr>
          <p:cNvPr id="3" name="Content Placeholder 2"/>
          <p:cNvSpPr>
            <a:spLocks noGrp="1"/>
          </p:cNvSpPr>
          <p:nvPr>
            <p:ph idx="1"/>
          </p:nvPr>
        </p:nvSpPr>
        <p:spPr>
          <a:xfrm>
            <a:off x="822960" y="1100628"/>
            <a:ext cx="4815840" cy="3579849"/>
          </a:xfrm>
        </p:spPr>
        <p:txBody>
          <a:bodyPr>
            <a:normAutofit lnSpcReduction="10000"/>
          </a:bodyPr>
          <a:lstStyle/>
          <a:p>
            <a:pPr marL="59436" lvl="2" indent="0">
              <a:buNone/>
            </a:pPr>
            <a:r>
              <a:rPr lang="en-US" sz="1800" b="1" dirty="0"/>
              <a:t>What you can do</a:t>
            </a:r>
          </a:p>
          <a:p>
            <a:pPr marL="573786" lvl="3" indent="-285750">
              <a:buFont typeface="Franklin Gothic Book" pitchFamily="34" charset="0"/>
              <a:buChar char="―"/>
            </a:pPr>
            <a:r>
              <a:rPr lang="en-US" sz="1800" dirty="0"/>
              <a:t>Keep systems up to date</a:t>
            </a:r>
          </a:p>
          <a:p>
            <a:pPr marL="573786" lvl="3" indent="-285750">
              <a:buFont typeface="Franklin Gothic Book" pitchFamily="34" charset="0"/>
              <a:buChar char="―"/>
            </a:pPr>
            <a:r>
              <a:rPr lang="en-US" sz="1800" dirty="0"/>
              <a:t>Install anti-virus and anti-spyware programs</a:t>
            </a:r>
          </a:p>
          <a:p>
            <a:pPr marL="573786" lvl="3" indent="-285750">
              <a:buFont typeface="Franklin Gothic Book" pitchFamily="34" charset="0"/>
              <a:buChar char="―"/>
            </a:pPr>
            <a:r>
              <a:rPr lang="en-US" sz="1800" dirty="0"/>
              <a:t>Install and configure firewalls</a:t>
            </a:r>
          </a:p>
          <a:p>
            <a:pPr marL="573786" lvl="3" indent="-285750">
              <a:buFont typeface="Franklin Gothic Book" pitchFamily="34" charset="0"/>
              <a:buChar char="―"/>
            </a:pPr>
            <a:r>
              <a:rPr lang="en-US" sz="1800" dirty="0"/>
              <a:t>Use pop-up blockers</a:t>
            </a:r>
          </a:p>
          <a:p>
            <a:pPr marL="573786" lvl="3" indent="-285750">
              <a:buFont typeface="Franklin Gothic Book" pitchFamily="34" charset="0"/>
              <a:buChar char="―"/>
            </a:pPr>
            <a:r>
              <a:rPr lang="en-US" sz="1800" dirty="0"/>
              <a:t>Ensure setting are configured to prompt you whenever a website tries to install a program or Active X </a:t>
            </a:r>
            <a:r>
              <a:rPr lang="en-US" sz="1800" dirty="0" smtClean="0"/>
              <a:t>control</a:t>
            </a:r>
          </a:p>
          <a:p>
            <a:pPr marL="59436" lvl="2" indent="0">
              <a:buNone/>
            </a:pPr>
            <a:endParaRPr lang="en-US" sz="1800" dirty="0" smtClean="0"/>
          </a:p>
          <a:p>
            <a:pPr marL="59436" lvl="2" indent="0">
              <a:buNone/>
            </a:pPr>
            <a:r>
              <a:rPr lang="en-US" sz="1800" i="1" dirty="0" smtClean="0"/>
              <a:t>The only way to remove spyware is to download a spyware removal tool, run the tool, review the files, and then remove all suspicious files.</a:t>
            </a:r>
          </a:p>
          <a:p>
            <a:pPr marL="59436" lvl="2" indent="0">
              <a:buNone/>
            </a:pPr>
            <a:endParaRPr lang="en-US" sz="1800" dirty="0"/>
          </a:p>
          <a:p>
            <a:endParaRPr lang="en-US" sz="18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295400"/>
            <a:ext cx="28956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762259920"/>
      </p:ext>
    </p:extLst>
  </p:cSld>
  <p:clrMapOvr>
    <a:masterClrMapping/>
  </p:clrMapOvr>
  <mc:AlternateContent xmlns:mc="http://schemas.openxmlformats.org/markup-compatibility/2006">
    <mc:Choice xmlns:p14="http://schemas.microsoft.com/office/powerpoint/2010/main" Requires="p14">
      <p:transition spd="slow" p14:dur="1500" advTm="15585">
        <p:split orient="vert"/>
      </p:transition>
    </mc:Choice>
    <mc:Fallback>
      <p:transition spd="slow" advTm="15585">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anim calcmode="lin" valueType="num">
                                      <p:cBhvr>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Anti-Virus </a:t>
            </a:r>
            <a:endParaRPr lang="en-US" dirty="0"/>
          </a:p>
        </p:txBody>
      </p:sp>
      <p:sp>
        <p:nvSpPr>
          <p:cNvPr id="3" name="Content Placeholder 2"/>
          <p:cNvSpPr>
            <a:spLocks noGrp="1"/>
          </p:cNvSpPr>
          <p:nvPr>
            <p:ph idx="1"/>
          </p:nvPr>
        </p:nvSpPr>
        <p:spPr/>
        <p:txBody>
          <a:bodyPr/>
          <a:lstStyle/>
          <a:p>
            <a:pPr marL="0" indent="0"/>
            <a:r>
              <a:rPr lang="en-US" dirty="0" smtClean="0"/>
              <a:t>Virus – A malicious computer program that can modify, delete, or steal data  and even gain control over your computer.</a:t>
            </a:r>
          </a:p>
          <a:p>
            <a:pPr marL="573786" lvl="3" indent="-285750">
              <a:buFont typeface="Franklin Gothic Book" pitchFamily="34" charset="0"/>
              <a:buChar char="―"/>
            </a:pPr>
            <a:r>
              <a:rPr lang="en-US" dirty="0" smtClean="0"/>
              <a:t>Boot sector viruses</a:t>
            </a:r>
          </a:p>
          <a:p>
            <a:pPr marL="573786" lvl="3" indent="-285750">
              <a:buFont typeface="Franklin Gothic Book" pitchFamily="34" charset="0"/>
              <a:buChar char="―"/>
            </a:pPr>
            <a:r>
              <a:rPr lang="en-US" dirty="0" smtClean="0"/>
              <a:t>Macro viruses (75% of viruses)</a:t>
            </a:r>
          </a:p>
          <a:p>
            <a:pPr marL="573786" lvl="3" indent="-285750">
              <a:buFont typeface="Franklin Gothic Book" pitchFamily="34" charset="0"/>
              <a:buChar char="―"/>
            </a:pPr>
            <a:r>
              <a:rPr lang="en-US" dirty="0" smtClean="0"/>
              <a:t>File infecting viruses</a:t>
            </a:r>
          </a:p>
          <a:p>
            <a:pPr marL="0" indent="0"/>
            <a:r>
              <a:rPr lang="en-US" dirty="0" smtClean="0"/>
              <a:t>Anti-Virus – A single program or a collection of programs that protect a computer system from viruses.</a:t>
            </a:r>
          </a:p>
          <a:p>
            <a:pPr marL="573786" lvl="3" indent="-285750">
              <a:buFont typeface="Franklin Gothic Book" pitchFamily="34" charset="0"/>
              <a:buChar char="―"/>
            </a:pPr>
            <a:r>
              <a:rPr lang="en-US" dirty="0" smtClean="0"/>
              <a:t>Scans your computer for viruses and if found, they remove the threats</a:t>
            </a:r>
          </a:p>
          <a:p>
            <a:pPr marL="573786" lvl="3" indent="-285750">
              <a:buFont typeface="Franklin Gothic Book" pitchFamily="34" charset="0"/>
              <a:buChar char="―"/>
            </a:pPr>
            <a:r>
              <a:rPr lang="en-US" dirty="0" smtClean="0"/>
              <a:t>If you think you have a virus, send to the manufacturer of your anti-virus software</a:t>
            </a:r>
          </a:p>
          <a:p>
            <a:pPr marL="573786" lvl="3" indent="-285750">
              <a:buFont typeface="Franklin Gothic Book" pitchFamily="34" charset="0"/>
              <a:buChar char="―"/>
            </a:pPr>
            <a:r>
              <a:rPr lang="en-US" dirty="0" smtClean="0"/>
              <a:t>Only purchase anti-virus programs from an established company to ensure full protection (McAfee or Norton)</a:t>
            </a:r>
            <a:endParaRPr lang="en-US" dirty="0"/>
          </a:p>
        </p:txBody>
      </p:sp>
    </p:spTree>
    <p:custDataLst>
      <p:tags r:id="rId1"/>
    </p:custDataLst>
    <p:extLst>
      <p:ext uri="{BB962C8B-B14F-4D97-AF65-F5344CB8AC3E}">
        <p14:creationId xmlns:p14="http://schemas.microsoft.com/office/powerpoint/2010/main" val="3040829788"/>
      </p:ext>
    </p:extLst>
  </p:cSld>
  <p:clrMapOvr>
    <a:masterClrMapping/>
  </p:clrMapOvr>
  <mc:AlternateContent xmlns:mc="http://schemas.openxmlformats.org/markup-compatibility/2006">
    <mc:Choice xmlns:p14="http://schemas.microsoft.com/office/powerpoint/2010/main" Requires="p14">
      <p:transition spd="slow" p14:dur="1500" advTm="23036">
        <p:split orient="vert"/>
      </p:transition>
    </mc:Choice>
    <mc:Fallback>
      <p:transition spd="slow" advTm="23036">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Firewall</a:t>
            </a:r>
            <a:endParaRPr lang="en-US" dirty="0"/>
          </a:p>
        </p:txBody>
      </p:sp>
      <p:sp>
        <p:nvSpPr>
          <p:cNvPr id="3" name="Content Placeholder 2"/>
          <p:cNvSpPr>
            <a:spLocks noGrp="1"/>
          </p:cNvSpPr>
          <p:nvPr>
            <p:ph idx="1"/>
          </p:nvPr>
        </p:nvSpPr>
        <p:spPr/>
        <p:txBody>
          <a:bodyPr/>
          <a:lstStyle/>
          <a:p>
            <a:r>
              <a:rPr lang="en-US" dirty="0" smtClean="0"/>
              <a:t>Firewall – A barrier to keep destructive forces away from your property.</a:t>
            </a:r>
          </a:p>
          <a:p>
            <a:endParaRPr lang="en-US" dirty="0"/>
          </a:p>
          <a:p>
            <a:r>
              <a:rPr lang="en-US" dirty="0" smtClean="0"/>
              <a:t>Without a Firewall:</a:t>
            </a:r>
          </a:p>
          <a:p>
            <a:pPr lvl="2">
              <a:buFont typeface="Franklin Gothic Book" pitchFamily="34" charset="0"/>
              <a:buChar char="―"/>
            </a:pPr>
            <a:r>
              <a:rPr lang="en-US" dirty="0" smtClean="0"/>
              <a:t>All computers linked at a company can be directly accessed from anyone via the internet</a:t>
            </a:r>
          </a:p>
          <a:p>
            <a:pPr lvl="2">
              <a:buFont typeface="Franklin Gothic Book" pitchFamily="34" charset="0"/>
              <a:buChar char="―"/>
            </a:pPr>
            <a:r>
              <a:rPr lang="en-US" dirty="0" smtClean="0"/>
              <a:t>One employee mistake can lead to hackers finding a hole into the businesses personal files</a:t>
            </a:r>
          </a:p>
          <a:p>
            <a:pPr lvl="2">
              <a:buFont typeface="Franklin Gothic Book" pitchFamily="34" charset="0"/>
              <a:buChar char="―"/>
            </a:pPr>
            <a:endParaRPr lang="en-US" dirty="0"/>
          </a:p>
          <a:p>
            <a:pPr marL="9144" lvl="1" indent="0">
              <a:buNone/>
            </a:pPr>
            <a:r>
              <a:rPr lang="en-US" i="1" dirty="0" smtClean="0"/>
              <a:t>A firewall should be placed at every connection to the internet</a:t>
            </a:r>
          </a:p>
          <a:p>
            <a:pPr marL="9144" lvl="1" indent="0">
              <a:buNone/>
            </a:pPr>
            <a:endParaRPr lang="en-US" i="1" dirty="0"/>
          </a:p>
          <a:p>
            <a:pPr marL="9144" lvl="1" indent="0">
              <a:buNone/>
            </a:pPr>
            <a:r>
              <a:rPr lang="en-US" b="1" dirty="0" smtClean="0"/>
              <a:t>To turn on Windows Firewall:</a:t>
            </a:r>
          </a:p>
          <a:p>
            <a:pPr marL="523494" lvl="2" indent="-285750">
              <a:buFont typeface="Franklin Gothic Book" pitchFamily="34" charset="0"/>
              <a:buChar char="―"/>
            </a:pPr>
            <a:r>
              <a:rPr lang="en-US" dirty="0" smtClean="0"/>
              <a:t>Go to Start, Control Panel, then go to Windows Firewall and turn on</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5181600"/>
            <a:ext cx="288607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320261675"/>
      </p:ext>
    </p:extLst>
  </p:cSld>
  <p:clrMapOvr>
    <a:masterClrMapping/>
  </p:clrMapOvr>
  <mc:AlternateContent xmlns:mc="http://schemas.openxmlformats.org/markup-compatibility/2006">
    <mc:Choice xmlns:p14="http://schemas.microsoft.com/office/powerpoint/2010/main" Requires="p14">
      <p:transition spd="slow" p14:dur="1500" advTm="18546">
        <p:split orient="vert"/>
      </p:transition>
    </mc:Choice>
    <mc:Fallback>
      <p:transition spd="slow" advTm="18546">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endParaRPr lang="en-US" sz="3200" dirty="0" smtClean="0"/>
          </a:p>
          <a:p>
            <a:pPr algn="ctr"/>
            <a:endParaRPr lang="en-US" sz="3200" dirty="0"/>
          </a:p>
          <a:p>
            <a:pPr algn="ctr"/>
            <a:r>
              <a:rPr lang="en-US" sz="3200" dirty="0" smtClean="0"/>
              <a:t>Any </a:t>
            </a:r>
            <a:r>
              <a:rPr lang="en-US" sz="3200" dirty="0" smtClean="0"/>
              <a:t>Questions?</a:t>
            </a:r>
            <a:endParaRPr lang="en-US" sz="3200" dirty="0"/>
          </a:p>
        </p:txBody>
      </p:sp>
    </p:spTree>
    <p:custDataLst>
      <p:tags r:id="rId1"/>
    </p:custDataLst>
    <p:extLst>
      <p:ext uri="{BB962C8B-B14F-4D97-AF65-F5344CB8AC3E}">
        <p14:creationId xmlns:p14="http://schemas.microsoft.com/office/powerpoint/2010/main" val="1373868348"/>
      </p:ext>
    </p:extLst>
  </p:cSld>
  <p:clrMapOvr>
    <a:masterClrMapping/>
  </p:clrMapOvr>
  <mc:AlternateContent xmlns:mc="http://schemas.openxmlformats.org/markup-compatibility/2006">
    <mc:Choice xmlns:p14="http://schemas.microsoft.com/office/powerpoint/2010/main" Requires="p14">
      <p:transition spd="slow" p14:dur="1500" advTm="3722">
        <p:split orient="vert"/>
      </p:transition>
    </mc:Choice>
    <mc:Fallback>
      <p:transition spd="slow" advTm="3722">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822960" y="1601751"/>
            <a:ext cx="7520940" cy="3579849"/>
          </a:xfrm>
        </p:spPr>
        <p:txBody>
          <a:bodyPr>
            <a:normAutofit/>
          </a:bodyPr>
          <a:lstStyle/>
          <a:p>
            <a:pPr marL="345186" lvl="2" indent="-285750">
              <a:buFont typeface="Franklin Gothic Book" pitchFamily="34" charset="0"/>
              <a:buChar char="―"/>
            </a:pPr>
            <a:r>
              <a:rPr lang="en-US" sz="1800" b="1" dirty="0" smtClean="0"/>
              <a:t>Passwords</a:t>
            </a:r>
          </a:p>
          <a:p>
            <a:pPr marL="345186" lvl="2" indent="-285750">
              <a:buFont typeface="Franklin Gothic Book" pitchFamily="34" charset="0"/>
              <a:buChar char="―"/>
            </a:pPr>
            <a:r>
              <a:rPr lang="en-US" sz="1800" b="1" dirty="0" smtClean="0"/>
              <a:t>Creating Strong Passwords</a:t>
            </a:r>
          </a:p>
          <a:p>
            <a:pPr marL="345186" lvl="2" indent="-285750">
              <a:buFont typeface="Franklin Gothic Book" pitchFamily="34" charset="0"/>
              <a:buChar char="―"/>
            </a:pPr>
            <a:r>
              <a:rPr lang="en-US" sz="1800" b="1" dirty="0" smtClean="0"/>
              <a:t>File Management</a:t>
            </a:r>
          </a:p>
          <a:p>
            <a:pPr marL="345186" lvl="2" indent="-285750">
              <a:buFont typeface="Franklin Gothic Book" pitchFamily="34" charset="0"/>
              <a:buChar char="―"/>
            </a:pPr>
            <a:r>
              <a:rPr lang="en-US" sz="1800" b="1" dirty="0" smtClean="0"/>
              <a:t>Backup and Recovery Strategies</a:t>
            </a:r>
          </a:p>
          <a:p>
            <a:pPr marL="345186" lvl="2" indent="-285750">
              <a:buFont typeface="Franklin Gothic Book" pitchFamily="34" charset="0"/>
              <a:buChar char="―"/>
            </a:pPr>
            <a:r>
              <a:rPr lang="en-US" sz="1800" b="1" dirty="0" smtClean="0"/>
              <a:t>Spam, Phishing, and Spyware</a:t>
            </a:r>
          </a:p>
          <a:p>
            <a:pPr marL="345186" lvl="2" indent="-285750">
              <a:buFont typeface="Franklin Gothic Book" pitchFamily="34" charset="0"/>
              <a:buChar char="―"/>
            </a:pPr>
            <a:r>
              <a:rPr lang="en-US" sz="1800" b="1" dirty="0" smtClean="0"/>
              <a:t>Viruses/Anti-Viruses</a:t>
            </a:r>
          </a:p>
          <a:p>
            <a:pPr marL="345186" lvl="2" indent="-285750">
              <a:buFont typeface="Franklin Gothic Book" pitchFamily="34" charset="0"/>
              <a:buChar char="―"/>
            </a:pPr>
            <a:r>
              <a:rPr lang="en-US" sz="1800" b="1" dirty="0" smtClean="0"/>
              <a:t>Firewall</a:t>
            </a:r>
          </a:p>
          <a:p>
            <a:pPr marL="0" indent="0"/>
            <a:endParaRPr lang="en-US" sz="18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371600"/>
            <a:ext cx="2933700" cy="282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632558162"/>
      </p:ext>
    </p:extLst>
  </p:cSld>
  <p:clrMapOvr>
    <a:masterClrMapping/>
  </p:clrMapOvr>
  <mc:AlternateContent xmlns:mc="http://schemas.openxmlformats.org/markup-compatibility/2006">
    <mc:Choice xmlns:p14="http://schemas.microsoft.com/office/powerpoint/2010/main" Requires="p14">
      <p:transition spd="slow" p14:dur="1500" advTm="8390">
        <p:split orient="vert"/>
      </p:transition>
    </mc:Choice>
    <mc:Fallback>
      <p:transition spd="slow" advTm="839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Passwords</a:t>
            </a:r>
            <a:endParaRPr lang="en-US" dirty="0"/>
          </a:p>
        </p:txBody>
      </p:sp>
      <p:sp>
        <p:nvSpPr>
          <p:cNvPr id="3" name="Content Placeholder 2"/>
          <p:cNvSpPr>
            <a:spLocks noGrp="1"/>
          </p:cNvSpPr>
          <p:nvPr>
            <p:ph idx="1"/>
          </p:nvPr>
        </p:nvSpPr>
        <p:spPr/>
        <p:txBody>
          <a:bodyPr>
            <a:normAutofit/>
          </a:bodyPr>
          <a:lstStyle/>
          <a:p>
            <a:pPr marL="0" indent="0"/>
            <a:r>
              <a:rPr lang="en-US" sz="1800" dirty="0" smtClean="0"/>
              <a:t>Without a good password, people can steal your information, much like identity theft.</a:t>
            </a:r>
          </a:p>
          <a:p>
            <a:pPr marL="573786" lvl="3" indent="-285750"/>
            <a:r>
              <a:rPr lang="en-US" sz="1800" dirty="0" smtClean="0"/>
              <a:t>This can be costly</a:t>
            </a:r>
          </a:p>
          <a:p>
            <a:pPr marL="0" lvl="1" indent="0">
              <a:buNone/>
            </a:pPr>
            <a:r>
              <a:rPr lang="en-US" sz="1800" b="1" dirty="0" smtClean="0"/>
              <a:t>You should never:</a:t>
            </a:r>
          </a:p>
          <a:p>
            <a:pPr lvl="2"/>
            <a:r>
              <a:rPr lang="en-US" sz="1800" dirty="0" smtClean="0"/>
              <a:t>Give your passwords to friends</a:t>
            </a:r>
          </a:p>
          <a:p>
            <a:pPr lvl="2"/>
            <a:r>
              <a:rPr lang="en-US" sz="1800" dirty="0" smtClean="0"/>
              <a:t>Write your passwords down</a:t>
            </a:r>
            <a:endParaRPr lang="en-US" sz="1800" dirty="0"/>
          </a:p>
          <a:p>
            <a:pPr marL="9144" lvl="1" indent="0">
              <a:buNone/>
            </a:pPr>
            <a:r>
              <a:rPr lang="en-US" sz="1800" b="1" dirty="0" smtClean="0"/>
              <a:t>You should:</a:t>
            </a:r>
          </a:p>
          <a:p>
            <a:pPr marL="523494" lvl="2" indent="-285750"/>
            <a:r>
              <a:rPr lang="en-US" sz="1800" dirty="0" smtClean="0"/>
              <a:t>Change your password every few months</a:t>
            </a:r>
          </a:p>
          <a:p>
            <a:pPr marL="523494" lvl="2" indent="-285750"/>
            <a:r>
              <a:rPr lang="en-US" sz="1800" dirty="0" smtClean="0"/>
              <a:t>Keep a couple different passwords for different purposes: banking, social networking, etc…</a:t>
            </a:r>
          </a:p>
        </p:txBody>
      </p:sp>
    </p:spTree>
    <p:custDataLst>
      <p:tags r:id="rId1"/>
    </p:custDataLst>
    <p:extLst>
      <p:ext uri="{BB962C8B-B14F-4D97-AF65-F5344CB8AC3E}">
        <p14:creationId xmlns:p14="http://schemas.microsoft.com/office/powerpoint/2010/main" val="2433363694"/>
      </p:ext>
    </p:extLst>
  </p:cSld>
  <p:clrMapOvr>
    <a:masterClrMapping/>
  </p:clrMapOvr>
  <mc:AlternateContent xmlns:mc="http://schemas.openxmlformats.org/markup-compatibility/2006">
    <mc:Choice xmlns:p14="http://schemas.microsoft.com/office/powerpoint/2010/main" Requires="p14">
      <p:transition spd="slow" p14:dur="1500" advTm="14613">
        <p:split orient="vert"/>
      </p:transition>
    </mc:Choice>
    <mc:Fallback>
      <p:transition spd="slow" advTm="14613">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Password</a:t>
            </a:r>
            <a:endParaRPr lang="en-US" dirty="0"/>
          </a:p>
        </p:txBody>
      </p:sp>
      <p:sp>
        <p:nvSpPr>
          <p:cNvPr id="3" name="Content Placeholder 2"/>
          <p:cNvSpPr>
            <a:spLocks noGrp="1"/>
          </p:cNvSpPr>
          <p:nvPr>
            <p:ph idx="1"/>
          </p:nvPr>
        </p:nvSpPr>
        <p:spPr>
          <a:xfrm>
            <a:off x="838200" y="990600"/>
            <a:ext cx="7520940" cy="4114800"/>
          </a:xfrm>
        </p:spPr>
        <p:txBody>
          <a:bodyPr>
            <a:noAutofit/>
          </a:bodyPr>
          <a:lstStyle/>
          <a:p>
            <a:r>
              <a:rPr lang="en-US" sz="1800" dirty="0" smtClean="0"/>
              <a:t>Never:</a:t>
            </a:r>
          </a:p>
          <a:p>
            <a:pPr lvl="2"/>
            <a:r>
              <a:rPr lang="en-US" b="0" dirty="0" smtClean="0"/>
              <a:t>Use sequential numbers or letters such as “12345678” or “</a:t>
            </a:r>
            <a:r>
              <a:rPr lang="en-US" b="0" dirty="0" err="1" smtClean="0"/>
              <a:t>defghijk</a:t>
            </a:r>
            <a:r>
              <a:rPr lang="en-US" dirty="0" smtClean="0"/>
              <a:t>”</a:t>
            </a:r>
          </a:p>
          <a:p>
            <a:pPr lvl="2"/>
            <a:r>
              <a:rPr lang="en-US" b="0" dirty="0" smtClean="0"/>
              <a:t>Use adjacent letters on the keyboard such as “qwerty”</a:t>
            </a:r>
          </a:p>
          <a:p>
            <a:pPr lvl="2"/>
            <a:r>
              <a:rPr lang="en-US" dirty="0" smtClean="0"/>
              <a:t>Use personal names or numbers such as a pet’s name or your birthday</a:t>
            </a:r>
          </a:p>
          <a:p>
            <a:pPr lvl="2"/>
            <a:r>
              <a:rPr lang="en-US" b="0" dirty="0" smtClean="0"/>
              <a:t>Use words that are in the dictionary</a:t>
            </a:r>
            <a:endParaRPr lang="en-US" dirty="0"/>
          </a:p>
          <a:p>
            <a:pPr marL="9144" lvl="1" indent="0">
              <a:buNone/>
            </a:pPr>
            <a:endParaRPr lang="en-US" b="1" dirty="0" smtClean="0"/>
          </a:p>
          <a:p>
            <a:pPr marL="9144" lvl="1" indent="0">
              <a:buNone/>
            </a:pPr>
            <a:r>
              <a:rPr lang="en-US" b="1" dirty="0" smtClean="0"/>
              <a:t>What you should do to create a stron</a:t>
            </a:r>
            <a:r>
              <a:rPr lang="en-US" b="1" dirty="0" smtClean="0"/>
              <a:t>g password:</a:t>
            </a:r>
          </a:p>
          <a:p>
            <a:pPr marL="523494" lvl="2" indent="-285750"/>
            <a:r>
              <a:rPr lang="en-US" dirty="0" smtClean="0"/>
              <a:t>Use at least 8 characters using letters, numbers, and symbols</a:t>
            </a:r>
          </a:p>
          <a:p>
            <a:pPr marL="523494" lvl="2" indent="-285750"/>
            <a:r>
              <a:rPr lang="en-US" dirty="0" smtClean="0"/>
              <a:t>Make sure it is easy for you to remember so you don’t have to write it down</a:t>
            </a:r>
          </a:p>
          <a:p>
            <a:pPr marL="523494" lvl="2" indent="-285750"/>
            <a:r>
              <a:rPr lang="en-US" dirty="0" smtClean="0"/>
              <a:t>Use a passphrase (a sentence you can remember).  For example:</a:t>
            </a:r>
          </a:p>
          <a:p>
            <a:pPr lvl="3">
              <a:buFont typeface="Franklin Gothic Book" pitchFamily="34" charset="0"/>
              <a:buChar char="―"/>
            </a:pPr>
            <a:r>
              <a:rPr lang="en-US" dirty="0" smtClean="0"/>
              <a:t>I absolutely love cheese, my favorite is provolone </a:t>
            </a:r>
            <a:r>
              <a:rPr lang="en-US" dirty="0" smtClean="0">
                <a:sym typeface="Wingdings" pitchFamily="2" charset="2"/>
              </a:rPr>
              <a:t> i@LcMf1P</a:t>
            </a:r>
            <a:endParaRPr lang="en-US" dirty="0">
              <a:sym typeface="Wingdings" pitchFamily="2" charset="2"/>
            </a:endParaRPr>
          </a:p>
          <a:p>
            <a:pPr marL="9144" lvl="1" indent="0">
              <a:buNone/>
            </a:pPr>
            <a:endParaRPr lang="en-US" b="1" dirty="0" smtClean="0">
              <a:sym typeface="Wingdings" pitchFamily="2" charset="2"/>
            </a:endParaRPr>
          </a:p>
          <a:p>
            <a:pPr marL="9144" lvl="1" indent="0">
              <a:buNone/>
            </a:pPr>
            <a:r>
              <a:rPr lang="en-US" b="1" dirty="0" smtClean="0">
                <a:sym typeface="Wingdings" pitchFamily="2" charset="2"/>
              </a:rPr>
              <a:t>**Having good passwords does not guarantee protection, if someone gets a hold of your information, notify authorities ASAP**</a:t>
            </a:r>
          </a:p>
        </p:txBody>
      </p:sp>
    </p:spTree>
    <p:custDataLst>
      <p:tags r:id="rId1"/>
    </p:custDataLst>
    <p:extLst>
      <p:ext uri="{BB962C8B-B14F-4D97-AF65-F5344CB8AC3E}">
        <p14:creationId xmlns:p14="http://schemas.microsoft.com/office/powerpoint/2010/main" val="2142003127"/>
      </p:ext>
    </p:extLst>
  </p:cSld>
  <p:clrMapOvr>
    <a:masterClrMapping/>
  </p:clrMapOvr>
  <mc:AlternateContent xmlns:mc="http://schemas.openxmlformats.org/markup-compatibility/2006">
    <mc:Choice xmlns:p14="http://schemas.microsoft.com/office/powerpoint/2010/main" Requires="p14">
      <p:transition spd="slow" p14:dur="1500" advTm="29204">
        <p:split orient="vert"/>
      </p:transition>
    </mc:Choice>
    <mc:Fallback>
      <p:transition spd="slow" advTm="29204">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anim calcmode="lin" valueType="num">
                                      <p:cBhvr>
                                        <p:cTn id="4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anim calcmode="lin" valueType="num">
                                      <p:cBhvr>
                                        <p:cTn id="4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anim calcmode="lin" valueType="num">
                                      <p:cBhvr>
                                        <p:cTn id="5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fade">
                                      <p:cBhvr>
                                        <p:cTn id="55" dur="1000"/>
                                        <p:tgtEl>
                                          <p:spTgt spid="3">
                                            <p:txEl>
                                              <p:pRg st="10" end="10"/>
                                            </p:txEl>
                                          </p:spTgt>
                                        </p:tgtEl>
                                      </p:cBhvr>
                                    </p:animEffect>
                                    <p:anim calcmode="lin" valueType="num">
                                      <p:cBhvr>
                                        <p:cTn id="5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1000"/>
                                        <p:tgtEl>
                                          <p:spTgt spid="3">
                                            <p:txEl>
                                              <p:pRg st="12" end="12"/>
                                            </p:txEl>
                                          </p:spTgt>
                                        </p:tgtEl>
                                      </p:cBhvr>
                                    </p:animEffect>
                                    <p:anim calcmode="lin" valueType="num">
                                      <p:cBhvr>
                                        <p:cTn id="63"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Management</a:t>
            </a:r>
            <a:endParaRPr lang="en-US" dirty="0"/>
          </a:p>
        </p:txBody>
      </p:sp>
      <p:sp>
        <p:nvSpPr>
          <p:cNvPr id="3" name="Content Placeholder 2"/>
          <p:cNvSpPr>
            <a:spLocks noGrp="1"/>
          </p:cNvSpPr>
          <p:nvPr>
            <p:ph idx="1"/>
          </p:nvPr>
        </p:nvSpPr>
        <p:spPr/>
        <p:txBody>
          <a:bodyPr>
            <a:normAutofit/>
          </a:bodyPr>
          <a:lstStyle/>
          <a:p>
            <a:pPr marL="0" indent="0"/>
            <a:r>
              <a:rPr lang="en-US" sz="2000" dirty="0" smtClean="0"/>
              <a:t>Even if you spend roughly 5 minutes searching for files, this can add to significant time loss over a period of time!!!</a:t>
            </a:r>
          </a:p>
          <a:p>
            <a:pPr marL="573786" lvl="3" indent="-285750"/>
            <a:r>
              <a:rPr lang="en-US" sz="2000" dirty="0" smtClean="0"/>
              <a:t>Example: 5min./day * 5days/week * 52weeks = 1,300hours/year</a:t>
            </a:r>
          </a:p>
          <a:p>
            <a:pPr marL="59436" lvl="2" indent="0">
              <a:buNone/>
            </a:pPr>
            <a:endParaRPr lang="en-US" sz="2000" b="1" dirty="0" smtClean="0"/>
          </a:p>
          <a:p>
            <a:pPr marL="59436" lvl="2" indent="0">
              <a:buNone/>
            </a:pPr>
            <a:r>
              <a:rPr lang="en-US" sz="2000" b="1" dirty="0" smtClean="0"/>
              <a:t>Good  file management  can save time and headaches. </a:t>
            </a:r>
          </a:p>
          <a:p>
            <a:pPr marL="59436" lvl="2" indent="0">
              <a:buNone/>
            </a:pPr>
            <a:endParaRPr lang="en-US" sz="2000" b="1" dirty="0"/>
          </a:p>
        </p:txBody>
      </p:sp>
    </p:spTree>
    <p:custDataLst>
      <p:tags r:id="rId1"/>
    </p:custDataLst>
    <p:extLst>
      <p:ext uri="{BB962C8B-B14F-4D97-AF65-F5344CB8AC3E}">
        <p14:creationId xmlns:p14="http://schemas.microsoft.com/office/powerpoint/2010/main" val="513294149"/>
      </p:ext>
    </p:extLst>
  </p:cSld>
  <p:clrMapOvr>
    <a:masterClrMapping/>
  </p:clrMapOvr>
  <mc:AlternateContent xmlns:mc="http://schemas.openxmlformats.org/markup-compatibility/2006">
    <mc:Choice xmlns:p14="http://schemas.microsoft.com/office/powerpoint/2010/main" Requires="p14">
      <p:transition spd="slow" p14:dur="1500" advTm="12036">
        <p:split orient="vert"/>
      </p:transition>
    </mc:Choice>
    <mc:Fallback>
      <p:transition spd="slow" advTm="12036">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and recovery Strategies</a:t>
            </a:r>
            <a:endParaRPr lang="en-US" dirty="0"/>
          </a:p>
        </p:txBody>
      </p:sp>
      <p:sp>
        <p:nvSpPr>
          <p:cNvPr id="3" name="Content Placeholder 2"/>
          <p:cNvSpPr>
            <a:spLocks noGrp="1"/>
          </p:cNvSpPr>
          <p:nvPr>
            <p:ph idx="1"/>
          </p:nvPr>
        </p:nvSpPr>
        <p:spPr/>
        <p:txBody>
          <a:bodyPr/>
          <a:lstStyle/>
          <a:p>
            <a:r>
              <a:rPr lang="en-US" dirty="0" smtClean="0"/>
              <a:t>Why is it important to backup your information? </a:t>
            </a:r>
          </a:p>
          <a:p>
            <a:endParaRPr lang="en-US" dirty="0"/>
          </a:p>
          <a:p>
            <a:r>
              <a:rPr lang="en-US" dirty="0" smtClean="0"/>
              <a:t>Scenario:</a:t>
            </a:r>
          </a:p>
          <a:p>
            <a:pPr marL="573786" lvl="3" indent="-285750">
              <a:buFont typeface="Franklin Gothic Book" pitchFamily="34" charset="0"/>
              <a:buChar char="―"/>
            </a:pPr>
            <a:r>
              <a:rPr lang="en-US" dirty="0" smtClean="0"/>
              <a:t>You go to bed after finishing a 30 page paper, finally.  You have been working on it for weeks now.  You wake up to go to class and rush to print your paper in time.  But unfortunately, your computer mysteriously crashed overnight and everything is gone without warning.  So what happens next?  You probably have a nervous breakdown, cry a little, maybe think about dropping the class….  Who knows? </a:t>
            </a:r>
          </a:p>
          <a:p>
            <a:pPr marL="0" indent="0"/>
            <a:r>
              <a:rPr lang="en-US" dirty="0" smtClean="0"/>
              <a:t>But, this could have been prevented!  How?</a:t>
            </a:r>
          </a:p>
          <a:p>
            <a:pPr marL="573786" lvl="3" indent="-285750">
              <a:buFont typeface="Franklin Gothic Book" pitchFamily="34" charset="0"/>
              <a:buChar char="―"/>
            </a:pPr>
            <a:r>
              <a:rPr lang="en-US" dirty="0" smtClean="0"/>
              <a:t>If you had only backed up your information.</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399" y="4038600"/>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257260827"/>
      </p:ext>
    </p:extLst>
  </p:cSld>
  <p:clrMapOvr>
    <a:masterClrMapping/>
  </p:clrMapOvr>
  <mc:AlternateContent xmlns:mc="http://schemas.openxmlformats.org/markup-compatibility/2006">
    <mc:Choice xmlns:p14="http://schemas.microsoft.com/office/powerpoint/2010/main" Requires="p14">
      <p:transition spd="slow" p14:dur="1500" advTm="26995">
        <p:split orient="vert"/>
      </p:transition>
    </mc:Choice>
    <mc:Fallback>
      <p:transition spd="slow" advTm="26995">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strategies</a:t>
            </a:r>
            <a:endParaRPr lang="en-US" dirty="0"/>
          </a:p>
        </p:txBody>
      </p:sp>
      <p:sp>
        <p:nvSpPr>
          <p:cNvPr id="3" name="Content Placeholder 2"/>
          <p:cNvSpPr>
            <a:spLocks noGrp="1"/>
          </p:cNvSpPr>
          <p:nvPr>
            <p:ph idx="1"/>
          </p:nvPr>
        </p:nvSpPr>
        <p:spPr>
          <a:xfrm>
            <a:off x="822960" y="948228"/>
            <a:ext cx="7520940" cy="4004772"/>
          </a:xfrm>
        </p:spPr>
        <p:txBody>
          <a:bodyPr>
            <a:normAutofit/>
          </a:bodyPr>
          <a:lstStyle/>
          <a:p>
            <a:r>
              <a:rPr lang="en-US" sz="1800" dirty="0" smtClean="0"/>
              <a:t>You should backup anything that cannot be easily replaced, including:</a:t>
            </a:r>
          </a:p>
          <a:p>
            <a:pPr lvl="2">
              <a:buFont typeface="Franklin Gothic Book" pitchFamily="34" charset="0"/>
              <a:buChar char="―"/>
            </a:pPr>
            <a:r>
              <a:rPr lang="en-US" sz="1800" dirty="0"/>
              <a:t> </a:t>
            </a:r>
            <a:r>
              <a:rPr lang="en-US" sz="1800" dirty="0" smtClean="0"/>
              <a:t>e-mails, school projects, finances, letters, pictures, music purchased, software purchased from the internet (no software in which you have the CDs for such as Windows or Microsoft products), etc…</a:t>
            </a:r>
          </a:p>
          <a:p>
            <a:pPr marL="9144" lvl="1" indent="0">
              <a:buNone/>
            </a:pPr>
            <a:endParaRPr lang="en-US" sz="1800" dirty="0"/>
          </a:p>
          <a:p>
            <a:pPr marL="9144" lvl="1" indent="0">
              <a:buNone/>
            </a:pPr>
            <a:r>
              <a:rPr lang="en-US" sz="1800" b="1" dirty="0" smtClean="0"/>
              <a:t>How to backup files</a:t>
            </a:r>
          </a:p>
          <a:p>
            <a:pPr lvl="2">
              <a:buFont typeface="Franklin Gothic Book" pitchFamily="34" charset="0"/>
              <a:buChar char="―"/>
            </a:pPr>
            <a:r>
              <a:rPr lang="en-US" sz="1800" dirty="0" smtClean="0"/>
              <a:t>Copy and paste (or drag and drop) to Zip Drives, External had drives, CDs, DVDs, flash drives, or Internet-based file storage.  </a:t>
            </a:r>
          </a:p>
          <a:p>
            <a:pPr marL="9144" lvl="1" indent="0">
              <a:buNone/>
            </a:pPr>
            <a:r>
              <a:rPr lang="en-US" sz="1800" dirty="0" smtClean="0"/>
              <a:t>**Whichever is the cheapest and most convenient for you**</a:t>
            </a:r>
          </a:p>
          <a:p>
            <a:pPr marL="9144" lvl="1" indent="0">
              <a:buNone/>
            </a:pPr>
            <a:endParaRPr lang="en-US" sz="1800" dirty="0"/>
          </a:p>
          <a:p>
            <a:pPr marL="9144" lvl="1" indent="0">
              <a:buNone/>
            </a:pPr>
            <a:r>
              <a:rPr lang="en-US" sz="1800" b="1" dirty="0" smtClean="0"/>
              <a:t>How to backup Microsoft</a:t>
            </a:r>
          </a:p>
          <a:p>
            <a:pPr marL="523494" lvl="2" indent="-285750">
              <a:buFont typeface="Franklin Gothic Book" pitchFamily="34" charset="0"/>
              <a:buChar char="―"/>
            </a:pPr>
            <a:r>
              <a:rPr lang="en-US" sz="1800" dirty="0" smtClean="0"/>
              <a:t>Go to Start, All Programs, Accessories, System Tools, and then Backup</a:t>
            </a:r>
          </a:p>
          <a:p>
            <a:pPr marL="523494" lvl="2" indent="-285750">
              <a:buFont typeface="Franklin Gothic Book" pitchFamily="34" charset="0"/>
              <a:buChar char="―"/>
            </a:pPr>
            <a:r>
              <a:rPr lang="en-US" sz="1800" dirty="0" smtClean="0"/>
              <a:t>This should only be performed by advanced users</a:t>
            </a:r>
          </a:p>
          <a:p>
            <a:pPr marL="9144" lvl="1" indent="0">
              <a:buNone/>
            </a:pPr>
            <a:endParaRPr lang="en-US" sz="1800" dirty="0"/>
          </a:p>
        </p:txBody>
      </p:sp>
    </p:spTree>
    <p:custDataLst>
      <p:tags r:id="rId1"/>
    </p:custDataLst>
    <p:extLst>
      <p:ext uri="{BB962C8B-B14F-4D97-AF65-F5344CB8AC3E}">
        <p14:creationId xmlns:p14="http://schemas.microsoft.com/office/powerpoint/2010/main" val="1226859065"/>
      </p:ext>
    </p:extLst>
  </p:cSld>
  <p:clrMapOvr>
    <a:masterClrMapping/>
  </p:clrMapOvr>
  <mc:AlternateContent xmlns:mc="http://schemas.openxmlformats.org/markup-compatibility/2006">
    <mc:Choice xmlns:p14="http://schemas.microsoft.com/office/powerpoint/2010/main" Requires="p14">
      <p:transition spd="slow" p14:dur="1500" advTm="29120">
        <p:split orient="vert"/>
      </p:transition>
    </mc:Choice>
    <mc:Fallback>
      <p:transition spd="slow" advTm="2912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Disk Cleanup and Defragmentation</a:t>
            </a:r>
            <a:endParaRPr lang="en-US" dirty="0"/>
          </a:p>
        </p:txBody>
      </p:sp>
      <p:sp>
        <p:nvSpPr>
          <p:cNvPr id="3" name="Content Placeholder 2"/>
          <p:cNvSpPr>
            <a:spLocks noGrp="1"/>
          </p:cNvSpPr>
          <p:nvPr>
            <p:ph idx="1"/>
          </p:nvPr>
        </p:nvSpPr>
        <p:spPr/>
        <p:txBody>
          <a:bodyPr/>
          <a:lstStyle/>
          <a:p>
            <a:pPr marL="0" indent="0"/>
            <a:r>
              <a:rPr lang="en-US" dirty="0" smtClean="0"/>
              <a:t>Disk fragmentation slows your computer down.  </a:t>
            </a:r>
            <a:r>
              <a:rPr lang="en-US" dirty="0" smtClean="0"/>
              <a:t>Defragmenting your computer consolidates files and folders to keep your computer running quickly.</a:t>
            </a:r>
          </a:p>
          <a:p>
            <a:pPr marL="0" indent="0"/>
            <a:r>
              <a:rPr lang="en-US" dirty="0" smtClean="0"/>
              <a:t>What can you do?</a:t>
            </a:r>
          </a:p>
          <a:p>
            <a:pPr marL="573786" lvl="3" indent="-285750">
              <a:buFont typeface="Franklin Gothic Book" pitchFamily="34" charset="0"/>
              <a:buChar char="―"/>
            </a:pPr>
            <a:r>
              <a:rPr lang="en-US" dirty="0" smtClean="0"/>
              <a:t>Defrag you computer monthly or when you add a large number of files to your computer, your disk space is near 15%</a:t>
            </a:r>
            <a:r>
              <a:rPr lang="en-US" dirty="0" smtClean="0"/>
              <a:t>, or when you install new programs or update Windows</a:t>
            </a:r>
          </a:p>
          <a:p>
            <a:pPr marL="573786" lvl="3" indent="-285750">
              <a:buFont typeface="Franklin Gothic Book" pitchFamily="34" charset="0"/>
              <a:buChar char="―"/>
            </a:pPr>
            <a:r>
              <a:rPr lang="en-US" dirty="0" smtClean="0"/>
              <a:t>Go to Start, All Programs, Accessories, System Tools, Disk Defragmenter, then Analyze</a:t>
            </a:r>
            <a:endParaRPr lang="en-US" dirty="0"/>
          </a:p>
          <a:p>
            <a:pPr marL="59436" lvl="2" indent="0">
              <a:buNone/>
            </a:pPr>
            <a:r>
              <a:rPr lang="en-US" b="1" dirty="0" smtClean="0"/>
              <a:t>Disk Cleanup frees space on your computer, empties the recycling bin, removes temporary internet files, removes installed programs no longer being used, speeds up your computers access to data, and detects and repairs disk errors.</a:t>
            </a:r>
          </a:p>
          <a:p>
            <a:pPr marL="573786" lvl="3" indent="-285750">
              <a:buFont typeface="Franklin Gothic Book" pitchFamily="34" charset="0"/>
              <a:buChar char="―"/>
            </a:pPr>
            <a:r>
              <a:rPr lang="en-US" dirty="0" smtClean="0"/>
              <a:t>Start, All Programs, Accessories, System Tools, Disk Cleanup, Check to appropriate boxes, click OK, then confirm by clicking Yes</a:t>
            </a:r>
          </a:p>
        </p:txBody>
      </p:sp>
    </p:spTree>
    <p:custDataLst>
      <p:tags r:id="rId1"/>
    </p:custDataLst>
    <p:extLst>
      <p:ext uri="{BB962C8B-B14F-4D97-AF65-F5344CB8AC3E}">
        <p14:creationId xmlns:p14="http://schemas.microsoft.com/office/powerpoint/2010/main" val="4142722729"/>
      </p:ext>
    </p:extLst>
  </p:cSld>
  <p:clrMapOvr>
    <a:masterClrMapping/>
  </p:clrMapOvr>
  <mc:AlternateContent xmlns:mc="http://schemas.openxmlformats.org/markup-compatibility/2006">
    <mc:Choice xmlns:p14="http://schemas.microsoft.com/office/powerpoint/2010/main" Requires="p14">
      <p:transition spd="slow" p14:dur="1500" advTm="35354">
        <p:split orient="vert"/>
      </p:transition>
    </mc:Choice>
    <mc:Fallback>
      <p:transition spd="slow" advTm="35354">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Spam	</a:t>
            </a:r>
            <a:endParaRPr lang="en-US" dirty="0"/>
          </a:p>
        </p:txBody>
      </p:sp>
      <p:sp>
        <p:nvSpPr>
          <p:cNvPr id="3" name="Content Placeholder 2"/>
          <p:cNvSpPr>
            <a:spLocks noGrp="1"/>
          </p:cNvSpPr>
          <p:nvPr>
            <p:ph idx="1"/>
          </p:nvPr>
        </p:nvSpPr>
        <p:spPr>
          <a:xfrm>
            <a:off x="822960" y="1100628"/>
            <a:ext cx="7520940" cy="3852372"/>
          </a:xfrm>
        </p:spPr>
        <p:txBody>
          <a:bodyPr>
            <a:normAutofit lnSpcReduction="10000"/>
          </a:bodyPr>
          <a:lstStyle/>
          <a:p>
            <a:r>
              <a:rPr lang="en-US" dirty="0" smtClean="0"/>
              <a:t>Spam – Unsolicited emails</a:t>
            </a:r>
          </a:p>
          <a:p>
            <a:pPr lvl="2">
              <a:buFont typeface="Franklin Gothic Book" pitchFamily="34" charset="0"/>
              <a:buChar char="―"/>
            </a:pPr>
            <a:r>
              <a:rPr lang="en-US" dirty="0" smtClean="0"/>
              <a:t>80% of all emails sent to date are considered spam!</a:t>
            </a:r>
          </a:p>
          <a:p>
            <a:r>
              <a:rPr lang="en-US" dirty="0" smtClean="0"/>
              <a:t>What can you do?</a:t>
            </a:r>
          </a:p>
          <a:p>
            <a:pPr lvl="2">
              <a:buFont typeface="Franklin Gothic Book" pitchFamily="34" charset="0"/>
              <a:buChar char="―"/>
            </a:pPr>
            <a:r>
              <a:rPr lang="en-US" dirty="0" smtClean="0"/>
              <a:t>Use your junk mail filter provided by your email service provider</a:t>
            </a:r>
          </a:p>
          <a:p>
            <a:pPr lvl="2">
              <a:buFont typeface="Franklin Gothic Book" pitchFamily="34" charset="0"/>
              <a:buChar char="―"/>
            </a:pPr>
            <a:r>
              <a:rPr lang="en-US" dirty="0" smtClean="0"/>
              <a:t>Be careful not to just give out you information to anyone or any website</a:t>
            </a:r>
          </a:p>
          <a:p>
            <a:pPr marL="573786" lvl="3" indent="-285750">
              <a:buFont typeface="Franklin Gothic Book" pitchFamily="34" charset="0"/>
              <a:buChar char="―"/>
            </a:pPr>
            <a:r>
              <a:rPr lang="en-US" dirty="0"/>
              <a:t>Delete junk mail without opening</a:t>
            </a:r>
          </a:p>
          <a:p>
            <a:pPr marL="573786" lvl="3" indent="-285750">
              <a:buFont typeface="Franklin Gothic Book" pitchFamily="34" charset="0"/>
              <a:buChar char="―"/>
            </a:pPr>
            <a:r>
              <a:rPr lang="en-US" dirty="0"/>
              <a:t>Do not forward emails</a:t>
            </a:r>
          </a:p>
          <a:p>
            <a:pPr marL="573786" lvl="3" indent="-285750">
              <a:buFont typeface="Franklin Gothic Book" pitchFamily="34" charset="0"/>
              <a:buChar char="―"/>
            </a:pPr>
            <a:r>
              <a:rPr lang="en-US" dirty="0"/>
              <a:t>Do not buy anything through spam </a:t>
            </a:r>
            <a:r>
              <a:rPr lang="en-US" dirty="0" smtClean="0"/>
              <a:t>messages</a:t>
            </a:r>
          </a:p>
          <a:p>
            <a:pPr marL="9144" lvl="1" indent="0">
              <a:buNone/>
            </a:pPr>
            <a:r>
              <a:rPr lang="en-US" b="1" dirty="0" smtClean="0"/>
              <a:t>How do they get your information?</a:t>
            </a:r>
          </a:p>
          <a:p>
            <a:pPr marL="523494" lvl="2" indent="-285750">
              <a:buFont typeface="Franklin Gothic Book" pitchFamily="34" charset="0"/>
              <a:buChar char="―"/>
            </a:pPr>
            <a:r>
              <a:rPr lang="en-US" dirty="0" smtClean="0"/>
              <a:t>They steal, swap or buy lists of valid email addresses</a:t>
            </a:r>
          </a:p>
          <a:p>
            <a:pPr marL="523494" lvl="2" indent="-285750">
              <a:buFont typeface="Franklin Gothic Book" pitchFamily="34" charset="0"/>
              <a:buChar char="―"/>
            </a:pPr>
            <a:r>
              <a:rPr lang="en-US" dirty="0" smtClean="0"/>
              <a:t>They use a software that creates random email addresses</a:t>
            </a:r>
          </a:p>
          <a:p>
            <a:pPr marL="523494" lvl="2" indent="-285750">
              <a:buFont typeface="Franklin Gothic Book" pitchFamily="34" charset="0"/>
              <a:buChar char="―"/>
            </a:pPr>
            <a:r>
              <a:rPr lang="en-US" dirty="0" smtClean="0"/>
              <a:t>They harvest addresses from web sites offering free items</a:t>
            </a:r>
          </a:p>
          <a:p>
            <a:pPr marL="523494" lvl="2" indent="-285750">
              <a:buFont typeface="Franklin Gothic Book" pitchFamily="34" charset="0"/>
              <a:buChar char="―"/>
            </a:pPr>
            <a:r>
              <a:rPr lang="en-US" dirty="0" smtClean="0"/>
              <a:t>White pages, job postings, newsgroups, message boards, cha rooms, or personal web pages </a:t>
            </a:r>
            <a:endParaRPr lang="en-US" dirty="0"/>
          </a:p>
        </p:txBody>
      </p:sp>
    </p:spTree>
    <p:custDataLst>
      <p:tags r:id="rId1"/>
    </p:custDataLst>
    <p:extLst>
      <p:ext uri="{BB962C8B-B14F-4D97-AF65-F5344CB8AC3E}">
        <p14:creationId xmlns:p14="http://schemas.microsoft.com/office/powerpoint/2010/main" val="1582301944"/>
      </p:ext>
    </p:extLst>
  </p:cSld>
  <p:clrMapOvr>
    <a:masterClrMapping/>
  </p:clrMapOvr>
  <mc:AlternateContent xmlns:mc="http://schemas.openxmlformats.org/markup-compatibility/2006">
    <mc:Choice xmlns:p14="http://schemas.microsoft.com/office/powerpoint/2010/main" Requires="p14">
      <p:transition spd="slow" p14:dur="1500" advTm="32823">
        <p:split orient="vert"/>
      </p:transition>
    </mc:Choice>
    <mc:Fallback>
      <p:transition spd="slow" advTm="32823">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1000"/>
                                        <p:tgtEl>
                                          <p:spTgt spid="3">
                                            <p:txEl>
                                              <p:pRg st="9" end="9"/>
                                            </p:txEl>
                                          </p:spTgt>
                                        </p:tgtEl>
                                      </p:cBhvr>
                                    </p:animEffect>
                                    <p:anim calcmode="lin" valueType="num">
                                      <p:cBhvr>
                                        <p:cTn id="6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1000"/>
                                        <p:tgtEl>
                                          <p:spTgt spid="3">
                                            <p:txEl>
                                              <p:pRg st="10" end="10"/>
                                            </p:txEl>
                                          </p:spTgt>
                                        </p:tgtEl>
                                      </p:cBhvr>
                                    </p:animEffect>
                                    <p:anim calcmode="lin" valueType="num">
                                      <p:cBhvr>
                                        <p:cTn id="6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3">
                                            <p:txEl>
                                              <p:pRg st="11" end="11"/>
                                            </p:txEl>
                                          </p:spTgt>
                                        </p:tgtEl>
                                        <p:attrNameLst>
                                          <p:attrName>style.visibility</p:attrName>
                                        </p:attrNameLst>
                                      </p:cBhvr>
                                      <p:to>
                                        <p:strVal val="visible"/>
                                      </p:to>
                                    </p:set>
                                    <p:animEffect transition="in" filter="fade">
                                      <p:cBhvr>
                                        <p:cTn id="72" dur="1000"/>
                                        <p:tgtEl>
                                          <p:spTgt spid="3">
                                            <p:txEl>
                                              <p:pRg st="11" end="11"/>
                                            </p:txEl>
                                          </p:spTgt>
                                        </p:tgtEl>
                                      </p:cBhvr>
                                    </p:animEffect>
                                    <p:anim calcmode="lin" valueType="num">
                                      <p:cBhvr>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Effect transition="in" filter="fade">
                                      <p:cBhvr>
                                        <p:cTn id="77" dur="1000"/>
                                        <p:tgtEl>
                                          <p:spTgt spid="3">
                                            <p:txEl>
                                              <p:pRg st="12" end="12"/>
                                            </p:txEl>
                                          </p:spTgt>
                                        </p:tgtEl>
                                      </p:cBhvr>
                                    </p:animEffect>
                                    <p:anim calcmode="lin" valueType="num">
                                      <p:cBhvr>
                                        <p:cTn id="7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6|1.2|1.2"/>
</p:tagLst>
</file>

<file path=ppt/tags/tag10.xml><?xml version="1.0" encoding="utf-8"?>
<p:tagLst xmlns:a="http://schemas.openxmlformats.org/drawingml/2006/main" xmlns:r="http://schemas.openxmlformats.org/officeDocument/2006/relationships" xmlns:p="http://schemas.openxmlformats.org/presentationml/2006/main">
  <p:tag name="TIMING" val="|1.5|1.2|9.9|6.8"/>
</p:tagLst>
</file>

<file path=ppt/tags/tag11.xml><?xml version="1.0" encoding="utf-8"?>
<p:tagLst xmlns:a="http://schemas.openxmlformats.org/drawingml/2006/main" xmlns:r="http://schemas.openxmlformats.org/officeDocument/2006/relationships" xmlns:p="http://schemas.openxmlformats.org/presentationml/2006/main">
  <p:tag name="TIMING" val="|0.5|0.9|6.1|8.2"/>
</p:tagLst>
</file>

<file path=ppt/tags/tag12.xml><?xml version="1.0" encoding="utf-8"?>
<p:tagLst xmlns:a="http://schemas.openxmlformats.org/drawingml/2006/main" xmlns:r="http://schemas.openxmlformats.org/officeDocument/2006/relationships" xmlns:p="http://schemas.openxmlformats.org/presentationml/2006/main">
  <p:tag name="TIMING" val="|1.2|2.6|6.7"/>
</p:tagLst>
</file>

<file path=ppt/tags/tag13.xml><?xml version="1.0" encoding="utf-8"?>
<p:tagLst xmlns:a="http://schemas.openxmlformats.org/drawingml/2006/main" xmlns:r="http://schemas.openxmlformats.org/officeDocument/2006/relationships" xmlns:p="http://schemas.openxmlformats.org/presentationml/2006/main">
  <p:tag name="TIMING" val="|0.1|1.2|7.3"/>
</p:tagLst>
</file>

<file path=ppt/tags/tag14.xml><?xml version="1.0" encoding="utf-8"?>
<p:tagLst xmlns:a="http://schemas.openxmlformats.org/drawingml/2006/main" xmlns:r="http://schemas.openxmlformats.org/officeDocument/2006/relationships" xmlns:p="http://schemas.openxmlformats.org/presentationml/2006/main">
  <p:tag name="TIMING" val="|0.1|1.3|2.8|7.8|3.2"/>
</p:tagLst>
</file>

<file path=ppt/tags/tag15.xml><?xml version="1.0" encoding="utf-8"?>
<p:tagLst xmlns:a="http://schemas.openxmlformats.org/drawingml/2006/main" xmlns:r="http://schemas.openxmlformats.org/officeDocument/2006/relationships" xmlns:p="http://schemas.openxmlformats.org/presentationml/2006/main">
  <p:tag name="TIMING" val="|0.5|1.2"/>
</p:tagLst>
</file>

<file path=ppt/tags/tag2.xml><?xml version="1.0" encoding="utf-8"?>
<p:tagLst xmlns:a="http://schemas.openxmlformats.org/drawingml/2006/main" xmlns:r="http://schemas.openxmlformats.org/officeDocument/2006/relationships" xmlns:p="http://schemas.openxmlformats.org/presentationml/2006/main">
  <p:tag name="TIMING" val="|1.5|1.3"/>
</p:tagLst>
</file>

<file path=ppt/tags/tag3.xml><?xml version="1.0" encoding="utf-8"?>
<p:tagLst xmlns:a="http://schemas.openxmlformats.org/drawingml/2006/main" xmlns:r="http://schemas.openxmlformats.org/officeDocument/2006/relationships" xmlns:p="http://schemas.openxmlformats.org/presentationml/2006/main">
  <p:tag name="TIMING" val="|0.5|1.2|4.3|3.8"/>
</p:tagLst>
</file>

<file path=ppt/tags/tag4.xml><?xml version="1.0" encoding="utf-8"?>
<p:tagLst xmlns:a="http://schemas.openxmlformats.org/drawingml/2006/main" xmlns:r="http://schemas.openxmlformats.org/officeDocument/2006/relationships" xmlns:p="http://schemas.openxmlformats.org/presentationml/2006/main">
  <p:tag name="TIMING" val="|1.4|1.4|8|13.7"/>
</p:tagLst>
</file>

<file path=ppt/tags/tag5.xml><?xml version="1.0" encoding="utf-8"?>
<p:tagLst xmlns:a="http://schemas.openxmlformats.org/drawingml/2006/main" xmlns:r="http://schemas.openxmlformats.org/officeDocument/2006/relationships" xmlns:p="http://schemas.openxmlformats.org/presentationml/2006/main">
  <p:tag name="TIMING" val="|0.6|1.3|7.8"/>
</p:tagLst>
</file>

<file path=ppt/tags/tag6.xml><?xml version="1.0" encoding="utf-8"?>
<p:tagLst xmlns:a="http://schemas.openxmlformats.org/drawingml/2006/main" xmlns:r="http://schemas.openxmlformats.org/officeDocument/2006/relationships" xmlns:p="http://schemas.openxmlformats.org/presentationml/2006/main">
  <p:tag name="TIMING" val="|0.4|1.6|1.7|19.7"/>
</p:tagLst>
</file>

<file path=ppt/tags/tag7.xml><?xml version="1.0" encoding="utf-8"?>
<p:tagLst xmlns:a="http://schemas.openxmlformats.org/drawingml/2006/main" xmlns:r="http://schemas.openxmlformats.org/officeDocument/2006/relationships" xmlns:p="http://schemas.openxmlformats.org/presentationml/2006/main">
  <p:tag name="TIMING" val="|0.4|1.1|12.3|8.9"/>
</p:tagLst>
</file>

<file path=ppt/tags/tag8.xml><?xml version="1.0" encoding="utf-8"?>
<p:tagLst xmlns:a="http://schemas.openxmlformats.org/drawingml/2006/main" xmlns:r="http://schemas.openxmlformats.org/officeDocument/2006/relationships" xmlns:p="http://schemas.openxmlformats.org/presentationml/2006/main">
  <p:tag name="TIMING" val="|0.9|2.3|18"/>
</p:tagLst>
</file>

<file path=ppt/tags/tag9.xml><?xml version="1.0" encoding="utf-8"?>
<p:tagLst xmlns:a="http://schemas.openxmlformats.org/drawingml/2006/main" xmlns:r="http://schemas.openxmlformats.org/officeDocument/2006/relationships" xmlns:p="http://schemas.openxmlformats.org/presentationml/2006/main">
  <p:tag name="TIMING" val="|0.7|1.1|3.6|12.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TotalTime>
  <Words>1221</Words>
  <Application>Microsoft Office PowerPoint</Application>
  <PresentationFormat>On-screen Show (4:3)</PresentationFormat>
  <Paragraphs>127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Angles</vt:lpstr>
      <vt:lpstr>Keeping your computer running and safe</vt:lpstr>
      <vt:lpstr>overview</vt:lpstr>
      <vt:lpstr>Passwords</vt:lpstr>
      <vt:lpstr>Creating a Password</vt:lpstr>
      <vt:lpstr>File Management</vt:lpstr>
      <vt:lpstr>Backup and recovery Strategies</vt:lpstr>
      <vt:lpstr>Backup strategies</vt:lpstr>
      <vt:lpstr>Disk Cleanup and Defragmentation</vt:lpstr>
      <vt:lpstr>Spam </vt:lpstr>
      <vt:lpstr>Phishing</vt:lpstr>
      <vt:lpstr>spyware</vt:lpstr>
      <vt:lpstr>Spyware Continued</vt:lpstr>
      <vt:lpstr>Anti-Virus </vt:lpstr>
      <vt:lpstr>Firewall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Meagan Frances</dc:creator>
  <cp:lastModifiedBy>Meagan Frances</cp:lastModifiedBy>
  <cp:revision>51</cp:revision>
  <dcterms:created xsi:type="dcterms:W3CDTF">2011-02-17T01:04:02Z</dcterms:created>
  <dcterms:modified xsi:type="dcterms:W3CDTF">2011-02-17T05:07:00Z</dcterms:modified>
</cp:coreProperties>
</file>