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65" r:id="rId4"/>
    <p:sldId id="258" r:id="rId5"/>
    <p:sldId id="266" r:id="rId6"/>
    <p:sldId id="261" r:id="rId7"/>
    <p:sldId id="267" r:id="rId8"/>
    <p:sldId id="260" r:id="rId9"/>
    <p:sldId id="259" r:id="rId10"/>
    <p:sldId id="268" r:id="rId11"/>
    <p:sldId id="262" r:id="rId12"/>
    <p:sldId id="263" r:id="rId13"/>
    <p:sldId id="269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512" autoAdjust="0"/>
  </p:normalViewPr>
  <p:slideViewPr>
    <p:cSldViewPr>
      <p:cViewPr varScale="1">
        <p:scale>
          <a:sx n="62" d="100"/>
          <a:sy n="62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377F8-AA6E-4829-8135-B10DF3E0F807}" type="datetimeFigureOut">
              <a:rPr lang="en-US" smtClean="0"/>
              <a:t>2/2/2011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A9B4A-B447-4FA8-87D8-143AF2702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656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A9B4A-B447-4FA8-87D8-143AF27028A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78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A9B4A-B447-4FA8-87D8-143AF27028A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158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A9B4A-B447-4FA8-87D8-143AF27028A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10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 luck in your studies with the University</a:t>
            </a:r>
            <a:r>
              <a:rPr lang="en-US" baseline="0" dirty="0" smtClean="0"/>
              <a:t> of Toledo.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A9B4A-B447-4FA8-87D8-143AF27028A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86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4084-BC14-4419-8CE4-CE731A5623C1}" type="datetime1">
              <a:rPr lang="en-US" smtClean="0"/>
              <a:t>2/2/2011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618E0313-ABF6-49E7-9C28-611867596356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7888-CA02-443E-801E-820B354F4F97}" type="datetime1">
              <a:rPr lang="en-US" smtClean="0"/>
              <a:t>2/2/2011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E0313-ABF6-49E7-9C28-6118675963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D0603-5964-44BD-9FBC-BF669166447C}" type="datetime1">
              <a:rPr lang="en-US" smtClean="0"/>
              <a:t>2/2/2011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618E0313-ABF6-49E7-9C28-61186759635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3C54-1B6B-47A8-915B-68754B1626A4}" type="datetime1">
              <a:rPr lang="en-US" smtClean="0"/>
              <a:t>2/2/2011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E0313-ABF6-49E7-9C28-6118675963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E63A-F060-413C-A5AC-517B89B267FD}" type="datetime1">
              <a:rPr lang="en-US" smtClean="0"/>
              <a:t>2/2/2011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618E0313-ABF6-49E7-9C28-61186759635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39BB-5396-4FFF-A0DA-04B839CACBAC}" type="datetime1">
              <a:rPr lang="en-US" smtClean="0"/>
              <a:t>2/2/2011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E0313-ABF6-49E7-9C28-6118675963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F6DC3-73CC-4475-8D65-CB8EB03321D5}" type="datetime1">
              <a:rPr lang="en-US" smtClean="0"/>
              <a:t>2/2/2011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E0313-ABF6-49E7-9C28-6118675963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1CD9D-1CBD-4D32-9EB0-B3525A3C6A56}" type="datetime1">
              <a:rPr lang="en-US" smtClean="0"/>
              <a:t>2/2/2011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E0313-ABF6-49E7-9C28-6118675963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30BAA-F906-4C84-B5FE-3D3B2EA0132C}" type="datetime1">
              <a:rPr lang="en-US" smtClean="0"/>
              <a:t>2/2/2011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E0313-ABF6-49E7-9C28-6118675963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A7E56-3340-4396-B065-941E118F8650}" type="datetime1">
              <a:rPr lang="en-US" smtClean="0"/>
              <a:t>2/2/2011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E0313-ABF6-49E7-9C28-61186759635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98135-B2FA-41AB-8FA4-32D2A9DB5DAF}" type="datetime1">
              <a:rPr lang="en-US" smtClean="0"/>
              <a:t>2/2/2011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E0313-ABF6-49E7-9C28-61186759635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9DA230E-EEF9-4DF3-A4FF-B12E10C6C3C2}" type="datetime1">
              <a:rPr lang="en-US" smtClean="0"/>
              <a:t>2/2/2011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18E0313-ABF6-49E7-9C28-61186759635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90800"/>
            <a:ext cx="9144000" cy="1470025"/>
          </a:xfrm>
        </p:spPr>
        <p:txBody>
          <a:bodyPr/>
          <a:lstStyle/>
          <a:p>
            <a:r>
              <a:rPr lang="en-US" dirty="0" smtClean="0"/>
              <a:t>Interdependency In The Workplace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876800"/>
            <a:ext cx="8001000" cy="838200"/>
          </a:xfrm>
        </p:spPr>
        <p:txBody>
          <a:bodyPr>
            <a:normAutofit fontScale="62500" lnSpcReduction="20000"/>
          </a:bodyPr>
          <a:lstStyle/>
          <a:p>
            <a:r>
              <a:rPr lang="en-US" sz="3200" dirty="0" smtClean="0"/>
              <a:t>Meagan Frances Ayers</a:t>
            </a:r>
          </a:p>
          <a:p>
            <a:endParaRPr lang="en-US" sz="3200" dirty="0" smtClean="0"/>
          </a:p>
          <a:p>
            <a:r>
              <a:rPr lang="en-US" dirty="0" smtClean="0"/>
              <a:t>BUAD  6800-901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621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549">
        <p14:reveal/>
      </p:transition>
    </mc:Choice>
    <mc:Fallback>
      <p:transition spd="slow" advClick="0" advTm="154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Sales and Marketing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38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Vital to the sustainability of a company</a:t>
            </a:r>
          </a:p>
          <a:p>
            <a:pPr lvl="1"/>
            <a:r>
              <a:rPr lang="en-US" dirty="0" smtClean="0"/>
              <a:t>No business is in business to go bankrupt or lay off their employees</a:t>
            </a:r>
          </a:p>
          <a:p>
            <a:r>
              <a:rPr lang="en-US" dirty="0" smtClean="0"/>
              <a:t>You must know</a:t>
            </a:r>
          </a:p>
          <a:p>
            <a:pPr lvl="1"/>
            <a:r>
              <a:rPr lang="en-US" dirty="0" smtClean="0"/>
              <a:t>Who to sell to</a:t>
            </a:r>
          </a:p>
          <a:p>
            <a:pPr lvl="1"/>
            <a:r>
              <a:rPr lang="en-US" dirty="0" smtClean="0"/>
              <a:t>How much they will pay</a:t>
            </a:r>
          </a:p>
          <a:p>
            <a:pPr lvl="1"/>
            <a:r>
              <a:rPr lang="en-US" dirty="0" smtClean="0"/>
              <a:t>How to sell to them</a:t>
            </a:r>
          </a:p>
          <a:p>
            <a:pPr lvl="1"/>
            <a:r>
              <a:rPr lang="en-US" dirty="0" smtClean="0"/>
              <a:t>How to retain customers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The bottom line of a business is profits</a:t>
            </a:r>
          </a:p>
          <a:p>
            <a:pPr lvl="1"/>
            <a:r>
              <a:rPr lang="en-US" dirty="0" smtClean="0"/>
              <a:t>Profits can only be achieved by selling the goods/services the company creates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970BE1A5-A112-4F0D-B441-E77F6ED11AD8}" type="slidenum">
              <a:rPr lang="en-US" smtClean="0"/>
              <a:t>10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514600"/>
            <a:ext cx="321733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8060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8755">
        <p:split orient="vert"/>
      </p:transition>
    </mc:Choice>
    <mc:Fallback>
      <p:transition spd="slow" advTm="28755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Managing and designing business operations for optimal efficiency</a:t>
            </a:r>
          </a:p>
          <a:p>
            <a:r>
              <a:rPr lang="en-US" dirty="0" smtClean="0"/>
              <a:t>Manages Processes that convert inputs (below) into outputs (the end product)</a:t>
            </a:r>
          </a:p>
          <a:p>
            <a:pPr lvl="1"/>
            <a:r>
              <a:rPr lang="en-US" dirty="0" smtClean="0"/>
              <a:t>Materials</a:t>
            </a:r>
          </a:p>
          <a:p>
            <a:pPr lvl="1"/>
            <a:r>
              <a:rPr lang="en-US" dirty="0" smtClean="0"/>
              <a:t>Labor</a:t>
            </a:r>
          </a:p>
          <a:p>
            <a:pPr lvl="1"/>
            <a:r>
              <a:rPr lang="en-US" dirty="0" smtClean="0"/>
              <a:t>Transportation</a:t>
            </a:r>
          </a:p>
          <a:p>
            <a:pPr lvl="1"/>
            <a:r>
              <a:rPr lang="en-US" dirty="0" smtClean="0"/>
              <a:t>Energy</a:t>
            </a:r>
          </a:p>
          <a:p>
            <a:r>
              <a:rPr lang="en-US" dirty="0" smtClean="0"/>
              <a:t>Aligning day to day strategies with corporate strategies, mission, vision, and goals</a:t>
            </a:r>
          </a:p>
          <a:p>
            <a:pPr lvl="1"/>
            <a:r>
              <a:rPr lang="en-US" dirty="0" smtClean="0"/>
              <a:t>Are heading in the right direction</a:t>
            </a:r>
          </a:p>
          <a:p>
            <a:r>
              <a:rPr lang="en-US" dirty="0" smtClean="0"/>
              <a:t>Determine ways for the business to run more effectively and achieve higher profits</a:t>
            </a:r>
          </a:p>
          <a:p>
            <a:r>
              <a:rPr lang="en-US" dirty="0" smtClean="0"/>
              <a:t>Determine if current operations are harmful to the company, environment, employees, etc…</a:t>
            </a:r>
          </a:p>
          <a:p>
            <a:r>
              <a:rPr lang="en-US" dirty="0" smtClean="0"/>
              <a:t>No one within a company is unaffected by this position: it structures the company, structures the processes, and ensures that the company continues to make money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1F0C87BD-1672-41CC-B741-810595D113CD}" type="slidenum">
              <a:rPr lang="en-US" smtClean="0"/>
              <a:t>11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6326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2315">
        <p:split orient="vert"/>
      </p:transition>
    </mc:Choice>
    <mc:Fallback>
      <p:transition spd="slow" advTm="42315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Information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will information be circulated within the business</a:t>
            </a:r>
          </a:p>
          <a:p>
            <a:r>
              <a:rPr lang="en-US" dirty="0" smtClean="0"/>
              <a:t>Make decisions for the company</a:t>
            </a:r>
          </a:p>
          <a:p>
            <a:pPr lvl="1"/>
            <a:r>
              <a:rPr lang="en-US" dirty="0" smtClean="0"/>
              <a:t>Decision Support Systems</a:t>
            </a:r>
          </a:p>
          <a:p>
            <a:pPr lvl="1"/>
            <a:r>
              <a:rPr lang="en-US" dirty="0" smtClean="0"/>
              <a:t>Expert Systems</a:t>
            </a:r>
          </a:p>
          <a:p>
            <a:r>
              <a:rPr lang="en-US" dirty="0" smtClean="0"/>
              <a:t>Keep current with technology</a:t>
            </a:r>
          </a:p>
          <a:p>
            <a:pPr lvl="1"/>
            <a:r>
              <a:rPr lang="en-US" dirty="0" smtClean="0"/>
              <a:t>How will new technology positively impact our employees, customers, and shareholders</a:t>
            </a:r>
          </a:p>
          <a:p>
            <a:r>
              <a:rPr lang="en-US" dirty="0" smtClean="0"/>
              <a:t>The decisions made here will affect everyone within the company</a:t>
            </a:r>
          </a:p>
          <a:p>
            <a:pPr lvl="1"/>
            <a:r>
              <a:rPr lang="en-US" dirty="0" smtClean="0"/>
              <a:t>Big and small changes</a:t>
            </a:r>
          </a:p>
          <a:p>
            <a:pPr lvl="1"/>
            <a:r>
              <a:rPr lang="en-US" i="1" dirty="0" smtClean="0"/>
              <a:t>Example:  How difficult do you find it to learn new technology?  How successfully do you think you could make a decision without any data?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7859B8A3-7E77-4555-B0D8-DBA0CF3BB639}" type="slidenum">
              <a:rPr lang="en-US" smtClean="0"/>
              <a:t>12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8446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2639">
        <p:split orient="vert"/>
      </p:transition>
    </mc:Choice>
    <mc:Fallback>
      <p:transition spd="slow" advTm="32639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Interdependency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All departments within a business must work together to make educated decision that will not have negative effects in other departments </a:t>
            </a:r>
          </a:p>
          <a:p>
            <a:r>
              <a:rPr lang="en-US" dirty="0" smtClean="0"/>
              <a:t>No decision/action is confined to only a few employees</a:t>
            </a:r>
          </a:p>
          <a:p>
            <a:r>
              <a:rPr lang="en-US" dirty="0" smtClean="0"/>
              <a:t>Poor decisions within any department can mean serious consequences</a:t>
            </a:r>
          </a:p>
          <a:p>
            <a:pPr lvl="1"/>
            <a:r>
              <a:rPr lang="en-US" dirty="0" smtClean="0"/>
              <a:t>Bankruptcy</a:t>
            </a:r>
          </a:p>
          <a:p>
            <a:pPr lvl="1"/>
            <a:r>
              <a:rPr lang="en-US" dirty="0" smtClean="0"/>
              <a:t>Layoffs/Downsizing</a:t>
            </a:r>
            <a:endParaRPr lang="en-US" dirty="0"/>
          </a:p>
          <a:p>
            <a:r>
              <a:rPr lang="en-US" dirty="0" smtClean="0"/>
              <a:t>Whole company must work as a team</a:t>
            </a:r>
          </a:p>
          <a:p>
            <a:pPr lvl="1"/>
            <a:r>
              <a:rPr lang="en-US" dirty="0" smtClean="0"/>
              <a:t>Think about a football team</a:t>
            </a:r>
          </a:p>
          <a:p>
            <a:pPr lvl="2"/>
            <a:r>
              <a:rPr lang="en-US" dirty="0" smtClean="0"/>
              <a:t>Whatever decision the coach, linemen, quarterback, etc… make affects the ENTIRE team and leads to the outcome of the game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C3870FFA-1F6E-4292-AD91-03FBFCE8FB15}" type="slidenum">
              <a:rPr lang="en-US" smtClean="0"/>
              <a:t>13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3556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832"/>
    </mc:Choice>
    <mc:Fallback>
      <p:transition spd="slow" advTm="288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Thanks for your participation</a:t>
            </a:r>
          </a:p>
          <a:p>
            <a:r>
              <a:rPr lang="en-US" dirty="0" smtClean="0"/>
              <a:t>Any Questions?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E1F3CD7A-5A28-4B9E-B5A1-E38B73F7584C}" type="slidenum">
              <a:rPr lang="en-US" smtClean="0"/>
              <a:t>14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0706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931">
        <p:split orient="vert"/>
      </p:transition>
    </mc:Choice>
    <mc:Fallback>
      <p:transition spd="slow" advTm="6931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 Main Business Departments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Accounting</a:t>
            </a:r>
          </a:p>
          <a:p>
            <a:r>
              <a:rPr lang="en-US" dirty="0" smtClean="0"/>
              <a:t>Finance</a:t>
            </a:r>
          </a:p>
          <a:p>
            <a:r>
              <a:rPr lang="en-US" dirty="0" smtClean="0"/>
              <a:t>Human Resources (HR)</a:t>
            </a:r>
          </a:p>
          <a:p>
            <a:r>
              <a:rPr lang="en-US" dirty="0" smtClean="0"/>
              <a:t>Sales</a:t>
            </a:r>
          </a:p>
          <a:p>
            <a:r>
              <a:rPr lang="en-US" dirty="0" smtClean="0"/>
              <a:t>Marketing</a:t>
            </a:r>
          </a:p>
          <a:p>
            <a:r>
              <a:rPr lang="en-US" dirty="0" smtClean="0"/>
              <a:t>Operations Management</a:t>
            </a:r>
          </a:p>
          <a:p>
            <a:r>
              <a:rPr lang="en-US" dirty="0" smtClean="0"/>
              <a:t>Management Information Systems (MIS)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46D8D444-AF76-4DA6-A00D-2DB57D8513C8}" type="slidenum">
              <a:rPr lang="en-US" smtClean="0"/>
              <a:t>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4447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7960">
        <p:split orient="vert"/>
      </p:transition>
    </mc:Choice>
    <mc:Fallback>
      <p:transition spd="slow" advClick="0" advTm="1796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Financial Statements</a:t>
            </a:r>
          </a:p>
          <a:p>
            <a:pPr lvl="1"/>
            <a:r>
              <a:rPr lang="en-US" dirty="0" smtClean="0"/>
              <a:t>Where/How did we make the money - Operations</a:t>
            </a:r>
          </a:p>
          <a:p>
            <a:pPr lvl="1"/>
            <a:r>
              <a:rPr lang="en-US" dirty="0" smtClean="0"/>
              <a:t>What we did with the money - Investing</a:t>
            </a:r>
          </a:p>
          <a:p>
            <a:pPr lvl="1"/>
            <a:r>
              <a:rPr lang="en-US" dirty="0" smtClean="0"/>
              <a:t>How we made the money - Financing</a:t>
            </a:r>
          </a:p>
          <a:p>
            <a:r>
              <a:rPr lang="en-US" dirty="0" smtClean="0"/>
              <a:t>Explains day to day operations – Historical Data</a:t>
            </a:r>
          </a:p>
          <a:p>
            <a:r>
              <a:rPr lang="en-US" dirty="0" smtClean="0"/>
              <a:t>Communicate with employees, managers, top executive, shareholders, customers, etc..</a:t>
            </a:r>
          </a:p>
          <a:p>
            <a:r>
              <a:rPr lang="en-US" dirty="0" smtClean="0"/>
              <a:t>Numerous rules and guidelines to abide by</a:t>
            </a:r>
          </a:p>
          <a:p>
            <a:r>
              <a:rPr lang="en-US" dirty="0" smtClean="0"/>
              <a:t>Continuous learning</a:t>
            </a:r>
          </a:p>
          <a:p>
            <a:r>
              <a:rPr lang="en-US" dirty="0" smtClean="0"/>
              <a:t>Sets the guidelines for all other projects and provides information needed to make decisions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C0378EB2-D4D5-42CC-BF3D-77CB1BC62982}" type="slidenum">
              <a:rPr lang="en-US" smtClean="0"/>
              <a:t>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056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5092">
        <p:split orient="vert"/>
      </p:transition>
    </mc:Choice>
    <mc:Fallback>
      <p:transition spd="slow" advTm="35092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Make financing decisions – Future Decisions</a:t>
            </a:r>
          </a:p>
          <a:p>
            <a:pPr lvl="1"/>
            <a:r>
              <a:rPr lang="en-US" dirty="0" smtClean="0"/>
              <a:t>Efficient yet safe Debt to Equity Ratio</a:t>
            </a:r>
          </a:p>
          <a:p>
            <a:r>
              <a:rPr lang="en-US" dirty="0"/>
              <a:t>Where are we going to get </a:t>
            </a:r>
            <a:r>
              <a:rPr lang="en-US" dirty="0" smtClean="0"/>
              <a:t>money</a:t>
            </a:r>
            <a:endParaRPr lang="en-US" dirty="0"/>
          </a:p>
          <a:p>
            <a:pPr lvl="1"/>
            <a:r>
              <a:rPr lang="en-US" dirty="0" smtClean="0"/>
              <a:t>Projects/Day to day operations</a:t>
            </a:r>
          </a:p>
          <a:p>
            <a:pPr lvl="1"/>
            <a:r>
              <a:rPr lang="en-US" dirty="0" smtClean="0"/>
              <a:t>Loans</a:t>
            </a:r>
            <a:endParaRPr lang="en-US" dirty="0"/>
          </a:p>
          <a:p>
            <a:pPr lvl="1"/>
            <a:r>
              <a:rPr lang="en-US" dirty="0"/>
              <a:t>Investors</a:t>
            </a:r>
          </a:p>
          <a:p>
            <a:r>
              <a:rPr lang="en-US" dirty="0" smtClean="0"/>
              <a:t>What are we going to do with our money</a:t>
            </a:r>
          </a:p>
          <a:p>
            <a:pPr lvl="1"/>
            <a:r>
              <a:rPr lang="en-US" dirty="0" smtClean="0"/>
              <a:t>Investments</a:t>
            </a:r>
          </a:p>
          <a:p>
            <a:pPr lvl="1"/>
            <a:r>
              <a:rPr lang="en-US" dirty="0" smtClean="0"/>
              <a:t>Dividends</a:t>
            </a:r>
          </a:p>
          <a:p>
            <a:pPr lvl="1"/>
            <a:r>
              <a:rPr lang="en-US" dirty="0" smtClean="0"/>
              <a:t>Treasury Stock</a:t>
            </a:r>
          </a:p>
          <a:p>
            <a:pPr lvl="1"/>
            <a:r>
              <a:rPr lang="en-US" dirty="0" smtClean="0"/>
              <a:t>Pay Debts</a:t>
            </a:r>
            <a:endParaRPr lang="en-US" dirty="0"/>
          </a:p>
          <a:p>
            <a:pPr lvl="1"/>
            <a:r>
              <a:rPr lang="en-US" dirty="0"/>
              <a:t>Where are we going to get the money</a:t>
            </a:r>
          </a:p>
          <a:p>
            <a:r>
              <a:rPr lang="en-US" dirty="0" smtClean="0"/>
              <a:t>New Projects</a:t>
            </a:r>
          </a:p>
          <a:p>
            <a:pPr lvl="1"/>
            <a:r>
              <a:rPr lang="en-US" dirty="0" smtClean="0"/>
              <a:t>Can we afford to do it/Can we afford not to do it</a:t>
            </a:r>
          </a:p>
          <a:p>
            <a:pPr lvl="1"/>
            <a:r>
              <a:rPr lang="en-US" dirty="0" smtClean="0"/>
              <a:t>How will we fund this new project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EE778D63-0580-4FF8-A886-FBC0516ED70D}" type="slidenum">
              <a:rPr lang="en-US" smtClean="0"/>
              <a:t>4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752725"/>
            <a:ext cx="3420932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3576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2640">
        <p:split orient="vert"/>
      </p:transition>
    </mc:Choice>
    <mc:Fallback>
      <p:transition spd="slow" advTm="4264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Relativity of Accounting and Finance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Accounting and Finance are extremely important to the optimal running of any business</a:t>
            </a:r>
          </a:p>
          <a:p>
            <a:r>
              <a:rPr lang="en-US" dirty="0" smtClean="0"/>
              <a:t>If poor monetary decisions are made, negative effects of those decisions will affect everyone within the company</a:t>
            </a:r>
          </a:p>
          <a:p>
            <a:pPr lvl="1"/>
            <a:r>
              <a:rPr lang="en-US" dirty="0" smtClean="0"/>
              <a:t>Can lead to downsizing, lay offs, or even bankruptcy</a:t>
            </a:r>
          </a:p>
          <a:p>
            <a:r>
              <a:rPr lang="en-US" dirty="0" smtClean="0"/>
              <a:t>Open book policy is important</a:t>
            </a:r>
          </a:p>
          <a:p>
            <a:pPr lvl="1"/>
            <a:r>
              <a:rPr lang="en-US" dirty="0" smtClean="0"/>
              <a:t>Makes all employees feel involved and empowered</a:t>
            </a:r>
          </a:p>
          <a:p>
            <a:pPr lvl="1"/>
            <a:r>
              <a:rPr lang="en-US" dirty="0" smtClean="0"/>
              <a:t>No secrets – Holds top executives accountable for their decisions</a:t>
            </a:r>
          </a:p>
          <a:p>
            <a:r>
              <a:rPr lang="en-US" dirty="0" smtClean="0"/>
              <a:t>Must use the historical data (accounting) to make future</a:t>
            </a:r>
            <a:r>
              <a:rPr lang="en-US" dirty="0"/>
              <a:t> </a:t>
            </a:r>
            <a:r>
              <a:rPr lang="en-US" dirty="0" smtClean="0"/>
              <a:t>decisions (financing)</a:t>
            </a:r>
          </a:p>
          <a:p>
            <a:r>
              <a:rPr lang="en-US" dirty="0"/>
              <a:t>Example: Would not purchase a new factory without ensuring you can afford </a:t>
            </a:r>
            <a:r>
              <a:rPr lang="en-US" dirty="0" smtClean="0"/>
              <a:t>it, </a:t>
            </a:r>
            <a:r>
              <a:rPr lang="en-US" dirty="0"/>
              <a:t>otherwise you might lose money and bankrupt the </a:t>
            </a:r>
            <a:r>
              <a:rPr lang="en-US" dirty="0" smtClean="0"/>
              <a:t>company: OR</a:t>
            </a:r>
          </a:p>
          <a:p>
            <a:pPr lvl="1"/>
            <a:r>
              <a:rPr lang="en-US" dirty="0" smtClean="0"/>
              <a:t>New technology for employees,</a:t>
            </a:r>
          </a:p>
          <a:p>
            <a:pPr lvl="1"/>
            <a:r>
              <a:rPr lang="en-US" dirty="0" smtClean="0"/>
              <a:t>End of quarter bonuses (what can the company afford), etc…</a:t>
            </a:r>
          </a:p>
          <a:p>
            <a:pPr lvl="1"/>
            <a:r>
              <a:rPr lang="en-US" i="1" dirty="0" smtClean="0"/>
              <a:t>Can YOU think of any other examples?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09F29CC3-0F3C-4BD5-9334-7CBE9A3EABC9}" type="slidenum">
              <a:rPr lang="en-US" smtClean="0"/>
              <a:t>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507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9726">
        <p:split orient="vert"/>
      </p:transition>
    </mc:Choice>
    <mc:Fallback>
      <p:transition spd="slow" advTm="49726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Resources (HR)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4876801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Ensures compliance with employment laws</a:t>
            </a:r>
          </a:p>
          <a:p>
            <a:r>
              <a:rPr lang="en-US" dirty="0" smtClean="0"/>
              <a:t>Some HR tasks include:</a:t>
            </a:r>
          </a:p>
          <a:p>
            <a:pPr lvl="1"/>
            <a:r>
              <a:rPr lang="en-US" dirty="0" smtClean="0"/>
              <a:t>Benefits</a:t>
            </a:r>
          </a:p>
          <a:p>
            <a:pPr lvl="1"/>
            <a:r>
              <a:rPr lang="en-US" dirty="0" smtClean="0"/>
              <a:t>Compensation</a:t>
            </a:r>
          </a:p>
          <a:p>
            <a:pPr lvl="1"/>
            <a:r>
              <a:rPr lang="en-US" dirty="0" smtClean="0"/>
              <a:t>Hiring and Firing</a:t>
            </a:r>
          </a:p>
          <a:p>
            <a:pPr lvl="1"/>
            <a:r>
              <a:rPr lang="en-US" dirty="0" smtClean="0"/>
              <a:t>Recruitment and Selection</a:t>
            </a:r>
          </a:p>
          <a:p>
            <a:pPr lvl="1"/>
            <a:r>
              <a:rPr lang="en-US" dirty="0" smtClean="0"/>
              <a:t>Performance Evaluations</a:t>
            </a:r>
          </a:p>
          <a:p>
            <a:pPr lvl="1"/>
            <a:r>
              <a:rPr lang="en-US" dirty="0" smtClean="0"/>
              <a:t>Union Negotiations</a:t>
            </a:r>
          </a:p>
          <a:p>
            <a:pPr lvl="1"/>
            <a:r>
              <a:rPr lang="en-US" dirty="0" smtClean="0"/>
              <a:t>Training (New Employee Orientations &amp; On-Going Training)</a:t>
            </a:r>
          </a:p>
          <a:p>
            <a:pPr lvl="1"/>
            <a:r>
              <a:rPr lang="en-US" dirty="0" smtClean="0"/>
              <a:t>Determine organizational structure</a:t>
            </a:r>
          </a:p>
          <a:p>
            <a:pPr lvl="1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841666F-BC9A-4FA9-9BDF-4BDEAFF22CCA}" type="slidenum">
              <a:rPr lang="en-US" smtClean="0"/>
              <a:t>6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52600"/>
            <a:ext cx="3962400" cy="276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7142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8800">
        <p:split orient="vert"/>
      </p:transition>
    </mc:Choice>
    <mc:Fallback>
      <p:transition spd="slow" advTm="388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HR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HR is one of the most important functions of a business</a:t>
            </a:r>
          </a:p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Determine how to keep employees happy with their jobs</a:t>
            </a:r>
          </a:p>
          <a:p>
            <a:pPr lvl="2"/>
            <a:r>
              <a:rPr lang="en-US" dirty="0" smtClean="0"/>
              <a:t>Retention of employees is cheaper that hiring new employees</a:t>
            </a:r>
          </a:p>
          <a:p>
            <a:pPr lvl="1"/>
            <a:r>
              <a:rPr lang="en-US" dirty="0" smtClean="0"/>
              <a:t>Provide direction for how to pay employees</a:t>
            </a:r>
          </a:p>
          <a:p>
            <a:pPr lvl="2"/>
            <a:r>
              <a:rPr lang="en-US" dirty="0" smtClean="0"/>
              <a:t>Who is worth how much and why (Compensation)</a:t>
            </a:r>
          </a:p>
          <a:p>
            <a:pPr lvl="1"/>
            <a:r>
              <a:rPr lang="en-US" dirty="0" smtClean="0"/>
              <a:t>Determines what benefits are available to who</a:t>
            </a:r>
          </a:p>
          <a:p>
            <a:pPr lvl="2"/>
            <a:r>
              <a:rPr lang="en-US" dirty="0" smtClean="0"/>
              <a:t>Everyone needs healthcare, dental, etc… to take care of their families</a:t>
            </a:r>
          </a:p>
          <a:p>
            <a:pPr lvl="1"/>
            <a:r>
              <a:rPr lang="en-US" dirty="0" smtClean="0"/>
              <a:t>Provide incentive programs to motivate employees</a:t>
            </a:r>
          </a:p>
          <a:p>
            <a:pPr lvl="2"/>
            <a:r>
              <a:rPr lang="en-US" dirty="0" smtClean="0"/>
              <a:t>What motivates our employees/How can we motivate our employees</a:t>
            </a:r>
          </a:p>
          <a:p>
            <a:pPr lvl="2"/>
            <a:r>
              <a:rPr lang="en-US" dirty="0" smtClean="0"/>
              <a:t>Higher motivation = higher productivity = higher profits (Bottom Line)</a:t>
            </a:r>
          </a:p>
          <a:p>
            <a:pPr lvl="1"/>
            <a:r>
              <a:rPr lang="en-US" dirty="0" smtClean="0"/>
              <a:t>Take care of employee concerns to maintain morale</a:t>
            </a:r>
          </a:p>
          <a:p>
            <a:pPr lvl="2"/>
            <a:r>
              <a:rPr lang="en-US" dirty="0" smtClean="0"/>
              <a:t>Example: Hostile Managers</a:t>
            </a:r>
          </a:p>
          <a:p>
            <a:pPr lvl="1"/>
            <a:r>
              <a:rPr lang="en-US" dirty="0" smtClean="0"/>
              <a:t>Ensure compliance with the law which can be costly if not properly regulated</a:t>
            </a:r>
          </a:p>
          <a:p>
            <a:pPr lvl="2"/>
            <a:r>
              <a:rPr lang="en-US" dirty="0" smtClean="0"/>
              <a:t>Sexual Harassment, Disability Accommodations, Discrimination Laws, etc…</a:t>
            </a:r>
          </a:p>
          <a:p>
            <a:r>
              <a:rPr lang="en-US" i="1" dirty="0" smtClean="0"/>
              <a:t>Question: How would you feel if there was no one at your business to talk to if you had concerns with your position within the company?</a:t>
            </a:r>
          </a:p>
          <a:p>
            <a:pPr lvl="1"/>
            <a:r>
              <a:rPr lang="en-US" dirty="0" smtClean="0"/>
              <a:t>HR is there to listen to you!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BFE6B789-3562-48F4-8EA0-11BC1A28D76D}" type="slidenum">
              <a:rPr lang="en-US" smtClean="0"/>
              <a:t>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7163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7258">
        <p:split orient="vert"/>
      </p:transition>
    </mc:Choice>
    <mc:Fallback>
      <p:transition spd="slow" advTm="47258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62600" cy="4525963"/>
          </a:xfrm>
        </p:spPr>
        <p:txBody>
          <a:bodyPr/>
          <a:lstStyle/>
          <a:p>
            <a:r>
              <a:rPr lang="en-US" dirty="0" smtClean="0"/>
              <a:t>Sell the company’s products and/or services</a:t>
            </a:r>
          </a:p>
          <a:p>
            <a:r>
              <a:rPr lang="en-US" dirty="0" smtClean="0"/>
              <a:t>Business-to-Consumer sales</a:t>
            </a:r>
          </a:p>
          <a:p>
            <a:r>
              <a:rPr lang="en-US" dirty="0" smtClean="0"/>
              <a:t>Business-to-Business sales</a:t>
            </a:r>
          </a:p>
          <a:p>
            <a:r>
              <a:rPr lang="en-US" dirty="0" smtClean="0"/>
              <a:t>Various types of sales/techniques</a:t>
            </a:r>
          </a:p>
          <a:p>
            <a:pPr lvl="1"/>
            <a:r>
              <a:rPr lang="en-US" dirty="0" smtClean="0"/>
              <a:t>Door to door, cold calling, retail, making contacts, etc…</a:t>
            </a:r>
          </a:p>
          <a:p>
            <a:r>
              <a:rPr lang="en-US" dirty="0" smtClean="0"/>
              <a:t>Ensure retention of main customers</a:t>
            </a:r>
          </a:p>
          <a:p>
            <a:pPr lvl="1"/>
            <a:r>
              <a:rPr lang="en-US" dirty="0" smtClean="0"/>
              <a:t>Key Account Management (KAM)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709AC03B-1EE5-481B-8F02-BC3DD24A5B70}" type="slidenum">
              <a:rPr lang="en-US" smtClean="0"/>
              <a:t>8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599" y="2362200"/>
            <a:ext cx="2294313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3510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4029">
        <p:split orient="vert"/>
      </p:transition>
    </mc:Choice>
    <mc:Fallback>
      <p:transition spd="slow" advTm="24029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5562600" cy="495299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Follows very closely with sales</a:t>
            </a:r>
          </a:p>
          <a:p>
            <a:r>
              <a:rPr lang="en-US" dirty="0" smtClean="0"/>
              <a:t>Promote/Market the business’s products/services</a:t>
            </a:r>
          </a:p>
          <a:p>
            <a:r>
              <a:rPr lang="en-US" dirty="0" smtClean="0"/>
              <a:t>More of the research behind the salesman</a:t>
            </a:r>
          </a:p>
          <a:p>
            <a:pPr lvl="1"/>
            <a:r>
              <a:rPr lang="en-US" dirty="0" smtClean="0"/>
              <a:t>Who should we sell to – Target Market</a:t>
            </a:r>
          </a:p>
          <a:p>
            <a:pPr lvl="1"/>
            <a:r>
              <a:rPr lang="en-US" dirty="0" smtClean="0"/>
              <a:t>What products should we be selling</a:t>
            </a:r>
          </a:p>
          <a:p>
            <a:pPr lvl="1"/>
            <a:r>
              <a:rPr lang="en-US" dirty="0" smtClean="0"/>
              <a:t>What products do consumers want</a:t>
            </a:r>
          </a:p>
          <a:p>
            <a:pPr lvl="1"/>
            <a:r>
              <a:rPr lang="en-US" dirty="0" smtClean="0"/>
              <a:t>Find the companies competitive advantage</a:t>
            </a:r>
          </a:p>
          <a:p>
            <a:pPr lvl="1"/>
            <a:r>
              <a:rPr lang="en-US" dirty="0" smtClean="0"/>
              <a:t>New markets to penetrate</a:t>
            </a:r>
          </a:p>
          <a:p>
            <a:pPr lvl="1"/>
            <a:r>
              <a:rPr lang="en-US" dirty="0" smtClean="0"/>
              <a:t>Be </a:t>
            </a:r>
            <a:r>
              <a:rPr lang="en-US" dirty="0"/>
              <a:t>the first in a market by identifying a need not currently being met</a:t>
            </a:r>
          </a:p>
          <a:p>
            <a:r>
              <a:rPr lang="en-US" dirty="0"/>
              <a:t>Advertising</a:t>
            </a:r>
          </a:p>
          <a:p>
            <a:r>
              <a:rPr lang="en-US" dirty="0"/>
              <a:t>Pricing</a:t>
            </a:r>
          </a:p>
          <a:p>
            <a:pPr lvl="1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7F58B444-3F16-451F-9F79-A5C524EBA673}" type="slidenum">
              <a:rPr lang="en-US" smtClean="0"/>
              <a:t>9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429000"/>
            <a:ext cx="281940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3162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1188">
        <p:split orient="vert"/>
      </p:transition>
    </mc:Choice>
    <mc:Fallback>
      <p:transition spd="slow" advTm="41188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3.2|1.7|1.8|1.9|1.5|1.4|1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.6|4.4|4.5|4.6|3.9|3.4|4.6|3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6|2.7|2.8|1.6|1.7|3|4.7|3.3|2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6.1|3.3|4.2|1.9|1.5|3.4|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5|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5|1.5|3.5|3.2|4.8|3.4|3.8|4.1|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2|2.9|2.9|3.8|2.7|1.7|1.4|1.2|3.7|1.4|1.9|2.1|1.7|2.2|3.2|3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6|2.9|3.9|4.8|3.2|4.1|3.4|4.5|7.4|2.5|4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5|2.7|2.3|4.6|2.1|2.7|3.2|2.9|2.4|3.2|4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3|1.9|6.3|4.8|4.5|5.1|4.3|5.9|6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|2.7|2.7|2.8|2.8|2.8|3.2|2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2|3.3|2.8|4.3|4.2|2.3|2.7|2.7|2.8|3.2|3.8|3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7|2.6|2.5|4|2.3|5.6|3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TC101790490[[fn=Decatur]]</Template>
  <TotalTime>239</TotalTime>
  <Words>987</Words>
  <Application>Microsoft Office PowerPoint</Application>
  <PresentationFormat>On-screen Show (4:3)</PresentationFormat>
  <Paragraphs>163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Decatur</vt:lpstr>
      <vt:lpstr>Interdependency In The Workplace</vt:lpstr>
      <vt:lpstr>7 Main Business Departments</vt:lpstr>
      <vt:lpstr>Accounting</vt:lpstr>
      <vt:lpstr>Finance</vt:lpstr>
      <vt:lpstr>Relativity of Accounting and Finance</vt:lpstr>
      <vt:lpstr>Human Resources (HR)</vt:lpstr>
      <vt:lpstr>Importance of HR</vt:lpstr>
      <vt:lpstr>Sales</vt:lpstr>
      <vt:lpstr>Marketing</vt:lpstr>
      <vt:lpstr>Importance of Sales and Marketing</vt:lpstr>
      <vt:lpstr>Operations Management</vt:lpstr>
      <vt:lpstr>Management Information Systems</vt:lpstr>
      <vt:lpstr>Interdependency</vt:lpstr>
      <vt:lpstr>Closing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Interdependency In The Workplace</dc:title>
  <dc:creator>Meagan Frances</dc:creator>
  <cp:lastModifiedBy>Meagan Frances</cp:lastModifiedBy>
  <cp:revision>71</cp:revision>
  <dcterms:created xsi:type="dcterms:W3CDTF">2011-02-03T01:06:19Z</dcterms:created>
  <dcterms:modified xsi:type="dcterms:W3CDTF">2011-02-03T05:05:47Z</dcterms:modified>
</cp:coreProperties>
</file>