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1" r:id="rId5"/>
    <p:sldId id="272" r:id="rId6"/>
    <p:sldId id="273" r:id="rId7"/>
    <p:sldId id="274" r:id="rId8"/>
    <p:sldId id="259" r:id="rId9"/>
    <p:sldId id="260" r:id="rId10"/>
    <p:sldId id="261" r:id="rId11"/>
    <p:sldId id="262" r:id="rId12"/>
    <p:sldId id="263" r:id="rId13"/>
    <p:sldId id="279" r:id="rId14"/>
    <p:sldId id="280" r:id="rId15"/>
    <p:sldId id="281" r:id="rId16"/>
    <p:sldId id="282" r:id="rId17"/>
    <p:sldId id="265" r:id="rId18"/>
    <p:sldId id="270" r:id="rId19"/>
    <p:sldId id="275" r:id="rId20"/>
    <p:sldId id="276" r:id="rId21"/>
    <p:sldId id="264" r:id="rId22"/>
    <p:sldId id="269" r:id="rId23"/>
    <p:sldId id="277" r:id="rId24"/>
    <p:sldId id="278" r:id="rId25"/>
    <p:sldId id="283" r:id="rId26"/>
    <p:sldId id="284" r:id="rId27"/>
    <p:sldId id="267"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7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922680C-9289-4613-BDB0-EECC1E5646F6}" type="datetimeFigureOut">
              <a:rPr lang="en-US"/>
              <a:pPr>
                <a:defRPr/>
              </a:pPr>
              <a:t>9/21/2011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2DF162-57A9-4A2E-9FBE-9A7CEF16251C}" type="slidenum">
              <a:rPr lang="en-US"/>
              <a:pPr>
                <a:defRPr/>
              </a:pPr>
              <a:t>‹#›</a:t>
            </a:fld>
            <a:endParaRPr lang="en-US" dirty="0"/>
          </a:p>
        </p:txBody>
      </p:sp>
    </p:spTree>
    <p:extLst>
      <p:ext uri="{BB962C8B-B14F-4D97-AF65-F5344CB8AC3E}">
        <p14:creationId xmlns:p14="http://schemas.microsoft.com/office/powerpoint/2010/main" val="165935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3E230F-BE31-42C7-A9B1-3861CE46DF8F}" type="datetimeFigureOut">
              <a:rPr lang="en-US"/>
              <a:pPr>
                <a:defRPr/>
              </a:pPr>
              <a:t>9/21/2011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E3D601-846F-42C8-9A0E-7AFC7B5430F0}" type="slidenum">
              <a:rPr lang="en-US"/>
              <a:pPr>
                <a:defRPr/>
              </a:pPr>
              <a:t>‹#›</a:t>
            </a:fld>
            <a:endParaRPr lang="en-US" dirty="0"/>
          </a:p>
        </p:txBody>
      </p:sp>
    </p:spTree>
    <p:extLst>
      <p:ext uri="{BB962C8B-B14F-4D97-AF65-F5344CB8AC3E}">
        <p14:creationId xmlns:p14="http://schemas.microsoft.com/office/powerpoint/2010/main" val="179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674465-29E2-480E-9F2D-452FFA97642F}" type="datetimeFigureOut">
              <a:rPr lang="en-US"/>
              <a:pPr>
                <a:defRPr/>
              </a:pPr>
              <a:t>9/21/2011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E5E8DA-1BF1-4AA2-BA94-C1CACF0647A4}" type="slidenum">
              <a:rPr lang="en-US"/>
              <a:pPr>
                <a:defRPr/>
              </a:pPr>
              <a:t>‹#›</a:t>
            </a:fld>
            <a:endParaRPr lang="en-US" dirty="0"/>
          </a:p>
        </p:txBody>
      </p:sp>
    </p:spTree>
    <p:extLst>
      <p:ext uri="{BB962C8B-B14F-4D97-AF65-F5344CB8AC3E}">
        <p14:creationId xmlns:p14="http://schemas.microsoft.com/office/powerpoint/2010/main" val="11202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7B2AA9-E9E1-4833-BEA0-605D7849588D}" type="datetimeFigureOut">
              <a:rPr lang="en-US"/>
              <a:pPr>
                <a:defRPr/>
              </a:pPr>
              <a:t>9/21/2011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4E7006-9CAD-4050-B777-1267BD7A1D1E}" type="slidenum">
              <a:rPr lang="en-US"/>
              <a:pPr>
                <a:defRPr/>
              </a:pPr>
              <a:t>‹#›</a:t>
            </a:fld>
            <a:endParaRPr lang="en-US" dirty="0"/>
          </a:p>
        </p:txBody>
      </p:sp>
    </p:spTree>
    <p:extLst>
      <p:ext uri="{BB962C8B-B14F-4D97-AF65-F5344CB8AC3E}">
        <p14:creationId xmlns:p14="http://schemas.microsoft.com/office/powerpoint/2010/main" val="277521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306F4FD-0001-4A2A-A881-AC318B59BF52}" type="datetimeFigureOut">
              <a:rPr lang="en-US"/>
              <a:pPr>
                <a:defRPr/>
              </a:pPr>
              <a:t>9/21/2011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0345F2-7F39-4AE8-913E-B313485F3718}" type="slidenum">
              <a:rPr lang="en-US"/>
              <a:pPr>
                <a:defRPr/>
              </a:pPr>
              <a:t>‹#›</a:t>
            </a:fld>
            <a:endParaRPr lang="en-US" dirty="0"/>
          </a:p>
        </p:txBody>
      </p:sp>
    </p:spTree>
    <p:extLst>
      <p:ext uri="{BB962C8B-B14F-4D97-AF65-F5344CB8AC3E}">
        <p14:creationId xmlns:p14="http://schemas.microsoft.com/office/powerpoint/2010/main" val="306655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5A3D87-11AF-40AB-ABCB-4C56E0A1AEF3}" type="datetimeFigureOut">
              <a:rPr lang="en-US"/>
              <a:pPr>
                <a:defRPr/>
              </a:pPr>
              <a:t>9/21/2011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132A56-FA80-4C9E-AFCC-5071573A0AEA}" type="slidenum">
              <a:rPr lang="en-US"/>
              <a:pPr>
                <a:defRPr/>
              </a:pPr>
              <a:t>‹#›</a:t>
            </a:fld>
            <a:endParaRPr lang="en-US" dirty="0"/>
          </a:p>
        </p:txBody>
      </p:sp>
    </p:spTree>
    <p:extLst>
      <p:ext uri="{BB962C8B-B14F-4D97-AF65-F5344CB8AC3E}">
        <p14:creationId xmlns:p14="http://schemas.microsoft.com/office/powerpoint/2010/main" val="50860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680F2E-A13A-4128-B6B1-85C503612402}" type="datetimeFigureOut">
              <a:rPr lang="en-US"/>
              <a:pPr>
                <a:defRPr/>
              </a:pPr>
              <a:t>9/21/2011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EE0DA3-BFB9-4FD4-B243-C1DAA3CA135E}" type="slidenum">
              <a:rPr lang="en-US"/>
              <a:pPr>
                <a:defRPr/>
              </a:pPr>
              <a:t>‹#›</a:t>
            </a:fld>
            <a:endParaRPr lang="en-US" dirty="0"/>
          </a:p>
        </p:txBody>
      </p:sp>
    </p:spTree>
    <p:extLst>
      <p:ext uri="{BB962C8B-B14F-4D97-AF65-F5344CB8AC3E}">
        <p14:creationId xmlns:p14="http://schemas.microsoft.com/office/powerpoint/2010/main" val="138752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38569C2-7A1C-4E00-8F43-E13EAC581B84}" type="datetimeFigureOut">
              <a:rPr lang="en-US"/>
              <a:pPr>
                <a:defRPr/>
              </a:pPr>
              <a:t>9/21/2011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062565-F420-4CF4-B4FE-AA84E0624037}" type="slidenum">
              <a:rPr lang="en-US"/>
              <a:pPr>
                <a:defRPr/>
              </a:pPr>
              <a:t>‹#›</a:t>
            </a:fld>
            <a:endParaRPr lang="en-US" dirty="0"/>
          </a:p>
        </p:txBody>
      </p:sp>
    </p:spTree>
    <p:extLst>
      <p:ext uri="{BB962C8B-B14F-4D97-AF65-F5344CB8AC3E}">
        <p14:creationId xmlns:p14="http://schemas.microsoft.com/office/powerpoint/2010/main" val="72180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5BAB63-EE34-4C9D-A71D-BB8C63754E34}" type="datetimeFigureOut">
              <a:rPr lang="en-US"/>
              <a:pPr>
                <a:defRPr/>
              </a:pPr>
              <a:t>9/21/2011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D08ED8A-49A3-427E-8E85-470ED2F269DE}" type="slidenum">
              <a:rPr lang="en-US"/>
              <a:pPr>
                <a:defRPr/>
              </a:pPr>
              <a:t>‹#›</a:t>
            </a:fld>
            <a:endParaRPr lang="en-US" dirty="0"/>
          </a:p>
        </p:txBody>
      </p:sp>
    </p:spTree>
    <p:extLst>
      <p:ext uri="{BB962C8B-B14F-4D97-AF65-F5344CB8AC3E}">
        <p14:creationId xmlns:p14="http://schemas.microsoft.com/office/powerpoint/2010/main" val="392071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B89AC8-629C-444C-8B2D-505A379EF38A}" type="datetimeFigureOut">
              <a:rPr lang="en-US"/>
              <a:pPr>
                <a:defRPr/>
              </a:pPr>
              <a:t>9/21/2011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451CDE-C6C3-4CC7-9D9A-358ECA88048A}" type="slidenum">
              <a:rPr lang="en-US"/>
              <a:pPr>
                <a:defRPr/>
              </a:pPr>
              <a:t>‹#›</a:t>
            </a:fld>
            <a:endParaRPr lang="en-US" dirty="0"/>
          </a:p>
        </p:txBody>
      </p:sp>
    </p:spTree>
    <p:extLst>
      <p:ext uri="{BB962C8B-B14F-4D97-AF65-F5344CB8AC3E}">
        <p14:creationId xmlns:p14="http://schemas.microsoft.com/office/powerpoint/2010/main" val="27699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4AA79F-59AA-4F33-B73C-EC77752DCB35}" type="datetimeFigureOut">
              <a:rPr lang="en-US"/>
              <a:pPr>
                <a:defRPr/>
              </a:pPr>
              <a:t>9/21/2011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00CBF4-9E5A-47BD-9450-039B709C5124}" type="slidenum">
              <a:rPr lang="en-US"/>
              <a:pPr>
                <a:defRPr/>
              </a:pPr>
              <a:t>‹#›</a:t>
            </a:fld>
            <a:endParaRPr lang="en-US" dirty="0"/>
          </a:p>
        </p:txBody>
      </p:sp>
    </p:spTree>
    <p:extLst>
      <p:ext uri="{BB962C8B-B14F-4D97-AF65-F5344CB8AC3E}">
        <p14:creationId xmlns:p14="http://schemas.microsoft.com/office/powerpoint/2010/main" val="408924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9000"/>
            <a:extLst/>
          </a:blip>
          <a:srcRect/>
          <a:stretch>
            <a:fillRect l="-8000" r="-8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87803D5-E2BD-4D0A-B912-6620A421F944}" type="datetimeFigureOut">
              <a:rPr lang="en-US"/>
              <a:pPr>
                <a:defRPr/>
              </a:pPr>
              <a:t>9/21/2011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2DCBFAB-785C-40B9-B3FF-F8925FDC314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0000"/>
            <a:lum/>
            <a:extLst/>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826125"/>
            <a:ext cx="8229600" cy="879475"/>
          </a:xfrm>
        </p:spPr>
        <p:txBody>
          <a:bodyPr rtlCol="0">
            <a:normAutofit/>
          </a:bodyPr>
          <a:lstStyle/>
          <a:p>
            <a:pPr marL="182880" algn="r" eaLnBrk="1" fontAlgn="auto" hangingPunct="1">
              <a:spcAft>
                <a:spcPts val="0"/>
              </a:spcAft>
              <a:defRPr/>
            </a:pPr>
            <a:r>
              <a:rPr lang="en-US" dirty="0">
                <a:solidFill>
                  <a:schemeClr val="tx1">
                    <a:lumMod val="65000"/>
                    <a:lumOff val="35000"/>
                  </a:schemeClr>
                </a:solidFill>
              </a:rPr>
              <a:t>Cabo San Viejo: </a:t>
            </a:r>
            <a:r>
              <a:rPr lang="en-US" dirty="0" smtClean="0">
                <a:solidFill>
                  <a:schemeClr val="tx1">
                    <a:lumMod val="65000"/>
                    <a:lumOff val="35000"/>
                  </a:schemeClr>
                </a:solidFill>
              </a:rPr>
              <a:t>Rewarding Loyalty</a:t>
            </a:r>
            <a:endParaRPr lang="en-US" dirty="0">
              <a:solidFill>
                <a:schemeClr val="tx1">
                  <a:lumMod val="65000"/>
                  <a:lumOff val="35000"/>
                </a:schemeClr>
              </a:solidFill>
            </a:endParaRPr>
          </a:p>
        </p:txBody>
      </p:sp>
      <p:sp>
        <p:nvSpPr>
          <p:cNvPr id="3" name="Subtitle 2"/>
          <p:cNvSpPr>
            <a:spLocks noGrp="1"/>
          </p:cNvSpPr>
          <p:nvPr>
            <p:ph type="subTitle" idx="1"/>
          </p:nvPr>
        </p:nvSpPr>
        <p:spPr>
          <a:xfrm>
            <a:off x="381000" y="1676400"/>
            <a:ext cx="5105400" cy="3505200"/>
          </a:xfrm>
        </p:spPr>
        <p:txBody>
          <a:bodyPr rtlCol="0">
            <a:normAutofit/>
          </a:bodyPr>
          <a:lstStyle/>
          <a:p>
            <a:pPr algn="l" eaLnBrk="1" fontAlgn="auto" hangingPunct="1">
              <a:spcAft>
                <a:spcPts val="0"/>
              </a:spcAft>
              <a:buFont typeface="Arial" pitchFamily="34" charset="0"/>
              <a:buNone/>
              <a:defRPr/>
            </a:pPr>
            <a:r>
              <a:rPr lang="en-US" b="1" dirty="0" smtClean="0">
                <a:solidFill>
                  <a:srgbClr val="7B7B7B"/>
                </a:solidFill>
              </a:rPr>
              <a:t>Meagan Ayers</a:t>
            </a:r>
          </a:p>
          <a:p>
            <a:pPr algn="l" eaLnBrk="1" fontAlgn="auto" hangingPunct="1">
              <a:spcAft>
                <a:spcPts val="0"/>
              </a:spcAft>
              <a:buFont typeface="Arial" pitchFamily="34" charset="0"/>
              <a:buNone/>
              <a:defRPr/>
            </a:pPr>
            <a:r>
              <a:rPr lang="en-US" b="1" dirty="0" smtClean="0">
                <a:solidFill>
                  <a:srgbClr val="7B7B7B"/>
                </a:solidFill>
              </a:rPr>
              <a:t>Mike Hoffman  </a:t>
            </a:r>
          </a:p>
          <a:p>
            <a:pPr algn="l" eaLnBrk="1" fontAlgn="auto" hangingPunct="1">
              <a:spcAft>
                <a:spcPts val="0"/>
              </a:spcAft>
              <a:buFont typeface="Arial" pitchFamily="34" charset="0"/>
              <a:buNone/>
              <a:defRPr/>
            </a:pPr>
            <a:r>
              <a:rPr lang="en-US" b="1" dirty="0" smtClean="0">
                <a:solidFill>
                  <a:srgbClr val="7B7B7B"/>
                </a:solidFill>
              </a:rPr>
              <a:t>Ashley Barnes</a:t>
            </a:r>
          </a:p>
          <a:p>
            <a:pPr algn="l" eaLnBrk="1" fontAlgn="auto" hangingPunct="1">
              <a:spcAft>
                <a:spcPts val="0"/>
              </a:spcAft>
              <a:buFont typeface="Arial" pitchFamily="34" charset="0"/>
              <a:buNone/>
              <a:defRPr/>
            </a:pPr>
            <a:r>
              <a:rPr lang="en-US" b="1" dirty="0" smtClean="0">
                <a:solidFill>
                  <a:srgbClr val="7B7B7B"/>
                </a:solidFill>
              </a:rPr>
              <a:t>Dineshkumar C.</a:t>
            </a:r>
          </a:p>
          <a:p>
            <a:pPr algn="l" eaLnBrk="1" fontAlgn="auto" hangingPunct="1">
              <a:spcAft>
                <a:spcPts val="0"/>
              </a:spcAft>
              <a:buFont typeface="Arial" pitchFamily="34" charset="0"/>
              <a:buNone/>
              <a:defRPr/>
            </a:pPr>
            <a:r>
              <a:rPr lang="en-US" b="1" dirty="0" smtClean="0">
                <a:solidFill>
                  <a:srgbClr val="7B7B7B"/>
                </a:solidFill>
              </a:rPr>
              <a:t>Jason Graven</a:t>
            </a:r>
          </a:p>
          <a:p>
            <a:pPr algn="l" eaLnBrk="1" fontAlgn="auto" hangingPunct="1">
              <a:spcAft>
                <a:spcPts val="0"/>
              </a:spcAft>
              <a:buFont typeface="Arial" pitchFamily="34" charset="0"/>
              <a:buNone/>
              <a:defRPr/>
            </a:pPr>
            <a:r>
              <a:rPr lang="en-US" b="1" dirty="0" smtClean="0">
                <a:solidFill>
                  <a:srgbClr val="7B7B7B"/>
                </a:solidFill>
              </a:rPr>
              <a:t>Chris Bomer </a:t>
            </a:r>
          </a:p>
          <a:p>
            <a:pPr algn="l" eaLnBrk="1" fontAlgn="auto" hangingPunct="1">
              <a:spcAft>
                <a:spcPts val="0"/>
              </a:spcAft>
              <a:buFont typeface="Arial" pitchFamily="34" charset="0"/>
              <a:buNone/>
              <a:defRPr/>
            </a:pPr>
            <a:endParaRPr lang="en-US"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Opportunities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Untapped market segments in male and younger demographics</a:t>
            </a:r>
          </a:p>
          <a:p>
            <a:pPr marL="45720" indent="0" eaLnBrk="1" fontAlgn="auto" hangingPunct="1">
              <a:spcAft>
                <a:spcPts val="0"/>
              </a:spcAft>
              <a:buNone/>
              <a:defRPr/>
            </a:pPr>
            <a:endParaRPr lang="en-US" dirty="0" smtClean="0">
              <a:solidFill>
                <a:schemeClr val="tx1">
                  <a:lumMod val="65000"/>
                  <a:lumOff val="35000"/>
                </a:schemeClr>
              </a:solidFill>
            </a:endParaRP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Increase in demand with an increase in health awareness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Threats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Heavy increase in competition</a:t>
            </a:r>
          </a:p>
          <a:p>
            <a:pPr marL="45720" indent="0" eaLnBrk="1" fontAlgn="auto" hangingPunct="1">
              <a:spcAft>
                <a:spcPts val="0"/>
              </a:spcAft>
              <a:buNone/>
              <a:defRPr/>
            </a:pPr>
            <a:endParaRPr lang="en-US" dirty="0" smtClean="0">
              <a:solidFill>
                <a:schemeClr val="tx1">
                  <a:lumMod val="65000"/>
                  <a:lumOff val="35000"/>
                </a:schemeClr>
              </a:solidFill>
            </a:endParaRP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High increase in customer expectations </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Situation</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solidFill>
                  <a:schemeClr val="tx1">
                    <a:lumMod val="65000"/>
                    <a:lumOff val="35000"/>
                  </a:schemeClr>
                </a:solidFill>
              </a:rPr>
              <a:t>Faced with the decision of whether or not to implement a rewards/loyalty program</a:t>
            </a:r>
          </a:p>
          <a:p>
            <a:pPr eaLnBrk="1" fontAlgn="auto" hangingPunct="1">
              <a:spcAft>
                <a:spcPts val="0"/>
              </a:spcAft>
              <a:buFont typeface="Arial" pitchFamily="34" charset="0"/>
              <a:buChar char="•"/>
              <a:defRPr/>
            </a:pPr>
            <a:r>
              <a:rPr lang="en-US" dirty="0" smtClean="0">
                <a:solidFill>
                  <a:schemeClr val="tx1">
                    <a:lumMod val="65000"/>
                    <a:lumOff val="35000"/>
                  </a:schemeClr>
                </a:solidFill>
              </a:rPr>
              <a:t>Reasons for implementing this system:</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Staying competitive</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Increase sales</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Attract new customers</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Increase customer satisfaction and encourage repeat visits</a:t>
            </a:r>
          </a:p>
          <a:p>
            <a:pPr eaLnBrk="1" fontAlgn="auto" hangingPunct="1">
              <a:spcAft>
                <a:spcPts val="0"/>
              </a:spcAft>
              <a:buFont typeface="Arial" pitchFamily="34" charset="0"/>
              <a:buChar char="•"/>
              <a:defRPr/>
            </a:pPr>
            <a:r>
              <a:rPr lang="en-US" dirty="0" smtClean="0">
                <a:solidFill>
                  <a:schemeClr val="tx1">
                    <a:lumMod val="65000"/>
                    <a:lumOff val="35000"/>
                  </a:schemeClr>
                </a:solidFill>
              </a:rPr>
              <a:t>Hope to achieve:</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Enhanced customer recognition</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Tangible benefits to encourage repeat visits</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Privileges for  repeat customers to make them feel valued</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Acknowledgment of customer loyalty</a:t>
            </a:r>
          </a:p>
          <a:p>
            <a:pPr eaLnBrk="1" fontAlgn="auto" hangingPunct="1">
              <a:spcAft>
                <a:spcPts val="0"/>
              </a:spcAft>
              <a:buFont typeface="Arial" pitchFamily="34" charset="0"/>
              <a:buChar char="•"/>
              <a:defRPr/>
            </a:pPr>
            <a:endParaRPr lang="en-IN" dirty="0" smtClean="0">
              <a:solidFill>
                <a:schemeClr val="tx1">
                  <a:lumMod val="65000"/>
                  <a:lumOff val="35000"/>
                </a:schemeClr>
              </a:solidFill>
            </a:endParaRPr>
          </a:p>
          <a:p>
            <a:pPr marL="45720" indent="0" eaLnBrk="1" fontAlgn="auto" hangingPunct="1">
              <a:spcAft>
                <a:spcPts val="0"/>
              </a:spcAft>
              <a:buFont typeface="Arial" pitchFamily="34" charset="0"/>
              <a:buNone/>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Issues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solidFill>
                  <a:schemeClr val="tx1">
                    <a:lumMod val="65000"/>
                    <a:lumOff val="35000"/>
                  </a:schemeClr>
                </a:solidFill>
              </a:rPr>
              <a:t>Must remain highly competitive and offer similar rewards as competitors</a:t>
            </a:r>
          </a:p>
          <a:p>
            <a:pPr eaLnBrk="1" fontAlgn="auto" hangingPunct="1">
              <a:spcAft>
                <a:spcPts val="0"/>
              </a:spcAft>
              <a:buFont typeface="Arial" pitchFamily="34" charset="0"/>
              <a:buChar char="•"/>
              <a:defRPr/>
            </a:pPr>
            <a:r>
              <a:rPr lang="en-US" dirty="0" smtClean="0">
                <a:solidFill>
                  <a:schemeClr val="tx1">
                    <a:lumMod val="65000"/>
                    <a:lumOff val="35000"/>
                  </a:schemeClr>
                </a:solidFill>
              </a:rPr>
              <a:t>A few problems:</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Customers are not concerned with monetary rewards, they are interested in recognition and preferential treatment</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Cabo San Viejo strives to make every customer feel like the most important customer so giving any kind of preferential treatment is a concern</a:t>
            </a:r>
          </a:p>
          <a:p>
            <a:pPr lvl="1" eaLnBrk="1" fontAlgn="auto" hangingPunct="1">
              <a:spcAft>
                <a:spcPts val="0"/>
              </a:spcAft>
              <a:buFont typeface="Courier New" pitchFamily="49" charset="0"/>
              <a:buChar char="-"/>
              <a:defRPr/>
            </a:pPr>
            <a:r>
              <a:rPr lang="en-US" dirty="0" smtClean="0">
                <a:solidFill>
                  <a:schemeClr val="tx1">
                    <a:lumMod val="65000"/>
                    <a:lumOff val="35000"/>
                  </a:schemeClr>
                </a:solidFill>
              </a:rPr>
              <a:t>Customers have high incomes and tastes, rewards must match those tastes</a:t>
            </a:r>
          </a:p>
          <a:p>
            <a:pPr eaLnBrk="1" fontAlgn="auto" hangingPunct="1">
              <a:spcAft>
                <a:spcPts val="0"/>
              </a:spcAft>
              <a:buFont typeface="Arial" pitchFamily="34" charset="0"/>
              <a:buChar char="•"/>
              <a:defRPr/>
            </a:pPr>
            <a:endParaRPr lang="en-IN" dirty="0" smtClean="0">
              <a:solidFill>
                <a:schemeClr val="tx1">
                  <a:lumMod val="65000"/>
                  <a:lumOff val="35000"/>
                </a:schemeClr>
              </a:solidFill>
            </a:endParaRPr>
          </a:p>
          <a:p>
            <a:pPr marL="45720" indent="0" eaLnBrk="1" fontAlgn="auto" hangingPunct="1">
              <a:spcAft>
                <a:spcPts val="0"/>
              </a:spcAft>
              <a:buFont typeface="Arial" pitchFamily="34" charset="0"/>
              <a:buNone/>
              <a:defRPr/>
            </a:pPr>
            <a:endParaRPr lang="en-US" dirty="0">
              <a:solidFill>
                <a:schemeClr val="tx1">
                  <a:lumMod val="65000"/>
                  <a:lumOff val="35000"/>
                </a:schemeClr>
              </a:solidFill>
            </a:endParaRPr>
          </a:p>
        </p:txBody>
      </p:sp>
    </p:spTree>
    <p:extLst>
      <p:ext uri="{BB962C8B-B14F-4D97-AF65-F5344CB8AC3E}">
        <p14:creationId xmlns:p14="http://schemas.microsoft.com/office/powerpoint/2010/main" val="3234563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Issues Continued</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lvl="1" eaLnBrk="1" fontAlgn="auto" hangingPunct="1">
              <a:spcAft>
                <a:spcPts val="0"/>
              </a:spcAft>
              <a:buFont typeface="Courier New" pitchFamily="49" charset="0"/>
              <a:buChar char="-"/>
              <a:defRPr/>
            </a:pPr>
            <a:r>
              <a:rPr lang="en-IN" dirty="0" smtClean="0">
                <a:solidFill>
                  <a:schemeClr val="tx1">
                    <a:lumMod val="65000"/>
                    <a:lumOff val="35000"/>
                  </a:schemeClr>
                </a:solidFill>
              </a:rPr>
              <a:t>Outdated and incomplete CRM system</a:t>
            </a:r>
          </a:p>
          <a:p>
            <a:pPr marL="457200" lvl="1" indent="0" eaLnBrk="1" fontAlgn="auto" hangingPunct="1">
              <a:spcAft>
                <a:spcPts val="0"/>
              </a:spcAft>
              <a:buNone/>
              <a:defRPr/>
            </a:pPr>
            <a:endParaRPr lang="en-IN" dirty="0" smtClean="0">
              <a:solidFill>
                <a:schemeClr val="tx1">
                  <a:lumMod val="65000"/>
                  <a:lumOff val="35000"/>
                </a:schemeClr>
              </a:solidFill>
            </a:endParaRPr>
          </a:p>
          <a:p>
            <a:pPr lvl="1" eaLnBrk="1" fontAlgn="auto" hangingPunct="1">
              <a:spcAft>
                <a:spcPts val="0"/>
              </a:spcAft>
              <a:buFont typeface="Courier New" pitchFamily="49" charset="0"/>
              <a:buChar char="-"/>
              <a:defRPr/>
            </a:pPr>
            <a:r>
              <a:rPr lang="en-IN" dirty="0" smtClean="0">
                <a:solidFill>
                  <a:schemeClr val="tx1">
                    <a:lumMod val="65000"/>
                    <a:lumOff val="35000"/>
                  </a:schemeClr>
                </a:solidFill>
              </a:rPr>
              <a:t>CRM systems are not linked between Cabo San Viejo and the </a:t>
            </a:r>
            <a:r>
              <a:rPr lang="en-IN" dirty="0" err="1" smtClean="0">
                <a:solidFill>
                  <a:schemeClr val="tx1">
                    <a:lumMod val="65000"/>
                    <a:lumOff val="35000"/>
                  </a:schemeClr>
                </a:solidFill>
              </a:rPr>
              <a:t>CaboDaySpas</a:t>
            </a:r>
            <a:endParaRPr lang="en-IN" dirty="0" smtClean="0">
              <a:solidFill>
                <a:schemeClr val="tx1">
                  <a:lumMod val="65000"/>
                  <a:lumOff val="35000"/>
                </a:schemeClr>
              </a:solidFill>
            </a:endParaRPr>
          </a:p>
          <a:p>
            <a:pPr marL="457200" lvl="1" indent="0" eaLnBrk="1" fontAlgn="auto" hangingPunct="1">
              <a:spcAft>
                <a:spcPts val="0"/>
              </a:spcAft>
              <a:buNone/>
              <a:defRPr/>
            </a:pPr>
            <a:endParaRPr lang="en-IN" dirty="0" smtClean="0">
              <a:solidFill>
                <a:schemeClr val="tx1">
                  <a:lumMod val="65000"/>
                  <a:lumOff val="35000"/>
                </a:schemeClr>
              </a:solidFill>
            </a:endParaRPr>
          </a:p>
          <a:p>
            <a:pPr lvl="1" eaLnBrk="1" fontAlgn="auto" hangingPunct="1">
              <a:spcAft>
                <a:spcPts val="0"/>
              </a:spcAft>
              <a:buFont typeface="Courier New" pitchFamily="49" charset="0"/>
              <a:buChar char="-"/>
              <a:defRPr/>
            </a:pPr>
            <a:r>
              <a:rPr lang="en-IN" dirty="0" smtClean="0">
                <a:solidFill>
                  <a:schemeClr val="tx1">
                    <a:lumMod val="65000"/>
                    <a:lumOff val="35000"/>
                  </a:schemeClr>
                </a:solidFill>
              </a:rPr>
              <a:t>Aging customer base, need to attract a younger crowd who now expect rewards systems </a:t>
            </a:r>
          </a:p>
          <a:p>
            <a:pPr marL="45720" indent="0" eaLnBrk="1" fontAlgn="auto" hangingPunct="1">
              <a:spcAft>
                <a:spcPts val="0"/>
              </a:spcAft>
              <a:buFont typeface="Arial" pitchFamily="34" charset="0"/>
              <a:buNone/>
              <a:defRPr/>
            </a:pPr>
            <a:endParaRPr lang="en-US" dirty="0">
              <a:solidFill>
                <a:schemeClr val="tx1">
                  <a:lumMod val="65000"/>
                  <a:lumOff val="35000"/>
                </a:schemeClr>
              </a:solidFill>
            </a:endParaRPr>
          </a:p>
        </p:txBody>
      </p:sp>
    </p:spTree>
    <p:extLst>
      <p:ext uri="{BB962C8B-B14F-4D97-AF65-F5344CB8AC3E}">
        <p14:creationId xmlns:p14="http://schemas.microsoft.com/office/powerpoint/2010/main" val="3234563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Barriers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marL="502920" indent="-457200" eaLnBrk="1" fontAlgn="auto" hangingPunct="1">
              <a:spcAft>
                <a:spcPts val="0"/>
              </a:spcAft>
              <a:defRPr/>
            </a:pPr>
            <a:r>
              <a:rPr lang="en-US" dirty="0" smtClean="0">
                <a:solidFill>
                  <a:schemeClr val="tx1">
                    <a:lumMod val="65000"/>
                    <a:lumOff val="35000"/>
                  </a:schemeClr>
                </a:solidFill>
              </a:rPr>
              <a:t>Grandfathering - Outdated CRM system does not have current customers’ complete information, obtaining this information from current loyal customers might be offensive</a:t>
            </a:r>
          </a:p>
          <a:p>
            <a:pPr marL="502920" indent="-457200" eaLnBrk="1" fontAlgn="auto" hangingPunct="1">
              <a:spcAft>
                <a:spcPts val="0"/>
              </a:spcAft>
              <a:defRPr/>
            </a:pPr>
            <a:r>
              <a:rPr lang="en-US" dirty="0" smtClean="0">
                <a:solidFill>
                  <a:schemeClr val="tx1">
                    <a:lumMod val="65000"/>
                    <a:lumOff val="35000"/>
                  </a:schemeClr>
                </a:solidFill>
              </a:rPr>
              <a:t>New CRM system is costly (hours, training, hardware, etc…)</a:t>
            </a:r>
            <a:endParaRPr lang="en-US" dirty="0">
              <a:solidFill>
                <a:schemeClr val="tx1">
                  <a:lumMod val="65000"/>
                  <a:lumOff val="35000"/>
                </a:schemeClr>
              </a:solidFill>
            </a:endParaRPr>
          </a:p>
        </p:txBody>
      </p:sp>
    </p:spTree>
    <p:extLst>
      <p:ext uri="{BB962C8B-B14F-4D97-AF65-F5344CB8AC3E}">
        <p14:creationId xmlns:p14="http://schemas.microsoft.com/office/powerpoint/2010/main" val="1158830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Lack of Action</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marL="502920" indent="-457200" eaLnBrk="1" fontAlgn="auto" hangingPunct="1">
              <a:spcAft>
                <a:spcPts val="0"/>
              </a:spcAft>
              <a:defRPr/>
            </a:pPr>
            <a:r>
              <a:rPr lang="en-US" dirty="0" smtClean="0">
                <a:solidFill>
                  <a:schemeClr val="tx1">
                    <a:lumMod val="65000"/>
                    <a:lumOff val="35000"/>
                  </a:schemeClr>
                </a:solidFill>
              </a:rPr>
              <a:t>Cabo San Viejo will not remain competitive with competitors who already offer such programs</a:t>
            </a:r>
          </a:p>
          <a:p>
            <a:pPr marL="502920" indent="-457200" eaLnBrk="1" fontAlgn="auto" hangingPunct="1">
              <a:spcAft>
                <a:spcPts val="0"/>
              </a:spcAft>
              <a:defRPr/>
            </a:pPr>
            <a:r>
              <a:rPr lang="en-US" dirty="0" smtClean="0">
                <a:solidFill>
                  <a:schemeClr val="tx1">
                    <a:lumMod val="65000"/>
                    <a:lumOff val="35000"/>
                  </a:schemeClr>
                </a:solidFill>
              </a:rPr>
              <a:t>Attracting a younger customer base will be difficult</a:t>
            </a:r>
          </a:p>
          <a:p>
            <a:pPr marL="502920" indent="-457200" eaLnBrk="1" fontAlgn="auto" hangingPunct="1">
              <a:spcAft>
                <a:spcPts val="0"/>
              </a:spcAft>
              <a:defRPr/>
            </a:pPr>
            <a:r>
              <a:rPr lang="en-US" dirty="0" smtClean="0">
                <a:solidFill>
                  <a:schemeClr val="tx1">
                    <a:lumMod val="65000"/>
                    <a:lumOff val="35000"/>
                  </a:schemeClr>
                </a:solidFill>
              </a:rPr>
              <a:t>Encouraging repeat visits will be difficult</a:t>
            </a:r>
            <a:endParaRPr lang="en-US" dirty="0">
              <a:solidFill>
                <a:schemeClr val="tx1">
                  <a:lumMod val="65000"/>
                  <a:lumOff val="35000"/>
                </a:schemeClr>
              </a:solidFill>
            </a:endParaRPr>
          </a:p>
        </p:txBody>
      </p:sp>
    </p:spTree>
    <p:extLst>
      <p:ext uri="{BB962C8B-B14F-4D97-AF65-F5344CB8AC3E}">
        <p14:creationId xmlns:p14="http://schemas.microsoft.com/office/powerpoint/2010/main" val="3247293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Option 1</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marL="45720" indent="0" eaLnBrk="1" fontAlgn="auto" hangingPunct="1">
              <a:spcAft>
                <a:spcPts val="0"/>
              </a:spcAft>
              <a:buFont typeface="Arial" pitchFamily="34" charset="0"/>
              <a:buChar char="•"/>
              <a:defRPr/>
            </a:pPr>
            <a:r>
              <a:rPr lang="en-US" dirty="0" smtClean="0">
                <a:solidFill>
                  <a:schemeClr val="tx1">
                    <a:lumMod val="65000"/>
                    <a:lumOff val="35000"/>
                  </a:schemeClr>
                </a:solidFill>
              </a:rPr>
              <a:t>Consists of 2 parts:</a:t>
            </a:r>
          </a:p>
          <a:p>
            <a:pPr marL="914400" lvl="1" indent="-469900" eaLnBrk="1" fontAlgn="auto" hangingPunct="1">
              <a:spcAft>
                <a:spcPts val="0"/>
              </a:spcAft>
              <a:buFont typeface="Arial" pitchFamily="34" charset="0"/>
              <a:buChar char="–"/>
              <a:defRPr/>
            </a:pPr>
            <a:r>
              <a:rPr lang="en-US" dirty="0" smtClean="0">
                <a:solidFill>
                  <a:schemeClr val="tx1">
                    <a:lumMod val="65000"/>
                    <a:lumOff val="35000"/>
                  </a:schemeClr>
                </a:solidFill>
              </a:rPr>
              <a:t>Implementation of a rewards program for repeat customers at the </a:t>
            </a:r>
            <a:r>
              <a:rPr lang="en-US" dirty="0" err="1" smtClean="0">
                <a:solidFill>
                  <a:schemeClr val="tx1">
                    <a:lumMod val="65000"/>
                    <a:lumOff val="35000"/>
                  </a:schemeClr>
                </a:solidFill>
              </a:rPr>
              <a:t>Cabo</a:t>
            </a:r>
            <a:r>
              <a:rPr lang="en-US" dirty="0" smtClean="0">
                <a:solidFill>
                  <a:schemeClr val="tx1">
                    <a:lumMod val="65000"/>
                    <a:lumOff val="35000"/>
                  </a:schemeClr>
                </a:solidFill>
              </a:rPr>
              <a:t> Day Spas</a:t>
            </a:r>
          </a:p>
          <a:p>
            <a:pPr marL="914400" lvl="1" indent="-469900" eaLnBrk="1" fontAlgn="auto" hangingPunct="1">
              <a:spcAft>
                <a:spcPts val="0"/>
              </a:spcAft>
              <a:buFont typeface="Arial" pitchFamily="34" charset="0"/>
              <a:buChar char="–"/>
              <a:defRPr/>
            </a:pPr>
            <a:r>
              <a:rPr lang="en-US" dirty="0" smtClean="0">
                <a:solidFill>
                  <a:schemeClr val="tx1">
                    <a:lumMod val="65000"/>
                    <a:lumOff val="35000"/>
                  </a:schemeClr>
                </a:solidFill>
              </a:rPr>
              <a:t>Implementation of a customer recognition program at all </a:t>
            </a:r>
            <a:r>
              <a:rPr lang="en-US" dirty="0" err="1" smtClean="0">
                <a:solidFill>
                  <a:schemeClr val="tx1">
                    <a:lumMod val="65000"/>
                    <a:lumOff val="35000"/>
                  </a:schemeClr>
                </a:solidFill>
              </a:rPr>
              <a:t>Cabo</a:t>
            </a:r>
            <a:r>
              <a:rPr lang="en-US" dirty="0" smtClean="0">
                <a:solidFill>
                  <a:schemeClr val="tx1">
                    <a:lumMod val="65000"/>
                    <a:lumOff val="35000"/>
                  </a:schemeClr>
                </a:solidFill>
              </a:rPr>
              <a:t> San Viejo locations</a:t>
            </a:r>
            <a:r>
              <a:rPr lang="en-US" dirty="0">
                <a:solidFill>
                  <a:schemeClr val="tx1">
                    <a:lumMod val="65000"/>
                    <a:lumOff val="35000"/>
                  </a:schemeClr>
                </a:solidFill>
              </a:rPr>
              <a:t> </a:t>
            </a:r>
            <a:r>
              <a:rPr lang="en-US" dirty="0" smtClean="0">
                <a:solidFill>
                  <a:schemeClr val="tx1">
                    <a:lumMod val="65000"/>
                    <a:lumOff val="35000"/>
                  </a:schemeClr>
                </a:solidFill>
              </a:rPr>
              <a:t>and would include installation of new CRM system to keep track of customer information and preferences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Option 1 – Rewards Program</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fontScale="92500"/>
          </a:bodyPr>
          <a:lstStyle/>
          <a:p>
            <a:pPr marL="45720" indent="0" eaLnBrk="1" fontAlgn="auto" hangingPunct="1">
              <a:spcAft>
                <a:spcPts val="0"/>
              </a:spcAft>
              <a:buFont typeface="Arial" pitchFamily="34" charset="0"/>
              <a:buChar char="•"/>
              <a:defRPr/>
            </a:pPr>
            <a:r>
              <a:rPr lang="en-US" dirty="0" smtClean="0">
                <a:solidFill>
                  <a:schemeClr val="tx1">
                    <a:lumMod val="65000"/>
                    <a:lumOff val="35000"/>
                  </a:schemeClr>
                </a:solidFill>
              </a:rPr>
              <a:t>Would allow customers to receive a 10% discount at the </a:t>
            </a:r>
            <a:r>
              <a:rPr lang="en-US" dirty="0" err="1" smtClean="0">
                <a:solidFill>
                  <a:schemeClr val="tx1">
                    <a:lumMod val="65000"/>
                    <a:lumOff val="35000"/>
                  </a:schemeClr>
                </a:solidFill>
              </a:rPr>
              <a:t>Cabo</a:t>
            </a:r>
            <a:r>
              <a:rPr lang="en-US" dirty="0" smtClean="0">
                <a:solidFill>
                  <a:schemeClr val="tx1">
                    <a:lumMod val="65000"/>
                    <a:lumOff val="35000"/>
                  </a:schemeClr>
                </a:solidFill>
              </a:rPr>
              <a:t> San Viejo overnight resort in Palm Springs after 5 visits to any </a:t>
            </a:r>
            <a:r>
              <a:rPr lang="en-US" dirty="0" err="1" smtClean="0">
                <a:solidFill>
                  <a:schemeClr val="tx1">
                    <a:lumMod val="65000"/>
                    <a:lumOff val="35000"/>
                  </a:schemeClr>
                </a:solidFill>
              </a:rPr>
              <a:t>Cabo</a:t>
            </a:r>
            <a:r>
              <a:rPr lang="en-US" dirty="0" smtClean="0">
                <a:solidFill>
                  <a:schemeClr val="tx1">
                    <a:lumMod val="65000"/>
                    <a:lumOff val="35000"/>
                  </a:schemeClr>
                </a:solidFill>
              </a:rPr>
              <a:t> Day Spa</a:t>
            </a:r>
          </a:p>
          <a:p>
            <a:pPr marL="45720" indent="0" eaLnBrk="1" fontAlgn="auto" hangingPunct="1">
              <a:spcAft>
                <a:spcPts val="0"/>
              </a:spcAft>
              <a:buFont typeface="Arial" pitchFamily="34" charset="0"/>
              <a:buChar char="•"/>
              <a:defRPr/>
            </a:pPr>
            <a:r>
              <a:rPr lang="en-US" dirty="0" smtClean="0">
                <a:solidFill>
                  <a:schemeClr val="tx1">
                    <a:lumMod val="65000"/>
                    <a:lumOff val="35000"/>
                  </a:schemeClr>
                </a:solidFill>
              </a:rPr>
              <a:t>Objective is to get the more price-sensitive customers at the day spas to try the </a:t>
            </a:r>
            <a:r>
              <a:rPr lang="en-US" dirty="0" err="1" smtClean="0">
                <a:solidFill>
                  <a:schemeClr val="tx1">
                    <a:lumMod val="65000"/>
                    <a:lumOff val="35000"/>
                  </a:schemeClr>
                </a:solidFill>
              </a:rPr>
              <a:t>Cabo</a:t>
            </a:r>
            <a:r>
              <a:rPr lang="en-US" dirty="0" smtClean="0">
                <a:solidFill>
                  <a:schemeClr val="tx1">
                    <a:lumMod val="65000"/>
                    <a:lumOff val="35000"/>
                  </a:schemeClr>
                </a:solidFill>
              </a:rPr>
              <a:t> San Viejo overnight resort</a:t>
            </a:r>
          </a:p>
          <a:p>
            <a:pPr marL="45720" indent="0" eaLnBrk="1" fontAlgn="auto" hangingPunct="1">
              <a:spcAft>
                <a:spcPts val="0"/>
              </a:spcAft>
              <a:buFont typeface="Arial" pitchFamily="34" charset="0"/>
              <a:buChar char="•"/>
              <a:defRPr/>
            </a:pPr>
            <a:r>
              <a:rPr lang="en-US" dirty="0" smtClean="0">
                <a:solidFill>
                  <a:schemeClr val="tx1">
                    <a:lumMod val="65000"/>
                    <a:lumOff val="35000"/>
                  </a:schemeClr>
                </a:solidFill>
              </a:rPr>
              <a:t>Repeat customers who only visit the </a:t>
            </a:r>
            <a:r>
              <a:rPr lang="en-US" dirty="0" err="1" smtClean="0">
                <a:solidFill>
                  <a:schemeClr val="tx1">
                    <a:lumMod val="65000"/>
                    <a:lumOff val="35000"/>
                  </a:schemeClr>
                </a:solidFill>
              </a:rPr>
              <a:t>Cabo</a:t>
            </a:r>
            <a:r>
              <a:rPr lang="en-US" dirty="0" smtClean="0">
                <a:solidFill>
                  <a:schemeClr val="tx1">
                    <a:lumMod val="65000"/>
                    <a:lumOff val="35000"/>
                  </a:schemeClr>
                </a:solidFill>
              </a:rPr>
              <a:t> San Viejo overnight resort would not be eligible for discounts (potential negative outcome)</a:t>
            </a:r>
          </a:p>
          <a:p>
            <a:pPr marL="45720" indent="0" eaLnBrk="1" fontAlgn="auto" hangingPunct="1">
              <a:spcAft>
                <a:spcPts val="0"/>
              </a:spcAft>
              <a:buFont typeface="Arial" pitchFamily="34" charset="0"/>
              <a:buChar char="•"/>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Option</a:t>
            </a:r>
            <a:r>
              <a:rPr lang="en-US" dirty="0" smtClean="0"/>
              <a:t> </a:t>
            </a:r>
            <a:r>
              <a:rPr lang="en-US" dirty="0" smtClean="0">
                <a:solidFill>
                  <a:schemeClr val="tx1">
                    <a:lumMod val="65000"/>
                    <a:lumOff val="35000"/>
                  </a:schemeClr>
                </a:solidFill>
              </a:rPr>
              <a:t>1 – Recognition Program</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solidFill>
                  <a:schemeClr val="tx1">
                    <a:lumMod val="65000"/>
                    <a:lumOff val="35000"/>
                  </a:schemeClr>
                </a:solidFill>
              </a:rPr>
              <a:t>Objective is to recognize repeat customers, making them feel valued and part of the </a:t>
            </a:r>
            <a:r>
              <a:rPr lang="en-US" dirty="0" err="1" smtClean="0">
                <a:solidFill>
                  <a:schemeClr val="tx1">
                    <a:lumMod val="65000"/>
                    <a:lumOff val="35000"/>
                  </a:schemeClr>
                </a:solidFill>
              </a:rPr>
              <a:t>Cabo</a:t>
            </a:r>
            <a:r>
              <a:rPr lang="en-US" dirty="0" smtClean="0">
                <a:solidFill>
                  <a:schemeClr val="tx1">
                    <a:lumMod val="65000"/>
                    <a:lumOff val="35000"/>
                  </a:schemeClr>
                </a:solidFill>
              </a:rPr>
              <a:t> San Viejo family</a:t>
            </a:r>
          </a:p>
          <a:p>
            <a:pPr eaLnBrk="1" fontAlgn="auto" hangingPunct="1">
              <a:spcAft>
                <a:spcPts val="0"/>
              </a:spcAft>
              <a:buFont typeface="Arial" pitchFamily="34" charset="0"/>
              <a:buChar char="•"/>
              <a:defRPr/>
            </a:pPr>
            <a:r>
              <a:rPr lang="en-US" dirty="0" smtClean="0">
                <a:solidFill>
                  <a:schemeClr val="tx1">
                    <a:lumMod val="65000"/>
                    <a:lumOff val="35000"/>
                  </a:schemeClr>
                </a:solidFill>
              </a:rPr>
              <a:t>New CRM system would be implemented that would track customer activity and service preferences</a:t>
            </a:r>
          </a:p>
          <a:p>
            <a:pPr eaLnBrk="1" fontAlgn="auto" hangingPunct="1">
              <a:spcAft>
                <a:spcPts val="0"/>
              </a:spcAft>
              <a:buFont typeface="Arial" pitchFamily="34" charset="0"/>
              <a:buChar char="•"/>
              <a:defRPr/>
            </a:pPr>
            <a:r>
              <a:rPr lang="en-US" dirty="0" smtClean="0">
                <a:solidFill>
                  <a:schemeClr val="tx1">
                    <a:lumMod val="65000"/>
                    <a:lumOff val="35000"/>
                  </a:schemeClr>
                </a:solidFill>
              </a:rPr>
              <a:t>All locations would have access to CRM system and upon arrival at any </a:t>
            </a:r>
            <a:r>
              <a:rPr lang="en-US" dirty="0" err="1" smtClean="0">
                <a:solidFill>
                  <a:schemeClr val="tx1">
                    <a:lumMod val="65000"/>
                    <a:lumOff val="35000"/>
                  </a:schemeClr>
                </a:solidFill>
              </a:rPr>
              <a:t>Cabo</a:t>
            </a:r>
            <a:r>
              <a:rPr lang="en-US" dirty="0" smtClean="0">
                <a:solidFill>
                  <a:schemeClr val="tx1">
                    <a:lumMod val="65000"/>
                    <a:lumOff val="35000"/>
                  </a:schemeClr>
                </a:solidFill>
              </a:rPr>
              <a:t> San Viejo location, repeat customers would be greeted by name and receive list of recommended activities based on activities they participated in on previous visits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Issue</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marL="45720" indent="0" algn="ctr" eaLnBrk="1" fontAlgn="auto" hangingPunct="1">
              <a:spcAft>
                <a:spcPts val="0"/>
              </a:spcAft>
              <a:buNone/>
              <a:defRPr/>
            </a:pPr>
            <a:endParaRPr lang="en-US" dirty="0" smtClean="0"/>
          </a:p>
          <a:p>
            <a:pPr marL="45720" indent="0" algn="ctr" eaLnBrk="1" fontAlgn="auto" hangingPunct="1">
              <a:spcAft>
                <a:spcPts val="0"/>
              </a:spcAft>
              <a:buNone/>
              <a:defRPr/>
            </a:pPr>
            <a:endParaRPr lang="en-US" dirty="0">
              <a:solidFill>
                <a:schemeClr val="tx1">
                  <a:lumMod val="65000"/>
                  <a:lumOff val="35000"/>
                </a:schemeClr>
              </a:solidFill>
            </a:endParaRPr>
          </a:p>
          <a:p>
            <a:pPr marL="45720" indent="0" algn="ctr" eaLnBrk="1" fontAlgn="auto" hangingPunct="1">
              <a:spcAft>
                <a:spcPts val="0"/>
              </a:spcAft>
              <a:buNone/>
              <a:defRPr/>
            </a:pPr>
            <a:r>
              <a:rPr lang="en-US" dirty="0" smtClean="0">
                <a:solidFill>
                  <a:schemeClr val="tx1">
                    <a:lumMod val="65000"/>
                    <a:lumOff val="35000"/>
                  </a:schemeClr>
                </a:solidFill>
              </a:rPr>
              <a:t>Cabo </a:t>
            </a:r>
            <a:r>
              <a:rPr lang="en-US" dirty="0">
                <a:solidFill>
                  <a:schemeClr val="tx1">
                    <a:lumMod val="65000"/>
                    <a:lumOff val="35000"/>
                  </a:schemeClr>
                </a:solidFill>
              </a:rPr>
              <a:t>Can Viejo is now faced with deciding on whether or not to implement a rewards/loyalty program and if so, how to go about making this change</a:t>
            </a:r>
            <a:r>
              <a:rPr lang="en-US" dirty="0" smtClean="0">
                <a:solidFill>
                  <a:schemeClr val="tx1">
                    <a:lumMod val="65000"/>
                    <a:lumOff val="35000"/>
                  </a:schemeClr>
                </a:solidFill>
              </a:rPr>
              <a:t>.</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tx1">
                    <a:lumMod val="65000"/>
                    <a:lumOff val="35000"/>
                  </a:schemeClr>
                </a:solidFill>
              </a:rPr>
              <a:t>Option</a:t>
            </a:r>
            <a:r>
              <a:rPr lang="en-US" dirty="0" smtClean="0"/>
              <a:t> </a:t>
            </a:r>
            <a:r>
              <a:rPr lang="en-US" dirty="0" smtClean="0">
                <a:solidFill>
                  <a:schemeClr val="tx1">
                    <a:lumMod val="65000"/>
                    <a:lumOff val="35000"/>
                  </a:schemeClr>
                </a:solidFill>
              </a:rPr>
              <a:t>1 – Recognition Program (Continued)</a:t>
            </a:r>
            <a:endParaRPr lang="en-US" dirty="0"/>
          </a:p>
        </p:txBody>
      </p:sp>
      <p:sp>
        <p:nvSpPr>
          <p:cNvPr id="3" name="Content Placeholder 2"/>
          <p:cNvSpPr>
            <a:spLocks noGrp="1"/>
          </p:cNvSpPr>
          <p:nvPr>
            <p:ph idx="1"/>
          </p:nvPr>
        </p:nvSpPr>
        <p:spPr>
          <a:xfrm>
            <a:off x="457200" y="2133600"/>
            <a:ext cx="8229600" cy="4525963"/>
          </a:xfrm>
        </p:spPr>
        <p:txBody>
          <a:bodyPr rtlCol="0">
            <a:normAutofit/>
          </a:bodyPr>
          <a:lstStyle/>
          <a:p>
            <a:pPr eaLnBrk="1" fontAlgn="auto" hangingPunct="1">
              <a:lnSpc>
                <a:spcPct val="80000"/>
              </a:lnSpc>
              <a:spcAft>
                <a:spcPts val="0"/>
              </a:spcAft>
              <a:buFont typeface="Arial" pitchFamily="34" charset="0"/>
              <a:buChar char="•"/>
              <a:defRPr/>
            </a:pPr>
            <a:r>
              <a:rPr lang="en-US" sz="3000" dirty="0" smtClean="0">
                <a:solidFill>
                  <a:schemeClr val="tx1">
                    <a:lumMod val="65000"/>
                    <a:lumOff val="35000"/>
                  </a:schemeClr>
                </a:solidFill>
              </a:rPr>
              <a:t>Repeat customers at </a:t>
            </a:r>
            <a:r>
              <a:rPr lang="en-US" sz="3000" dirty="0" err="1" smtClean="0">
                <a:solidFill>
                  <a:schemeClr val="tx1">
                    <a:lumMod val="65000"/>
                    <a:lumOff val="35000"/>
                  </a:schemeClr>
                </a:solidFill>
              </a:rPr>
              <a:t>Cabo</a:t>
            </a:r>
            <a:r>
              <a:rPr lang="en-US" sz="3000" dirty="0" smtClean="0">
                <a:solidFill>
                  <a:schemeClr val="tx1">
                    <a:lumMod val="65000"/>
                    <a:lumOff val="35000"/>
                  </a:schemeClr>
                </a:solidFill>
              </a:rPr>
              <a:t> San Viejo overnight resort would receive a fruit basket, flowers and a greeting card addressed to them by name at check-in</a:t>
            </a:r>
          </a:p>
          <a:p>
            <a:pPr eaLnBrk="1" fontAlgn="auto" hangingPunct="1">
              <a:lnSpc>
                <a:spcPct val="80000"/>
              </a:lnSpc>
              <a:spcAft>
                <a:spcPts val="0"/>
              </a:spcAft>
              <a:buFont typeface="Arial" pitchFamily="34" charset="0"/>
              <a:buChar char="•"/>
              <a:defRPr/>
            </a:pPr>
            <a:r>
              <a:rPr lang="en-US" sz="3000" dirty="0" smtClean="0">
                <a:solidFill>
                  <a:schemeClr val="tx1">
                    <a:lumMod val="65000"/>
                    <a:lumOff val="35000"/>
                  </a:schemeClr>
                </a:solidFill>
              </a:rPr>
              <a:t>Repeat customers would not receive any type of preferential treatment when scheduling activities or services (potential negative outcome) which prevents first-time customers from feeling alienated or in a lower tier than repeat customers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Option 2 - Memberships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lnSpcReduction="10000"/>
          </a:bodyPr>
          <a:lstStyle/>
          <a:p>
            <a:pPr marL="45720" indent="0" eaLnBrk="1" fontAlgn="auto" hangingPunct="1">
              <a:spcAft>
                <a:spcPts val="0"/>
              </a:spcAft>
              <a:buFont typeface="Arial" pitchFamily="34" charset="0"/>
              <a:buNone/>
              <a:defRPr/>
            </a:pPr>
            <a:r>
              <a:rPr lang="en-US" dirty="0" smtClean="0">
                <a:solidFill>
                  <a:schemeClr val="tx1">
                    <a:lumMod val="65000"/>
                    <a:lumOff val="35000"/>
                  </a:schemeClr>
                </a:solidFill>
              </a:rPr>
              <a:t>Membership program</a:t>
            </a:r>
          </a:p>
          <a:p>
            <a:pPr marL="806450" lvl="1" indent="-361950" algn="just" eaLnBrk="1" fontAlgn="auto" hangingPunct="1">
              <a:spcAft>
                <a:spcPts val="0"/>
              </a:spcAft>
              <a:buFont typeface="Arial" pitchFamily="34" charset="0"/>
              <a:buChar char="–"/>
              <a:defRPr/>
            </a:pPr>
            <a:r>
              <a:rPr lang="en-US" dirty="0" smtClean="0">
                <a:solidFill>
                  <a:schemeClr val="tx1">
                    <a:lumMod val="65000"/>
                    <a:lumOff val="35000"/>
                  </a:schemeClr>
                </a:solidFill>
              </a:rPr>
              <a:t> Helps to alleviate  the 35% price drop during 	summer months</a:t>
            </a:r>
          </a:p>
          <a:p>
            <a:pPr marL="806450" lvl="1" indent="-361950" algn="just" eaLnBrk="1" fontAlgn="auto" hangingPunct="1">
              <a:spcAft>
                <a:spcPts val="0"/>
              </a:spcAft>
              <a:buFont typeface="Arial" pitchFamily="34" charset="0"/>
              <a:buChar char="–"/>
              <a:defRPr/>
            </a:pPr>
            <a:r>
              <a:rPr lang="en-US" dirty="0" smtClean="0">
                <a:solidFill>
                  <a:schemeClr val="tx1">
                    <a:lumMod val="65000"/>
                    <a:lumOff val="35000"/>
                  </a:schemeClr>
                </a:solidFill>
              </a:rPr>
              <a:t> Helps to provide cross-functional marketing</a:t>
            </a:r>
          </a:p>
          <a:p>
            <a:pPr marL="806450" lvl="1" indent="-361950" algn="just" eaLnBrk="1" fontAlgn="auto" hangingPunct="1">
              <a:spcAft>
                <a:spcPts val="0"/>
              </a:spcAft>
              <a:buFont typeface="Arial" pitchFamily="34" charset="0"/>
              <a:buChar char="–"/>
              <a:defRPr/>
            </a:pPr>
            <a:r>
              <a:rPr lang="en-US" dirty="0" smtClean="0">
                <a:solidFill>
                  <a:schemeClr val="tx1">
                    <a:lumMod val="65000"/>
                    <a:lumOff val="35000"/>
                  </a:schemeClr>
                </a:solidFill>
              </a:rPr>
              <a:t> Takes advantage of first time customers overall 	satisfaction</a:t>
            </a:r>
          </a:p>
          <a:p>
            <a:pPr marL="806450" lvl="1" indent="-361950" algn="just" eaLnBrk="1" fontAlgn="auto" hangingPunct="1">
              <a:spcAft>
                <a:spcPts val="0"/>
              </a:spcAft>
              <a:buFont typeface="Arial" pitchFamily="34" charset="0"/>
              <a:buChar char="–"/>
              <a:defRPr/>
            </a:pPr>
            <a:r>
              <a:rPr lang="en-US" dirty="0" smtClean="0">
                <a:solidFill>
                  <a:schemeClr val="tx1">
                    <a:lumMod val="65000"/>
                    <a:lumOff val="35000"/>
                  </a:schemeClr>
                </a:solidFill>
              </a:rPr>
              <a:t>Allows company to track which facilities are being used by which customers which allows for </a:t>
            </a:r>
            <a:r>
              <a:rPr lang="en-US" dirty="0" err="1" smtClean="0">
                <a:solidFill>
                  <a:schemeClr val="tx1">
                    <a:lumMod val="65000"/>
                    <a:lumOff val="35000"/>
                  </a:schemeClr>
                </a:solidFill>
              </a:rPr>
              <a:t>Cabo</a:t>
            </a:r>
            <a:r>
              <a:rPr lang="en-US" dirty="0" smtClean="0">
                <a:solidFill>
                  <a:schemeClr val="tx1">
                    <a:lumMod val="65000"/>
                    <a:lumOff val="35000"/>
                  </a:schemeClr>
                </a:solidFill>
              </a:rPr>
              <a:t> to tailor visits more specifically to the	needs of frequent customers</a:t>
            </a:r>
          </a:p>
          <a:p>
            <a:pPr marL="45720" indent="0" eaLnBrk="1" fontAlgn="auto" hangingPunct="1">
              <a:spcAft>
                <a:spcPts val="0"/>
              </a:spcAft>
              <a:buFont typeface="Arial" pitchFamily="34" charset="0"/>
              <a:buNone/>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Option 2 Reasoning</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Autofit/>
          </a:bodyPr>
          <a:lstStyle/>
          <a:p>
            <a:pPr marL="228600" indent="-184150" algn="just" eaLnBrk="1" fontAlgn="auto" hangingPunct="1">
              <a:spcAft>
                <a:spcPts val="0"/>
              </a:spcAft>
              <a:buFont typeface="Arial" pitchFamily="34" charset="0"/>
              <a:buChar char="•"/>
              <a:defRPr/>
            </a:pPr>
            <a:r>
              <a:rPr lang="en-US" sz="2000" dirty="0" smtClean="0">
                <a:solidFill>
                  <a:schemeClr val="tx1">
                    <a:lumMod val="65000"/>
                    <a:lumOff val="35000"/>
                  </a:schemeClr>
                </a:solidFill>
              </a:rPr>
              <a:t> An extended membership payment plan would </a:t>
            </a:r>
            <a:r>
              <a:rPr lang="en-US" sz="2000" u="sng" dirty="0" smtClean="0">
                <a:solidFill>
                  <a:schemeClr val="tx1">
                    <a:lumMod val="65000"/>
                    <a:lumOff val="35000"/>
                  </a:schemeClr>
                </a:solidFill>
              </a:rPr>
              <a:t>guarantee revenue      throughout the summer months</a:t>
            </a:r>
            <a:r>
              <a:rPr lang="en-US" sz="2000" dirty="0" smtClean="0">
                <a:solidFill>
                  <a:schemeClr val="tx1">
                    <a:lumMod val="65000"/>
                    <a:lumOff val="35000"/>
                  </a:schemeClr>
                </a:solidFill>
              </a:rPr>
              <a:t> giving Cabo the ability to lower rates less than the current 35% for first time visitors</a:t>
            </a:r>
          </a:p>
          <a:p>
            <a:pPr marL="228600" indent="-184150" algn="just" eaLnBrk="1" fontAlgn="auto" hangingPunct="1">
              <a:spcAft>
                <a:spcPts val="0"/>
              </a:spcAft>
              <a:buFont typeface="Arial" pitchFamily="34" charset="0"/>
              <a:buChar char="•"/>
              <a:defRPr/>
            </a:pPr>
            <a:r>
              <a:rPr lang="en-US" sz="2000" dirty="0" smtClean="0">
                <a:solidFill>
                  <a:schemeClr val="tx1">
                    <a:lumMod val="65000"/>
                    <a:lumOff val="35000"/>
                  </a:schemeClr>
                </a:solidFill>
              </a:rPr>
              <a:t>By providing a membership that can be used at all locations, some customers may be more willing to visit the resort or one of the day spas providing </a:t>
            </a:r>
            <a:r>
              <a:rPr lang="en-US" sz="2000" u="sng" dirty="0" smtClean="0">
                <a:solidFill>
                  <a:schemeClr val="tx1">
                    <a:lumMod val="65000"/>
                    <a:lumOff val="35000"/>
                  </a:schemeClr>
                </a:solidFill>
              </a:rPr>
              <a:t>cross-functional marketing</a:t>
            </a:r>
            <a:endParaRPr lang="en-US" sz="2000" dirty="0" smtClean="0">
              <a:solidFill>
                <a:schemeClr val="tx1">
                  <a:lumMod val="65000"/>
                  <a:lumOff val="35000"/>
                </a:schemeClr>
              </a:solidFill>
            </a:endParaRPr>
          </a:p>
          <a:p>
            <a:pPr marL="228600" indent="-184150" algn="just" eaLnBrk="1" fontAlgn="auto" hangingPunct="1">
              <a:spcAft>
                <a:spcPts val="0"/>
              </a:spcAft>
              <a:buFont typeface="Arial" pitchFamily="34" charset="0"/>
              <a:buChar char="•"/>
              <a:defRPr/>
            </a:pPr>
            <a:r>
              <a:rPr lang="en-US" sz="2000" dirty="0" smtClean="0">
                <a:solidFill>
                  <a:schemeClr val="tx1">
                    <a:lumMod val="65000"/>
                    <a:lumOff val="35000"/>
                  </a:schemeClr>
                </a:solidFill>
              </a:rPr>
              <a:t>First time customers may be so pleased with the experience that they sign up for the membership expecting to visit often when realistically they may not, providing revenue not currently present</a:t>
            </a:r>
          </a:p>
          <a:p>
            <a:pPr marL="228600" indent="-184150" algn="just" eaLnBrk="1" fontAlgn="auto" hangingPunct="1">
              <a:spcAft>
                <a:spcPts val="0"/>
              </a:spcAft>
              <a:buFont typeface="Arial" pitchFamily="34" charset="0"/>
              <a:buChar char="•"/>
              <a:defRPr/>
            </a:pPr>
            <a:r>
              <a:rPr lang="en-US" sz="2000" dirty="0" smtClean="0">
                <a:solidFill>
                  <a:schemeClr val="tx1">
                    <a:lumMod val="65000"/>
                    <a:lumOff val="35000"/>
                  </a:schemeClr>
                </a:solidFill>
              </a:rPr>
              <a:t>Allows Cabo to track which customers use which facilities </a:t>
            </a:r>
            <a:r>
              <a:rPr lang="en-US" sz="2000" u="sng" dirty="0" smtClean="0">
                <a:solidFill>
                  <a:schemeClr val="tx1">
                    <a:lumMod val="65000"/>
                    <a:lumOff val="35000"/>
                  </a:schemeClr>
                </a:solidFill>
              </a:rPr>
              <a:t>making CRM easier</a:t>
            </a:r>
            <a:r>
              <a:rPr lang="en-US" sz="2000" dirty="0" smtClean="0">
                <a:solidFill>
                  <a:schemeClr val="tx1">
                    <a:lumMod val="65000"/>
                    <a:lumOff val="35000"/>
                  </a:schemeClr>
                </a:solidFill>
              </a:rPr>
              <a:t>  </a:t>
            </a:r>
          </a:p>
          <a:p>
            <a:pPr marL="628650" lvl="1" indent="-184150" algn="just" eaLnBrk="1" fontAlgn="auto" hangingPunct="1">
              <a:spcAft>
                <a:spcPts val="0"/>
              </a:spcAft>
              <a:buFont typeface="Arial" pitchFamily="34" charset="0"/>
              <a:buChar char="–"/>
              <a:defRPr/>
            </a:pPr>
            <a:r>
              <a:rPr lang="en-US" sz="1600" dirty="0" smtClean="0">
                <a:solidFill>
                  <a:schemeClr val="tx1">
                    <a:lumMod val="65000"/>
                    <a:lumOff val="35000"/>
                  </a:schemeClr>
                </a:solidFill>
              </a:rPr>
              <a:t>Provides the ability to </a:t>
            </a:r>
            <a:r>
              <a:rPr lang="en-US" sz="1600" u="sng" dirty="0" smtClean="0">
                <a:solidFill>
                  <a:schemeClr val="tx1">
                    <a:lumMod val="65000"/>
                    <a:lumOff val="35000"/>
                  </a:schemeClr>
                </a:solidFill>
              </a:rPr>
              <a:t>tailor visits</a:t>
            </a:r>
            <a:r>
              <a:rPr lang="en-US" sz="1600" dirty="0" smtClean="0">
                <a:solidFill>
                  <a:schemeClr val="tx1">
                    <a:lumMod val="65000"/>
                    <a:lumOff val="35000"/>
                  </a:schemeClr>
                </a:solidFill>
              </a:rPr>
              <a:t> for the most frequent customers and provide benefits such as fruit baskets because we know exactly how often customers are visiting</a:t>
            </a:r>
            <a:endParaRPr lang="en-US" sz="16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eaLnBrk="1" hangingPunct="1">
              <a:defRPr/>
            </a:pPr>
            <a:r>
              <a:rPr lang="en-US" dirty="0" smtClean="0">
                <a:solidFill>
                  <a:schemeClr val="tx1">
                    <a:lumMod val="65000"/>
                    <a:lumOff val="35000"/>
                  </a:schemeClr>
                </a:solidFill>
              </a:rPr>
              <a:t>Option 2-Cons</a:t>
            </a:r>
            <a:endParaRPr lang="en-US" dirty="0">
              <a:solidFill>
                <a:schemeClr val="tx1">
                  <a:lumMod val="65000"/>
                  <a:lumOff val="35000"/>
                </a:schemeClr>
              </a:solidFill>
            </a:endParaRPr>
          </a:p>
        </p:txBody>
      </p:sp>
      <p:sp>
        <p:nvSpPr>
          <p:cNvPr id="20483" name="Content Placeholder 2"/>
          <p:cNvSpPr>
            <a:spLocks noGrp="1"/>
          </p:cNvSpPr>
          <p:nvPr>
            <p:ph idx="1"/>
          </p:nvPr>
        </p:nvSpPr>
        <p:spPr/>
        <p:txBody>
          <a:bodyPr/>
          <a:lstStyle/>
          <a:p>
            <a:pPr eaLnBrk="1" hangingPunct="1"/>
            <a:r>
              <a:rPr lang="en-US" sz="2400" dirty="0" smtClean="0">
                <a:solidFill>
                  <a:schemeClr val="tx1">
                    <a:lumMod val="65000"/>
                    <a:lumOff val="35000"/>
                  </a:schemeClr>
                </a:solidFill>
              </a:rPr>
              <a:t>Membership program</a:t>
            </a:r>
          </a:p>
          <a:p>
            <a:pPr lvl="1" eaLnBrk="1" hangingPunct="1"/>
            <a:r>
              <a:rPr lang="en-US" sz="2400" dirty="0" smtClean="0">
                <a:solidFill>
                  <a:schemeClr val="tx1">
                    <a:lumMod val="65000"/>
                    <a:lumOff val="35000"/>
                  </a:schemeClr>
                </a:solidFill>
              </a:rPr>
              <a:t>Possibility of a decrease in revenue if customers visit more frequently than the memberships account for</a:t>
            </a:r>
          </a:p>
          <a:p>
            <a:pPr lvl="1" eaLnBrk="1" hangingPunct="1"/>
            <a:r>
              <a:rPr lang="en-US" sz="2400" dirty="0" smtClean="0">
                <a:solidFill>
                  <a:schemeClr val="tx1">
                    <a:lumMod val="65000"/>
                    <a:lumOff val="35000"/>
                  </a:schemeClr>
                </a:solidFill>
              </a:rPr>
              <a:t>If a customer visits even one time more frequent than their tiered membership, do you charge for the entire next tier?</a:t>
            </a:r>
          </a:p>
          <a:p>
            <a:pPr lvl="1" eaLnBrk="1" hangingPunct="1"/>
            <a:r>
              <a:rPr lang="en-US" sz="2400" dirty="0" smtClean="0">
                <a:solidFill>
                  <a:schemeClr val="tx1">
                    <a:lumMod val="65000"/>
                    <a:lumOff val="35000"/>
                  </a:schemeClr>
                </a:solidFill>
              </a:rPr>
              <a:t>If a higher tiered member visits less do we refund the money?</a:t>
            </a:r>
          </a:p>
          <a:p>
            <a:pPr lvl="1" eaLnBrk="1" hangingPunct="1"/>
            <a:r>
              <a:rPr lang="en-US" sz="2400" dirty="0" smtClean="0">
                <a:solidFill>
                  <a:schemeClr val="tx1">
                    <a:lumMod val="65000"/>
                    <a:lumOff val="35000"/>
                  </a:schemeClr>
                </a:solidFill>
              </a:rPr>
              <a:t>Do they charge more for those who visit both the day spas and resort even if those customers visit less than someone who only visits one?</a:t>
            </a:r>
          </a:p>
          <a:p>
            <a:pPr lvl="1" eaLnBrk="1" hangingPunct="1"/>
            <a:r>
              <a:rPr lang="en-US" sz="2400" dirty="0" smtClean="0">
                <a:solidFill>
                  <a:schemeClr val="tx1">
                    <a:lumMod val="65000"/>
                    <a:lumOff val="35000"/>
                  </a:schemeClr>
                </a:solidFill>
              </a:rPr>
              <a:t>How to “grandfather in” past loyal customers?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tx1">
                    <a:lumMod val="65000"/>
                    <a:lumOff val="35000"/>
                  </a:schemeClr>
                </a:solidFill>
              </a:rPr>
              <a:t>Option 2-Cons</a:t>
            </a:r>
            <a:endParaRPr lang="en-US" dirty="0">
              <a:solidFill>
                <a:schemeClr val="tx1">
                  <a:lumMod val="65000"/>
                  <a:lumOff val="35000"/>
                </a:schemeClr>
              </a:solidFill>
            </a:endParaRPr>
          </a:p>
        </p:txBody>
      </p:sp>
      <p:sp>
        <p:nvSpPr>
          <p:cNvPr id="21507" name="Content Placeholder 2"/>
          <p:cNvSpPr>
            <a:spLocks noGrp="1"/>
          </p:cNvSpPr>
          <p:nvPr>
            <p:ph idx="1"/>
          </p:nvPr>
        </p:nvSpPr>
        <p:spPr/>
        <p:txBody>
          <a:bodyPr/>
          <a:lstStyle/>
          <a:p>
            <a:pPr eaLnBrk="1" hangingPunct="1"/>
            <a:r>
              <a:rPr lang="en-US" dirty="0" smtClean="0">
                <a:solidFill>
                  <a:schemeClr val="tx1">
                    <a:lumMod val="65000"/>
                    <a:lumOff val="35000"/>
                  </a:schemeClr>
                </a:solidFill>
              </a:rPr>
              <a:t>Referrals</a:t>
            </a:r>
          </a:p>
          <a:p>
            <a:pPr lvl="1" eaLnBrk="1" hangingPunct="1"/>
            <a:r>
              <a:rPr lang="en-US" dirty="0" smtClean="0">
                <a:solidFill>
                  <a:schemeClr val="tx1">
                    <a:lumMod val="65000"/>
                    <a:lumOff val="35000"/>
                  </a:schemeClr>
                </a:solidFill>
              </a:rPr>
              <a:t>Continuing motivation after rewards have been paid out</a:t>
            </a:r>
          </a:p>
          <a:p>
            <a:pPr lvl="1" eaLnBrk="1" hangingPunct="1"/>
            <a:r>
              <a:rPr lang="en-US" dirty="0" smtClean="0">
                <a:solidFill>
                  <a:schemeClr val="tx1">
                    <a:lumMod val="65000"/>
                    <a:lumOff val="35000"/>
                  </a:schemeClr>
                </a:solidFill>
              </a:rPr>
              <a:t>Fraud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Final Recommendation</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lnSpcReduction="10000"/>
          </a:bodyPr>
          <a:lstStyle/>
          <a:p>
            <a:pPr marL="282575" indent="-238125" eaLnBrk="1" fontAlgn="auto" hangingPunct="1">
              <a:spcAft>
                <a:spcPts val="0"/>
              </a:spcAft>
              <a:defRPr/>
            </a:pPr>
            <a:r>
              <a:rPr lang="en-US" dirty="0" smtClean="0">
                <a:solidFill>
                  <a:schemeClr val="tx1">
                    <a:lumMod val="65000"/>
                    <a:lumOff val="35000"/>
                  </a:schemeClr>
                </a:solidFill>
              </a:rPr>
              <a:t>Option 1 (rewards program &amp; customer recognition program) is the most cost effective way to increase perceived value</a:t>
            </a:r>
          </a:p>
          <a:p>
            <a:pPr marL="282575" indent="-238125" eaLnBrk="1" fontAlgn="auto" hangingPunct="1">
              <a:spcAft>
                <a:spcPts val="0"/>
              </a:spcAft>
              <a:defRPr/>
            </a:pPr>
            <a:r>
              <a:rPr lang="en-US" dirty="0" smtClean="0">
                <a:solidFill>
                  <a:schemeClr val="tx1">
                    <a:lumMod val="65000"/>
                    <a:lumOff val="35000"/>
                  </a:schemeClr>
                </a:solidFill>
              </a:rPr>
              <a:t>Increases at least 3 of 6 dimensions of value (functional price value, emotional value, social value) of the </a:t>
            </a:r>
            <a:r>
              <a:rPr lang="en-US" dirty="0" err="1" smtClean="0">
                <a:solidFill>
                  <a:schemeClr val="tx1">
                    <a:lumMod val="65000"/>
                    <a:lumOff val="35000"/>
                  </a:schemeClr>
                </a:solidFill>
              </a:rPr>
              <a:t>Fandos</a:t>
            </a:r>
            <a:r>
              <a:rPr lang="en-US" dirty="0" smtClean="0">
                <a:solidFill>
                  <a:schemeClr val="tx1">
                    <a:lumMod val="65000"/>
                    <a:lumOff val="35000"/>
                  </a:schemeClr>
                </a:solidFill>
              </a:rPr>
              <a:t> </a:t>
            </a:r>
            <a:r>
              <a:rPr lang="en-US" dirty="0" err="1" smtClean="0">
                <a:solidFill>
                  <a:schemeClr val="tx1">
                    <a:lumMod val="65000"/>
                    <a:lumOff val="35000"/>
                  </a:schemeClr>
                </a:solidFill>
              </a:rPr>
              <a:t>Roig</a:t>
            </a:r>
            <a:r>
              <a:rPr lang="en-US" dirty="0" smtClean="0">
                <a:solidFill>
                  <a:schemeClr val="tx1">
                    <a:lumMod val="65000"/>
                    <a:lumOff val="35000"/>
                  </a:schemeClr>
                </a:solidFill>
              </a:rPr>
              <a:t> et al. model</a:t>
            </a:r>
          </a:p>
          <a:p>
            <a:pPr marL="282575" indent="-238125" eaLnBrk="1" fontAlgn="auto" hangingPunct="1">
              <a:spcAft>
                <a:spcPts val="0"/>
              </a:spcAft>
              <a:defRPr/>
            </a:pPr>
            <a:r>
              <a:rPr lang="en-US" dirty="0" smtClean="0">
                <a:solidFill>
                  <a:schemeClr val="tx1">
                    <a:lumMod val="65000"/>
                    <a:lumOff val="35000"/>
                  </a:schemeClr>
                </a:solidFill>
              </a:rPr>
              <a:t>Increases in perceived value lead to increased satisfaction and ultimately increased customer loyalty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solidFill>
                  <a:schemeClr val="tx1">
                    <a:lumMod val="65000"/>
                    <a:lumOff val="35000"/>
                  </a:schemeClr>
                </a:solidFill>
              </a:rPr>
              <a:t>Fandos</a:t>
            </a:r>
            <a:r>
              <a:rPr lang="en-US" dirty="0" smtClean="0">
                <a:solidFill>
                  <a:schemeClr val="tx1">
                    <a:lumMod val="65000"/>
                    <a:lumOff val="35000"/>
                  </a:schemeClr>
                </a:solidFill>
              </a:rPr>
              <a:t> </a:t>
            </a:r>
            <a:r>
              <a:rPr lang="en-US" dirty="0" err="1" smtClean="0">
                <a:solidFill>
                  <a:schemeClr val="tx1">
                    <a:lumMod val="65000"/>
                    <a:lumOff val="35000"/>
                  </a:schemeClr>
                </a:solidFill>
              </a:rPr>
              <a:t>Roig</a:t>
            </a:r>
            <a:r>
              <a:rPr lang="en-US" dirty="0" smtClean="0">
                <a:solidFill>
                  <a:schemeClr val="tx1">
                    <a:lumMod val="65000"/>
                    <a:lumOff val="35000"/>
                  </a:schemeClr>
                </a:solidFill>
              </a:rPr>
              <a:t> et al. model</a:t>
            </a:r>
            <a:endParaRPr lang="en-US" dirty="0">
              <a:solidFill>
                <a:schemeClr val="tx1">
                  <a:lumMod val="65000"/>
                  <a:lumOff val="35000"/>
                </a:schemeClr>
              </a:solidFill>
            </a:endParaRPr>
          </a:p>
        </p:txBody>
      </p:sp>
      <p:grpSp>
        <p:nvGrpSpPr>
          <p:cNvPr id="3" name="Group 1"/>
          <p:cNvGrpSpPr>
            <a:grpSpLocks noGrp="1" noChangeAspect="1"/>
          </p:cNvGrpSpPr>
          <p:nvPr/>
        </p:nvGrpSpPr>
        <p:grpSpPr bwMode="auto">
          <a:xfrm>
            <a:off x="457200" y="1600200"/>
            <a:ext cx="8229600" cy="4525963"/>
            <a:chOff x="1980" y="3870"/>
            <a:chExt cx="9337" cy="7386"/>
          </a:xfrm>
        </p:grpSpPr>
        <p:sp>
          <p:nvSpPr>
            <p:cNvPr id="21508" name="AutoShape 20"/>
            <p:cNvSpPr>
              <a:spLocks noChangeAspect="1" noChangeArrowheads="1"/>
            </p:cNvSpPr>
            <p:nvPr/>
          </p:nvSpPr>
          <p:spPr bwMode="auto">
            <a:xfrm>
              <a:off x="1980" y="3870"/>
              <a:ext cx="9337" cy="7386"/>
            </a:xfrm>
            <a:prstGeom prst="rect">
              <a:avLst/>
            </a:prstGeom>
            <a:noFill/>
            <a:ln w="9525">
              <a:noFill/>
              <a:miter lim="800000"/>
              <a:headEnd/>
              <a:tailEnd/>
            </a:ln>
          </p:spPr>
          <p:txBody>
            <a:bodyPr/>
            <a:lstStyle/>
            <a:p>
              <a:endParaRPr lang="en-US"/>
            </a:p>
          </p:txBody>
        </p:sp>
        <p:sp>
          <p:nvSpPr>
            <p:cNvPr id="21509" name="Text Box 19"/>
            <p:cNvSpPr txBox="1">
              <a:spLocks noChangeArrowheads="1"/>
            </p:cNvSpPr>
            <p:nvPr/>
          </p:nvSpPr>
          <p:spPr bwMode="auto">
            <a:xfrm>
              <a:off x="5400" y="6480"/>
              <a:ext cx="1620" cy="108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Satisfaction</a:t>
              </a:r>
              <a:endParaRPr lang="en-US"/>
            </a:p>
          </p:txBody>
        </p:sp>
        <p:sp>
          <p:nvSpPr>
            <p:cNvPr id="21510" name="Text Box 18"/>
            <p:cNvSpPr txBox="1">
              <a:spLocks noChangeArrowheads="1"/>
            </p:cNvSpPr>
            <p:nvPr/>
          </p:nvSpPr>
          <p:spPr bwMode="auto">
            <a:xfrm>
              <a:off x="7380" y="6480"/>
              <a:ext cx="1718" cy="108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Intentional loyalty</a:t>
              </a:r>
              <a:endParaRPr lang="en-US"/>
            </a:p>
          </p:txBody>
        </p:sp>
        <p:sp>
          <p:nvSpPr>
            <p:cNvPr id="21511" name="Text Box 17"/>
            <p:cNvSpPr txBox="1">
              <a:spLocks noChangeArrowheads="1"/>
            </p:cNvSpPr>
            <p:nvPr/>
          </p:nvSpPr>
          <p:spPr bwMode="auto">
            <a:xfrm>
              <a:off x="1980" y="7455"/>
              <a:ext cx="2880" cy="90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Functional value price</a:t>
              </a:r>
              <a:endParaRPr lang="en-US"/>
            </a:p>
          </p:txBody>
        </p:sp>
        <p:sp>
          <p:nvSpPr>
            <p:cNvPr id="21512" name="Text Box 16"/>
            <p:cNvSpPr txBox="1">
              <a:spLocks noChangeArrowheads="1"/>
            </p:cNvSpPr>
            <p:nvPr/>
          </p:nvSpPr>
          <p:spPr bwMode="auto">
            <a:xfrm>
              <a:off x="1980" y="9802"/>
              <a:ext cx="2880" cy="90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Social value </a:t>
              </a:r>
              <a:endParaRPr lang="en-US"/>
            </a:p>
          </p:txBody>
        </p:sp>
        <p:sp>
          <p:nvSpPr>
            <p:cNvPr id="21513" name="Text Box 15"/>
            <p:cNvSpPr txBox="1">
              <a:spLocks noChangeArrowheads="1"/>
            </p:cNvSpPr>
            <p:nvPr/>
          </p:nvSpPr>
          <p:spPr bwMode="auto">
            <a:xfrm>
              <a:off x="1980" y="6285"/>
              <a:ext cx="2880" cy="90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Functional value service</a:t>
              </a:r>
              <a:endParaRPr lang="en-US"/>
            </a:p>
          </p:txBody>
        </p:sp>
        <p:sp>
          <p:nvSpPr>
            <p:cNvPr id="21514" name="Line 14"/>
            <p:cNvSpPr>
              <a:spLocks noChangeShapeType="1"/>
            </p:cNvSpPr>
            <p:nvPr/>
          </p:nvSpPr>
          <p:spPr bwMode="auto">
            <a:xfrm>
              <a:off x="4860" y="6480"/>
              <a:ext cx="540" cy="360"/>
            </a:xfrm>
            <a:prstGeom prst="line">
              <a:avLst/>
            </a:prstGeom>
            <a:noFill/>
            <a:ln w="9525">
              <a:solidFill>
                <a:srgbClr val="000000"/>
              </a:solidFill>
              <a:round/>
              <a:headEnd/>
              <a:tailEnd type="triangle" w="med" len="med"/>
            </a:ln>
          </p:spPr>
          <p:txBody>
            <a:bodyPr/>
            <a:lstStyle/>
            <a:p>
              <a:endParaRPr lang="en-US"/>
            </a:p>
          </p:txBody>
        </p:sp>
        <p:sp>
          <p:nvSpPr>
            <p:cNvPr id="21515" name="Line 13"/>
            <p:cNvSpPr>
              <a:spLocks noChangeShapeType="1"/>
            </p:cNvSpPr>
            <p:nvPr/>
          </p:nvSpPr>
          <p:spPr bwMode="auto">
            <a:xfrm flipV="1">
              <a:off x="4860" y="7020"/>
              <a:ext cx="540" cy="540"/>
            </a:xfrm>
            <a:prstGeom prst="line">
              <a:avLst/>
            </a:prstGeom>
            <a:noFill/>
            <a:ln w="9525">
              <a:solidFill>
                <a:srgbClr val="000000"/>
              </a:solidFill>
              <a:round/>
              <a:headEnd/>
              <a:tailEnd type="triangle" w="med" len="med"/>
            </a:ln>
          </p:spPr>
          <p:txBody>
            <a:bodyPr/>
            <a:lstStyle/>
            <a:p>
              <a:endParaRPr lang="en-US"/>
            </a:p>
          </p:txBody>
        </p:sp>
        <p:sp>
          <p:nvSpPr>
            <p:cNvPr id="21516" name="Text Box 12"/>
            <p:cNvSpPr txBox="1">
              <a:spLocks noChangeArrowheads="1"/>
            </p:cNvSpPr>
            <p:nvPr/>
          </p:nvSpPr>
          <p:spPr bwMode="auto">
            <a:xfrm>
              <a:off x="1980" y="4095"/>
              <a:ext cx="2880" cy="90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Functional value installations</a:t>
              </a:r>
              <a:endParaRPr lang="en-US" sz="900"/>
            </a:p>
            <a:p>
              <a:pPr eaLnBrk="0" hangingPunct="0"/>
              <a:endParaRPr lang="en-US"/>
            </a:p>
          </p:txBody>
        </p:sp>
        <p:sp>
          <p:nvSpPr>
            <p:cNvPr id="21517" name="Line 11"/>
            <p:cNvSpPr>
              <a:spLocks noChangeShapeType="1"/>
            </p:cNvSpPr>
            <p:nvPr/>
          </p:nvSpPr>
          <p:spPr bwMode="auto">
            <a:xfrm flipV="1">
              <a:off x="4785" y="7560"/>
              <a:ext cx="1695" cy="1680"/>
            </a:xfrm>
            <a:prstGeom prst="line">
              <a:avLst/>
            </a:prstGeom>
            <a:noFill/>
            <a:ln w="9525">
              <a:solidFill>
                <a:srgbClr val="000000"/>
              </a:solidFill>
              <a:round/>
              <a:headEnd/>
              <a:tailEnd type="triangle" w="med" len="med"/>
            </a:ln>
          </p:spPr>
          <p:txBody>
            <a:bodyPr/>
            <a:lstStyle/>
            <a:p>
              <a:endParaRPr lang="en-US"/>
            </a:p>
          </p:txBody>
        </p:sp>
        <p:sp>
          <p:nvSpPr>
            <p:cNvPr id="21518" name="Line 10"/>
            <p:cNvSpPr>
              <a:spLocks noChangeShapeType="1"/>
            </p:cNvSpPr>
            <p:nvPr/>
          </p:nvSpPr>
          <p:spPr bwMode="auto">
            <a:xfrm>
              <a:off x="7020" y="7020"/>
              <a:ext cx="360" cy="1"/>
            </a:xfrm>
            <a:prstGeom prst="line">
              <a:avLst/>
            </a:prstGeom>
            <a:noFill/>
            <a:ln w="9525">
              <a:solidFill>
                <a:srgbClr val="000000"/>
              </a:solidFill>
              <a:round/>
              <a:headEnd/>
              <a:tailEnd type="triangle" w="med" len="med"/>
            </a:ln>
          </p:spPr>
          <p:txBody>
            <a:bodyPr/>
            <a:lstStyle/>
            <a:p>
              <a:endParaRPr lang="en-US"/>
            </a:p>
          </p:txBody>
        </p:sp>
        <p:sp>
          <p:nvSpPr>
            <p:cNvPr id="21519" name="Line 9"/>
            <p:cNvSpPr>
              <a:spLocks noChangeShapeType="1"/>
            </p:cNvSpPr>
            <p:nvPr/>
          </p:nvSpPr>
          <p:spPr bwMode="auto">
            <a:xfrm>
              <a:off x="4860" y="4680"/>
              <a:ext cx="1980" cy="1800"/>
            </a:xfrm>
            <a:prstGeom prst="line">
              <a:avLst/>
            </a:prstGeom>
            <a:noFill/>
            <a:ln w="9525">
              <a:solidFill>
                <a:srgbClr val="000000"/>
              </a:solidFill>
              <a:round/>
              <a:headEnd/>
              <a:tailEnd type="triangle" w="med" len="med"/>
            </a:ln>
          </p:spPr>
          <p:txBody>
            <a:bodyPr/>
            <a:lstStyle/>
            <a:p>
              <a:endParaRPr lang="en-US"/>
            </a:p>
          </p:txBody>
        </p:sp>
        <p:sp>
          <p:nvSpPr>
            <p:cNvPr id="21520" name="Text Box 8"/>
            <p:cNvSpPr txBox="1">
              <a:spLocks noChangeArrowheads="1"/>
            </p:cNvSpPr>
            <p:nvPr/>
          </p:nvSpPr>
          <p:spPr bwMode="auto">
            <a:xfrm>
              <a:off x="9458" y="6480"/>
              <a:ext cx="1718" cy="108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Behavioral loyalty </a:t>
              </a:r>
              <a:endParaRPr lang="en-US" sz="900"/>
            </a:p>
            <a:p>
              <a:pPr eaLnBrk="0" hangingPunct="0"/>
              <a:endParaRPr lang="en-US"/>
            </a:p>
          </p:txBody>
        </p:sp>
        <p:sp>
          <p:nvSpPr>
            <p:cNvPr id="21521" name="Text Box 7"/>
            <p:cNvSpPr txBox="1">
              <a:spLocks noChangeArrowheads="1"/>
            </p:cNvSpPr>
            <p:nvPr/>
          </p:nvSpPr>
          <p:spPr bwMode="auto">
            <a:xfrm>
              <a:off x="1980" y="5175"/>
              <a:ext cx="2880" cy="90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Functional value personnel</a:t>
              </a:r>
              <a:endParaRPr lang="en-US" sz="900"/>
            </a:p>
            <a:p>
              <a:pPr eaLnBrk="0" hangingPunct="0"/>
              <a:endParaRPr lang="en-US"/>
            </a:p>
          </p:txBody>
        </p:sp>
        <p:sp>
          <p:nvSpPr>
            <p:cNvPr id="21522" name="Line 6"/>
            <p:cNvSpPr>
              <a:spLocks noChangeShapeType="1"/>
            </p:cNvSpPr>
            <p:nvPr/>
          </p:nvSpPr>
          <p:spPr bwMode="auto">
            <a:xfrm>
              <a:off x="9098" y="7021"/>
              <a:ext cx="360" cy="1"/>
            </a:xfrm>
            <a:prstGeom prst="line">
              <a:avLst/>
            </a:prstGeom>
            <a:noFill/>
            <a:ln w="9525">
              <a:solidFill>
                <a:srgbClr val="000000"/>
              </a:solidFill>
              <a:round/>
              <a:headEnd/>
              <a:tailEnd type="triangle" w="med" len="med"/>
            </a:ln>
          </p:spPr>
          <p:txBody>
            <a:bodyPr/>
            <a:lstStyle/>
            <a:p>
              <a:endParaRPr lang="en-US"/>
            </a:p>
          </p:txBody>
        </p:sp>
        <p:cxnSp>
          <p:nvCxnSpPr>
            <p:cNvPr id="21523" name="AutoShape 5"/>
            <p:cNvCxnSpPr>
              <a:cxnSpLocks noChangeShapeType="1"/>
            </p:cNvCxnSpPr>
            <p:nvPr/>
          </p:nvCxnSpPr>
          <p:spPr bwMode="auto">
            <a:xfrm>
              <a:off x="4860" y="5625"/>
              <a:ext cx="1980" cy="855"/>
            </a:xfrm>
            <a:prstGeom prst="straightConnector1">
              <a:avLst/>
            </a:prstGeom>
            <a:noFill/>
            <a:ln w="9525">
              <a:solidFill>
                <a:srgbClr val="000000"/>
              </a:solidFill>
              <a:round/>
              <a:headEnd/>
              <a:tailEnd type="triangle" w="med" len="med"/>
            </a:ln>
          </p:spPr>
        </p:cxnSp>
        <p:sp>
          <p:nvSpPr>
            <p:cNvPr id="21524" name="Text Box 4"/>
            <p:cNvSpPr txBox="1">
              <a:spLocks noChangeArrowheads="1"/>
            </p:cNvSpPr>
            <p:nvPr/>
          </p:nvSpPr>
          <p:spPr bwMode="auto">
            <a:xfrm>
              <a:off x="1980" y="8526"/>
              <a:ext cx="2880" cy="900"/>
            </a:xfrm>
            <a:prstGeom prst="rect">
              <a:avLst/>
            </a:prstGeom>
            <a:solidFill>
              <a:srgbClr val="FFFFFF"/>
            </a:solidFill>
            <a:ln w="9525">
              <a:solidFill>
                <a:srgbClr val="000000"/>
              </a:solidFill>
              <a:miter lim="800000"/>
              <a:headEnd/>
              <a:tailEnd/>
            </a:ln>
          </p:spPr>
          <p:txBody>
            <a:bodyPr/>
            <a:lstStyle/>
            <a:p>
              <a:pPr algn="ctr" eaLnBrk="0" hangingPunct="0"/>
              <a:r>
                <a:rPr lang="en-US" sz="1000">
                  <a:cs typeface="Times New Roman" pitchFamily="18" charset="0"/>
                </a:rPr>
                <a:t>Emotional value</a:t>
              </a:r>
              <a:endParaRPr lang="en-US"/>
            </a:p>
          </p:txBody>
        </p:sp>
        <p:cxnSp>
          <p:nvCxnSpPr>
            <p:cNvPr id="21525" name="AutoShape 3"/>
            <p:cNvCxnSpPr>
              <a:cxnSpLocks noChangeShapeType="1"/>
            </p:cNvCxnSpPr>
            <p:nvPr/>
          </p:nvCxnSpPr>
          <p:spPr bwMode="auto">
            <a:xfrm>
              <a:off x="4860" y="10252"/>
              <a:ext cx="1" cy="1"/>
            </a:xfrm>
            <a:prstGeom prst="straightConnector1">
              <a:avLst/>
            </a:prstGeom>
            <a:noFill/>
            <a:ln w="9525">
              <a:solidFill>
                <a:srgbClr val="000000"/>
              </a:solidFill>
              <a:round/>
              <a:headEnd/>
              <a:tailEnd type="triangle" w="med" len="med"/>
            </a:ln>
          </p:spPr>
        </p:cxnSp>
        <p:cxnSp>
          <p:nvCxnSpPr>
            <p:cNvPr id="21526" name="AutoShape 2"/>
            <p:cNvCxnSpPr>
              <a:cxnSpLocks noChangeShapeType="1"/>
            </p:cNvCxnSpPr>
            <p:nvPr/>
          </p:nvCxnSpPr>
          <p:spPr bwMode="auto">
            <a:xfrm flipV="1">
              <a:off x="4860" y="7560"/>
              <a:ext cx="1620" cy="2692"/>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5181600" cy="1143000"/>
          </a:xfrm>
        </p:spPr>
        <p:txBody>
          <a:bodyPr rtlCol="0">
            <a:normAutofit/>
          </a:bodyPr>
          <a:lstStyle/>
          <a:p>
            <a:pPr algn="l" eaLnBrk="1" fontAlgn="auto" hangingPunct="1">
              <a:spcAft>
                <a:spcPts val="0"/>
              </a:spcAft>
              <a:defRPr/>
            </a:pPr>
            <a:r>
              <a:rPr lang="en-US" dirty="0" smtClean="0">
                <a:solidFill>
                  <a:schemeClr val="tx1">
                    <a:lumMod val="65000"/>
                    <a:lumOff val="35000"/>
                  </a:schemeClr>
                </a:solidFill>
              </a:rPr>
              <a:t>Questions/Comments</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Background</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fontScale="85000" lnSpcReduction="20000"/>
          </a:bodyPr>
          <a:lstStyle/>
          <a:p>
            <a:pPr marL="228600" indent="-184150" eaLnBrk="1" fontAlgn="auto" hangingPunct="1">
              <a:spcAft>
                <a:spcPts val="0"/>
              </a:spcAft>
              <a:defRPr/>
            </a:pPr>
            <a:r>
              <a:rPr lang="en-US" dirty="0" smtClean="0">
                <a:solidFill>
                  <a:schemeClr val="tx1">
                    <a:lumMod val="65000"/>
                    <a:lumOff val="35000"/>
                  </a:schemeClr>
                </a:solidFill>
              </a:rPr>
              <a:t>Founded in 1977 in Palm Springs as one of the first wellness centers in the United States</a:t>
            </a:r>
          </a:p>
          <a:p>
            <a:pPr marL="228600" indent="-184150" eaLnBrk="1" fontAlgn="auto" hangingPunct="1">
              <a:spcAft>
                <a:spcPts val="0"/>
              </a:spcAft>
              <a:defRPr/>
            </a:pPr>
            <a:endParaRPr lang="en-US" dirty="0" smtClean="0">
              <a:solidFill>
                <a:schemeClr val="tx1">
                  <a:lumMod val="65000"/>
                  <a:lumOff val="35000"/>
                </a:schemeClr>
              </a:solidFill>
            </a:endParaRPr>
          </a:p>
          <a:p>
            <a:pPr marL="228600" indent="-184150" eaLnBrk="1" fontAlgn="auto" hangingPunct="1">
              <a:spcAft>
                <a:spcPts val="0"/>
              </a:spcAft>
              <a:defRPr/>
            </a:pPr>
            <a:r>
              <a:rPr lang="en-US" dirty="0" smtClean="0">
                <a:solidFill>
                  <a:schemeClr val="tx1">
                    <a:lumMod val="65000"/>
                    <a:lumOff val="35000"/>
                  </a:schemeClr>
                </a:solidFill>
              </a:rPr>
              <a:t>Founder was inspired by his own life changes</a:t>
            </a:r>
          </a:p>
          <a:p>
            <a:pPr marL="228600" indent="-184150" eaLnBrk="1" fontAlgn="auto" hangingPunct="1">
              <a:spcAft>
                <a:spcPts val="0"/>
              </a:spcAft>
              <a:defRPr/>
            </a:pPr>
            <a:endParaRPr lang="en-US" dirty="0">
              <a:solidFill>
                <a:schemeClr val="tx1">
                  <a:lumMod val="65000"/>
                  <a:lumOff val="35000"/>
                </a:schemeClr>
              </a:solidFill>
            </a:endParaRPr>
          </a:p>
          <a:p>
            <a:pPr marL="228600" indent="-184150" eaLnBrk="1" fontAlgn="auto" hangingPunct="1">
              <a:spcAft>
                <a:spcPts val="0"/>
              </a:spcAft>
              <a:defRPr/>
            </a:pPr>
            <a:r>
              <a:rPr lang="en-US" dirty="0" smtClean="0">
                <a:solidFill>
                  <a:schemeClr val="tx1">
                    <a:lumMod val="65000"/>
                    <a:lumOff val="35000"/>
                  </a:schemeClr>
                </a:solidFill>
              </a:rPr>
              <a:t>Mission Statement – </a:t>
            </a:r>
            <a:r>
              <a:rPr lang="en-US" i="1" dirty="0" smtClean="0">
                <a:solidFill>
                  <a:schemeClr val="tx1">
                    <a:lumMod val="65000"/>
                    <a:lumOff val="35000"/>
                  </a:schemeClr>
                </a:solidFill>
              </a:rPr>
              <a:t>Cabo San Viejo seeks to help people unlock their hidden potential so they can become healthy, happy, and fully self-actualized individuals.</a:t>
            </a:r>
          </a:p>
          <a:p>
            <a:pPr marL="228600" indent="-184150" eaLnBrk="1" fontAlgn="auto" hangingPunct="1">
              <a:spcAft>
                <a:spcPts val="0"/>
              </a:spcAft>
              <a:defRPr/>
            </a:pPr>
            <a:endParaRPr lang="en-US" i="1" dirty="0">
              <a:solidFill>
                <a:schemeClr val="tx1">
                  <a:lumMod val="65000"/>
                  <a:lumOff val="35000"/>
                </a:schemeClr>
              </a:solidFill>
            </a:endParaRPr>
          </a:p>
          <a:p>
            <a:pPr marL="228600" indent="-184150" eaLnBrk="1" fontAlgn="auto" hangingPunct="1">
              <a:spcAft>
                <a:spcPts val="0"/>
              </a:spcAft>
              <a:buFont typeface="Arial" pitchFamily="34" charset="0"/>
              <a:buChar char="•"/>
              <a:defRPr/>
            </a:pPr>
            <a:r>
              <a:rPr lang="en-US" i="1" dirty="0" smtClean="0">
                <a:solidFill>
                  <a:schemeClr val="tx1">
                    <a:lumMod val="65000"/>
                    <a:lumOff val="35000"/>
                  </a:schemeClr>
                </a:solidFill>
              </a:rPr>
              <a:t>Wellness </a:t>
            </a:r>
          </a:p>
          <a:p>
            <a:pPr marL="902970" lvl="1" indent="-457200" eaLnBrk="1" fontAlgn="auto" hangingPunct="1">
              <a:spcAft>
                <a:spcPts val="0"/>
              </a:spcAft>
              <a:buFont typeface="Arial" pitchFamily="34" charset="0"/>
              <a:buChar char="–"/>
              <a:defRPr/>
            </a:pPr>
            <a:r>
              <a:rPr lang="en-US" i="1" dirty="0" smtClean="0">
                <a:solidFill>
                  <a:schemeClr val="tx1">
                    <a:lumMod val="65000"/>
                    <a:lumOff val="35000"/>
                  </a:schemeClr>
                </a:solidFill>
              </a:rPr>
              <a:t>Body, Mind, Soul, Relaxation, Weight Loss, Fitness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Offerings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fontScale="92500" lnSpcReduction="20000"/>
          </a:bodyPr>
          <a:lstStyle/>
          <a:p>
            <a:pPr marL="45720" indent="0" eaLnBrk="1" fontAlgn="auto" hangingPunct="1">
              <a:spcAft>
                <a:spcPts val="0"/>
              </a:spcAft>
              <a:buFont typeface="Arial" pitchFamily="34" charset="0"/>
              <a:buNone/>
              <a:defRPr/>
            </a:pPr>
            <a:r>
              <a:rPr lang="en-US" dirty="0" smtClean="0">
                <a:solidFill>
                  <a:schemeClr val="tx1">
                    <a:lumMod val="65000"/>
                    <a:lumOff val="35000"/>
                  </a:schemeClr>
                </a:solidFill>
              </a:rPr>
              <a:t>Cabo San Viejo </a:t>
            </a:r>
          </a:p>
          <a:p>
            <a:pPr marL="902970" lvl="1" indent="-457200" eaLnBrk="1" fontAlgn="auto" hangingPunct="1">
              <a:spcAft>
                <a:spcPts val="0"/>
              </a:spcAft>
              <a:buFont typeface="Arial" pitchFamily="34" charset="0"/>
              <a:buChar char="–"/>
              <a:defRPr/>
            </a:pPr>
            <a:r>
              <a:rPr lang="en-US" dirty="0" smtClean="0">
                <a:solidFill>
                  <a:schemeClr val="tx1">
                    <a:lumMod val="65000"/>
                    <a:lumOff val="35000"/>
                  </a:schemeClr>
                </a:solidFill>
              </a:rPr>
              <a:t>Overnight destination resort</a:t>
            </a:r>
          </a:p>
          <a:p>
            <a:pPr marL="902970" lvl="1" indent="-457200" eaLnBrk="1" fontAlgn="auto" hangingPunct="1">
              <a:spcAft>
                <a:spcPts val="0"/>
              </a:spcAft>
              <a:buFont typeface="Arial" pitchFamily="34" charset="0"/>
              <a:buChar char="–"/>
              <a:defRPr/>
            </a:pPr>
            <a:r>
              <a:rPr lang="en-US" dirty="0" smtClean="0">
                <a:solidFill>
                  <a:schemeClr val="tx1">
                    <a:lumMod val="65000"/>
                    <a:lumOff val="35000"/>
                  </a:schemeClr>
                </a:solidFill>
              </a:rPr>
              <a:t>Gymnasium, weight training, sports, meditation, skin care, massages,  sauna, aquatics, golf, etc…</a:t>
            </a:r>
          </a:p>
          <a:p>
            <a:pPr marL="902970" lvl="1" indent="-457200" eaLnBrk="1" fontAlgn="auto" hangingPunct="1">
              <a:spcAft>
                <a:spcPts val="0"/>
              </a:spcAft>
              <a:buFont typeface="Arial" pitchFamily="34" charset="0"/>
              <a:buChar char="–"/>
              <a:defRPr/>
            </a:pPr>
            <a:r>
              <a:rPr lang="en-US" dirty="0" smtClean="0">
                <a:solidFill>
                  <a:schemeClr val="tx1">
                    <a:lumMod val="65000"/>
                    <a:lumOff val="35000"/>
                  </a:schemeClr>
                </a:solidFill>
              </a:rPr>
              <a:t>Wellness lectures; Workshops for stress management, disease prevention, and weight loss; cooking classes, nutritional consultations, and alternative medicine awareness</a:t>
            </a:r>
          </a:p>
          <a:p>
            <a:pPr marL="45720" indent="0" eaLnBrk="1" fontAlgn="auto" hangingPunct="1">
              <a:spcAft>
                <a:spcPts val="0"/>
              </a:spcAft>
              <a:buFont typeface="Arial" pitchFamily="34" charset="0"/>
              <a:buNone/>
              <a:defRPr/>
            </a:pPr>
            <a:r>
              <a:rPr lang="en-US" dirty="0" smtClean="0">
                <a:solidFill>
                  <a:schemeClr val="tx1">
                    <a:lumMod val="65000"/>
                    <a:lumOff val="35000"/>
                  </a:schemeClr>
                </a:solidFill>
              </a:rPr>
              <a:t>CaboDaySpas</a:t>
            </a:r>
          </a:p>
          <a:p>
            <a:pPr marL="902970" lvl="1" indent="-457200" eaLnBrk="1" fontAlgn="auto" hangingPunct="1">
              <a:spcAft>
                <a:spcPts val="0"/>
              </a:spcAft>
              <a:buFont typeface="Arial" pitchFamily="34" charset="0"/>
              <a:buChar char="–"/>
              <a:defRPr/>
            </a:pPr>
            <a:r>
              <a:rPr lang="en-US" dirty="0" smtClean="0">
                <a:solidFill>
                  <a:schemeClr val="tx1">
                    <a:lumMod val="65000"/>
                    <a:lumOff val="35000"/>
                  </a:schemeClr>
                </a:solidFill>
              </a:rPr>
              <a:t>Different business</a:t>
            </a:r>
          </a:p>
          <a:p>
            <a:pPr marL="902970" lvl="1" indent="-457200" eaLnBrk="1" fontAlgn="auto" hangingPunct="1">
              <a:spcAft>
                <a:spcPts val="0"/>
              </a:spcAft>
              <a:buFont typeface="Arial" pitchFamily="34" charset="0"/>
              <a:buChar char="–"/>
              <a:defRPr/>
            </a:pPr>
            <a:r>
              <a:rPr lang="en-US" dirty="0" smtClean="0">
                <a:solidFill>
                  <a:schemeClr val="tx1">
                    <a:lumMod val="65000"/>
                    <a:lumOff val="35000"/>
                  </a:schemeClr>
                </a:solidFill>
              </a:rPr>
              <a:t>Focus primarily on pampering, not overnight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Customers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fontScale="77500" lnSpcReduction="20000"/>
          </a:bodyPr>
          <a:lstStyle/>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288 maximum, goal occupancy is 270</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Minimum 4 night stay, average $455/day on accommodations and $165/day in services</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3,500 new guests per year, mostly from western California</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75% female</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67% heard of by word of mouth</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Relaxation, being healthy, spa treatments, and fitness</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96% rate stay highly</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32% of first timers return in 5-6 years</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62% of repeat customers return in another 5-6 years</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Summer is most challenging; reduce rates by 35% and different crowd</a:t>
            </a:r>
          </a:p>
          <a:p>
            <a:pPr marL="502920" indent="-457200" eaLnBrk="1" fontAlgn="auto" hangingPunct="1">
              <a:spcAft>
                <a:spcPts val="0"/>
              </a:spcAft>
              <a:buFont typeface="Arial" pitchFamily="34" charset="0"/>
              <a:buChar char="•"/>
              <a:defRPr/>
            </a:pPr>
            <a:endParaRPr lang="en-US" dirty="0" smtClean="0">
              <a:solidFill>
                <a:schemeClr val="tx1">
                  <a:lumMod val="65000"/>
                  <a:lumOff val="35000"/>
                </a:schemeClr>
              </a:solidFill>
            </a:endParaRPr>
          </a:p>
          <a:p>
            <a:pPr marL="502920" indent="-457200" eaLnBrk="1" fontAlgn="auto" hangingPunct="1">
              <a:spcAft>
                <a:spcPts val="0"/>
              </a:spcAft>
              <a:buFont typeface="Arial" pitchFamily="34" charset="0"/>
              <a:buChar char="•"/>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Marketing and Sales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fontScale="92500" lnSpcReduction="10000"/>
          </a:bodyPr>
          <a:lstStyle/>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$2.76 million/year on marketing</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$1.32 million/year on advertising</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$1.92 million/year on sales</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Pricing and promotions, goal of meeting revenue and occupancy targets</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Marketing – “Evoke the right emotions so people are reminded that they want to feel good”</a:t>
            </a:r>
          </a:p>
          <a:p>
            <a:pPr marL="502920" indent="-457200" eaLnBrk="1" fontAlgn="auto" hangingPunct="1">
              <a:spcAft>
                <a:spcPts val="0"/>
              </a:spcAft>
              <a:buFont typeface="Arial" pitchFamily="34" charset="0"/>
              <a:buChar char="•"/>
              <a:defRPr/>
            </a:pPr>
            <a:r>
              <a:rPr lang="en-US" dirty="0" smtClean="0">
                <a:solidFill>
                  <a:schemeClr val="tx1">
                    <a:lumMod val="65000"/>
                    <a:lumOff val="35000"/>
                  </a:schemeClr>
                </a:solidFill>
              </a:rPr>
              <a:t>Brand awareness (online, print, radio)</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a:solidFill>
                  <a:schemeClr val="tx1">
                    <a:lumMod val="65000"/>
                    <a:lumOff val="35000"/>
                  </a:schemeClr>
                </a:solidFill>
              </a:rPr>
              <a:t>Competition</a:t>
            </a:r>
          </a:p>
        </p:txBody>
      </p:sp>
      <p:sp>
        <p:nvSpPr>
          <p:cNvPr id="3" name="Content Placeholder 2"/>
          <p:cNvSpPr>
            <a:spLocks noGrp="1"/>
          </p:cNvSpPr>
          <p:nvPr>
            <p:ph idx="1"/>
          </p:nvPr>
        </p:nvSpPr>
        <p:spPr/>
        <p:txBody>
          <a:bodyPr rtlCol="0">
            <a:normAutofit/>
          </a:bodyPr>
          <a:lstStyle/>
          <a:p>
            <a:pPr marL="45720" indent="0" eaLnBrk="1" fontAlgn="auto" hangingPunct="1">
              <a:spcAft>
                <a:spcPts val="0"/>
              </a:spcAft>
              <a:defRPr/>
            </a:pPr>
            <a:r>
              <a:rPr lang="en-US" dirty="0" smtClean="0">
                <a:solidFill>
                  <a:schemeClr val="tx1">
                    <a:lumMod val="65000"/>
                    <a:lumOff val="35000"/>
                  </a:schemeClr>
                </a:solidFill>
              </a:rPr>
              <a:t>New trend in wellness has sparked fierce competition</a:t>
            </a:r>
          </a:p>
          <a:p>
            <a:pPr marL="45720" indent="0" eaLnBrk="1" fontAlgn="auto" hangingPunct="1">
              <a:spcAft>
                <a:spcPts val="0"/>
              </a:spcAft>
              <a:defRPr/>
            </a:pPr>
            <a:endParaRPr lang="en-US" dirty="0">
              <a:solidFill>
                <a:schemeClr val="tx1">
                  <a:lumMod val="65000"/>
                  <a:lumOff val="35000"/>
                </a:schemeClr>
              </a:solidFill>
            </a:endParaRPr>
          </a:p>
          <a:p>
            <a:pPr marL="45720" indent="0" eaLnBrk="1" fontAlgn="auto" hangingPunct="1">
              <a:spcAft>
                <a:spcPts val="0"/>
              </a:spcAft>
              <a:defRPr/>
            </a:pPr>
            <a:r>
              <a:rPr lang="en-US" dirty="0" smtClean="0">
                <a:solidFill>
                  <a:schemeClr val="tx1">
                    <a:lumMod val="65000"/>
                    <a:lumOff val="35000"/>
                  </a:schemeClr>
                </a:solidFill>
              </a:rPr>
              <a:t>Day-Spas, Beauty Salons, High End Health Clubs, Cruise Ships, Vacation Resorts</a:t>
            </a:r>
          </a:p>
          <a:p>
            <a:pPr marL="45720" indent="0" eaLnBrk="1" fontAlgn="auto" hangingPunct="1">
              <a:spcAft>
                <a:spcPts val="0"/>
              </a:spcAft>
              <a:defRPr/>
            </a:pPr>
            <a:endParaRPr lang="en-US" dirty="0">
              <a:solidFill>
                <a:schemeClr val="tx1">
                  <a:lumMod val="65000"/>
                  <a:lumOff val="35000"/>
                </a:schemeClr>
              </a:solidFill>
            </a:endParaRPr>
          </a:p>
          <a:p>
            <a:pPr marL="45720" indent="0" eaLnBrk="1" fontAlgn="auto" hangingPunct="1">
              <a:spcAft>
                <a:spcPts val="0"/>
              </a:spcAft>
              <a:defRPr/>
            </a:pPr>
            <a:r>
              <a:rPr lang="en-US" dirty="0" smtClean="0">
                <a:solidFill>
                  <a:schemeClr val="tx1">
                    <a:lumMod val="65000"/>
                    <a:lumOff val="35000"/>
                  </a:schemeClr>
                </a:solidFill>
              </a:rPr>
              <a:t>“Competing against everybody because a lot of people only take one vacation a year”</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Strengths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a:solidFill>
                  <a:schemeClr val="tx1">
                    <a:lumMod val="65000"/>
                    <a:lumOff val="35000"/>
                  </a:schemeClr>
                </a:solidFill>
              </a:rPr>
              <a:t>Very prestigious, one of the best destination resorts in the world</a:t>
            </a:r>
          </a:p>
          <a:p>
            <a:pPr eaLnBrk="1" fontAlgn="auto" hangingPunct="1">
              <a:spcAft>
                <a:spcPts val="0"/>
              </a:spcAft>
              <a:buFont typeface="Arial" pitchFamily="34" charset="0"/>
              <a:buChar char="•"/>
              <a:defRPr/>
            </a:pPr>
            <a:r>
              <a:rPr lang="en-US" dirty="0">
                <a:solidFill>
                  <a:schemeClr val="tx1">
                    <a:lumMod val="65000"/>
                    <a:lumOff val="35000"/>
                  </a:schemeClr>
                </a:solidFill>
              </a:rPr>
              <a:t>Clientele from all over the world</a:t>
            </a:r>
          </a:p>
          <a:p>
            <a:pPr eaLnBrk="1" fontAlgn="auto" hangingPunct="1">
              <a:spcAft>
                <a:spcPts val="0"/>
              </a:spcAft>
              <a:buFont typeface="Arial" pitchFamily="34" charset="0"/>
              <a:buChar char="•"/>
              <a:defRPr/>
            </a:pPr>
            <a:r>
              <a:rPr lang="en-US" dirty="0">
                <a:solidFill>
                  <a:schemeClr val="tx1">
                    <a:lumMod val="65000"/>
                    <a:lumOff val="35000"/>
                  </a:schemeClr>
                </a:solidFill>
              </a:rPr>
              <a:t>Staff (personal trainers, guest services, etc.) are all very friendly and well trained</a:t>
            </a:r>
          </a:p>
          <a:p>
            <a:pPr eaLnBrk="1" fontAlgn="auto" hangingPunct="1">
              <a:spcAft>
                <a:spcPts val="0"/>
              </a:spcAft>
              <a:buFont typeface="Arial" pitchFamily="34" charset="0"/>
              <a:buChar char="•"/>
              <a:defRPr/>
            </a:pPr>
            <a:r>
              <a:rPr lang="en-US" dirty="0">
                <a:solidFill>
                  <a:schemeClr val="tx1">
                    <a:lumMod val="65000"/>
                    <a:lumOff val="35000"/>
                  </a:schemeClr>
                </a:solidFill>
              </a:rPr>
              <a:t>Strong repeat business</a:t>
            </a:r>
          </a:p>
          <a:p>
            <a:pPr eaLnBrk="1" fontAlgn="auto" hangingPunct="1">
              <a:spcAft>
                <a:spcPts val="0"/>
              </a:spcAft>
              <a:buFont typeface="Arial" pitchFamily="34" charset="0"/>
              <a:buChar char="•"/>
              <a:defRPr/>
            </a:pPr>
            <a:r>
              <a:rPr lang="en-US" dirty="0">
                <a:solidFill>
                  <a:schemeClr val="tx1">
                    <a:lumMod val="65000"/>
                    <a:lumOff val="35000"/>
                  </a:schemeClr>
                </a:solidFill>
              </a:rPr>
              <a:t>Extremely high customer satisfaction ratings </a:t>
            </a:r>
          </a:p>
          <a:p>
            <a:pPr lvl="1" eaLnBrk="1" fontAlgn="auto" hangingPunct="1">
              <a:spcAft>
                <a:spcPts val="0"/>
              </a:spcAft>
              <a:buFont typeface="Arial" pitchFamily="34" charset="0"/>
              <a:buChar char="–"/>
              <a:defRPr/>
            </a:pPr>
            <a:r>
              <a:rPr lang="en-US" dirty="0">
                <a:solidFill>
                  <a:schemeClr val="tx1">
                    <a:lumMod val="65000"/>
                    <a:lumOff val="35000"/>
                  </a:schemeClr>
                </a:solidFill>
              </a:rPr>
              <a:t>Management capacity and employee </a:t>
            </a:r>
            <a:r>
              <a:rPr lang="en-US" dirty="0" smtClean="0">
                <a:solidFill>
                  <a:schemeClr val="tx1">
                    <a:lumMod val="65000"/>
                    <a:lumOff val="35000"/>
                  </a:schemeClr>
                </a:solidFill>
              </a:rPr>
              <a:t>dedication</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rPr>
              <a:t>Weaknesses</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a:solidFill>
                  <a:schemeClr val="tx1">
                    <a:lumMod val="65000"/>
                    <a:lumOff val="35000"/>
                  </a:schemeClr>
                </a:solidFill>
              </a:rPr>
              <a:t>No loyalty program currently</a:t>
            </a:r>
          </a:p>
          <a:p>
            <a:pPr eaLnBrk="1" fontAlgn="auto" hangingPunct="1">
              <a:spcAft>
                <a:spcPts val="0"/>
              </a:spcAft>
              <a:buFont typeface="Arial" pitchFamily="34" charset="0"/>
              <a:buChar char="•"/>
              <a:defRPr/>
            </a:pPr>
            <a:r>
              <a:rPr lang="en-US" dirty="0">
                <a:solidFill>
                  <a:schemeClr val="tx1">
                    <a:lumMod val="65000"/>
                    <a:lumOff val="35000"/>
                  </a:schemeClr>
                </a:solidFill>
              </a:rPr>
              <a:t>Customer service seemed hit or miss</a:t>
            </a:r>
          </a:p>
          <a:p>
            <a:pPr eaLnBrk="1" fontAlgn="auto" hangingPunct="1">
              <a:spcAft>
                <a:spcPts val="0"/>
              </a:spcAft>
              <a:buFont typeface="Arial" pitchFamily="34" charset="0"/>
              <a:buChar char="•"/>
              <a:defRPr/>
            </a:pPr>
            <a:r>
              <a:rPr lang="en-US" dirty="0">
                <a:solidFill>
                  <a:schemeClr val="tx1">
                    <a:lumMod val="65000"/>
                    <a:lumOff val="35000"/>
                  </a:schemeClr>
                </a:solidFill>
              </a:rPr>
              <a:t>Extremely expensive</a:t>
            </a:r>
          </a:p>
          <a:p>
            <a:pPr lvl="1" eaLnBrk="1" fontAlgn="auto" hangingPunct="1">
              <a:spcAft>
                <a:spcPts val="0"/>
              </a:spcAft>
              <a:buFont typeface="Arial" pitchFamily="34" charset="0"/>
              <a:buChar char="–"/>
              <a:defRPr/>
            </a:pPr>
            <a:r>
              <a:rPr lang="en-US" dirty="0" smtClean="0">
                <a:solidFill>
                  <a:schemeClr val="tx1">
                    <a:lumMod val="65000"/>
                    <a:lumOff val="35000"/>
                  </a:schemeClr>
                </a:solidFill>
              </a:rPr>
              <a:t>Lower prices in summer </a:t>
            </a:r>
            <a:r>
              <a:rPr lang="en-US" dirty="0">
                <a:solidFill>
                  <a:schemeClr val="tx1">
                    <a:lumMod val="65000"/>
                    <a:lumOff val="35000"/>
                  </a:schemeClr>
                </a:solidFill>
              </a:rPr>
              <a:t>attract a less affluent crowd</a:t>
            </a:r>
          </a:p>
          <a:p>
            <a:pPr eaLnBrk="1" fontAlgn="auto" hangingPunct="1">
              <a:spcAft>
                <a:spcPts val="0"/>
              </a:spcAft>
              <a:buFont typeface="Arial" pitchFamily="34" charset="0"/>
              <a:buChar char="•"/>
              <a:defRPr/>
            </a:pPr>
            <a:r>
              <a:rPr lang="en-US" dirty="0">
                <a:solidFill>
                  <a:schemeClr val="tx1">
                    <a:lumMod val="65000"/>
                    <a:lumOff val="35000"/>
                  </a:schemeClr>
                </a:solidFill>
              </a:rPr>
              <a:t>Company lacks cross-functional promoting </a:t>
            </a:r>
          </a:p>
          <a:p>
            <a:pPr eaLnBrk="1" fontAlgn="auto" hangingPunct="1">
              <a:spcAft>
                <a:spcPts val="0"/>
              </a:spcAft>
              <a:buFont typeface="Arial" pitchFamily="34" charset="0"/>
              <a:buChar char="•"/>
              <a:defRPr/>
            </a:pPr>
            <a:r>
              <a:rPr lang="en-US" dirty="0">
                <a:solidFill>
                  <a:schemeClr val="tx1">
                    <a:lumMod val="65000"/>
                    <a:lumOff val="35000"/>
                  </a:schemeClr>
                </a:solidFill>
              </a:rPr>
              <a:t>Doesn’t attract the male audience (70-80% of guests are female</a:t>
            </a:r>
            <a:r>
              <a:rPr lang="en-US" dirty="0" smtClean="0">
                <a:solidFill>
                  <a:schemeClr val="tx1">
                    <a:lumMod val="65000"/>
                    <a:lumOff val="35000"/>
                  </a:schemeClr>
                </a:solidFill>
              </a:rPr>
              <a:t>)</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634</TotalTime>
  <Words>1329</Words>
  <Application>Microsoft Office PowerPoint</Application>
  <PresentationFormat>On-screen Show (4:3)</PresentationFormat>
  <Paragraphs>158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Cabo San Viejo: Rewarding Loyalty</vt:lpstr>
      <vt:lpstr>Issue</vt:lpstr>
      <vt:lpstr>Background</vt:lpstr>
      <vt:lpstr>Offerings</vt:lpstr>
      <vt:lpstr>Customers</vt:lpstr>
      <vt:lpstr>Marketing and Sales</vt:lpstr>
      <vt:lpstr>Competition</vt:lpstr>
      <vt:lpstr>Strengths</vt:lpstr>
      <vt:lpstr>Weaknesses</vt:lpstr>
      <vt:lpstr>Opportunities</vt:lpstr>
      <vt:lpstr>Threats</vt:lpstr>
      <vt:lpstr>Situation</vt:lpstr>
      <vt:lpstr>Issues</vt:lpstr>
      <vt:lpstr>Issues Continued</vt:lpstr>
      <vt:lpstr>Barriers</vt:lpstr>
      <vt:lpstr>Lack of Action</vt:lpstr>
      <vt:lpstr>Option 1</vt:lpstr>
      <vt:lpstr>Option 1 – Rewards Program</vt:lpstr>
      <vt:lpstr>Option 1 – Recognition Program</vt:lpstr>
      <vt:lpstr>Option 1 – Recognition Program (Continued)</vt:lpstr>
      <vt:lpstr>Option 2 - Memberships</vt:lpstr>
      <vt:lpstr>Option 2 Reasoning</vt:lpstr>
      <vt:lpstr>Option 2-Cons</vt:lpstr>
      <vt:lpstr>Option 2-Cons</vt:lpstr>
      <vt:lpstr>Final Recommendation</vt:lpstr>
      <vt:lpstr>Fandos Roig et al. model</vt:lpstr>
      <vt:lpstr>Questions/Comments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Meagan</dc:creator>
  <cp:lastModifiedBy>Meagan</cp:lastModifiedBy>
  <cp:revision>62</cp:revision>
  <dcterms:created xsi:type="dcterms:W3CDTF">2011-09-13T23:34:37Z</dcterms:created>
  <dcterms:modified xsi:type="dcterms:W3CDTF">2011-09-21T06:39:32Z</dcterms:modified>
</cp:coreProperties>
</file>