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4"/>
  </p:notesMasterIdLst>
  <p:sldIdLst>
    <p:sldId id="318" r:id="rId2"/>
    <p:sldId id="366" r:id="rId3"/>
    <p:sldId id="266" r:id="rId4"/>
    <p:sldId id="402" r:id="rId5"/>
    <p:sldId id="371" r:id="rId6"/>
    <p:sldId id="367" r:id="rId7"/>
    <p:sldId id="369" r:id="rId8"/>
    <p:sldId id="372" r:id="rId9"/>
    <p:sldId id="399" r:id="rId10"/>
    <p:sldId id="400" r:id="rId11"/>
    <p:sldId id="401" r:id="rId12"/>
    <p:sldId id="368" r:id="rId13"/>
    <p:sldId id="370" r:id="rId14"/>
    <p:sldId id="394" r:id="rId15"/>
    <p:sldId id="359" r:id="rId16"/>
    <p:sldId id="323" r:id="rId17"/>
    <p:sldId id="395" r:id="rId18"/>
    <p:sldId id="396" r:id="rId19"/>
    <p:sldId id="324" r:id="rId20"/>
    <p:sldId id="386" r:id="rId21"/>
    <p:sldId id="398" r:id="rId22"/>
    <p:sldId id="426" r:id="rId23"/>
    <p:sldId id="427" r:id="rId24"/>
    <p:sldId id="404" r:id="rId25"/>
    <p:sldId id="392" r:id="rId26"/>
    <p:sldId id="403" r:id="rId27"/>
    <p:sldId id="419" r:id="rId28"/>
    <p:sldId id="418" r:id="rId29"/>
    <p:sldId id="417" r:id="rId30"/>
    <p:sldId id="421" r:id="rId31"/>
    <p:sldId id="423" r:id="rId32"/>
    <p:sldId id="424" r:id="rId33"/>
    <p:sldId id="425" r:id="rId34"/>
    <p:sldId id="420" r:id="rId35"/>
    <p:sldId id="422" r:id="rId36"/>
    <p:sldId id="393" r:id="rId37"/>
    <p:sldId id="405" r:id="rId38"/>
    <p:sldId id="406" r:id="rId39"/>
    <p:sldId id="407" r:id="rId40"/>
    <p:sldId id="391" r:id="rId41"/>
    <p:sldId id="414" r:id="rId42"/>
    <p:sldId id="413" r:id="rId43"/>
    <p:sldId id="412" r:id="rId44"/>
    <p:sldId id="411" r:id="rId45"/>
    <p:sldId id="390" r:id="rId46"/>
    <p:sldId id="379" r:id="rId47"/>
    <p:sldId id="408" r:id="rId48"/>
    <p:sldId id="429" r:id="rId49"/>
    <p:sldId id="430" r:id="rId50"/>
    <p:sldId id="380" r:id="rId51"/>
    <p:sldId id="415" r:id="rId52"/>
    <p:sldId id="409" r:id="rId53"/>
    <p:sldId id="410" r:id="rId54"/>
    <p:sldId id="431" r:id="rId55"/>
    <p:sldId id="416" r:id="rId56"/>
    <p:sldId id="432" r:id="rId57"/>
    <p:sldId id="433" r:id="rId58"/>
    <p:sldId id="434" r:id="rId59"/>
    <p:sldId id="383" r:id="rId60"/>
    <p:sldId id="326" r:id="rId61"/>
    <p:sldId id="397" r:id="rId62"/>
    <p:sldId id="299" r:id="rId6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Bant2018" initials="" lastIdx="5" clrIdx="0"/>
  <p:cmAuthor id="1" name="Madeline Vassallo" initials="" lastIdx="4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94" autoAdjust="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BD2BE8-3D22-4948-B157-CEA0D99E1B94}" type="datetimeFigureOut">
              <a:rPr lang="en-US" smtClean="0"/>
              <a:t>9/21/2015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BA3384-784E-48CA-94C1-E36B2C6ACD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2024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ED694-3B2C-4994-B541-CB42A1DD89D5}" type="datetimeFigureOut">
              <a:rPr lang="en-US" smtClean="0"/>
              <a:t>9/21/2015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805B5-C550-4935-8A82-7812BBD336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3653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ED694-3B2C-4994-B541-CB42A1DD89D5}" type="datetimeFigureOut">
              <a:rPr lang="en-US" smtClean="0"/>
              <a:t>9/21/2015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805B5-C550-4935-8A82-7812BBD336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8923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ED694-3B2C-4994-B541-CB42A1DD89D5}" type="datetimeFigureOut">
              <a:rPr lang="en-US" smtClean="0"/>
              <a:t>9/21/2015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805B5-C550-4935-8A82-7812BBD336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2394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ED694-3B2C-4994-B541-CB42A1DD89D5}" type="datetimeFigureOut">
              <a:rPr lang="en-US" smtClean="0"/>
              <a:t>9/21/2015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805B5-C550-4935-8A82-7812BBD336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115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ED694-3B2C-4994-B541-CB42A1DD89D5}" type="datetimeFigureOut">
              <a:rPr lang="en-US" smtClean="0"/>
              <a:t>9/21/2015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805B5-C550-4935-8A82-7812BBD336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6760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ED694-3B2C-4994-B541-CB42A1DD89D5}" type="datetimeFigureOut">
              <a:rPr lang="en-US" smtClean="0"/>
              <a:t>9/21/2015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805B5-C550-4935-8A82-7812BBD336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3677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ED694-3B2C-4994-B541-CB42A1DD89D5}" type="datetimeFigureOut">
              <a:rPr lang="en-US" smtClean="0"/>
              <a:t>9/21/2015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805B5-C550-4935-8A82-7812BBD336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938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ED694-3B2C-4994-B541-CB42A1DD89D5}" type="datetimeFigureOut">
              <a:rPr lang="en-US" smtClean="0"/>
              <a:t>9/21/2015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805B5-C550-4935-8A82-7812BBD336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6269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ED694-3B2C-4994-B541-CB42A1DD89D5}" type="datetimeFigureOut">
              <a:rPr lang="en-US" smtClean="0"/>
              <a:t>9/21/2015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805B5-C550-4935-8A82-7812BBD336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1516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ED694-3B2C-4994-B541-CB42A1DD89D5}" type="datetimeFigureOut">
              <a:rPr lang="en-US" smtClean="0"/>
              <a:t>9/21/2015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805B5-C550-4935-8A82-7812BBD336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101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ED694-3B2C-4994-B541-CB42A1DD89D5}" type="datetimeFigureOut">
              <a:rPr lang="en-US" smtClean="0"/>
              <a:t>9/21/2015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805B5-C550-4935-8A82-7812BBD336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7946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CED694-3B2C-4994-B541-CB42A1DD89D5}" type="datetimeFigureOut">
              <a:rPr lang="en-US" smtClean="0"/>
              <a:t>9/21/2015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0805B5-C550-4935-8A82-7812BBD336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523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28600"/>
            <a:ext cx="7772400" cy="1470025"/>
          </a:xfrm>
        </p:spPr>
        <p:txBody>
          <a:bodyPr/>
          <a:lstStyle/>
          <a:p>
            <a:r>
              <a:rPr lang="en-US" dirty="0" smtClean="0"/>
              <a:t>SAVE Basics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916" y="0"/>
            <a:ext cx="6757884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861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" y="381000"/>
            <a:ext cx="8772327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02159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5800" y="609600"/>
            <a:ext cx="39011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2015 Recycling Day Totals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161510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iburley\Downloads\20150110_13573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86194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-1"/>
            <a:ext cx="5410200" cy="6861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7020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54126" y="152400"/>
            <a:ext cx="7035772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Let’s “Look Ahead” </a:t>
            </a:r>
          </a:p>
          <a:p>
            <a:pPr algn="ctr"/>
            <a:r>
              <a:rPr lang="en-US" sz="66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to 2016</a:t>
            </a:r>
            <a:endParaRPr lang="en-US" sz="66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pic>
        <p:nvPicPr>
          <p:cNvPr id="5122" name="Picture 2" descr="http://lh6.ggpht.com/SergioAlex76/SO-VNJFyILI/AAAAAAAAALM/3R-N1_ZRRZs/fail-kid-bird%5B2%5D.jpg?imgmax=8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276058"/>
            <a:ext cx="5791200" cy="4312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8654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4800" y="29497"/>
            <a:ext cx="815588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dirty="0" smtClean="0"/>
              <a:t>Introducing:</a:t>
            </a:r>
          </a:p>
          <a:p>
            <a:r>
              <a:rPr lang="en-US" sz="6000" dirty="0" smtClean="0"/>
              <a:t>SAVE Officers for 2015-16</a:t>
            </a:r>
            <a:endParaRPr lang="en-US" sz="6000" dirty="0"/>
          </a:p>
        </p:txBody>
      </p:sp>
      <p:pic>
        <p:nvPicPr>
          <p:cNvPr id="4" name="Picture 2" descr="F:\SAHS\SAVE\SAVE Logo and Ads\finallogo_cop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220" y="2438400"/>
            <a:ext cx="3432337" cy="3483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33400" y="2257800"/>
            <a:ext cx="4124784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Zack Moyer – 12</a:t>
            </a:r>
          </a:p>
          <a:p>
            <a:r>
              <a:rPr lang="en-US" sz="3600" dirty="0" smtClean="0"/>
              <a:t>Lizzie Wilson – 11</a:t>
            </a:r>
          </a:p>
          <a:p>
            <a:r>
              <a:rPr lang="en-US" sz="3600" dirty="0" smtClean="0"/>
              <a:t>Sameer Sheik – 12</a:t>
            </a:r>
          </a:p>
          <a:p>
            <a:r>
              <a:rPr lang="en-US" sz="3600" dirty="0" smtClean="0"/>
              <a:t>Sydney Kim – 12</a:t>
            </a:r>
          </a:p>
          <a:p>
            <a:r>
              <a:rPr lang="en-US" sz="3600" dirty="0" smtClean="0"/>
              <a:t>Maddie </a:t>
            </a:r>
            <a:r>
              <a:rPr lang="en-US" sz="3600" dirty="0" err="1" smtClean="0"/>
              <a:t>Vassallo</a:t>
            </a:r>
            <a:r>
              <a:rPr lang="en-US" sz="3600" dirty="0" smtClean="0"/>
              <a:t> – 10</a:t>
            </a:r>
          </a:p>
          <a:p>
            <a:r>
              <a:rPr lang="en-US" sz="3600" dirty="0" smtClean="0"/>
              <a:t>Alicia Bateman – 12</a:t>
            </a:r>
          </a:p>
          <a:p>
            <a:endParaRPr lang="en-US" sz="3600" dirty="0" smtClean="0"/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0332187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782" y="1066800"/>
            <a:ext cx="9534525" cy="507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838200"/>
          </a:xfrm>
        </p:spPr>
        <p:txBody>
          <a:bodyPr/>
          <a:lstStyle/>
          <a:p>
            <a:r>
              <a:rPr lang="en-US" dirty="0" smtClean="0"/>
              <a:t>SAVE’s Website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6858000" y="4267200"/>
            <a:ext cx="2895600" cy="21336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-990600" y="1828800"/>
            <a:ext cx="5737080" cy="24384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913417" y="3224212"/>
            <a:ext cx="2600325" cy="119538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1676401" y="1828800"/>
            <a:ext cx="990600" cy="6096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020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27" y="914400"/>
            <a:ext cx="9109944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46797" y="228600"/>
            <a:ext cx="56024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Pathways Tracker – Click “Join SAVE”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0714103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10525126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46797" y="228600"/>
            <a:ext cx="56024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Pathways Tracker – Click “Join SAVE”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2337376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6255" y="457200"/>
            <a:ext cx="10577822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/>
          <p:cNvSpPr/>
          <p:nvPr/>
        </p:nvSpPr>
        <p:spPr>
          <a:xfrm>
            <a:off x="2590800" y="2744107"/>
            <a:ext cx="6705600" cy="60778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679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6772" y="304800"/>
            <a:ext cx="877047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Let’s “Catch up” on 2015</a:t>
            </a:r>
            <a:endParaRPr lang="en-US" sz="66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pic>
        <p:nvPicPr>
          <p:cNvPr id="7170" name="Picture 2" descr="http://images.bidorbuy.co.za/user_images/173/1104173_110702120036_fun-frisbe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4986" y="1670893"/>
            <a:ext cx="5734050" cy="5067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5806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5400" dirty="0" smtClean="0"/>
              <a:t>SAVE Night Hike</a:t>
            </a:r>
            <a:r>
              <a:rPr lang="en-US" sz="5400" dirty="0"/>
              <a:t/>
            </a:r>
            <a:br>
              <a:rPr lang="en-US" sz="5400" dirty="0"/>
            </a:br>
            <a:r>
              <a:rPr lang="en-US" sz="5400" dirty="0" smtClean="0"/>
              <a:t>Saturday October 24</a:t>
            </a:r>
            <a:r>
              <a:rPr lang="en-US" sz="5400" baseline="30000" dirty="0" smtClean="0"/>
              <a:t>th</a:t>
            </a:r>
            <a:r>
              <a:rPr lang="en-US" sz="5400" dirty="0" smtClean="0"/>
              <a:t> – 6-9pm</a:t>
            </a:r>
            <a:endParaRPr lang="en-US" sz="5400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34" y="175780"/>
            <a:ext cx="8940555" cy="5463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30346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mail.soudertonsd.org/owa/attachment.ashx?id=RgAAAAAYTQRupM1YTrmdtb%2bwygGsBwDE1G%2bsP4O7TptHvAtfNR2YAAADYC%2bxAACydBFe4AuXQZ3pow5jAUBAAAJdpbuLAAAJ&amp;attcnt=1&amp;attid0=BAABAAAA&amp;attcid0=1a4db41f-f74c-4c21-8e69-520cc27dd93d%40soudertonsd.or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https://mail.soudertonsd.org/owa/attachment.ashx?id=RgAAAAAYTQRupM1YTrmdtb%2bwygGsBwDE1G%2bsP4O7TptHvAtfNR2YAAADYC%2bxAACydBFe4AuXQZ3pow5jAUBAAAJdpbuLAAAJ&amp;attcnt=1&amp;attid0=BAABAAAA&amp;attcid0=1a4db41f-f74c-4c21-8e69-520cc27dd93d%40soudertonsd.or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284" y="609600"/>
            <a:ext cx="8707844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45313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27" y="533400"/>
            <a:ext cx="9145645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62563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57200"/>
            <a:ext cx="890767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74413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iburley\Downloads\photo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83491"/>
            <a:ext cx="6381750" cy="850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1446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12515850" cy="491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2397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85800"/>
            <a:ext cx="8530389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0594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E:\Burley's Backed Up Files\SAHS\SAVE\SAVE Recycling Day\Spring recycling days\May 3rd 2014 Oak Ridge\2014 Pics\IMG_39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32893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E:\Burley's Backed Up Files\SAHS\SAVE\SAVE Recycling Day\Spring recycling days\May 3rd 2014 Oak Ridge\2014 Pics\IMG_395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120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E:\Burley's Backed Up Files\SAHS\SAVE\SAVE Recycling Day\Spring recycling days\May 3rd 2014 Oak Ridge\2014 Pics\IMG_39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63964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176524" y="457200"/>
            <a:ext cx="3481076" cy="56388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dirty="0" smtClean="0"/>
              <a:t>HS Recycling Program resurgence</a:t>
            </a:r>
          </a:p>
          <a:p>
            <a:pPr>
              <a:buFontTx/>
              <a:buChar char="-"/>
            </a:pPr>
            <a:endParaRPr lang="en-US" sz="2800" dirty="0"/>
          </a:p>
          <a:p>
            <a:pPr marL="0" indent="0">
              <a:buNone/>
            </a:pPr>
            <a:endParaRPr lang="en-US" sz="4000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1026" name="Picture 2" descr="C:\Users\iburley\Desktop\recycling at school pi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C:\Users\iburley\Downloads\photo 1 (7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662" y="3276600"/>
            <a:ext cx="33528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8946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E:\Burley's Backed Up Files\SAHS\SAVE\SAVE Recycling Day\Spring recycling days\May 3rd 2014 Oak Ridge\2014 Pics\IMG_397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85491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E:\Burley's Backed Up Files\SAHS\SAVE\SAVE Recycling Day\Spring recycling days\May 3rd 2014 Oak Ridge\2014 Pics\IMG_39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26311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E:\Burley's Backed Up Files\SAHS\SAVE\SAVE Recycling Day\Spring recycling days\May 3rd 2014 Oak Ridge\2014 Pics\IMG_39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5706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E:\Burley's Backed Up Files\SAHS\SAVE\SAVE Recycling Day\Spring recycling days\May 3rd 2014 Oak Ridge\2014 Pics\IMG_39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57400" y="0"/>
            <a:ext cx="11201400" cy="840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2633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E:\Burley's Backed Up Files\SAHS\SAVE\SAVE Recycling Day\Spring recycling days\May 3rd 2014 Oak Ridge\2014 Pics\IMG_397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0429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E:\Burley's Backed Up Files\SAHS\SAVE\SAVE Recycling Day\Spring recycling days\May 3rd 2014 Oak Ridge\2014 Pics\IMG_396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-304800"/>
            <a:ext cx="6172200" cy="82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9934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2488"/>
            <a:ext cx="10610850" cy="515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7011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static1.squarespace.com/static/54c59a81e4b0a642bb4795ad/t/5564f18be4b09ddff6776396/1432678795545/?format=750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800" y="838200"/>
            <a:ext cx="10701864" cy="60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90600" y="152400"/>
            <a:ext cx="65860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Pearl S. Buck Collaborative Earth Day Event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118556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://www.hagerstownmagazine.com/uploads/images/greenhouse_1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8" y="1447800"/>
            <a:ext cx="8115300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http://www.campusexplorer.com/media/560x420/Delaware-Valley-College-487D60E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-1066800"/>
            <a:ext cx="4111625" cy="3083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0033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://www.projectpa.org/ppa-v3/images/fts-interviews/BASD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197"/>
            <a:ext cx="8939981" cy="6523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2204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025830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modaquatics.com/gallery/albums/userpics/10001/IMG_188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24400" y="5715000"/>
            <a:ext cx="3630161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dirty="0" smtClean="0"/>
              <a:t>Hydroponics Team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286471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"/>
            <a:ext cx="8624455" cy="6486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418816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06475" y="533400"/>
            <a:ext cx="10350475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9867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782"/>
            <a:ext cx="9166582" cy="6151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4535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33400"/>
            <a:ext cx="7162800" cy="572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1877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cleversurvivalist.com/wp-content/uploads/2013/05/pacificaqua.org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497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6958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6476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www.nwf.org/~/media/Content/NWM/Gardening/Limited-Rights/Other/CWH%20Sign_DeborahHefner_275x190.ash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19200"/>
            <a:ext cx="3474720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http://www.sialis.org/images/paired_box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447800"/>
            <a:ext cx="4965394" cy="4190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04800" y="29497"/>
            <a:ext cx="846020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/>
              <a:t>SEEC Certified Bird Habitat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53425681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651" y="1690688"/>
            <a:ext cx="1964531" cy="1905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1" y="3864789"/>
            <a:ext cx="1964531" cy="19899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2800" y="388766"/>
            <a:ext cx="1602160" cy="1905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4403" y="388766"/>
            <a:ext cx="1563832" cy="26038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8554" y="2777738"/>
            <a:ext cx="1740476" cy="308209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78004" y="3595689"/>
            <a:ext cx="2261924" cy="2259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79953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Platforms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651" y="1960851"/>
            <a:ext cx="2554085" cy="21955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7703" y="3789217"/>
            <a:ext cx="2586036" cy="25076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3669" y="715891"/>
            <a:ext cx="2021681" cy="404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3351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iburley\AppData\Local\Microsoft\Windows\Temporary Internet Files\Content.IE5\XTM5QHVL\phot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838200"/>
            <a:ext cx="7823200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3400" y="130314"/>
            <a:ext cx="24681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 smtClean="0"/>
              <a:t>Envirothon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55137248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://www.theseedfarm.org/images/gallery/w500/extension-mark-blue-shor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79438"/>
            <a:ext cx="7355864" cy="1706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 descr="http://beekeeping101.psu.edu/assets/images/frazier-ne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666999"/>
            <a:ext cx="5391150" cy="3670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807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iburley\Downloads\photo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927" y="6334780"/>
            <a:ext cx="55494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Nick </a:t>
            </a:r>
            <a:r>
              <a:rPr lang="en-US" sz="2800" dirty="0" err="1" smtClean="0">
                <a:solidFill>
                  <a:schemeClr val="bg1"/>
                </a:solidFill>
              </a:rPr>
              <a:t>Kroutheim</a:t>
            </a:r>
            <a:r>
              <a:rPr lang="en-US" sz="2800" dirty="0" smtClean="0">
                <a:solidFill>
                  <a:schemeClr val="bg1"/>
                </a:solidFill>
              </a:rPr>
              <a:t> – Eagle Scout Project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72021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timberhomesllc.com/wp-content/uploads/2013/12/trailhead-kiosk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374"/>
            <a:ext cx="52578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638800" y="1371600"/>
            <a:ext cx="29309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Trailhead signs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77603435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://www.craftionary.net/wp-content/uploads/2013/02/birdhouse_ide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22237"/>
            <a:ext cx="6096000" cy="609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005507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535571" y="5791200"/>
            <a:ext cx="4084429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5307" y="0"/>
            <a:ext cx="8229600" cy="884238"/>
          </a:xfrm>
        </p:spPr>
        <p:txBody>
          <a:bodyPr>
            <a:normAutofit/>
          </a:bodyPr>
          <a:lstStyle/>
          <a:p>
            <a:r>
              <a:rPr lang="en-US" sz="3600" b="1" u="sng" dirty="0" smtClean="0"/>
              <a:t>Butterfly Garden for Outside SEEC</a:t>
            </a:r>
            <a:endParaRPr lang="en-US" sz="3600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5287963"/>
          </a:xfrm>
        </p:spPr>
        <p:txBody>
          <a:bodyPr>
            <a:normAutofit/>
          </a:bodyPr>
          <a:lstStyle/>
          <a:p>
            <a:pPr algn="ctr"/>
            <a:r>
              <a:rPr lang="en-US" sz="2800" dirty="0" smtClean="0"/>
              <a:t>Building a butterfly garden in front of SEEC to attract eight species of butterflies:</a:t>
            </a:r>
          </a:p>
          <a:p>
            <a:pPr lvl="1">
              <a:lnSpc>
                <a:spcPct val="150000"/>
              </a:lnSpc>
            </a:pPr>
            <a:r>
              <a:rPr lang="en-US" sz="1800" dirty="0" smtClean="0"/>
              <a:t>Monarch</a:t>
            </a:r>
          </a:p>
          <a:p>
            <a:pPr lvl="1">
              <a:lnSpc>
                <a:spcPct val="150000"/>
              </a:lnSpc>
            </a:pPr>
            <a:r>
              <a:rPr lang="en-US" sz="1800" dirty="0" smtClean="0"/>
              <a:t>Red Admiral</a:t>
            </a:r>
          </a:p>
          <a:p>
            <a:pPr lvl="1">
              <a:lnSpc>
                <a:spcPct val="150000"/>
              </a:lnSpc>
            </a:pPr>
            <a:r>
              <a:rPr lang="en-US" sz="1800" dirty="0" smtClean="0"/>
              <a:t>Black Swallowtail</a:t>
            </a:r>
          </a:p>
          <a:p>
            <a:pPr lvl="1">
              <a:lnSpc>
                <a:spcPct val="150000"/>
              </a:lnSpc>
            </a:pPr>
            <a:r>
              <a:rPr lang="en-US" sz="1800" dirty="0" smtClean="0"/>
              <a:t>Spicebush Swallowtail</a:t>
            </a:r>
          </a:p>
          <a:p>
            <a:pPr lvl="1">
              <a:lnSpc>
                <a:spcPct val="150000"/>
              </a:lnSpc>
            </a:pPr>
            <a:r>
              <a:rPr lang="en-US" sz="1800" dirty="0" smtClean="0"/>
              <a:t>Fritillary</a:t>
            </a:r>
          </a:p>
          <a:p>
            <a:pPr lvl="1">
              <a:lnSpc>
                <a:spcPct val="150000"/>
              </a:lnSpc>
            </a:pPr>
            <a:r>
              <a:rPr lang="en-US" sz="1800" dirty="0" smtClean="0"/>
              <a:t>Buckeye</a:t>
            </a:r>
          </a:p>
          <a:p>
            <a:pPr lvl="1">
              <a:lnSpc>
                <a:spcPct val="150000"/>
              </a:lnSpc>
            </a:pPr>
            <a:r>
              <a:rPr lang="en-US" sz="1800" dirty="0" smtClean="0"/>
              <a:t>Cabbage White</a:t>
            </a:r>
          </a:p>
          <a:p>
            <a:pPr lvl="1">
              <a:lnSpc>
                <a:spcPct val="150000"/>
              </a:lnSpc>
            </a:pPr>
            <a:r>
              <a:rPr lang="en-US" sz="1800" dirty="0" smtClean="0"/>
              <a:t>Question Mark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995943"/>
            <a:ext cx="4301109" cy="3222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376" y="1769916"/>
            <a:ext cx="711004" cy="444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8983" y="2209249"/>
            <a:ext cx="834441" cy="554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593012"/>
            <a:ext cx="649580" cy="716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08" y="3607345"/>
            <a:ext cx="56656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0812" y="3124200"/>
            <a:ext cx="623887" cy="62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650" y="4126458"/>
            <a:ext cx="571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07" y="4565516"/>
            <a:ext cx="566563" cy="516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066" y="5081898"/>
            <a:ext cx="789505" cy="52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own Arrow 3"/>
          <p:cNvSpPr/>
          <p:nvPr/>
        </p:nvSpPr>
        <p:spPr>
          <a:xfrm rot="13032480">
            <a:off x="5322746" y="3732433"/>
            <a:ext cx="685800" cy="22098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535571" y="5791200"/>
            <a:ext cx="41658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en-US" sz="2800" b="1" dirty="0">
                <a:solidFill>
                  <a:schemeClr val="bg1"/>
                </a:solidFill>
              </a:rPr>
              <a:t>45 feet long by 3 feet wide </a:t>
            </a:r>
          </a:p>
        </p:txBody>
      </p:sp>
    </p:spTree>
    <p:extLst>
      <p:ext uri="{BB962C8B-B14F-4D97-AF65-F5344CB8AC3E}">
        <p14:creationId xmlns:p14="http://schemas.microsoft.com/office/powerpoint/2010/main" val="548739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iburley\Downloads\photo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023" y="-34636"/>
            <a:ext cx="5169477" cy="6892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791200" y="533400"/>
            <a:ext cx="184731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800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64803070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3019" y="152400"/>
            <a:ext cx="8229600" cy="533400"/>
          </a:xfrm>
        </p:spPr>
        <p:txBody>
          <a:bodyPr>
            <a:normAutofit fontScale="90000"/>
          </a:bodyPr>
          <a:lstStyle/>
          <a:p>
            <a:r>
              <a:rPr lang="en-US" sz="3600" b="1" u="sng" dirty="0" smtClean="0"/>
              <a:t>Plan for Attracting Butterflies </a:t>
            </a:r>
            <a:endParaRPr lang="en-US" sz="3600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24200" y="1253835"/>
            <a:ext cx="5638800" cy="4525963"/>
          </a:xfrm>
        </p:spPr>
        <p:txBody>
          <a:bodyPr>
            <a:normAutofit lnSpcReduction="10000"/>
          </a:bodyPr>
          <a:lstStyle/>
          <a:p>
            <a:r>
              <a:rPr lang="en-US" sz="2800" b="1" i="1" dirty="0" smtClean="0"/>
              <a:t>Plant host plants </a:t>
            </a:r>
          </a:p>
          <a:p>
            <a:pPr lvl="1"/>
            <a:r>
              <a:rPr lang="en-US" sz="2400" dirty="0" smtClean="0"/>
              <a:t>A specific plant that a butterfly lays eggs on and caterpillars eat</a:t>
            </a:r>
          </a:p>
          <a:p>
            <a:pPr lvl="1"/>
            <a:r>
              <a:rPr lang="en-US" sz="2400" dirty="0" smtClean="0"/>
              <a:t>Ex: Monarch’s host plant is milkweed </a:t>
            </a:r>
            <a:endParaRPr lang="en-US" sz="1400" dirty="0" smtClean="0"/>
          </a:p>
          <a:p>
            <a:pPr marL="0" indent="0">
              <a:buNone/>
            </a:pPr>
            <a:endParaRPr lang="en-US" sz="2800" dirty="0"/>
          </a:p>
          <a:p>
            <a:endParaRPr lang="en-US" sz="2800" dirty="0" smtClean="0"/>
          </a:p>
          <a:p>
            <a:r>
              <a:rPr lang="en-US" sz="2800" b="1" i="1" dirty="0" smtClean="0"/>
              <a:t>Plant nectar plants</a:t>
            </a:r>
          </a:p>
          <a:p>
            <a:pPr lvl="1"/>
            <a:r>
              <a:rPr lang="en-US" sz="2400" dirty="0" smtClean="0"/>
              <a:t>Provide a source of energy for butterflies </a:t>
            </a:r>
          </a:p>
          <a:p>
            <a:pPr lvl="1"/>
            <a:r>
              <a:rPr lang="en-US" sz="2400" dirty="0" smtClean="0"/>
              <a:t>Ex: Monarchs feed on nectar from a butterfly bush </a:t>
            </a:r>
            <a:endParaRPr lang="en-US" sz="2400" dirty="0"/>
          </a:p>
          <a:p>
            <a:pPr marL="57150" indent="0">
              <a:buNone/>
            </a:pPr>
            <a:endParaRPr lang="en-US" sz="2400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946" y="685800"/>
            <a:ext cx="1990854" cy="29803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713" y="4267200"/>
            <a:ext cx="2991026" cy="19800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4188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07339" y="27709"/>
            <a:ext cx="8229600" cy="1143000"/>
          </a:xfrm>
        </p:spPr>
        <p:txBody>
          <a:bodyPr/>
          <a:lstStyle/>
          <a:p>
            <a:r>
              <a:rPr lang="en-US" b="1" u="sng" dirty="0" smtClean="0"/>
              <a:t>A garden for education</a:t>
            </a:r>
            <a:endParaRPr lang="en-US" b="1" u="sng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95300" y="934140"/>
            <a:ext cx="8229600" cy="4525963"/>
          </a:xfrm>
        </p:spPr>
        <p:txBody>
          <a:bodyPr/>
          <a:lstStyle/>
          <a:p>
            <a:r>
              <a:rPr lang="en-US" dirty="0" smtClean="0"/>
              <a:t>Signs will be located within the garden describing each butterfly and its host plant 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QR codes on the signs will link garden visitors to a message with further information about the butterflies and host plants</a:t>
            </a:r>
            <a:endParaRPr lang="en-US" dirty="0"/>
          </a:p>
        </p:txBody>
      </p:sp>
      <p:pic>
        <p:nvPicPr>
          <p:cNvPr id="4098" name="Picture 2" descr="C:\Users\Kim Wilson\AppData\Local\Microsoft\Windows\INetCache\IE\LZ0L7VYQ\istockphoto_8468582-spring-flower-garden-with-insects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4267200"/>
            <a:ext cx="3429000" cy="2427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2794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sz="6000" b="1" dirty="0" smtClean="0">
                <a:solidFill>
                  <a:srgbClr val="FF0000"/>
                </a:solidFill>
              </a:rPr>
              <a:t>SAVE Member HELP NEEDED!!!</a:t>
            </a:r>
            <a:endParaRPr lang="en-US" sz="60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en-US" dirty="0" smtClean="0"/>
              <a:t>Come help us prepare the butterfly garden beds for planting!!!!</a:t>
            </a:r>
          </a:p>
          <a:p>
            <a:pPr algn="ctr"/>
            <a:r>
              <a:rPr lang="en-US" b="1" u="sng" dirty="0" smtClean="0"/>
              <a:t>When?</a:t>
            </a:r>
            <a:r>
              <a:rPr lang="en-US" b="1" dirty="0" smtClean="0"/>
              <a:t>  </a:t>
            </a:r>
            <a:r>
              <a:rPr lang="en-US" dirty="0" smtClean="0"/>
              <a:t>Thursday, September 24, 3-5pm at </a:t>
            </a:r>
          </a:p>
          <a:p>
            <a:pPr marL="0" indent="0" algn="ctr">
              <a:buNone/>
            </a:pPr>
            <a:r>
              <a:rPr lang="en-US" dirty="0" smtClean="0"/>
              <a:t>		SEEC</a:t>
            </a:r>
          </a:p>
          <a:p>
            <a:pPr marL="0" indent="0" algn="ctr">
              <a:buNone/>
            </a:pPr>
            <a:r>
              <a:rPr lang="en-US" b="1" dirty="0" smtClean="0">
                <a:solidFill>
                  <a:srgbClr val="FF0000"/>
                </a:solidFill>
              </a:rPr>
              <a:t>COME READY TO DIG--THE BUTTERFLIES ARE COUNTING ON YOU!!!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0022" y="4876800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5041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00902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iburley\Downloads\IMG_00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455120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Get Involved!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733800"/>
          </a:xfrm>
        </p:spPr>
        <p:txBody>
          <a:bodyPr/>
          <a:lstStyle/>
          <a:p>
            <a:r>
              <a:rPr lang="en-US" dirty="0" smtClean="0"/>
              <a:t>Check your email often!!!!!!!</a:t>
            </a:r>
          </a:p>
          <a:p>
            <a:r>
              <a:rPr lang="en-US" dirty="0" smtClean="0"/>
              <a:t>Attend Leadership Councils</a:t>
            </a:r>
          </a:p>
          <a:p>
            <a:r>
              <a:rPr lang="en-US" dirty="0" smtClean="0"/>
              <a:t>Volunteer for a leadership position</a:t>
            </a:r>
          </a:p>
          <a:p>
            <a:r>
              <a:rPr lang="en-US" dirty="0" smtClean="0"/>
              <a:t>Participate in our events</a:t>
            </a:r>
          </a:p>
          <a:p>
            <a:r>
              <a:rPr lang="en-US" dirty="0" smtClean="0"/>
              <a:t>Look for field trips</a:t>
            </a:r>
          </a:p>
          <a:p>
            <a:r>
              <a:rPr lang="en-US" dirty="0" smtClean="0"/>
              <a:t>Present your own ideas!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762000" y="5537537"/>
            <a:ext cx="8153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/>
              <a:t>So many opportunities!</a:t>
            </a:r>
            <a:endParaRPr lang="en-US" sz="6000" b="1" dirty="0"/>
          </a:p>
        </p:txBody>
      </p:sp>
    </p:spTree>
    <p:extLst>
      <p:ext uri="{BB962C8B-B14F-4D97-AF65-F5344CB8AC3E}">
        <p14:creationId xmlns:p14="http://schemas.microsoft.com/office/powerpoint/2010/main" val="1370680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3.bp.blogspot.com/-Zr9_hWu6Q_s/UejMstyDKTI/AAAAAAAACSk/ih8jn5SqViM/s1600/greatthing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363793"/>
            <a:ext cx="9536307" cy="6025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5798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F:\SAHS\SAVE\SAVE Logo and Ads\finallogo_cop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752600"/>
            <a:ext cx="4349483" cy="4413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Elephant" pitchFamily="18" charset="0"/>
              </a:rPr>
              <a:t>After Storms, </a:t>
            </a:r>
          </a:p>
          <a:p>
            <a:r>
              <a:rPr lang="en-US" dirty="0" smtClean="0">
                <a:latin typeface="Elephant" pitchFamily="18" charset="0"/>
              </a:rPr>
              <a:t>Oaks Take Deeper Roots</a:t>
            </a:r>
            <a:endParaRPr lang="en-US" dirty="0">
              <a:latin typeface="Elephant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59666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iburley\Downloads\IMG_289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70864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iburley\Downloads\photo 3 (4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37301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Burley's Backed Up Files\SAHS\SAVE\SAVE Recycling Day\recycling day pics\IMG_047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1752600"/>
            <a:ext cx="6807200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Burley's Backed Up Files\SAHS\SAVE\SAVE Recycling Day\RD IV 2015\IMG_625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7432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22747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1070</TotalTime>
  <Words>289</Words>
  <Application>Microsoft Office PowerPoint</Application>
  <PresentationFormat>On-screen Show (4:3)</PresentationFormat>
  <Paragraphs>68</Paragraphs>
  <Slides>62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63" baseType="lpstr">
      <vt:lpstr>Office Theme</vt:lpstr>
      <vt:lpstr>SAVE Basics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SAVE’s Website</vt:lpstr>
      <vt:lpstr>PowerPoint Presentation</vt:lpstr>
      <vt:lpstr>PowerPoint Presentation</vt:lpstr>
      <vt:lpstr>PowerPoint Presentation</vt:lpstr>
      <vt:lpstr>SAVE Night Hike Saturday October 24th – 6-9pm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Platforms</vt:lpstr>
      <vt:lpstr>PowerPoint Presentation</vt:lpstr>
      <vt:lpstr>PowerPoint Presentation</vt:lpstr>
      <vt:lpstr>PowerPoint Presentation</vt:lpstr>
      <vt:lpstr>PowerPoint Presentation</vt:lpstr>
      <vt:lpstr>Butterfly Garden for Outside SEEC</vt:lpstr>
      <vt:lpstr>PowerPoint Presentation</vt:lpstr>
      <vt:lpstr>Plan for Attracting Butterflies </vt:lpstr>
      <vt:lpstr>A garden for education</vt:lpstr>
      <vt:lpstr>SAVE Member HELP NEEDED!!!</vt:lpstr>
      <vt:lpstr>PowerPoint Presentation</vt:lpstr>
      <vt:lpstr>Get Involved!</vt:lpstr>
      <vt:lpstr>PowerPoint Presentation</vt:lpstr>
      <vt:lpstr>PowerPoint Presentation</vt:lpstr>
    </vt:vector>
  </TitlesOfParts>
  <Company>SASD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LEAP Leadership in Environmental Action Program</dc:title>
  <dc:creator>SASD User</dc:creator>
  <cp:lastModifiedBy>SASD User</cp:lastModifiedBy>
  <cp:revision>82</cp:revision>
  <dcterms:created xsi:type="dcterms:W3CDTF">2013-09-18T00:33:51Z</dcterms:created>
  <dcterms:modified xsi:type="dcterms:W3CDTF">2015-09-22T02:02:29Z</dcterms:modified>
</cp:coreProperties>
</file>