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56" r:id="rId2"/>
    <p:sldId id="334" r:id="rId3"/>
    <p:sldId id="389" r:id="rId4"/>
    <p:sldId id="424" r:id="rId5"/>
    <p:sldId id="352" r:id="rId6"/>
    <p:sldId id="406" r:id="rId7"/>
    <p:sldId id="405" r:id="rId8"/>
    <p:sldId id="353" r:id="rId9"/>
    <p:sldId id="354" r:id="rId10"/>
    <p:sldId id="355" r:id="rId11"/>
    <p:sldId id="348" r:id="rId12"/>
    <p:sldId id="344" r:id="rId13"/>
    <p:sldId id="347" r:id="rId14"/>
    <p:sldId id="345" r:id="rId15"/>
    <p:sldId id="346" r:id="rId16"/>
    <p:sldId id="360" r:id="rId17"/>
    <p:sldId id="398" r:id="rId18"/>
    <p:sldId id="379" r:id="rId19"/>
    <p:sldId id="419" r:id="rId20"/>
    <p:sldId id="413" r:id="rId21"/>
    <p:sldId id="414" r:id="rId22"/>
    <p:sldId id="415" r:id="rId23"/>
    <p:sldId id="416" r:id="rId24"/>
    <p:sldId id="417" r:id="rId25"/>
    <p:sldId id="418" r:id="rId26"/>
    <p:sldId id="437" r:id="rId27"/>
    <p:sldId id="412" r:id="rId28"/>
    <p:sldId id="364" r:id="rId29"/>
    <p:sldId id="399" r:id="rId30"/>
    <p:sldId id="428" r:id="rId31"/>
    <p:sldId id="426" r:id="rId32"/>
    <p:sldId id="427" r:id="rId33"/>
    <p:sldId id="387" r:id="rId34"/>
    <p:sldId id="408" r:id="rId35"/>
    <p:sldId id="377" r:id="rId36"/>
    <p:sldId id="422" r:id="rId37"/>
    <p:sldId id="425" r:id="rId38"/>
    <p:sldId id="431" r:id="rId39"/>
    <p:sldId id="402" r:id="rId40"/>
    <p:sldId id="403" r:id="rId41"/>
    <p:sldId id="409" r:id="rId42"/>
    <p:sldId id="404" r:id="rId43"/>
    <p:sldId id="410" r:id="rId44"/>
    <p:sldId id="432" r:id="rId45"/>
    <p:sldId id="349" r:id="rId46"/>
    <p:sldId id="340" r:id="rId47"/>
    <p:sldId id="341" r:id="rId48"/>
    <p:sldId id="411" r:id="rId49"/>
    <p:sldId id="400" r:id="rId50"/>
    <p:sldId id="407" r:id="rId51"/>
    <p:sldId id="433" r:id="rId52"/>
    <p:sldId id="350" r:id="rId53"/>
    <p:sldId id="259" r:id="rId54"/>
    <p:sldId id="397" r:id="rId55"/>
    <p:sldId id="420" r:id="rId56"/>
    <p:sldId id="436" r:id="rId57"/>
    <p:sldId id="435" r:id="rId58"/>
    <p:sldId id="421" r:id="rId59"/>
    <p:sldId id="274" r:id="rId60"/>
    <p:sldId id="273" r:id="rId61"/>
    <p:sldId id="401" r:id="rId62"/>
    <p:sldId id="258" r:id="rId63"/>
    <p:sldId id="312" r:id="rId64"/>
    <p:sldId id="267" r:id="rId65"/>
    <p:sldId id="272" r:id="rId66"/>
    <p:sldId id="270" r:id="rId67"/>
    <p:sldId id="269" r:id="rId68"/>
    <p:sldId id="286" r:id="rId69"/>
    <p:sldId id="287" r:id="rId70"/>
    <p:sldId id="396" r:id="rId71"/>
    <p:sldId id="430" r:id="rId72"/>
    <p:sldId id="292" r:id="rId73"/>
    <p:sldId id="265" r:id="rId74"/>
    <p:sldId id="275" r:id="rId75"/>
    <p:sldId id="383" r:id="rId76"/>
    <p:sldId id="384" r:id="rId77"/>
    <p:sldId id="394" r:id="rId78"/>
    <p:sldId id="276" r:id="rId79"/>
    <p:sldId id="429" r:id="rId80"/>
    <p:sldId id="434" r:id="rId81"/>
    <p:sldId id="359" r:id="rId82"/>
    <p:sldId id="326" r:id="rId83"/>
    <p:sldId id="327" r:id="rId84"/>
    <p:sldId id="296" r:id="rId85"/>
    <p:sldId id="298" r:id="rId86"/>
    <p:sldId id="305" r:id="rId87"/>
    <p:sldId id="307" r:id="rId88"/>
    <p:sldId id="308" r:id="rId89"/>
    <p:sldId id="299" r:id="rId90"/>
    <p:sldId id="297" r:id="rId91"/>
    <p:sldId id="281" r:id="rId92"/>
    <p:sldId id="285" r:id="rId93"/>
    <p:sldId id="262" r:id="rId94"/>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14" autoAdjust="0"/>
    <p:restoredTop sz="94671" autoAdjust="0"/>
  </p:normalViewPr>
  <p:slideViewPr>
    <p:cSldViewPr>
      <p:cViewPr varScale="1">
        <p:scale>
          <a:sx n="112" d="100"/>
          <a:sy n="112" d="100"/>
        </p:scale>
        <p:origin x="-1500" y="-78"/>
      </p:cViewPr>
      <p:guideLst>
        <p:guide orient="horz" pos="2160"/>
        <p:guide pos="2880"/>
      </p:guideLst>
    </p:cSldViewPr>
  </p:slideViewPr>
  <p:notesTextViewPr>
    <p:cViewPr>
      <p:scale>
        <a:sx n="1" d="1"/>
        <a:sy n="1" d="1"/>
      </p:scale>
      <p:origin x="0" y="0"/>
    </p:cViewPr>
  </p:notesTextViewPr>
  <p:sorterViewPr>
    <p:cViewPr>
      <p:scale>
        <a:sx n="100" d="100"/>
        <a:sy n="100" d="100"/>
      </p:scale>
      <p:origin x="0" y="44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DB1A5084-0DB9-4A54-94CC-7FBE856292A3}" type="datetimeFigureOut">
              <a:rPr lang="en-US" smtClean="0"/>
              <a:t>8/8/2017</a:t>
            </a:fld>
            <a:endParaRPr lang="en-US" dirty="0"/>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DCFC55FF-F7E6-4F38-8E35-C6EE59E5001D}" type="slidenum">
              <a:rPr lang="en-US" smtClean="0"/>
              <a:t>‹#›</a:t>
            </a:fld>
            <a:endParaRPr lang="en-US" dirty="0"/>
          </a:p>
        </p:txBody>
      </p:sp>
    </p:spTree>
    <p:extLst>
      <p:ext uri="{BB962C8B-B14F-4D97-AF65-F5344CB8AC3E}">
        <p14:creationId xmlns:p14="http://schemas.microsoft.com/office/powerpoint/2010/main" val="3169096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FC55FF-F7E6-4F38-8E35-C6EE59E5001D}" type="slidenum">
              <a:rPr lang="en-US" smtClean="0"/>
              <a:t>9</a:t>
            </a:fld>
            <a:endParaRPr lang="en-US" dirty="0"/>
          </a:p>
        </p:txBody>
      </p:sp>
    </p:spTree>
    <p:extLst>
      <p:ext uri="{BB962C8B-B14F-4D97-AF65-F5344CB8AC3E}">
        <p14:creationId xmlns:p14="http://schemas.microsoft.com/office/powerpoint/2010/main" val="560971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3C6147-425D-4195-91ED-734789B2AE16}" type="datetimeFigureOut">
              <a:rPr lang="en-US" smtClean="0"/>
              <a:t>8/8/2017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5CC480-48F9-4B52-ADA3-D9F0AC415A0F}" type="slidenum">
              <a:rPr lang="en-US" smtClean="0"/>
              <a:t>‹#›</a:t>
            </a:fld>
            <a:endParaRPr lang="en-US" dirty="0"/>
          </a:p>
        </p:txBody>
      </p:sp>
    </p:spTree>
    <p:extLst>
      <p:ext uri="{BB962C8B-B14F-4D97-AF65-F5344CB8AC3E}">
        <p14:creationId xmlns:p14="http://schemas.microsoft.com/office/powerpoint/2010/main" val="251170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3C6147-425D-4195-91ED-734789B2AE16}" type="datetimeFigureOut">
              <a:rPr lang="en-US" smtClean="0"/>
              <a:t>8/8/2017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5CC480-48F9-4B52-ADA3-D9F0AC415A0F}" type="slidenum">
              <a:rPr lang="en-US" smtClean="0"/>
              <a:t>‹#›</a:t>
            </a:fld>
            <a:endParaRPr lang="en-US" dirty="0"/>
          </a:p>
        </p:txBody>
      </p:sp>
    </p:spTree>
    <p:extLst>
      <p:ext uri="{BB962C8B-B14F-4D97-AF65-F5344CB8AC3E}">
        <p14:creationId xmlns:p14="http://schemas.microsoft.com/office/powerpoint/2010/main" val="4153471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3C6147-425D-4195-91ED-734789B2AE16}" type="datetimeFigureOut">
              <a:rPr lang="en-US" smtClean="0"/>
              <a:t>8/8/2017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5CC480-48F9-4B52-ADA3-D9F0AC415A0F}" type="slidenum">
              <a:rPr lang="en-US" smtClean="0"/>
              <a:t>‹#›</a:t>
            </a:fld>
            <a:endParaRPr lang="en-US" dirty="0"/>
          </a:p>
        </p:txBody>
      </p:sp>
    </p:spTree>
    <p:extLst>
      <p:ext uri="{BB962C8B-B14F-4D97-AF65-F5344CB8AC3E}">
        <p14:creationId xmlns:p14="http://schemas.microsoft.com/office/powerpoint/2010/main" val="1798406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3C6147-425D-4195-91ED-734789B2AE16}" type="datetimeFigureOut">
              <a:rPr lang="en-US" smtClean="0"/>
              <a:t>8/8/2017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5CC480-48F9-4B52-ADA3-D9F0AC415A0F}" type="slidenum">
              <a:rPr lang="en-US" smtClean="0"/>
              <a:t>‹#›</a:t>
            </a:fld>
            <a:endParaRPr lang="en-US" dirty="0"/>
          </a:p>
        </p:txBody>
      </p:sp>
    </p:spTree>
    <p:extLst>
      <p:ext uri="{BB962C8B-B14F-4D97-AF65-F5344CB8AC3E}">
        <p14:creationId xmlns:p14="http://schemas.microsoft.com/office/powerpoint/2010/main" val="2790966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3C6147-425D-4195-91ED-734789B2AE16}" type="datetimeFigureOut">
              <a:rPr lang="en-US" smtClean="0"/>
              <a:t>8/8/2017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5CC480-48F9-4B52-ADA3-D9F0AC415A0F}" type="slidenum">
              <a:rPr lang="en-US" smtClean="0"/>
              <a:t>‹#›</a:t>
            </a:fld>
            <a:endParaRPr lang="en-US" dirty="0"/>
          </a:p>
        </p:txBody>
      </p:sp>
    </p:spTree>
    <p:extLst>
      <p:ext uri="{BB962C8B-B14F-4D97-AF65-F5344CB8AC3E}">
        <p14:creationId xmlns:p14="http://schemas.microsoft.com/office/powerpoint/2010/main" val="4049726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3C6147-425D-4195-91ED-734789B2AE16}" type="datetimeFigureOut">
              <a:rPr lang="en-US" smtClean="0"/>
              <a:t>8/8/2017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5CC480-48F9-4B52-ADA3-D9F0AC415A0F}" type="slidenum">
              <a:rPr lang="en-US" smtClean="0"/>
              <a:t>‹#›</a:t>
            </a:fld>
            <a:endParaRPr lang="en-US" dirty="0"/>
          </a:p>
        </p:txBody>
      </p:sp>
    </p:spTree>
    <p:extLst>
      <p:ext uri="{BB962C8B-B14F-4D97-AF65-F5344CB8AC3E}">
        <p14:creationId xmlns:p14="http://schemas.microsoft.com/office/powerpoint/2010/main" val="3706441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3C6147-425D-4195-91ED-734789B2AE16}" type="datetimeFigureOut">
              <a:rPr lang="en-US" smtClean="0"/>
              <a:t>8/8/2017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D5CC480-48F9-4B52-ADA3-D9F0AC415A0F}" type="slidenum">
              <a:rPr lang="en-US" smtClean="0"/>
              <a:t>‹#›</a:t>
            </a:fld>
            <a:endParaRPr lang="en-US" dirty="0"/>
          </a:p>
        </p:txBody>
      </p:sp>
    </p:spTree>
    <p:extLst>
      <p:ext uri="{BB962C8B-B14F-4D97-AF65-F5344CB8AC3E}">
        <p14:creationId xmlns:p14="http://schemas.microsoft.com/office/powerpoint/2010/main" val="929314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3C6147-425D-4195-91ED-734789B2AE16}" type="datetimeFigureOut">
              <a:rPr lang="en-US" smtClean="0"/>
              <a:t>8/8/2017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D5CC480-48F9-4B52-ADA3-D9F0AC415A0F}" type="slidenum">
              <a:rPr lang="en-US" smtClean="0"/>
              <a:t>‹#›</a:t>
            </a:fld>
            <a:endParaRPr lang="en-US" dirty="0"/>
          </a:p>
        </p:txBody>
      </p:sp>
    </p:spTree>
    <p:extLst>
      <p:ext uri="{BB962C8B-B14F-4D97-AF65-F5344CB8AC3E}">
        <p14:creationId xmlns:p14="http://schemas.microsoft.com/office/powerpoint/2010/main" val="2364647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3C6147-425D-4195-91ED-734789B2AE16}" type="datetimeFigureOut">
              <a:rPr lang="en-US" smtClean="0"/>
              <a:t>8/8/2017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D5CC480-48F9-4B52-ADA3-D9F0AC415A0F}" type="slidenum">
              <a:rPr lang="en-US" smtClean="0"/>
              <a:t>‹#›</a:t>
            </a:fld>
            <a:endParaRPr lang="en-US" dirty="0"/>
          </a:p>
        </p:txBody>
      </p:sp>
    </p:spTree>
    <p:extLst>
      <p:ext uri="{BB962C8B-B14F-4D97-AF65-F5344CB8AC3E}">
        <p14:creationId xmlns:p14="http://schemas.microsoft.com/office/powerpoint/2010/main" val="399858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3C6147-425D-4195-91ED-734789B2AE16}" type="datetimeFigureOut">
              <a:rPr lang="en-US" smtClean="0"/>
              <a:t>8/8/2017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5CC480-48F9-4B52-ADA3-D9F0AC415A0F}" type="slidenum">
              <a:rPr lang="en-US" smtClean="0"/>
              <a:t>‹#›</a:t>
            </a:fld>
            <a:endParaRPr lang="en-US" dirty="0"/>
          </a:p>
        </p:txBody>
      </p:sp>
    </p:spTree>
    <p:extLst>
      <p:ext uri="{BB962C8B-B14F-4D97-AF65-F5344CB8AC3E}">
        <p14:creationId xmlns:p14="http://schemas.microsoft.com/office/powerpoint/2010/main" val="1374110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3C6147-425D-4195-91ED-734789B2AE16}" type="datetimeFigureOut">
              <a:rPr lang="en-US" smtClean="0"/>
              <a:t>8/8/2017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5CC480-48F9-4B52-ADA3-D9F0AC415A0F}" type="slidenum">
              <a:rPr lang="en-US" smtClean="0"/>
              <a:t>‹#›</a:t>
            </a:fld>
            <a:endParaRPr lang="en-US" dirty="0"/>
          </a:p>
        </p:txBody>
      </p:sp>
    </p:spTree>
    <p:extLst>
      <p:ext uri="{BB962C8B-B14F-4D97-AF65-F5344CB8AC3E}">
        <p14:creationId xmlns:p14="http://schemas.microsoft.com/office/powerpoint/2010/main" val="2708339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3C6147-425D-4195-91ED-734789B2AE16}" type="datetimeFigureOut">
              <a:rPr lang="en-US" smtClean="0"/>
              <a:t>8/8/2017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CC480-48F9-4B52-ADA3-D9F0AC415A0F}" type="slidenum">
              <a:rPr lang="en-US" smtClean="0"/>
              <a:t>‹#›</a:t>
            </a:fld>
            <a:endParaRPr lang="en-US" dirty="0"/>
          </a:p>
        </p:txBody>
      </p:sp>
    </p:spTree>
    <p:extLst>
      <p:ext uri="{BB962C8B-B14F-4D97-AF65-F5344CB8AC3E}">
        <p14:creationId xmlns:p14="http://schemas.microsoft.com/office/powerpoint/2010/main" val="611861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graceandtruth.me/2014/03/24/blood-moons-20142015-a-wake-up-call/"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eclipsewise.com/lunar/LEcatalog/LE-0099-0000.html"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hyperlink" Target="http://www.monachos.net/conversation/topic/32784-blood-moon-tetrads/"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monachos.net/conversation/topic/32784-blood-moon-tetrads/"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lovethesepics.com/2014/04/beautiful-blood-red-moons-tetrad-of-lunar-eclipses-20-pics/"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5rTi0Ai0_ew&amp;t=0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citizen-times.com/story/life/2017/04/12/map-details-outdoor-recreation-path-solar-eclipse/100115136/"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www.reuters.com/article/us-israel-palestinians-france-idUSKBN14B1LN"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channel/UC01LQqj9YtMTsSa4dxMHLdQ" TargetMode="External"/><Relationship Id="rId2" Type="http://schemas.openxmlformats.org/officeDocument/2006/relationships/hyperlink" Target="https://www.youtube.com/watch?v=aDRj3MsNNO0&amp;feature=youtu.be" TargetMode="External"/><Relationship Id="rId1" Type="http://schemas.openxmlformats.org/officeDocument/2006/relationships/slideLayout" Target="../slideLayouts/slideLayout2.xml"/><Relationship Id="rId4" Type="http://schemas.openxmlformats.org/officeDocument/2006/relationships/hyperlink" Target="https://www.youtube.com/channel/UCOc4Egc4IL89jP1cLFfRSFQ"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hyperlink" Target="http://hope-of-israel.org/herodsdeath.html"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tudiesintheword.org/chart_6BC.htm"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timesofisrael.com/star-of-bethlehem-shines-again/" TargetMode="External"/><Relationship Id="rId2" Type="http://schemas.openxmlformats.org/officeDocument/2006/relationships/hyperlink" Target="http://www.inquisitr.com/2215471/star-of-bethlehem-returns-celestial-phenomenon-will-appear-the-clearest-its-been-since-birth-of-jesus-christ/" TargetMode="Externa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1.pn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philologos.org/__eb-tws/"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bing.com/videos/search?q=heaven+groaning+sounds&amp;&amp;view=detail&amp;mid=D97584EEFEB35A191753D97584EEFEB35A191753&amp;FORM=VRDGAR" TargetMode="External"/><Relationship Id="rId1" Type="http://schemas.openxmlformats.org/officeDocument/2006/relationships/slideLayout" Target="../slideLayouts/slideLayout2.xml"/><Relationship Id="rId4" Type="http://schemas.openxmlformats.org/officeDocument/2006/relationships/hyperlink" Target="http://allnewspipeline.com/Whole_Earth_Ringing_Like_A_Bell.php"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hyperlink" Target="https://www.youtube.com/watch?v=8fjc1HmzhXE&amp;t=178s"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www.youtube.com/watch?v=IB-jKUcHKos" TargetMode="External"/><Relationship Id="rId2" Type="http://schemas.openxmlformats.org/officeDocument/2006/relationships/hyperlink" Target="https://www.youtube.com/watch?v=zlOerAP9oJk&amp;t=44s"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earthsky.org/astronomy-essentials/august-21-2017-solar-eclipse-4-planets-bright-stars?utm_content=bufferead67&amp;utm_medium=social&amp;utm_source=twitter.com&amp;utm_campaign=buffer"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76400"/>
            <a:ext cx="7772400" cy="1470025"/>
          </a:xfrm>
        </p:spPr>
        <p:txBody>
          <a:bodyPr>
            <a:noAutofit/>
          </a:bodyPr>
          <a:lstStyle/>
          <a:p>
            <a:r>
              <a:rPr lang="en-US" sz="6000" b="1" dirty="0" smtClean="0"/>
              <a:t>Signs In the Heavens:</a:t>
            </a:r>
            <a:br>
              <a:rPr lang="en-US" sz="6000" b="1" dirty="0" smtClean="0"/>
            </a:br>
            <a:r>
              <a:rPr lang="en-US" sz="6000" b="1" dirty="0" smtClean="0"/>
              <a:t>Star of Bethlehem,</a:t>
            </a:r>
            <a:br>
              <a:rPr lang="en-US" sz="6000" b="1" dirty="0" smtClean="0"/>
            </a:br>
            <a:r>
              <a:rPr lang="en-US" sz="6000" b="1" dirty="0" smtClean="0"/>
              <a:t>Revelations 12</a:t>
            </a:r>
            <a:br>
              <a:rPr lang="en-US" sz="6000" b="1" dirty="0" smtClean="0"/>
            </a:br>
            <a:r>
              <a:rPr lang="en-US" sz="6000" b="1" dirty="0" smtClean="0"/>
              <a:t>and After</a:t>
            </a:r>
            <a:endParaRPr lang="en-US" sz="6000" b="1" dirty="0"/>
          </a:p>
        </p:txBody>
      </p:sp>
      <p:sp>
        <p:nvSpPr>
          <p:cNvPr id="3" name="Subtitle 2"/>
          <p:cNvSpPr>
            <a:spLocks noGrp="1"/>
          </p:cNvSpPr>
          <p:nvPr>
            <p:ph type="subTitle" idx="1"/>
          </p:nvPr>
        </p:nvSpPr>
        <p:spPr>
          <a:xfrm>
            <a:off x="1371600" y="4724400"/>
            <a:ext cx="6400800" cy="1752600"/>
          </a:xfrm>
        </p:spPr>
        <p:txBody>
          <a:bodyPr>
            <a:normAutofit/>
          </a:bodyPr>
          <a:lstStyle/>
          <a:p>
            <a:r>
              <a:rPr lang="en-US" sz="5400" b="1" dirty="0" smtClean="0"/>
              <a:t>2016-2045</a:t>
            </a:r>
            <a:endParaRPr lang="en-US" sz="5400" b="1" dirty="0"/>
          </a:p>
        </p:txBody>
      </p:sp>
    </p:spTree>
    <p:extLst>
      <p:ext uri="{BB962C8B-B14F-4D97-AF65-F5344CB8AC3E}">
        <p14:creationId xmlns:p14="http://schemas.microsoft.com/office/powerpoint/2010/main" val="36267142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Solar System Characterizations</a:t>
            </a:r>
            <a:endParaRPr lang="en-US" b="1" dirty="0"/>
          </a:p>
        </p:txBody>
      </p:sp>
      <p:sp>
        <p:nvSpPr>
          <p:cNvPr id="8" name="TextBox 7"/>
          <p:cNvSpPr txBox="1"/>
          <p:nvPr/>
        </p:nvSpPr>
        <p:spPr>
          <a:xfrm>
            <a:off x="2586509" y="2887404"/>
            <a:ext cx="4160527" cy="369332"/>
          </a:xfrm>
          <a:prstGeom prst="rect">
            <a:avLst/>
          </a:prstGeom>
          <a:solidFill>
            <a:srgbClr val="00B0F0"/>
          </a:solidFill>
        </p:spPr>
        <p:txBody>
          <a:bodyPr wrap="square" rtlCol="0">
            <a:spAutoFit/>
          </a:bodyPr>
          <a:lstStyle/>
          <a:p>
            <a:pPr algn="ctr"/>
            <a:r>
              <a:rPr lang="en-US" b="1" dirty="0" smtClean="0"/>
              <a:t> Mercury: </a:t>
            </a:r>
            <a:r>
              <a:rPr lang="en-US" b="1" dirty="0" err="1" smtClean="0"/>
              <a:t>Mashiach</a:t>
            </a:r>
            <a:r>
              <a:rPr lang="en-US" b="1" dirty="0" smtClean="0"/>
              <a:t> type: Son of Man</a:t>
            </a:r>
          </a:p>
        </p:txBody>
      </p:sp>
      <p:sp>
        <p:nvSpPr>
          <p:cNvPr id="12" name="TextBox 11"/>
          <p:cNvSpPr txBox="1"/>
          <p:nvPr/>
        </p:nvSpPr>
        <p:spPr>
          <a:xfrm>
            <a:off x="2536469" y="4979290"/>
            <a:ext cx="4203124" cy="369332"/>
          </a:xfrm>
          <a:prstGeom prst="rect">
            <a:avLst/>
          </a:prstGeom>
          <a:solidFill>
            <a:srgbClr val="00B0F0"/>
          </a:solidFill>
        </p:spPr>
        <p:txBody>
          <a:bodyPr wrap="square" rtlCol="0">
            <a:spAutoFit/>
          </a:bodyPr>
          <a:lstStyle/>
          <a:p>
            <a:pPr algn="ctr"/>
            <a:r>
              <a:rPr lang="en-US" b="1" dirty="0" smtClean="0"/>
              <a:t>Mars: </a:t>
            </a:r>
            <a:r>
              <a:rPr lang="en-US" b="1" dirty="0" err="1" smtClean="0"/>
              <a:t>Mashiach</a:t>
            </a:r>
            <a:r>
              <a:rPr lang="en-US" b="1" dirty="0" smtClean="0"/>
              <a:t> type:  Warrior</a:t>
            </a:r>
          </a:p>
        </p:txBody>
      </p:sp>
      <p:sp>
        <p:nvSpPr>
          <p:cNvPr id="13" name="TextBox 12"/>
          <p:cNvSpPr txBox="1"/>
          <p:nvPr/>
        </p:nvSpPr>
        <p:spPr>
          <a:xfrm>
            <a:off x="2527810" y="6154947"/>
            <a:ext cx="4189269" cy="369332"/>
          </a:xfrm>
          <a:prstGeom prst="rect">
            <a:avLst/>
          </a:prstGeom>
          <a:solidFill>
            <a:srgbClr val="00B0F0"/>
          </a:solidFill>
        </p:spPr>
        <p:txBody>
          <a:bodyPr wrap="square" rtlCol="0">
            <a:spAutoFit/>
          </a:bodyPr>
          <a:lstStyle/>
          <a:p>
            <a:pPr algn="ctr"/>
            <a:r>
              <a:rPr lang="en-US" b="1" dirty="0" smtClean="0"/>
              <a:t>Saturn: Satan, Beyond is Outer Darkness</a:t>
            </a:r>
          </a:p>
        </p:txBody>
      </p:sp>
      <p:sp>
        <p:nvSpPr>
          <p:cNvPr id="17" name="TextBox 16"/>
          <p:cNvSpPr txBox="1"/>
          <p:nvPr/>
        </p:nvSpPr>
        <p:spPr>
          <a:xfrm>
            <a:off x="2558984" y="4212718"/>
            <a:ext cx="4158095" cy="646331"/>
          </a:xfrm>
          <a:prstGeom prst="rect">
            <a:avLst/>
          </a:prstGeom>
          <a:solidFill>
            <a:srgbClr val="00B0F0"/>
          </a:solidFill>
        </p:spPr>
        <p:txBody>
          <a:bodyPr wrap="square" rtlCol="0">
            <a:spAutoFit/>
          </a:bodyPr>
          <a:lstStyle/>
          <a:p>
            <a:pPr algn="ctr"/>
            <a:r>
              <a:rPr lang="en-US" b="1" dirty="0" smtClean="0"/>
              <a:t>Moon: Torah(Reflection of YHWH)/</a:t>
            </a:r>
          </a:p>
          <a:p>
            <a:pPr algn="ctr"/>
            <a:r>
              <a:rPr lang="en-US" b="1" dirty="0" err="1" smtClean="0"/>
              <a:t>Mashiach</a:t>
            </a:r>
            <a:r>
              <a:rPr lang="en-US" b="1" dirty="0" smtClean="0"/>
              <a:t> Living Torah</a:t>
            </a:r>
          </a:p>
        </p:txBody>
      </p:sp>
      <p:sp>
        <p:nvSpPr>
          <p:cNvPr id="18" name="TextBox 17"/>
          <p:cNvSpPr txBox="1"/>
          <p:nvPr/>
        </p:nvSpPr>
        <p:spPr>
          <a:xfrm>
            <a:off x="2581497" y="2457453"/>
            <a:ext cx="4158094" cy="369332"/>
          </a:xfrm>
          <a:prstGeom prst="rect">
            <a:avLst/>
          </a:prstGeom>
          <a:solidFill>
            <a:srgbClr val="00B0F0"/>
          </a:solidFill>
        </p:spPr>
        <p:txBody>
          <a:bodyPr wrap="square" rtlCol="0">
            <a:spAutoFit/>
          </a:bodyPr>
          <a:lstStyle/>
          <a:p>
            <a:pPr algn="ctr"/>
            <a:r>
              <a:rPr lang="en-US" b="1" dirty="0" smtClean="0"/>
              <a:t>Sun: YHWH, Light of the World</a:t>
            </a:r>
          </a:p>
        </p:txBody>
      </p:sp>
      <p:sp>
        <p:nvSpPr>
          <p:cNvPr id="14" name="TextBox 13"/>
          <p:cNvSpPr txBox="1"/>
          <p:nvPr/>
        </p:nvSpPr>
        <p:spPr>
          <a:xfrm>
            <a:off x="2558983" y="3529872"/>
            <a:ext cx="4158096" cy="369332"/>
          </a:xfrm>
          <a:prstGeom prst="rect">
            <a:avLst/>
          </a:prstGeom>
          <a:solidFill>
            <a:srgbClr val="00B0F0"/>
          </a:solidFill>
        </p:spPr>
        <p:txBody>
          <a:bodyPr wrap="square" rtlCol="0">
            <a:spAutoFit/>
          </a:bodyPr>
          <a:lstStyle/>
          <a:p>
            <a:pPr algn="ctr"/>
            <a:r>
              <a:rPr lang="en-US" b="1" dirty="0" smtClean="0"/>
              <a:t>Venus: </a:t>
            </a:r>
            <a:r>
              <a:rPr lang="en-US" b="1" dirty="0" err="1" smtClean="0"/>
              <a:t>Mashiach</a:t>
            </a:r>
            <a:r>
              <a:rPr lang="en-US" b="1" dirty="0" smtClean="0"/>
              <a:t> type: Spiritual Leader</a:t>
            </a:r>
          </a:p>
        </p:txBody>
      </p:sp>
      <p:sp>
        <p:nvSpPr>
          <p:cNvPr id="20" name="TextBox 19"/>
          <p:cNvSpPr txBox="1"/>
          <p:nvPr/>
        </p:nvSpPr>
        <p:spPr>
          <a:xfrm>
            <a:off x="2557767" y="5583198"/>
            <a:ext cx="4189269" cy="369332"/>
          </a:xfrm>
          <a:prstGeom prst="rect">
            <a:avLst/>
          </a:prstGeom>
          <a:solidFill>
            <a:srgbClr val="00B0F0"/>
          </a:solidFill>
        </p:spPr>
        <p:txBody>
          <a:bodyPr wrap="square" rtlCol="0">
            <a:spAutoFit/>
          </a:bodyPr>
          <a:lstStyle/>
          <a:p>
            <a:pPr algn="ctr"/>
            <a:r>
              <a:rPr lang="en-US" b="1" dirty="0" smtClean="0"/>
              <a:t>Jupiter: </a:t>
            </a:r>
            <a:r>
              <a:rPr lang="en-US" b="1" dirty="0" err="1" smtClean="0"/>
              <a:t>Mashiach</a:t>
            </a:r>
            <a:r>
              <a:rPr lang="en-US" b="1" dirty="0" smtClean="0"/>
              <a:t> type: King</a:t>
            </a:r>
          </a:p>
        </p:txBody>
      </p:sp>
      <p:sp>
        <p:nvSpPr>
          <p:cNvPr id="21" name="TextBox 20"/>
          <p:cNvSpPr txBox="1"/>
          <p:nvPr/>
        </p:nvSpPr>
        <p:spPr>
          <a:xfrm>
            <a:off x="529070" y="1219199"/>
            <a:ext cx="8077200" cy="1077218"/>
          </a:xfrm>
          <a:prstGeom prst="rect">
            <a:avLst/>
          </a:prstGeom>
          <a:solidFill>
            <a:srgbClr val="00B0F0"/>
          </a:solidFill>
        </p:spPr>
        <p:txBody>
          <a:bodyPr wrap="square" rtlCol="0">
            <a:spAutoFit/>
          </a:bodyPr>
          <a:lstStyle/>
          <a:p>
            <a:pPr algn="ctr"/>
            <a:r>
              <a:rPr lang="en-US" sz="3200" b="1" dirty="0" smtClean="0">
                <a:solidFill>
                  <a:srgbClr val="FF0000"/>
                </a:solidFill>
              </a:rPr>
              <a:t>Many Interpretations of the Characterizations: Interesting but not verifiable</a:t>
            </a:r>
            <a:endParaRPr lang="en-US" sz="3200" b="1" dirty="0">
              <a:solidFill>
                <a:srgbClr val="FF0000"/>
              </a:solidFill>
            </a:endParaRPr>
          </a:p>
        </p:txBody>
      </p:sp>
      <p:sp>
        <p:nvSpPr>
          <p:cNvPr id="11" name="TextBox 10"/>
          <p:cNvSpPr txBox="1"/>
          <p:nvPr/>
        </p:nvSpPr>
        <p:spPr>
          <a:xfrm>
            <a:off x="6845139" y="3068207"/>
            <a:ext cx="2298861" cy="923330"/>
          </a:xfrm>
          <a:prstGeom prst="rect">
            <a:avLst/>
          </a:prstGeom>
          <a:solidFill>
            <a:srgbClr val="00B0F0"/>
          </a:solidFill>
        </p:spPr>
        <p:txBody>
          <a:bodyPr wrap="square" rtlCol="0">
            <a:spAutoFit/>
          </a:bodyPr>
          <a:lstStyle/>
          <a:p>
            <a:pPr algn="ctr"/>
            <a:r>
              <a:rPr lang="en-US" b="1" dirty="0" smtClean="0"/>
              <a:t>Notice the progression of </a:t>
            </a:r>
            <a:r>
              <a:rPr lang="en-US" b="1" dirty="0"/>
              <a:t>Yahushua</a:t>
            </a:r>
            <a:endParaRPr lang="en-US" b="1"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6739592" y="3714538"/>
            <a:ext cx="365125" cy="2053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64696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6743" y="1970965"/>
            <a:ext cx="7772400" cy="1470025"/>
          </a:xfrm>
        </p:spPr>
        <p:txBody>
          <a:bodyPr>
            <a:noAutofit/>
          </a:bodyPr>
          <a:lstStyle/>
          <a:p>
            <a:r>
              <a:rPr lang="en-US" sz="6000" b="1" dirty="0" smtClean="0"/>
              <a:t>Blood Moon Tetrads</a:t>
            </a:r>
            <a:endParaRPr lang="en-US" sz="6000" b="1" dirty="0"/>
          </a:p>
        </p:txBody>
      </p:sp>
    </p:spTree>
    <p:extLst>
      <p:ext uri="{BB962C8B-B14F-4D97-AF65-F5344CB8AC3E}">
        <p14:creationId xmlns:p14="http://schemas.microsoft.com/office/powerpoint/2010/main" val="6049365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Historic Blood Moon Tetrads</a:t>
            </a:r>
            <a:endParaRPr lang="en-US" b="1" dirty="0"/>
          </a:p>
        </p:txBody>
      </p:sp>
      <p:sp>
        <p:nvSpPr>
          <p:cNvPr id="4" name="TextBox 3"/>
          <p:cNvSpPr txBox="1"/>
          <p:nvPr/>
        </p:nvSpPr>
        <p:spPr>
          <a:xfrm>
            <a:off x="609600" y="5867400"/>
            <a:ext cx="8077200" cy="461665"/>
          </a:xfrm>
          <a:prstGeom prst="rect">
            <a:avLst/>
          </a:prstGeom>
          <a:solidFill>
            <a:srgbClr val="00B0F0"/>
          </a:solidFill>
        </p:spPr>
        <p:txBody>
          <a:bodyPr wrap="square" rtlCol="0">
            <a:spAutoFit/>
          </a:bodyPr>
          <a:lstStyle/>
          <a:p>
            <a:pPr algn="ctr"/>
            <a:r>
              <a:rPr lang="en-US" sz="2400" b="1" dirty="0" smtClean="0"/>
              <a:t>We are getting closer!!!</a:t>
            </a:r>
            <a:endParaRPr lang="en-US" sz="2400"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7300" y="1600200"/>
            <a:ext cx="6477000" cy="416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09600" y="1159046"/>
            <a:ext cx="8077200" cy="369332"/>
          </a:xfrm>
          <a:prstGeom prst="rect">
            <a:avLst/>
          </a:prstGeom>
        </p:spPr>
        <p:txBody>
          <a:bodyPr wrap="square">
            <a:spAutoFit/>
          </a:bodyPr>
          <a:lstStyle/>
          <a:p>
            <a:r>
              <a:rPr lang="en-US" dirty="0">
                <a:hlinkClick r:id="rId3"/>
              </a:rPr>
              <a:t>https://graceandtruth.me/2014/03/24/blood-moons-20142015-a-wake-up-call</a:t>
            </a:r>
            <a:r>
              <a:rPr lang="en-US" dirty="0"/>
              <a:t>/</a:t>
            </a:r>
          </a:p>
        </p:txBody>
      </p:sp>
    </p:spTree>
    <p:extLst>
      <p:ext uri="{BB962C8B-B14F-4D97-AF65-F5344CB8AC3E}">
        <p14:creationId xmlns:p14="http://schemas.microsoft.com/office/powerpoint/2010/main" val="41775696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3700"/>
            <a:ext cx="8229600" cy="1143000"/>
          </a:xfrm>
        </p:spPr>
        <p:txBody>
          <a:bodyPr>
            <a:normAutofit fontScale="90000"/>
          </a:bodyPr>
          <a:lstStyle/>
          <a:p>
            <a:r>
              <a:rPr lang="en-US" b="1" dirty="0" smtClean="0"/>
              <a:t>Historic Blood Moon Tetrad: Exodus</a:t>
            </a:r>
            <a:endParaRPr lang="en-US" b="1" dirty="0"/>
          </a:p>
        </p:txBody>
      </p:sp>
      <p:sp>
        <p:nvSpPr>
          <p:cNvPr id="4" name="TextBox 3"/>
          <p:cNvSpPr txBox="1"/>
          <p:nvPr/>
        </p:nvSpPr>
        <p:spPr>
          <a:xfrm>
            <a:off x="609600" y="6018392"/>
            <a:ext cx="8077200" cy="461665"/>
          </a:xfrm>
          <a:prstGeom prst="rect">
            <a:avLst/>
          </a:prstGeom>
          <a:solidFill>
            <a:srgbClr val="00B0F0"/>
          </a:solidFill>
        </p:spPr>
        <p:txBody>
          <a:bodyPr wrap="square" rtlCol="0">
            <a:spAutoFit/>
          </a:bodyPr>
          <a:lstStyle/>
          <a:p>
            <a:pPr algn="ctr"/>
            <a:r>
              <a:rPr lang="en-US" sz="2400" b="1" dirty="0" smtClean="0"/>
              <a:t>1379BC, 7 years from the 1</a:t>
            </a:r>
            <a:r>
              <a:rPr lang="en-US" sz="2400" b="1" baseline="30000" dirty="0" smtClean="0"/>
              <a:t>st</a:t>
            </a:r>
            <a:r>
              <a:rPr lang="en-US" sz="2400" b="1" dirty="0" smtClean="0"/>
              <a:t> Tetrad</a:t>
            </a:r>
            <a:endParaRPr lang="en-US" sz="2400" b="1" dirty="0"/>
          </a:p>
        </p:txBody>
      </p:sp>
      <p:sp>
        <p:nvSpPr>
          <p:cNvPr id="5" name="Rectangle 4"/>
          <p:cNvSpPr/>
          <p:nvPr/>
        </p:nvSpPr>
        <p:spPr>
          <a:xfrm>
            <a:off x="1371600" y="1143000"/>
            <a:ext cx="6324600" cy="369332"/>
          </a:xfrm>
          <a:prstGeom prst="rect">
            <a:avLst/>
          </a:prstGeom>
        </p:spPr>
        <p:txBody>
          <a:bodyPr wrap="square">
            <a:spAutoFit/>
          </a:bodyPr>
          <a:lstStyle/>
          <a:p>
            <a:r>
              <a:rPr lang="en-US" dirty="0">
                <a:hlinkClick r:id="rId2"/>
              </a:rPr>
              <a:t>http://www.eclipsewise.com/lunar/LEcatalog/LE-0099-0000.html</a:t>
            </a:r>
            <a:endParaRPr lang="en-US" dirty="0"/>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512331"/>
            <a:ext cx="5105400" cy="4485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04981" y="1281499"/>
            <a:ext cx="1233055" cy="461665"/>
          </a:xfrm>
          <a:prstGeom prst="rect">
            <a:avLst/>
          </a:prstGeom>
          <a:solidFill>
            <a:srgbClr val="00B0F0"/>
          </a:solidFill>
        </p:spPr>
        <p:txBody>
          <a:bodyPr wrap="square" rtlCol="0">
            <a:spAutoFit/>
          </a:bodyPr>
          <a:lstStyle/>
          <a:p>
            <a:pPr algn="ctr"/>
            <a:r>
              <a:rPr lang="en-US" sz="2400" b="1" dirty="0" smtClean="0"/>
              <a:t>Exodus:</a:t>
            </a:r>
            <a:endParaRPr lang="en-US" sz="2400" b="1" dirty="0"/>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 y="2892565"/>
            <a:ext cx="8527371" cy="1755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133600"/>
            <a:ext cx="8588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5105400"/>
            <a:ext cx="525780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79311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Blood Moon Tetrad: Crucifixion</a:t>
            </a:r>
            <a:endParaRPr lang="en-US" b="1" dirty="0"/>
          </a:p>
        </p:txBody>
      </p:sp>
      <p:sp>
        <p:nvSpPr>
          <p:cNvPr id="4" name="TextBox 3"/>
          <p:cNvSpPr txBox="1"/>
          <p:nvPr/>
        </p:nvSpPr>
        <p:spPr>
          <a:xfrm>
            <a:off x="573206" y="5867400"/>
            <a:ext cx="8077200" cy="830997"/>
          </a:xfrm>
          <a:prstGeom prst="rect">
            <a:avLst/>
          </a:prstGeom>
          <a:solidFill>
            <a:srgbClr val="00B0F0"/>
          </a:solidFill>
        </p:spPr>
        <p:txBody>
          <a:bodyPr wrap="square" rtlCol="0">
            <a:spAutoFit/>
          </a:bodyPr>
          <a:lstStyle/>
          <a:p>
            <a:pPr algn="ctr"/>
            <a:r>
              <a:rPr lang="en-US" sz="2400" b="1" dirty="0" smtClean="0"/>
              <a:t>Crescent Moons indicate the beginning of the Messianic period</a:t>
            </a:r>
            <a:endParaRPr lang="en-US" sz="2400" b="1"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4134" y="1306700"/>
            <a:ext cx="7213018"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838200" y="937368"/>
            <a:ext cx="7322128" cy="369332"/>
          </a:xfrm>
          <a:prstGeom prst="rect">
            <a:avLst/>
          </a:prstGeom>
        </p:spPr>
        <p:txBody>
          <a:bodyPr wrap="square">
            <a:spAutoFit/>
          </a:bodyPr>
          <a:lstStyle/>
          <a:p>
            <a:r>
              <a:rPr lang="en-US" dirty="0">
                <a:hlinkClick r:id="rId3"/>
              </a:rPr>
              <a:t>http://www.monachos.net/conversation/topic/32784-blood-moon-tetrads/</a:t>
            </a:r>
            <a:endParaRPr lang="en-US" dirty="0"/>
          </a:p>
        </p:txBody>
      </p:sp>
    </p:spTree>
    <p:extLst>
      <p:ext uri="{BB962C8B-B14F-4D97-AF65-F5344CB8AC3E}">
        <p14:creationId xmlns:p14="http://schemas.microsoft.com/office/powerpoint/2010/main" val="23447425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Blood Moon Tetrads 2010-2019</a:t>
            </a:r>
            <a:endParaRPr lang="en-US" b="1" dirty="0"/>
          </a:p>
        </p:txBody>
      </p:sp>
      <p:sp>
        <p:nvSpPr>
          <p:cNvPr id="4" name="TextBox 3"/>
          <p:cNvSpPr txBox="1"/>
          <p:nvPr/>
        </p:nvSpPr>
        <p:spPr>
          <a:xfrm>
            <a:off x="607325" y="5842336"/>
            <a:ext cx="8077200" cy="830997"/>
          </a:xfrm>
          <a:prstGeom prst="rect">
            <a:avLst/>
          </a:prstGeom>
          <a:solidFill>
            <a:srgbClr val="00B0F0"/>
          </a:solidFill>
        </p:spPr>
        <p:txBody>
          <a:bodyPr wrap="square" rtlCol="0">
            <a:spAutoFit/>
          </a:bodyPr>
          <a:lstStyle/>
          <a:p>
            <a:pPr algn="ctr"/>
            <a:r>
              <a:rPr lang="en-US" sz="2400" b="1" dirty="0" smtClean="0"/>
              <a:t>Notice the End of Month Crescent moons</a:t>
            </a:r>
          </a:p>
          <a:p>
            <a:pPr algn="ctr"/>
            <a:r>
              <a:rPr lang="en-US" sz="2400" b="1" dirty="0" smtClean="0"/>
              <a:t>The end of the Messianic age! </a:t>
            </a:r>
            <a:endParaRPr lang="en-US" sz="2400" b="1"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23784" y="1306700"/>
            <a:ext cx="5550960" cy="459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838200" y="937368"/>
            <a:ext cx="7322128" cy="369332"/>
          </a:xfrm>
          <a:prstGeom prst="rect">
            <a:avLst/>
          </a:prstGeom>
        </p:spPr>
        <p:txBody>
          <a:bodyPr wrap="square">
            <a:spAutoFit/>
          </a:bodyPr>
          <a:lstStyle/>
          <a:p>
            <a:r>
              <a:rPr lang="en-US" dirty="0">
                <a:hlinkClick r:id="rId3"/>
              </a:rPr>
              <a:t>http://www.monachos.net/conversation/topic/32784-blood-moon-tetrads/</a:t>
            </a:r>
            <a:endParaRPr lang="en-US" dirty="0"/>
          </a:p>
        </p:txBody>
      </p:sp>
    </p:spTree>
    <p:extLst>
      <p:ext uri="{BB962C8B-B14F-4D97-AF65-F5344CB8AC3E}">
        <p14:creationId xmlns:p14="http://schemas.microsoft.com/office/powerpoint/2010/main" val="38694249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Future Blood Moons Tetrads</a:t>
            </a:r>
            <a:endParaRPr lang="en-US" b="1"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6678" y="1731496"/>
            <a:ext cx="718829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7200" y="1075626"/>
            <a:ext cx="8534400" cy="646331"/>
          </a:xfrm>
          <a:prstGeom prst="rect">
            <a:avLst/>
          </a:prstGeom>
        </p:spPr>
        <p:txBody>
          <a:bodyPr wrap="square">
            <a:spAutoFit/>
          </a:bodyPr>
          <a:lstStyle/>
          <a:p>
            <a:r>
              <a:rPr lang="en-US" dirty="0">
                <a:hlinkClick r:id="rId3"/>
              </a:rPr>
              <a:t>http://www.lovethesepics.com/2014/04/beautiful-blood-red-moons-tetrad-of-lunar-eclipses-20-pics/</a:t>
            </a:r>
            <a:endParaRPr lang="en-US" dirty="0"/>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394" y="3581400"/>
            <a:ext cx="795178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393" y="3204949"/>
            <a:ext cx="795178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8463" y="6006868"/>
            <a:ext cx="8077200" cy="830997"/>
          </a:xfrm>
          <a:prstGeom prst="rect">
            <a:avLst/>
          </a:prstGeom>
          <a:solidFill>
            <a:srgbClr val="00B0F0"/>
          </a:solidFill>
        </p:spPr>
        <p:txBody>
          <a:bodyPr wrap="square" rtlCol="0">
            <a:spAutoFit/>
          </a:bodyPr>
          <a:lstStyle/>
          <a:p>
            <a:pPr algn="ctr"/>
            <a:r>
              <a:rPr lang="en-US" sz="2400" b="1" dirty="0" smtClean="0"/>
              <a:t>120</a:t>
            </a:r>
            <a:r>
              <a:rPr lang="en-US" sz="2400" b="1" baseline="30000" dirty="0" smtClean="0"/>
              <a:t>th </a:t>
            </a:r>
            <a:r>
              <a:rPr lang="en-US" sz="2400" b="1" dirty="0" err="1" smtClean="0"/>
              <a:t>Yovel</a:t>
            </a:r>
            <a:r>
              <a:rPr lang="en-US" sz="2400" b="1" dirty="0" smtClean="0"/>
              <a:t> Ends 2044</a:t>
            </a:r>
          </a:p>
          <a:p>
            <a:pPr algn="ctr"/>
            <a:r>
              <a:rPr lang="en-US" sz="2400" b="1" dirty="0" smtClean="0"/>
              <a:t>2</a:t>
            </a:r>
            <a:r>
              <a:rPr lang="en-US" sz="2400" b="1" baseline="30000" dirty="0" smtClean="0"/>
              <a:t>nd</a:t>
            </a:r>
            <a:r>
              <a:rPr lang="en-US" sz="2400" b="1" dirty="0" smtClean="0"/>
              <a:t> Exodus Between 2014-2032 Tetrads?</a:t>
            </a:r>
            <a:endParaRPr lang="en-US" sz="2400" b="1" dirty="0"/>
          </a:p>
        </p:txBody>
      </p:sp>
    </p:spTree>
    <p:extLst>
      <p:ext uri="{BB962C8B-B14F-4D97-AF65-F5344CB8AC3E}">
        <p14:creationId xmlns:p14="http://schemas.microsoft.com/office/powerpoint/2010/main" val="14209066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88" y="76200"/>
            <a:ext cx="8229600" cy="1143000"/>
          </a:xfrm>
        </p:spPr>
        <p:txBody>
          <a:bodyPr>
            <a:normAutofit fontScale="90000"/>
          </a:bodyPr>
          <a:lstStyle/>
          <a:p>
            <a:r>
              <a:rPr lang="en-US" b="1" dirty="0" smtClean="0"/>
              <a:t>120</a:t>
            </a:r>
            <a:r>
              <a:rPr lang="en-US" b="1" baseline="30000" dirty="0" smtClean="0"/>
              <a:t>th</a:t>
            </a:r>
            <a:r>
              <a:rPr lang="en-US" b="1" dirty="0" smtClean="0"/>
              <a:t> Jubilee Cycle/70</a:t>
            </a:r>
            <a:r>
              <a:rPr lang="en-US" b="1" baseline="30000" dirty="0" smtClean="0"/>
              <a:t>th</a:t>
            </a:r>
            <a:r>
              <a:rPr lang="en-US" b="1" dirty="0" smtClean="0"/>
              <a:t> From Exodus</a:t>
            </a:r>
            <a:endParaRPr lang="en-US" b="1" dirty="0"/>
          </a:p>
        </p:txBody>
      </p:sp>
      <p:sp>
        <p:nvSpPr>
          <p:cNvPr id="4" name="TextBox 3"/>
          <p:cNvSpPr txBox="1"/>
          <p:nvPr/>
        </p:nvSpPr>
        <p:spPr>
          <a:xfrm>
            <a:off x="606188" y="6257835"/>
            <a:ext cx="8077200" cy="461665"/>
          </a:xfrm>
          <a:prstGeom prst="rect">
            <a:avLst/>
          </a:prstGeom>
          <a:solidFill>
            <a:srgbClr val="00B0F0"/>
          </a:solidFill>
        </p:spPr>
        <p:txBody>
          <a:bodyPr wrap="square" rtlCol="0">
            <a:spAutoFit/>
          </a:bodyPr>
          <a:lstStyle/>
          <a:p>
            <a:pPr algn="ctr"/>
            <a:r>
              <a:rPr lang="en-US" sz="2400" b="1" dirty="0" smtClean="0"/>
              <a:t>120</a:t>
            </a:r>
            <a:r>
              <a:rPr lang="en-US" sz="2400" b="1" baseline="30000" dirty="0" smtClean="0"/>
              <a:t>th </a:t>
            </a:r>
            <a:r>
              <a:rPr lang="en-US" sz="2400" b="1" dirty="0" err="1" smtClean="0"/>
              <a:t>Yovel</a:t>
            </a:r>
            <a:r>
              <a:rPr lang="en-US" sz="2400" b="1" dirty="0" smtClean="0"/>
              <a:t> Ends 2044</a:t>
            </a:r>
            <a:endParaRPr lang="en-US" sz="24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413" y="1219200"/>
            <a:ext cx="6169572"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785210"/>
            <a:ext cx="8588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597" y="3340893"/>
            <a:ext cx="8588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0" y="958334"/>
            <a:ext cx="9144000" cy="646331"/>
          </a:xfrm>
          <a:prstGeom prst="rect">
            <a:avLst/>
          </a:prstGeom>
          <a:solidFill>
            <a:srgbClr val="00B0F0"/>
          </a:solidFill>
        </p:spPr>
        <p:txBody>
          <a:bodyPr wrap="square">
            <a:spAutoFit/>
          </a:bodyPr>
          <a:lstStyle/>
          <a:p>
            <a:pPr algn="ctr"/>
            <a:r>
              <a:rPr lang="en-US" b="1" dirty="0"/>
              <a:t>Gen </a:t>
            </a:r>
            <a:r>
              <a:rPr lang="en-US" b="1" dirty="0" smtClean="0"/>
              <a:t>6:3  </a:t>
            </a:r>
            <a:r>
              <a:rPr lang="en-US" b="1" dirty="0"/>
              <a:t>And Elohim said, </a:t>
            </a:r>
            <a:r>
              <a:rPr lang="en-US" b="1" dirty="0" smtClean="0"/>
              <a:t>“</a:t>
            </a:r>
            <a:r>
              <a:rPr lang="en-US" b="1" dirty="0"/>
              <a:t>My spirit shall not dwell in man forever, because he is flesh; let his days be a hundred and twenty </a:t>
            </a:r>
            <a:r>
              <a:rPr lang="en-US" b="1" dirty="0" smtClean="0">
                <a:solidFill>
                  <a:srgbClr val="FF0000"/>
                </a:solidFill>
              </a:rPr>
              <a:t>years/Jubilees</a:t>
            </a:r>
            <a:r>
              <a:rPr lang="en-US" b="1" dirty="0" smtClean="0"/>
              <a:t>”.</a:t>
            </a:r>
            <a:endParaRPr lang="en-US" b="1"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571424"/>
            <a:ext cx="3352800" cy="1211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48435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85" y="2438400"/>
            <a:ext cx="9144000" cy="1470025"/>
          </a:xfrm>
        </p:spPr>
        <p:txBody>
          <a:bodyPr>
            <a:noAutofit/>
          </a:bodyPr>
          <a:lstStyle/>
          <a:p>
            <a:r>
              <a:rPr lang="en-US" sz="6000" b="1" dirty="0" smtClean="0"/>
              <a:t>120</a:t>
            </a:r>
            <a:r>
              <a:rPr lang="en-US" sz="6000" b="1" baseline="30000" dirty="0" smtClean="0"/>
              <a:t>th</a:t>
            </a:r>
            <a:r>
              <a:rPr lang="en-US" sz="6000" b="1" dirty="0" smtClean="0"/>
              <a:t> </a:t>
            </a:r>
            <a:r>
              <a:rPr lang="en-US" sz="6000" b="1" dirty="0" err="1" smtClean="0"/>
              <a:t>Yovel</a:t>
            </a:r>
            <a:r>
              <a:rPr lang="en-US" sz="6000" b="1" dirty="0" smtClean="0"/>
              <a:t/>
            </a:r>
            <a:br>
              <a:rPr lang="en-US" sz="6000" b="1" dirty="0" smtClean="0"/>
            </a:br>
            <a:r>
              <a:rPr lang="en-US" sz="6000" b="1" dirty="0" smtClean="0"/>
              <a:t> 4</a:t>
            </a:r>
            <a:r>
              <a:rPr lang="en-US" sz="6000" b="1" baseline="30000" dirty="0" smtClean="0"/>
              <a:t>th</a:t>
            </a:r>
            <a:r>
              <a:rPr lang="en-US" sz="6000" b="1" dirty="0" smtClean="0"/>
              <a:t> </a:t>
            </a:r>
            <a:r>
              <a:rPr lang="en-US" sz="6000" b="1" dirty="0" err="1" smtClean="0"/>
              <a:t>Shemitah</a:t>
            </a:r>
            <a:r>
              <a:rPr lang="en-US" sz="6000" b="1" dirty="0" smtClean="0"/>
              <a:t> Cycle</a:t>
            </a:r>
            <a:br>
              <a:rPr lang="en-US" sz="6000" b="1" dirty="0" smtClean="0"/>
            </a:br>
            <a:r>
              <a:rPr lang="en-US" sz="6000" b="1" dirty="0" smtClean="0"/>
              <a:t>2017-2014</a:t>
            </a:r>
            <a:br>
              <a:rPr lang="en-US" sz="6000" b="1" dirty="0" smtClean="0"/>
            </a:br>
            <a:endParaRPr lang="en-US" sz="6000" b="1" dirty="0"/>
          </a:p>
        </p:txBody>
      </p:sp>
    </p:spTree>
    <p:extLst>
      <p:ext uri="{BB962C8B-B14F-4D97-AF65-F5344CB8AC3E}">
        <p14:creationId xmlns:p14="http://schemas.microsoft.com/office/powerpoint/2010/main" val="16346300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9" y="278607"/>
            <a:ext cx="8229600" cy="1143000"/>
          </a:xfrm>
        </p:spPr>
        <p:txBody>
          <a:bodyPr/>
          <a:lstStyle/>
          <a:p>
            <a:r>
              <a:rPr lang="en-US" b="1" dirty="0" err="1" smtClean="0"/>
              <a:t>Shemitah</a:t>
            </a:r>
            <a:r>
              <a:rPr lang="en-US" b="1" dirty="0" smtClean="0"/>
              <a:t> Cycle 2017/24</a:t>
            </a:r>
            <a:endParaRPr lang="en-US" b="1" dirty="0"/>
          </a:p>
        </p:txBody>
      </p:sp>
      <p:sp>
        <p:nvSpPr>
          <p:cNvPr id="9" name="Rectangle 8"/>
          <p:cNvSpPr/>
          <p:nvPr/>
        </p:nvSpPr>
        <p:spPr>
          <a:xfrm>
            <a:off x="1776413" y="6360094"/>
            <a:ext cx="5724119" cy="369332"/>
          </a:xfrm>
          <a:prstGeom prst="rect">
            <a:avLst/>
          </a:prstGeom>
          <a:solidFill>
            <a:srgbClr val="00B0F0"/>
          </a:solidFill>
        </p:spPr>
        <p:txBody>
          <a:bodyPr wrap="square">
            <a:spAutoFit/>
          </a:bodyPr>
          <a:lstStyle/>
          <a:p>
            <a:pPr algn="ctr"/>
            <a:r>
              <a:rPr lang="en-US" b="1" dirty="0" smtClean="0"/>
              <a:t>We are starting  the 4</a:t>
            </a:r>
            <a:r>
              <a:rPr lang="en-US" b="1" baseline="30000" dirty="0" smtClean="0"/>
              <a:t>th</a:t>
            </a:r>
            <a:r>
              <a:rPr lang="en-US" b="1" dirty="0" smtClean="0"/>
              <a:t> of 7 cycles</a:t>
            </a:r>
            <a:endParaRPr lang="en-US" b="1" dirty="0"/>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177" y="1219200"/>
            <a:ext cx="6338866" cy="5010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819400"/>
            <a:ext cx="8651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79906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Introduction Video to Biblical Astronomy</a:t>
            </a:r>
            <a:endParaRPr lang="en-US" b="1" dirty="0"/>
          </a:p>
        </p:txBody>
      </p:sp>
      <p:sp>
        <p:nvSpPr>
          <p:cNvPr id="3" name="Content Placeholder 2"/>
          <p:cNvSpPr>
            <a:spLocks noGrp="1"/>
          </p:cNvSpPr>
          <p:nvPr>
            <p:ph idx="1"/>
          </p:nvPr>
        </p:nvSpPr>
        <p:spPr/>
        <p:txBody>
          <a:bodyPr>
            <a:normAutofit/>
          </a:bodyPr>
          <a:lstStyle/>
          <a:p>
            <a:pPr lvl="1"/>
            <a:r>
              <a:rPr lang="en-US" dirty="0" smtClean="0">
                <a:hlinkClick r:id="rId2"/>
              </a:rPr>
              <a:t>https://www.youtube.com/watch?v=5rTi0Ai0_ew&amp;t=0s</a:t>
            </a:r>
            <a:endParaRPr lang="en-US" dirty="0" smtClean="0"/>
          </a:p>
          <a:p>
            <a:pPr lvl="1"/>
            <a:r>
              <a:rPr lang="en-US" dirty="0" smtClean="0"/>
              <a:t>20mins</a:t>
            </a:r>
          </a:p>
          <a:p>
            <a:pPr lvl="1"/>
            <a:endParaRPr lang="en-US" dirty="0" smtClean="0"/>
          </a:p>
          <a:p>
            <a:pPr lvl="1"/>
            <a:endParaRPr lang="en-US" dirty="0" smtClean="0"/>
          </a:p>
        </p:txBody>
      </p:sp>
    </p:spTree>
    <p:extLst>
      <p:ext uri="{BB962C8B-B14F-4D97-AF65-F5344CB8AC3E}">
        <p14:creationId xmlns:p14="http://schemas.microsoft.com/office/powerpoint/2010/main" val="18820589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US Solar Eclipse Aug 21, 2017</a:t>
            </a:r>
            <a:br>
              <a:rPr lang="en-US" b="1" dirty="0" smtClean="0"/>
            </a:br>
            <a:r>
              <a:rPr lang="en-US" b="1" dirty="0" smtClean="0"/>
              <a:t>Starts 40 Days of </a:t>
            </a:r>
            <a:r>
              <a:rPr lang="en-US" b="1" dirty="0" err="1" smtClean="0"/>
              <a:t>Teshuvah</a:t>
            </a:r>
            <a:endParaRPr lang="en-US" b="1" dirty="0"/>
          </a:p>
        </p:txBody>
      </p:sp>
      <p:sp>
        <p:nvSpPr>
          <p:cNvPr id="9" name="Rectangle 8"/>
          <p:cNvSpPr/>
          <p:nvPr/>
        </p:nvSpPr>
        <p:spPr>
          <a:xfrm>
            <a:off x="1275034" y="5257800"/>
            <a:ext cx="7096112" cy="1477328"/>
          </a:xfrm>
          <a:prstGeom prst="rect">
            <a:avLst/>
          </a:prstGeom>
          <a:solidFill>
            <a:srgbClr val="00B0F0"/>
          </a:solidFill>
        </p:spPr>
        <p:txBody>
          <a:bodyPr wrap="square">
            <a:spAutoFit/>
          </a:bodyPr>
          <a:lstStyle/>
          <a:p>
            <a:pPr algn="ctr"/>
            <a:r>
              <a:rPr lang="en-US" b="1" dirty="0" smtClean="0"/>
              <a:t>8/22: Elul 2, Start of 40 days of Teshuva ending at Yom Kippur</a:t>
            </a:r>
          </a:p>
          <a:p>
            <a:pPr algn="ctr"/>
            <a:r>
              <a:rPr lang="en-US" b="1" dirty="0" smtClean="0"/>
              <a:t>Start and End Points at Potential Mega-Tsunami Sources</a:t>
            </a:r>
          </a:p>
          <a:p>
            <a:pPr algn="ctr"/>
            <a:r>
              <a:rPr lang="en-US" b="1" dirty="0" smtClean="0"/>
              <a:t>US represents the leader of the nations</a:t>
            </a:r>
          </a:p>
          <a:p>
            <a:pPr algn="ctr"/>
            <a:r>
              <a:rPr lang="en-US" b="1" dirty="0" smtClean="0"/>
              <a:t>Start of the </a:t>
            </a:r>
            <a:r>
              <a:rPr lang="en-US" b="1" dirty="0" err="1" smtClean="0"/>
              <a:t>Shemitah</a:t>
            </a:r>
            <a:r>
              <a:rPr lang="en-US" b="1" dirty="0" smtClean="0"/>
              <a:t> Cycle</a:t>
            </a:r>
          </a:p>
          <a:p>
            <a:pPr algn="ctr"/>
            <a:r>
              <a:rPr lang="en-US" b="1" dirty="0" smtClean="0"/>
              <a:t>1776: Last trans-continental solar eclipse</a:t>
            </a:r>
            <a:endParaRPr lang="en-US" b="1" dirty="0"/>
          </a:p>
        </p:txBody>
      </p:sp>
      <p:pic>
        <p:nvPicPr>
          <p:cNvPr id="15" name="Picture 14"/>
          <p:cNvPicPr>
            <a:picLocks noChangeAspect="1"/>
          </p:cNvPicPr>
          <p:nvPr/>
        </p:nvPicPr>
        <p:blipFill>
          <a:blip r:embed="rId2"/>
          <a:stretch>
            <a:fillRect/>
          </a:stretch>
        </p:blipFill>
        <p:spPr>
          <a:xfrm>
            <a:off x="657012" y="1828800"/>
            <a:ext cx="7893492" cy="3023670"/>
          </a:xfrm>
          <a:prstGeom prst="rect">
            <a:avLst/>
          </a:prstGeom>
        </p:spPr>
      </p:pic>
    </p:spTree>
    <p:extLst>
      <p:ext uri="{BB962C8B-B14F-4D97-AF65-F5344CB8AC3E}">
        <p14:creationId xmlns:p14="http://schemas.microsoft.com/office/powerpoint/2010/main" val="7184853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US Solar Eclipse Aug 21, 2017</a:t>
            </a:r>
            <a:endParaRPr lang="en-US" b="1" dirty="0"/>
          </a:p>
        </p:txBody>
      </p:sp>
      <p:sp>
        <p:nvSpPr>
          <p:cNvPr id="9" name="Rectangle 8"/>
          <p:cNvSpPr/>
          <p:nvPr/>
        </p:nvSpPr>
        <p:spPr>
          <a:xfrm>
            <a:off x="1226713" y="5380672"/>
            <a:ext cx="7162800" cy="1477328"/>
          </a:xfrm>
          <a:prstGeom prst="rect">
            <a:avLst/>
          </a:prstGeom>
          <a:solidFill>
            <a:srgbClr val="00B0F0"/>
          </a:solidFill>
        </p:spPr>
        <p:txBody>
          <a:bodyPr wrap="square">
            <a:spAutoFit/>
          </a:bodyPr>
          <a:lstStyle/>
          <a:p>
            <a:pPr algn="ctr"/>
            <a:r>
              <a:rPr lang="en-US" b="1" dirty="0" smtClean="0"/>
              <a:t>Planets will be visible, Mercury, Venus(Gemini) &amp; Mars Witness</a:t>
            </a:r>
          </a:p>
          <a:p>
            <a:pPr algn="ctr"/>
            <a:r>
              <a:rPr lang="en-US" b="1" dirty="0" smtClean="0"/>
              <a:t>Eclipse occurs in </a:t>
            </a:r>
            <a:r>
              <a:rPr lang="en-US" b="1" dirty="0" err="1" smtClean="0"/>
              <a:t>Regulus</a:t>
            </a:r>
            <a:r>
              <a:rPr lang="en-US" b="1" dirty="0" smtClean="0"/>
              <a:t> the King Star</a:t>
            </a:r>
          </a:p>
          <a:p>
            <a:pPr algn="ctr"/>
            <a:r>
              <a:rPr lang="en-US" b="1" dirty="0" smtClean="0"/>
              <a:t>Harbinger for the World, YHWH and the Royal Family are being blocked from access: </a:t>
            </a:r>
            <a:r>
              <a:rPr lang="en-US" b="1" dirty="0" smtClean="0">
                <a:solidFill>
                  <a:srgbClr val="FF0000"/>
                </a:solidFill>
              </a:rPr>
              <a:t>Time is Up!!!	</a:t>
            </a:r>
          </a:p>
          <a:p>
            <a:pPr algn="ctr"/>
            <a:r>
              <a:rPr lang="en-US" b="1" dirty="0" smtClean="0"/>
              <a:t>Notice Virgo and the coming King in the Womb</a:t>
            </a:r>
            <a:endParaRPr lang="en-US" b="1"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838200"/>
            <a:ext cx="807333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32062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WNC Full Solar Eclipse Viewing Path</a:t>
            </a:r>
            <a:endParaRPr lang="en-US" b="1" dirty="0"/>
          </a:p>
        </p:txBody>
      </p:sp>
      <p:sp>
        <p:nvSpPr>
          <p:cNvPr id="9" name="Rectangle 8"/>
          <p:cNvSpPr/>
          <p:nvPr/>
        </p:nvSpPr>
        <p:spPr>
          <a:xfrm>
            <a:off x="1286407" y="5575953"/>
            <a:ext cx="7096112" cy="369332"/>
          </a:xfrm>
          <a:prstGeom prst="rect">
            <a:avLst/>
          </a:prstGeom>
          <a:solidFill>
            <a:srgbClr val="00B0F0"/>
          </a:solidFill>
        </p:spPr>
        <p:txBody>
          <a:bodyPr wrap="square">
            <a:spAutoFit/>
          </a:bodyPr>
          <a:lstStyle/>
          <a:p>
            <a:pPr algn="ctr"/>
            <a:r>
              <a:rPr lang="en-US" b="1" dirty="0" smtClean="0"/>
              <a:t>Full Eclipse Visible from Pisgah National Forest</a:t>
            </a:r>
            <a:endParaRPr lang="en-US" b="1" dirty="0"/>
          </a:p>
        </p:txBody>
      </p:sp>
      <p:sp>
        <p:nvSpPr>
          <p:cNvPr id="6" name="TextBox 5">
            <a:hlinkClick r:id="rId2"/>
          </p:cNvPr>
          <p:cNvSpPr txBox="1"/>
          <p:nvPr/>
        </p:nvSpPr>
        <p:spPr>
          <a:xfrm>
            <a:off x="1275034" y="5984965"/>
            <a:ext cx="7096112" cy="646331"/>
          </a:xfrm>
          <a:prstGeom prst="rect">
            <a:avLst/>
          </a:prstGeom>
          <a:noFill/>
        </p:spPr>
        <p:txBody>
          <a:bodyPr wrap="square" rtlCol="0">
            <a:spAutoFit/>
          </a:bodyPr>
          <a:lstStyle/>
          <a:p>
            <a:r>
              <a:rPr lang="en-US" dirty="0" smtClean="0">
                <a:hlinkClick r:id="rId2"/>
              </a:rPr>
              <a:t>http://www.citizen-times.com/story/life/2017/04/12/map-details-outdoor-recreation-path-solar-eclipse/100115136/</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163" y="1381125"/>
            <a:ext cx="4257675"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91497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 Solar Eclipse Apr 8, 2024</a:t>
            </a:r>
            <a:endParaRPr lang="en-US" b="1" dirty="0"/>
          </a:p>
        </p:txBody>
      </p:sp>
      <p:sp>
        <p:nvSpPr>
          <p:cNvPr id="9" name="Rectangle 8"/>
          <p:cNvSpPr/>
          <p:nvPr/>
        </p:nvSpPr>
        <p:spPr>
          <a:xfrm>
            <a:off x="1275034" y="5257800"/>
            <a:ext cx="7096112" cy="1200329"/>
          </a:xfrm>
          <a:prstGeom prst="rect">
            <a:avLst/>
          </a:prstGeom>
          <a:solidFill>
            <a:srgbClr val="00B0F0"/>
          </a:solidFill>
        </p:spPr>
        <p:txBody>
          <a:bodyPr wrap="square">
            <a:spAutoFit/>
          </a:bodyPr>
          <a:lstStyle/>
          <a:p>
            <a:pPr algn="ctr"/>
            <a:r>
              <a:rPr lang="en-US" b="1" dirty="0" smtClean="0"/>
              <a:t>7 years Later on the last day of Adar Bet and the 4</a:t>
            </a:r>
            <a:r>
              <a:rPr lang="en-US" b="1" baseline="30000" dirty="0" smtClean="0"/>
              <a:t>th</a:t>
            </a:r>
            <a:r>
              <a:rPr lang="en-US" b="1" dirty="0" smtClean="0"/>
              <a:t> </a:t>
            </a:r>
            <a:r>
              <a:rPr lang="en-US" b="1" dirty="0" err="1" smtClean="0"/>
              <a:t>Shemitah</a:t>
            </a:r>
            <a:r>
              <a:rPr lang="en-US" b="1" dirty="0" smtClean="0"/>
              <a:t> Cycle</a:t>
            </a:r>
          </a:p>
          <a:p>
            <a:pPr algn="ctr"/>
            <a:r>
              <a:rPr lang="en-US" b="1" dirty="0" smtClean="0"/>
              <a:t>Eclipse travels from Southwest to Northeast</a:t>
            </a:r>
          </a:p>
          <a:p>
            <a:pPr algn="ctr"/>
            <a:r>
              <a:rPr lang="en-US" b="1" dirty="0" smtClean="0"/>
              <a:t>Intersection Point is the New Madrid Fault</a:t>
            </a:r>
          </a:p>
          <a:p>
            <a:pPr algn="ctr"/>
            <a:r>
              <a:rPr lang="en-US" b="1" dirty="0" smtClean="0"/>
              <a:t>Harbinger of Judgement for the World</a:t>
            </a:r>
            <a:endParaRPr lang="en-US" b="1" dirty="0"/>
          </a:p>
        </p:txBody>
      </p:sp>
      <p:pic>
        <p:nvPicPr>
          <p:cNvPr id="5" name="Picture 4"/>
          <p:cNvPicPr>
            <a:picLocks noChangeAspect="1"/>
          </p:cNvPicPr>
          <p:nvPr/>
        </p:nvPicPr>
        <p:blipFill>
          <a:blip r:embed="rId2"/>
          <a:stretch>
            <a:fillRect/>
          </a:stretch>
        </p:blipFill>
        <p:spPr>
          <a:xfrm>
            <a:off x="1738666" y="1629000"/>
            <a:ext cx="5666667" cy="3600000"/>
          </a:xfrm>
          <a:prstGeom prst="rect">
            <a:avLst/>
          </a:prstGeom>
        </p:spPr>
      </p:pic>
    </p:spTree>
    <p:extLst>
      <p:ext uri="{BB962C8B-B14F-4D97-AF65-F5344CB8AC3E}">
        <p14:creationId xmlns:p14="http://schemas.microsoft.com/office/powerpoint/2010/main" val="4148188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 Solar Eclipse Apr 8, 2024</a:t>
            </a:r>
            <a:endParaRPr lang="en-US"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68593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828800" y="5380672"/>
            <a:ext cx="4724400" cy="1477328"/>
          </a:xfrm>
          <a:prstGeom prst="rect">
            <a:avLst/>
          </a:prstGeom>
          <a:solidFill>
            <a:srgbClr val="00B0F0"/>
          </a:solidFill>
        </p:spPr>
        <p:txBody>
          <a:bodyPr wrap="square">
            <a:spAutoFit/>
          </a:bodyPr>
          <a:lstStyle/>
          <a:p>
            <a:pPr algn="ctr"/>
            <a:r>
              <a:rPr lang="en-US" b="1" dirty="0" smtClean="0"/>
              <a:t>Planets will be visible: Venus Witness</a:t>
            </a:r>
          </a:p>
          <a:p>
            <a:pPr algn="ctr"/>
            <a:r>
              <a:rPr lang="en-US" b="1" dirty="0" smtClean="0"/>
              <a:t>Eclipse occurs in Pisces</a:t>
            </a:r>
          </a:p>
          <a:p>
            <a:pPr algn="ctr"/>
            <a:r>
              <a:rPr lang="en-US" b="1" dirty="0" smtClean="0"/>
              <a:t>Pisces: Redeemed are delivered from bondage</a:t>
            </a:r>
          </a:p>
          <a:p>
            <a:pPr algn="ctr"/>
            <a:r>
              <a:rPr lang="en-US" b="1" dirty="0" smtClean="0"/>
              <a:t>Announcement of the 2</a:t>
            </a:r>
            <a:r>
              <a:rPr lang="en-US" b="1" baseline="30000" dirty="0" smtClean="0"/>
              <a:t>nd</a:t>
            </a:r>
            <a:r>
              <a:rPr lang="en-US" b="1" dirty="0" smtClean="0"/>
              <a:t> Exodus and Return to Israel</a:t>
            </a:r>
            <a:endParaRPr lang="en-US" b="1" dirty="0"/>
          </a:p>
        </p:txBody>
      </p:sp>
    </p:spTree>
    <p:extLst>
      <p:ext uri="{BB962C8B-B14F-4D97-AF65-F5344CB8AC3E}">
        <p14:creationId xmlns:p14="http://schemas.microsoft.com/office/powerpoint/2010/main" val="34160274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7 Year Period</a:t>
            </a:r>
            <a:endParaRPr lang="en-US" b="1" dirty="0"/>
          </a:p>
        </p:txBody>
      </p:sp>
      <p:sp>
        <p:nvSpPr>
          <p:cNvPr id="3" name="Content Placeholder 2"/>
          <p:cNvSpPr>
            <a:spLocks noGrp="1"/>
          </p:cNvSpPr>
          <p:nvPr>
            <p:ph idx="1"/>
          </p:nvPr>
        </p:nvSpPr>
        <p:spPr>
          <a:xfrm>
            <a:off x="0" y="1079310"/>
            <a:ext cx="9144000" cy="5562600"/>
          </a:xfrm>
        </p:spPr>
        <p:txBody>
          <a:bodyPr>
            <a:normAutofit/>
          </a:bodyPr>
          <a:lstStyle/>
          <a:p>
            <a:r>
              <a:rPr lang="en-US" dirty="0" smtClean="0"/>
              <a:t>Covenant with Many: 12/23/2016 Hanukah Eve</a:t>
            </a:r>
          </a:p>
          <a:p>
            <a:pPr lvl="1"/>
            <a:r>
              <a:rPr lang="en-US" dirty="0" smtClean="0"/>
              <a:t>Confirmed 1/15/2017 in Paris with 70 Nations</a:t>
            </a:r>
          </a:p>
          <a:p>
            <a:r>
              <a:rPr lang="en-US" dirty="0" err="1" smtClean="0"/>
              <a:t>Shemitah</a:t>
            </a:r>
            <a:r>
              <a:rPr lang="en-US" dirty="0" smtClean="0"/>
              <a:t> Cycle 2017-2024</a:t>
            </a:r>
          </a:p>
          <a:p>
            <a:r>
              <a:rPr lang="en-US" dirty="0" smtClean="0"/>
              <a:t>Mid Point: 9/18/2020</a:t>
            </a:r>
          </a:p>
          <a:p>
            <a:r>
              <a:rPr lang="en-US" dirty="0" smtClean="0"/>
              <a:t>12/21/2020 </a:t>
            </a:r>
          </a:p>
          <a:p>
            <a:pPr lvl="1"/>
            <a:r>
              <a:rPr lang="en-US" dirty="0" smtClean="0"/>
              <a:t>Immediately Following Hanukah Festival (12/10-18):</a:t>
            </a:r>
          </a:p>
          <a:p>
            <a:pPr lvl="1"/>
            <a:r>
              <a:rPr lang="en-US" dirty="0" smtClean="0"/>
              <a:t>Kislev 24 or 25, Haggai </a:t>
            </a:r>
            <a:r>
              <a:rPr lang="en-US" dirty="0" err="1" smtClean="0"/>
              <a:t>Ch</a:t>
            </a:r>
            <a:r>
              <a:rPr lang="en-US" dirty="0" smtClean="0"/>
              <a:t> 2, Dec 10 &amp; 11, 2020?</a:t>
            </a:r>
          </a:p>
          <a:p>
            <a:pPr lvl="1"/>
            <a:r>
              <a:rPr lang="en-US" dirty="0" smtClean="0"/>
              <a:t>Saturn/Jupiter Conjunction in Capricorn</a:t>
            </a:r>
          </a:p>
          <a:p>
            <a:pPr lvl="1"/>
            <a:r>
              <a:rPr lang="en-US" dirty="0" smtClean="0"/>
              <a:t>Satan/King in the Goat King Constellation (</a:t>
            </a:r>
            <a:r>
              <a:rPr lang="en-US" dirty="0" err="1" smtClean="0"/>
              <a:t>AntiChrist</a:t>
            </a:r>
            <a:r>
              <a:rPr lang="en-US" dirty="0" smtClean="0"/>
              <a:t>)</a:t>
            </a:r>
          </a:p>
          <a:p>
            <a:pPr marL="457200" lvl="1" indent="-457200">
              <a:buFont typeface="Arial" panose="020B0604020202020204" pitchFamily="34" charset="0"/>
              <a:buChar char="•"/>
            </a:pPr>
            <a:r>
              <a:rPr lang="en-US" dirty="0" smtClean="0"/>
              <a:t>Visibility of  Super Nova arrives for 2021-2023</a:t>
            </a:r>
            <a:endParaRPr lang="en-US" dirty="0"/>
          </a:p>
          <a:p>
            <a:endParaRPr lang="en-US" dirty="0"/>
          </a:p>
        </p:txBody>
      </p:sp>
      <p:sp>
        <p:nvSpPr>
          <p:cNvPr id="4" name="TextBox 3"/>
          <p:cNvSpPr txBox="1"/>
          <p:nvPr/>
        </p:nvSpPr>
        <p:spPr>
          <a:xfrm>
            <a:off x="685800" y="6470471"/>
            <a:ext cx="7913797" cy="369332"/>
          </a:xfrm>
          <a:prstGeom prst="rect">
            <a:avLst/>
          </a:prstGeom>
          <a:solidFill>
            <a:srgbClr val="00B0F0"/>
          </a:solidFill>
        </p:spPr>
        <p:txBody>
          <a:bodyPr wrap="square" rtlCol="0">
            <a:spAutoFit/>
          </a:bodyPr>
          <a:lstStyle/>
          <a:p>
            <a:pPr algn="ctr"/>
            <a:r>
              <a:rPr lang="en-US" b="1" dirty="0" smtClean="0"/>
              <a:t>Look Up! Your redemption draws nigh….</a:t>
            </a:r>
          </a:p>
        </p:txBody>
      </p:sp>
      <p:sp>
        <p:nvSpPr>
          <p:cNvPr id="7" name="TextBox 6">
            <a:hlinkClick r:id="rId2"/>
          </p:cNvPr>
          <p:cNvSpPr txBox="1"/>
          <p:nvPr/>
        </p:nvSpPr>
        <p:spPr>
          <a:xfrm>
            <a:off x="5638800" y="1981200"/>
            <a:ext cx="3372134" cy="923330"/>
          </a:xfrm>
          <a:prstGeom prst="rect">
            <a:avLst/>
          </a:prstGeom>
          <a:noFill/>
        </p:spPr>
        <p:txBody>
          <a:bodyPr wrap="square" rtlCol="0">
            <a:spAutoFit/>
          </a:bodyPr>
          <a:lstStyle/>
          <a:p>
            <a:r>
              <a:rPr lang="en-US" dirty="0">
                <a:hlinkClick r:id="rId2"/>
              </a:rPr>
              <a:t>http://www.reuters.com/article/us-israel-palestinians-france-idUSKBN14B1LN</a:t>
            </a:r>
            <a:endParaRPr lang="en-US" dirty="0"/>
          </a:p>
        </p:txBody>
      </p:sp>
    </p:spTree>
    <p:extLst>
      <p:ext uri="{BB962C8B-B14F-4D97-AF65-F5344CB8AC3E}">
        <p14:creationId xmlns:p14="http://schemas.microsoft.com/office/powerpoint/2010/main" val="18725751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79310"/>
            <a:ext cx="9144000" cy="5562600"/>
          </a:xfrm>
        </p:spPr>
        <p:txBody>
          <a:bodyPr>
            <a:normAutofit/>
          </a:bodyPr>
          <a:lstStyle/>
          <a:p>
            <a:r>
              <a:rPr lang="en-US" sz="19900" dirty="0" smtClean="0"/>
              <a:t>BREAK</a:t>
            </a:r>
            <a:endParaRPr lang="en-US" sz="19900" dirty="0"/>
          </a:p>
          <a:p>
            <a:endParaRPr lang="en-US" dirty="0"/>
          </a:p>
        </p:txBody>
      </p:sp>
    </p:spTree>
    <p:extLst>
      <p:ext uri="{BB962C8B-B14F-4D97-AF65-F5344CB8AC3E}">
        <p14:creationId xmlns:p14="http://schemas.microsoft.com/office/powerpoint/2010/main" val="10062389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772400" cy="1470025"/>
          </a:xfrm>
        </p:spPr>
        <p:txBody>
          <a:bodyPr>
            <a:noAutofit/>
          </a:bodyPr>
          <a:lstStyle/>
          <a:p>
            <a:r>
              <a:rPr lang="en-US" sz="6000" b="1" dirty="0" smtClean="0"/>
              <a:t>Abraham:</a:t>
            </a:r>
            <a:br>
              <a:rPr lang="en-US" sz="6000" b="1" dirty="0" smtClean="0"/>
            </a:br>
            <a:r>
              <a:rPr lang="en-US" sz="6000" b="1" dirty="0" smtClean="0"/>
              <a:t> Signs in the Heavens</a:t>
            </a:r>
            <a:endParaRPr lang="en-US" sz="6000" b="1" dirty="0"/>
          </a:p>
        </p:txBody>
      </p:sp>
    </p:spTree>
    <p:extLst>
      <p:ext uri="{BB962C8B-B14F-4D97-AF65-F5344CB8AC3E}">
        <p14:creationId xmlns:p14="http://schemas.microsoft.com/office/powerpoint/2010/main" val="20879295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Abraham:</a:t>
            </a:r>
            <a:br>
              <a:rPr lang="en-US" b="1" dirty="0" smtClean="0"/>
            </a:br>
            <a:r>
              <a:rPr lang="en-US" b="1" dirty="0" smtClean="0"/>
              <a:t> Born 1889BC</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1329310"/>
            <a:ext cx="6629400" cy="537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06918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t>Book of </a:t>
            </a:r>
            <a:r>
              <a:rPr lang="en-US" b="1" dirty="0" err="1" smtClean="0"/>
              <a:t>Jasher</a:t>
            </a:r>
            <a:r>
              <a:rPr lang="en-US" b="1" dirty="0" smtClean="0"/>
              <a:t>:</a:t>
            </a:r>
            <a:br>
              <a:rPr lang="en-US" b="1" dirty="0" smtClean="0"/>
            </a:br>
            <a:r>
              <a:rPr lang="en-US" b="1" dirty="0" smtClean="0"/>
              <a:t> Abraham’s Birth</a:t>
            </a:r>
            <a:endParaRPr lang="en-US" dirty="0"/>
          </a:p>
        </p:txBody>
      </p:sp>
      <p:sp>
        <p:nvSpPr>
          <p:cNvPr id="5" name="TextBox 4"/>
          <p:cNvSpPr txBox="1"/>
          <p:nvPr/>
        </p:nvSpPr>
        <p:spPr>
          <a:xfrm>
            <a:off x="0" y="4800600"/>
            <a:ext cx="9144000" cy="1938992"/>
          </a:xfrm>
          <a:prstGeom prst="rect">
            <a:avLst/>
          </a:prstGeom>
          <a:solidFill>
            <a:srgbClr val="00B0F0"/>
          </a:solidFill>
        </p:spPr>
        <p:txBody>
          <a:bodyPr wrap="square" rtlCol="0">
            <a:spAutoFit/>
          </a:bodyPr>
          <a:lstStyle/>
          <a:p>
            <a:pPr algn="ctr"/>
            <a:r>
              <a:rPr lang="en-US" sz="2400" b="1" dirty="0" smtClean="0"/>
              <a:t>2 Options: Mercury &amp; Venus, Very Large Star is Venus(Brightest Planet)</a:t>
            </a:r>
          </a:p>
          <a:p>
            <a:pPr algn="ctr"/>
            <a:r>
              <a:rPr lang="en-US" sz="2400" b="1" dirty="0" smtClean="0"/>
              <a:t>Book of Enoch: </a:t>
            </a:r>
          </a:p>
          <a:p>
            <a:pPr algn="ctr"/>
            <a:r>
              <a:rPr lang="en-US" sz="2400" b="1" dirty="0" smtClean="0"/>
              <a:t>4 Stars from the 4 Corners of the Heavens are Equinox Constellations: Autumn </a:t>
            </a:r>
            <a:r>
              <a:rPr lang="en-US" sz="2400" b="1" dirty="0" err="1" smtClean="0"/>
              <a:t>Regulus</a:t>
            </a:r>
            <a:r>
              <a:rPr lang="en-US" sz="2400" b="1" dirty="0" smtClean="0"/>
              <a:t>(Leo), Winter Antares (Scorpio), Spring </a:t>
            </a:r>
            <a:r>
              <a:rPr lang="en-US" sz="2400" b="1" dirty="0" err="1" smtClean="0"/>
              <a:t>Fomalaut</a:t>
            </a:r>
            <a:r>
              <a:rPr lang="en-US" sz="2400" b="1" dirty="0" smtClean="0"/>
              <a:t>(Aquarius), Summer Aldebaran (Taurus)</a:t>
            </a:r>
            <a:endParaRPr lang="en-US" sz="2400" b="1"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1210452"/>
            <a:ext cx="6175612" cy="3570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805450"/>
            <a:ext cx="1371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53821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Non Bible Sources:</a:t>
            </a:r>
            <a:endParaRPr lang="en-US" b="1" dirty="0"/>
          </a:p>
        </p:txBody>
      </p:sp>
      <p:sp>
        <p:nvSpPr>
          <p:cNvPr id="3" name="Content Placeholder 2"/>
          <p:cNvSpPr>
            <a:spLocks noGrp="1"/>
          </p:cNvSpPr>
          <p:nvPr>
            <p:ph idx="1"/>
          </p:nvPr>
        </p:nvSpPr>
        <p:spPr>
          <a:xfrm>
            <a:off x="544415" y="1524000"/>
            <a:ext cx="8229600" cy="4525963"/>
          </a:xfrm>
        </p:spPr>
        <p:txBody>
          <a:bodyPr>
            <a:normAutofit fontScale="85000" lnSpcReduction="20000"/>
          </a:bodyPr>
          <a:lstStyle/>
          <a:p>
            <a:r>
              <a:rPr lang="en-US" b="1" dirty="0" smtClean="0"/>
              <a:t>Biblical Integration:</a:t>
            </a:r>
          </a:p>
          <a:p>
            <a:pPr lvl="1"/>
            <a:r>
              <a:rPr lang="en-US" b="1" dirty="0" smtClean="0"/>
              <a:t>Book of </a:t>
            </a:r>
            <a:r>
              <a:rPr lang="en-US" b="1" dirty="0" err="1" smtClean="0"/>
              <a:t>Jasher</a:t>
            </a:r>
            <a:endParaRPr lang="en-US" b="1" dirty="0" smtClean="0"/>
          </a:p>
          <a:p>
            <a:pPr lvl="1"/>
            <a:r>
              <a:rPr lang="en-US" b="1" dirty="0" smtClean="0"/>
              <a:t>Book of Enoch </a:t>
            </a:r>
          </a:p>
          <a:p>
            <a:pPr lvl="1"/>
            <a:r>
              <a:rPr lang="en-US" dirty="0" smtClean="0"/>
              <a:t>Tim McHyde </a:t>
            </a:r>
            <a:r>
              <a:rPr lang="en-US" b="1" u="sng" dirty="0" smtClean="0"/>
              <a:t>Know the Future</a:t>
            </a:r>
          </a:p>
          <a:p>
            <a:pPr lvl="1"/>
            <a:r>
              <a:rPr lang="en-US" b="1" u="sng" dirty="0" err="1" smtClean="0"/>
              <a:t>GodsRoadMaptotheEnd</a:t>
            </a:r>
            <a:r>
              <a:rPr lang="en-US" b="1" u="sng" dirty="0" smtClean="0"/>
              <a:t> </a:t>
            </a:r>
            <a:r>
              <a:rPr lang="en-US" b="1" u="sng" dirty="0" smtClean="0">
                <a:hlinkClick r:id="rId2"/>
              </a:rPr>
              <a:t>https://www.youtube.com/watch?v=aDRj3MsNNO0&amp;feature=youtu.be</a:t>
            </a:r>
            <a:endParaRPr lang="en-US" b="1" u="sng" dirty="0" smtClean="0"/>
          </a:p>
          <a:p>
            <a:pPr lvl="1"/>
            <a:r>
              <a:rPr lang="en-US" b="1" dirty="0" smtClean="0"/>
              <a:t>Scott Clarke Rev 12 </a:t>
            </a:r>
            <a:r>
              <a:rPr lang="en-US" b="1" dirty="0" smtClean="0">
                <a:hlinkClick r:id="rId3"/>
              </a:rPr>
              <a:t>https://www.youtube.com/channel/UC01LQqj9YtMTsSa4dxMHLdQ</a:t>
            </a:r>
            <a:endParaRPr lang="en-US" b="1" dirty="0" smtClean="0"/>
          </a:p>
          <a:p>
            <a:pPr lvl="1"/>
            <a:r>
              <a:rPr lang="en-US" b="1" dirty="0" smtClean="0"/>
              <a:t>Mark Wells </a:t>
            </a:r>
            <a:r>
              <a:rPr lang="en-US" b="1" dirty="0" smtClean="0">
                <a:hlinkClick r:id="rId4"/>
              </a:rPr>
              <a:t>https://www.youtube.com/channel/UCOc4Egc4IL89jP1cLFfRSFQ</a:t>
            </a:r>
            <a:endParaRPr lang="en-US" b="1" dirty="0" smtClean="0"/>
          </a:p>
          <a:p>
            <a:pPr lvl="1"/>
            <a:endParaRPr lang="en-US" dirty="0" smtClean="0"/>
          </a:p>
          <a:p>
            <a:pPr lvl="1"/>
            <a:endParaRPr lang="en-US" dirty="0" smtClean="0"/>
          </a:p>
          <a:p>
            <a:pPr lvl="1"/>
            <a:endParaRPr lang="en-US" dirty="0" smtClean="0"/>
          </a:p>
        </p:txBody>
      </p:sp>
    </p:spTree>
    <p:extLst>
      <p:ext uri="{BB962C8B-B14F-4D97-AF65-F5344CB8AC3E}">
        <p14:creationId xmlns:p14="http://schemas.microsoft.com/office/powerpoint/2010/main" val="9812217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b="1" dirty="0" smtClean="0"/>
              <a:t>The 4 Corners of Heaven</a:t>
            </a:r>
            <a:endParaRPr lang="en-US" dirty="0"/>
          </a:p>
        </p:txBody>
      </p:sp>
      <p:sp>
        <p:nvSpPr>
          <p:cNvPr id="5" name="TextBox 4"/>
          <p:cNvSpPr txBox="1"/>
          <p:nvPr/>
        </p:nvSpPr>
        <p:spPr>
          <a:xfrm>
            <a:off x="0" y="4876800"/>
            <a:ext cx="9144000" cy="1569660"/>
          </a:xfrm>
          <a:prstGeom prst="rect">
            <a:avLst/>
          </a:prstGeom>
          <a:solidFill>
            <a:srgbClr val="00B0F0"/>
          </a:solidFill>
        </p:spPr>
        <p:txBody>
          <a:bodyPr wrap="square" rtlCol="0">
            <a:spAutoFit/>
          </a:bodyPr>
          <a:lstStyle/>
          <a:p>
            <a:pPr algn="ctr"/>
            <a:r>
              <a:rPr lang="en-US" sz="2400" b="1" dirty="0" smtClean="0"/>
              <a:t>Spring: </a:t>
            </a:r>
            <a:r>
              <a:rPr lang="en-US" sz="2400" b="1" dirty="0" err="1" smtClean="0"/>
              <a:t>Fomalaut</a:t>
            </a:r>
            <a:r>
              <a:rPr lang="en-US" sz="2400" b="1" dirty="0" smtClean="0"/>
              <a:t> (Aquarius/Rueben) South </a:t>
            </a:r>
          </a:p>
          <a:p>
            <a:pPr algn="ctr"/>
            <a:r>
              <a:rPr lang="en-US" sz="2400" b="1" dirty="0" smtClean="0"/>
              <a:t>Summer: Aldebaran (Taurus/Ephraim) West </a:t>
            </a:r>
          </a:p>
          <a:p>
            <a:pPr algn="ctr"/>
            <a:r>
              <a:rPr lang="en-US" sz="2400" b="1" dirty="0" smtClean="0"/>
              <a:t>Autumn: </a:t>
            </a:r>
            <a:r>
              <a:rPr lang="en-US" sz="2400" b="1" dirty="0" err="1" smtClean="0"/>
              <a:t>Regulus</a:t>
            </a:r>
            <a:r>
              <a:rPr lang="en-US" sz="2400" b="1" dirty="0" smtClean="0"/>
              <a:t> (Leo/Judah) East </a:t>
            </a:r>
          </a:p>
          <a:p>
            <a:pPr algn="ctr"/>
            <a:r>
              <a:rPr lang="en-US" sz="2400" b="1" dirty="0" smtClean="0"/>
              <a:t>Winter: </a:t>
            </a:r>
            <a:r>
              <a:rPr lang="en-US" sz="2400" b="1" dirty="0"/>
              <a:t>Antares (</a:t>
            </a:r>
            <a:r>
              <a:rPr lang="en-US" sz="2400" b="1" dirty="0" smtClean="0"/>
              <a:t>Scorpio/Dan) North </a:t>
            </a:r>
            <a:endParaRPr lang="en-US" sz="2400" b="1" dirty="0"/>
          </a:p>
        </p:txBody>
      </p:sp>
      <p:pic>
        <p:nvPicPr>
          <p:cNvPr id="6146" name="Picture 2" descr="http://1.bp.blogspot.com/-Zzd-svdAkS4/UopXoKOGW1I/AAAAAAAAOlc/GUq9L0zWbAc/s1600/Zodiac-Bible-12+Tribes-Constellation.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60646" y="973540"/>
            <a:ext cx="3822708"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6575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4517" y="1600200"/>
            <a:ext cx="897496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76200"/>
            <a:ext cx="8229600" cy="1143000"/>
          </a:xfrm>
        </p:spPr>
        <p:txBody>
          <a:bodyPr>
            <a:normAutofit fontScale="90000"/>
          </a:bodyPr>
          <a:lstStyle/>
          <a:p>
            <a:r>
              <a:rPr lang="en-US" b="1" dirty="0" smtClean="0"/>
              <a:t>Book of </a:t>
            </a:r>
            <a:r>
              <a:rPr lang="en-US" b="1" dirty="0" err="1" smtClean="0"/>
              <a:t>Jasher</a:t>
            </a:r>
            <a:r>
              <a:rPr lang="en-US" b="1" dirty="0" smtClean="0"/>
              <a:t>:</a:t>
            </a:r>
            <a:br>
              <a:rPr lang="en-US" b="1" dirty="0" smtClean="0"/>
            </a:br>
            <a:r>
              <a:rPr lang="en-US" b="1" dirty="0" smtClean="0"/>
              <a:t> Additional Insight</a:t>
            </a:r>
            <a:endParaRPr lang="en-US" dirty="0"/>
          </a:p>
        </p:txBody>
      </p:sp>
      <p:sp>
        <p:nvSpPr>
          <p:cNvPr id="5" name="TextBox 4"/>
          <p:cNvSpPr txBox="1"/>
          <p:nvPr/>
        </p:nvSpPr>
        <p:spPr>
          <a:xfrm>
            <a:off x="0" y="6248400"/>
            <a:ext cx="9144000" cy="461665"/>
          </a:xfrm>
          <a:prstGeom prst="rect">
            <a:avLst/>
          </a:prstGeom>
          <a:solidFill>
            <a:srgbClr val="00B0F0"/>
          </a:solidFill>
        </p:spPr>
        <p:txBody>
          <a:bodyPr wrap="square" rtlCol="0">
            <a:spAutoFit/>
          </a:bodyPr>
          <a:lstStyle/>
          <a:p>
            <a:pPr algn="ctr"/>
            <a:r>
              <a:rPr lang="en-US" sz="2400" b="1" dirty="0" smtClean="0"/>
              <a:t>The speed that it ran was the key characteristic</a:t>
            </a:r>
            <a:endParaRPr lang="en-US" sz="2400" b="1" dirty="0"/>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133600"/>
            <a:ext cx="1371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44050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Which Constellation will Announce the Birth of the King and When?</a:t>
            </a:r>
            <a:endParaRPr lang="en-US" b="1" dirty="0"/>
          </a:p>
        </p:txBody>
      </p:sp>
      <p:sp>
        <p:nvSpPr>
          <p:cNvPr id="3" name="Content Placeholder 2"/>
          <p:cNvSpPr>
            <a:spLocks noGrp="1"/>
          </p:cNvSpPr>
          <p:nvPr>
            <p:ph idx="1"/>
          </p:nvPr>
        </p:nvSpPr>
        <p:spPr/>
        <p:txBody>
          <a:bodyPr/>
          <a:lstStyle/>
          <a:p>
            <a:r>
              <a:rPr lang="en-US" b="1" dirty="0" smtClean="0"/>
              <a:t>Virgo: </a:t>
            </a:r>
            <a:r>
              <a:rPr lang="en-US" dirty="0" smtClean="0"/>
              <a:t>The virgin, Woman in Childbirth</a:t>
            </a:r>
          </a:p>
          <a:p>
            <a:r>
              <a:rPr lang="en-US" dirty="0" smtClean="0"/>
              <a:t>The month of honor for that constellation</a:t>
            </a:r>
          </a:p>
          <a:p>
            <a:pPr lvl="1"/>
            <a:r>
              <a:rPr lang="en-US" b="1" dirty="0" smtClean="0"/>
              <a:t>Tishri: </a:t>
            </a:r>
            <a:r>
              <a:rPr lang="en-US" dirty="0" smtClean="0"/>
              <a:t>When it goes into the sun</a:t>
            </a:r>
          </a:p>
          <a:p>
            <a:pPr lvl="2"/>
            <a:r>
              <a:rPr lang="en-US" dirty="0" smtClean="0"/>
              <a:t>“Clothed in the sun”</a:t>
            </a:r>
          </a:p>
          <a:p>
            <a:pPr lvl="1"/>
            <a:r>
              <a:rPr lang="en-US" b="1" dirty="0" smtClean="0"/>
              <a:t>Start of the month: </a:t>
            </a:r>
            <a:r>
              <a:rPr lang="en-US" dirty="0" smtClean="0"/>
              <a:t>Crescent moon</a:t>
            </a:r>
          </a:p>
          <a:p>
            <a:pPr lvl="1"/>
            <a:r>
              <a:rPr lang="en-US" dirty="0" smtClean="0"/>
              <a:t> </a:t>
            </a:r>
            <a:r>
              <a:rPr lang="en-US" b="1" dirty="0" smtClean="0"/>
              <a:t>Announcement of the Royal Birth: </a:t>
            </a:r>
          </a:p>
          <a:p>
            <a:pPr lvl="2"/>
            <a:r>
              <a:rPr lang="en-US" dirty="0" smtClean="0"/>
              <a:t>“At her feet”</a:t>
            </a:r>
            <a:endParaRPr lang="en-US" dirty="0"/>
          </a:p>
        </p:txBody>
      </p:sp>
    </p:spTree>
    <p:extLst>
      <p:ext uri="{BB962C8B-B14F-4D97-AF65-F5344CB8AC3E}">
        <p14:creationId xmlns:p14="http://schemas.microsoft.com/office/powerpoint/2010/main" val="9725430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625" y="304800"/>
            <a:ext cx="8282784" cy="1143000"/>
          </a:xfrm>
        </p:spPr>
        <p:txBody>
          <a:bodyPr>
            <a:normAutofit fontScale="90000"/>
          </a:bodyPr>
          <a:lstStyle/>
          <a:p>
            <a:r>
              <a:rPr lang="en-US" b="1" dirty="0" smtClean="0"/>
              <a:t>1890BC: </a:t>
            </a:r>
            <a:br>
              <a:rPr lang="en-US" b="1" dirty="0" smtClean="0"/>
            </a:br>
            <a:r>
              <a:rPr lang="en-US" b="1" dirty="0" smtClean="0"/>
              <a:t>1 Year Before the Sign and Birth</a:t>
            </a:r>
            <a:br>
              <a:rPr lang="en-US" b="1" dirty="0" smtClean="0"/>
            </a:br>
            <a:r>
              <a:rPr lang="en-US" b="1" dirty="0" smtClean="0"/>
              <a:t> </a:t>
            </a:r>
            <a:endParaRPr lang="en-US" dirty="0"/>
          </a:p>
        </p:txBody>
      </p:sp>
      <p:sp>
        <p:nvSpPr>
          <p:cNvPr id="5" name="TextBox 4"/>
          <p:cNvSpPr txBox="1"/>
          <p:nvPr/>
        </p:nvSpPr>
        <p:spPr>
          <a:xfrm>
            <a:off x="247934" y="5543371"/>
            <a:ext cx="8305800" cy="461665"/>
          </a:xfrm>
          <a:prstGeom prst="rect">
            <a:avLst/>
          </a:prstGeom>
          <a:solidFill>
            <a:srgbClr val="00B0F0"/>
          </a:solidFill>
        </p:spPr>
        <p:txBody>
          <a:bodyPr wrap="square" rtlCol="0">
            <a:spAutoFit/>
          </a:bodyPr>
          <a:lstStyle/>
          <a:p>
            <a:pPr algn="ctr"/>
            <a:r>
              <a:rPr lang="en-US" sz="2400" b="1" dirty="0" smtClean="0"/>
              <a:t>Mercury starts the race ahead of Venus on the Ecliptic in Leo</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184" y="1143000"/>
            <a:ext cx="7487299"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505200"/>
            <a:ext cx="3012918"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05208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925" y="18197"/>
            <a:ext cx="8229600" cy="1143000"/>
          </a:xfrm>
        </p:spPr>
        <p:txBody>
          <a:bodyPr>
            <a:normAutofit fontScale="90000"/>
          </a:bodyPr>
          <a:lstStyle/>
          <a:p>
            <a:r>
              <a:rPr lang="en-US" b="1" dirty="0" smtClean="0"/>
              <a:t> Sign of the King’s Upcoming Birth 8/15/1889BC Yom </a:t>
            </a:r>
            <a:r>
              <a:rPr lang="en-US" b="1" dirty="0" err="1" smtClean="0"/>
              <a:t>Teruah</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382490" cy="3940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96922" y="4919008"/>
            <a:ext cx="8305800" cy="1938992"/>
          </a:xfrm>
          <a:prstGeom prst="rect">
            <a:avLst/>
          </a:prstGeom>
          <a:solidFill>
            <a:srgbClr val="00B0F0"/>
          </a:solidFill>
        </p:spPr>
        <p:txBody>
          <a:bodyPr wrap="square" rtlCol="0">
            <a:spAutoFit/>
          </a:bodyPr>
          <a:lstStyle/>
          <a:p>
            <a:pPr algn="ctr"/>
            <a:r>
              <a:rPr lang="en-US" sz="2400" b="1" dirty="0" smtClean="0"/>
              <a:t>Virgo with Sun at Back and New Moon at Feet!</a:t>
            </a:r>
          </a:p>
          <a:p>
            <a:pPr algn="ctr"/>
            <a:r>
              <a:rPr lang="en-US" sz="2400" b="1" dirty="0" smtClean="0">
                <a:solidFill>
                  <a:srgbClr val="FF0000"/>
                </a:solidFill>
              </a:rPr>
              <a:t>Venus “ran in the heavens” to beat Mercury!</a:t>
            </a:r>
          </a:p>
          <a:p>
            <a:pPr algn="ctr"/>
            <a:r>
              <a:rPr lang="en-US" sz="2400" b="1" dirty="0" smtClean="0">
                <a:solidFill>
                  <a:srgbClr val="FF0000"/>
                </a:solidFill>
              </a:rPr>
              <a:t>Venus in the Womb!</a:t>
            </a:r>
          </a:p>
          <a:p>
            <a:pPr algn="ctr"/>
            <a:r>
              <a:rPr lang="en-US" sz="2400" b="1" dirty="0" smtClean="0"/>
              <a:t>Jupiter near conjunction with </a:t>
            </a:r>
            <a:r>
              <a:rPr lang="en-US" sz="2400" b="1" dirty="0" err="1" smtClean="0"/>
              <a:t>Regulus</a:t>
            </a:r>
            <a:endParaRPr lang="en-US" sz="2400" b="1" dirty="0" smtClean="0"/>
          </a:p>
          <a:p>
            <a:pPr algn="ctr"/>
            <a:r>
              <a:rPr lang="en-US" sz="2400" b="1" dirty="0"/>
              <a:t>Born 8/21, </a:t>
            </a:r>
            <a:r>
              <a:rPr lang="en-US" sz="2400" b="1" dirty="0" smtClean="0"/>
              <a:t>8/30 </a:t>
            </a:r>
            <a:r>
              <a:rPr lang="en-US" sz="2400" b="1" dirty="0"/>
              <a:t>Sukkot </a:t>
            </a:r>
            <a:r>
              <a:rPr lang="en-US" sz="2400" b="1" dirty="0" smtClean="0"/>
              <a:t>1</a:t>
            </a:r>
          </a:p>
        </p:txBody>
      </p:sp>
    </p:spTree>
    <p:extLst>
      <p:ext uri="{BB962C8B-B14F-4D97-AF65-F5344CB8AC3E}">
        <p14:creationId xmlns:p14="http://schemas.microsoft.com/office/powerpoint/2010/main" val="11379440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964" y="152400"/>
            <a:ext cx="8229600" cy="1143000"/>
          </a:xfrm>
        </p:spPr>
        <p:txBody>
          <a:bodyPr>
            <a:normAutofit fontScale="90000"/>
          </a:bodyPr>
          <a:lstStyle/>
          <a:p>
            <a:r>
              <a:rPr lang="en-US" b="1" dirty="0" smtClean="0"/>
              <a:t>Abraham:</a:t>
            </a:r>
            <a:br>
              <a:rPr lang="en-US" b="1" dirty="0" smtClean="0"/>
            </a:br>
            <a:r>
              <a:rPr lang="en-US" b="1" dirty="0" smtClean="0"/>
              <a:t> Star of Bethlehem 6/12/1889BC</a:t>
            </a:r>
            <a:endParaRPr lang="en-US"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9364" y="1295400"/>
            <a:ext cx="7848057"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152" y="3683510"/>
            <a:ext cx="1905000" cy="1283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99364" y="4966608"/>
            <a:ext cx="8077200" cy="1938992"/>
          </a:xfrm>
          <a:prstGeom prst="rect">
            <a:avLst/>
          </a:prstGeom>
          <a:solidFill>
            <a:srgbClr val="00B0F0"/>
          </a:solidFill>
        </p:spPr>
        <p:txBody>
          <a:bodyPr wrap="square" rtlCol="0">
            <a:spAutoFit/>
          </a:bodyPr>
          <a:lstStyle/>
          <a:p>
            <a:pPr algn="ctr"/>
            <a:r>
              <a:rPr lang="en-US" sz="2400" b="1" dirty="0" smtClean="0"/>
              <a:t>Jupiter/Venus Conjunction before Leo</a:t>
            </a:r>
          </a:p>
          <a:p>
            <a:pPr algn="ctr"/>
            <a:r>
              <a:rPr lang="en-US" sz="2400" b="1" dirty="0"/>
              <a:t>Mercury </a:t>
            </a:r>
            <a:r>
              <a:rPr lang="en-US" sz="2400" b="1" dirty="0" smtClean="0"/>
              <a:t>is </a:t>
            </a:r>
            <a:r>
              <a:rPr lang="en-US" sz="2400" b="1" dirty="0"/>
              <a:t>near </a:t>
            </a:r>
            <a:r>
              <a:rPr lang="en-US" sz="2400" b="1" dirty="0" err="1" smtClean="0"/>
              <a:t>Regulus</a:t>
            </a:r>
            <a:r>
              <a:rPr lang="en-US" sz="2400" b="1" dirty="0" smtClean="0"/>
              <a:t> </a:t>
            </a:r>
          </a:p>
          <a:p>
            <a:pPr algn="ctr"/>
            <a:r>
              <a:rPr lang="en-US" sz="2400" b="1" dirty="0" smtClean="0"/>
              <a:t>Son of Man from the Royal Line is coming as Spiritual leader and King on Earth for YHWH to restart the Royal Line</a:t>
            </a:r>
          </a:p>
          <a:p>
            <a:pPr algn="ctr"/>
            <a:r>
              <a:rPr lang="en-US" sz="2400" b="1" dirty="0"/>
              <a:t>N</a:t>
            </a:r>
            <a:r>
              <a:rPr lang="en-US" sz="2400" b="1" dirty="0" smtClean="0"/>
              <a:t>ot as a  Warrior</a:t>
            </a:r>
          </a:p>
        </p:txBody>
      </p:sp>
    </p:spTree>
    <p:extLst>
      <p:ext uri="{BB962C8B-B14F-4D97-AF65-F5344CB8AC3E}">
        <p14:creationId xmlns:p14="http://schemas.microsoft.com/office/powerpoint/2010/main" val="15211263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sz="1600" b="1" u="sng" dirty="0" smtClean="0"/>
              <a:t>        Year		Mercury (days)		Venus (days)</a:t>
            </a:r>
          </a:p>
          <a:p>
            <a:r>
              <a:rPr lang="en-US" sz="1600" dirty="0" smtClean="0"/>
              <a:t>1890 to 1889 		           356 			          </a:t>
            </a:r>
            <a:r>
              <a:rPr lang="en-US" sz="1600" b="1" dirty="0" smtClean="0">
                <a:solidFill>
                  <a:srgbClr val="FF0000"/>
                </a:solidFill>
              </a:rPr>
              <a:t>295</a:t>
            </a:r>
          </a:p>
          <a:p>
            <a:r>
              <a:rPr lang="en-US" sz="1600" dirty="0" smtClean="0"/>
              <a:t>1889 to 1888		            358			          409</a:t>
            </a:r>
          </a:p>
          <a:p>
            <a:r>
              <a:rPr lang="en-US" sz="1600" dirty="0" smtClean="0"/>
              <a:t>1888 to 1887		             359			          298</a:t>
            </a:r>
          </a:p>
          <a:p>
            <a:r>
              <a:rPr lang="en-US" sz="1600" dirty="0" smtClean="0"/>
              <a:t>1887 to 1886		             361			          404</a:t>
            </a:r>
          </a:p>
          <a:p>
            <a:r>
              <a:rPr lang="en-US" sz="1600" dirty="0" smtClean="0"/>
              <a:t> 1886 to 1885		             391			           408</a:t>
            </a:r>
          </a:p>
          <a:p>
            <a:r>
              <a:rPr lang="en-US" sz="1600" dirty="0" smtClean="0"/>
              <a:t>1885 to 1884		             358			           </a:t>
            </a:r>
            <a:r>
              <a:rPr lang="en-US" sz="1600" b="1" dirty="0" smtClean="0">
                <a:solidFill>
                  <a:srgbClr val="FF0000"/>
                </a:solidFill>
              </a:rPr>
              <a:t>293</a:t>
            </a:r>
            <a:endParaRPr lang="en-US" sz="1600" b="1" dirty="0">
              <a:solidFill>
                <a:srgbClr val="FF0000"/>
              </a:solidFill>
            </a:endParaRPr>
          </a:p>
        </p:txBody>
      </p:sp>
      <p:sp>
        <p:nvSpPr>
          <p:cNvPr id="2" name="Title 1"/>
          <p:cNvSpPr>
            <a:spLocks noGrp="1"/>
          </p:cNvSpPr>
          <p:nvPr>
            <p:ph type="title"/>
          </p:nvPr>
        </p:nvSpPr>
        <p:spPr>
          <a:xfrm>
            <a:off x="381000" y="152400"/>
            <a:ext cx="8382000" cy="1524000"/>
          </a:xfrm>
        </p:spPr>
        <p:txBody>
          <a:bodyPr>
            <a:normAutofit fontScale="90000"/>
          </a:bodyPr>
          <a:lstStyle/>
          <a:p>
            <a:r>
              <a:rPr lang="en-US" b="1" dirty="0" smtClean="0"/>
              <a:t>How often does Venus outrun Mercury in Virgo in the month of Tishri?</a:t>
            </a:r>
            <a:endParaRPr lang="en-US" dirty="0"/>
          </a:p>
        </p:txBody>
      </p:sp>
      <p:sp>
        <p:nvSpPr>
          <p:cNvPr id="5" name="TextBox 4"/>
          <p:cNvSpPr txBox="1"/>
          <p:nvPr/>
        </p:nvSpPr>
        <p:spPr>
          <a:xfrm>
            <a:off x="390099" y="5029200"/>
            <a:ext cx="8077200" cy="1569660"/>
          </a:xfrm>
          <a:prstGeom prst="rect">
            <a:avLst/>
          </a:prstGeom>
          <a:solidFill>
            <a:srgbClr val="00B0F0"/>
          </a:solidFill>
        </p:spPr>
        <p:txBody>
          <a:bodyPr wrap="square" rtlCol="0">
            <a:spAutoFit/>
          </a:bodyPr>
          <a:lstStyle/>
          <a:p>
            <a:pPr algn="ctr"/>
            <a:r>
              <a:rPr lang="en-US" sz="2400" b="1" dirty="0" smtClean="0"/>
              <a:t>Mercury is steady</a:t>
            </a:r>
          </a:p>
          <a:p>
            <a:pPr algn="ctr"/>
            <a:r>
              <a:rPr lang="en-US" sz="2400" b="1" dirty="0" smtClean="0"/>
              <a:t>Venus ran faster in 1884 than in 1889</a:t>
            </a:r>
          </a:p>
          <a:p>
            <a:pPr algn="ctr"/>
            <a:r>
              <a:rPr lang="en-US" sz="2400" b="1" dirty="0" smtClean="0"/>
              <a:t>Is 1885 an Adar Bet year?</a:t>
            </a:r>
          </a:p>
          <a:p>
            <a:pPr algn="ctr"/>
            <a:r>
              <a:rPr lang="en-US" sz="2400" b="1" dirty="0" smtClean="0"/>
              <a:t> </a:t>
            </a:r>
          </a:p>
        </p:txBody>
      </p:sp>
    </p:spTree>
    <p:extLst>
      <p:ext uri="{BB962C8B-B14F-4D97-AF65-F5344CB8AC3E}">
        <p14:creationId xmlns:p14="http://schemas.microsoft.com/office/powerpoint/2010/main" val="38454199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1524000"/>
          </a:xfrm>
        </p:spPr>
        <p:txBody>
          <a:bodyPr>
            <a:normAutofit/>
          </a:bodyPr>
          <a:lstStyle/>
          <a:p>
            <a:r>
              <a:rPr lang="en-US" b="1" dirty="0" smtClean="0"/>
              <a:t>Why Not 1884bc?</a:t>
            </a:r>
            <a:endParaRPr lang="en-US" dirty="0"/>
          </a:p>
        </p:txBody>
      </p:sp>
      <p:sp>
        <p:nvSpPr>
          <p:cNvPr id="5" name="TextBox 4"/>
          <p:cNvSpPr txBox="1"/>
          <p:nvPr/>
        </p:nvSpPr>
        <p:spPr>
          <a:xfrm>
            <a:off x="685800" y="5796130"/>
            <a:ext cx="8077200" cy="830997"/>
          </a:xfrm>
          <a:prstGeom prst="rect">
            <a:avLst/>
          </a:prstGeom>
          <a:solidFill>
            <a:srgbClr val="00B0F0"/>
          </a:solidFill>
        </p:spPr>
        <p:txBody>
          <a:bodyPr wrap="square" rtlCol="0">
            <a:spAutoFit/>
          </a:bodyPr>
          <a:lstStyle/>
          <a:p>
            <a:pPr algn="ctr"/>
            <a:r>
              <a:rPr lang="en-US" sz="2400" b="1" dirty="0" smtClean="0"/>
              <a:t>Venus is already in the next constellation on the day of the sign</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371600"/>
            <a:ext cx="8229600" cy="4453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18243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How Often Does this Planetary Alignment Happen?</a:t>
            </a:r>
            <a:endParaRPr lang="en-US" b="1" dirty="0"/>
          </a:p>
        </p:txBody>
      </p:sp>
      <p:sp>
        <p:nvSpPr>
          <p:cNvPr id="6" name="TextBox 5"/>
          <p:cNvSpPr txBox="1"/>
          <p:nvPr/>
        </p:nvSpPr>
        <p:spPr>
          <a:xfrm>
            <a:off x="392004" y="6096000"/>
            <a:ext cx="8585417" cy="369332"/>
          </a:xfrm>
          <a:prstGeom prst="rect">
            <a:avLst/>
          </a:prstGeom>
          <a:solidFill>
            <a:srgbClr val="00B0F0"/>
          </a:solidFill>
        </p:spPr>
        <p:txBody>
          <a:bodyPr wrap="square" rtlCol="0">
            <a:spAutoFit/>
          </a:bodyPr>
          <a:lstStyle/>
          <a:p>
            <a:pPr algn="ctr"/>
            <a:r>
              <a:rPr lang="en-US" b="1" dirty="0" smtClean="0"/>
              <a:t>Once in Biblical History</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338" y="2452688"/>
            <a:ext cx="5267325"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6797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772400" cy="1470025"/>
          </a:xfrm>
        </p:spPr>
        <p:txBody>
          <a:bodyPr>
            <a:noAutofit/>
          </a:bodyPr>
          <a:lstStyle/>
          <a:p>
            <a:r>
              <a:rPr lang="en-US" sz="6000" b="1" dirty="0" smtClean="0"/>
              <a:t>Creation:</a:t>
            </a:r>
            <a:br>
              <a:rPr lang="en-US" sz="6000" b="1" dirty="0" smtClean="0"/>
            </a:br>
            <a:r>
              <a:rPr lang="en-US" sz="6000" b="1" dirty="0" smtClean="0"/>
              <a:t>Signs in the Heavens</a:t>
            </a:r>
            <a:br>
              <a:rPr lang="en-US" sz="6000" b="1" dirty="0" smtClean="0"/>
            </a:br>
            <a:r>
              <a:rPr lang="en-US" sz="6000" b="1" dirty="0" smtClean="0"/>
              <a:t> </a:t>
            </a:r>
            <a:endParaRPr lang="en-US" sz="6000" b="1" dirty="0"/>
          </a:p>
        </p:txBody>
      </p:sp>
    </p:spTree>
    <p:extLst>
      <p:ext uri="{BB962C8B-B14F-4D97-AF65-F5344CB8AC3E}">
        <p14:creationId xmlns:p14="http://schemas.microsoft.com/office/powerpoint/2010/main" val="30697642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Rev 12: The Sign of </a:t>
            </a:r>
            <a:r>
              <a:rPr lang="en-US" b="1" dirty="0"/>
              <a:t>Yahushua</a:t>
            </a:r>
          </a:p>
        </p:txBody>
      </p:sp>
      <p:sp>
        <p:nvSpPr>
          <p:cNvPr id="3" name="Content Placeholder 2"/>
          <p:cNvSpPr>
            <a:spLocks noGrp="1"/>
          </p:cNvSpPr>
          <p:nvPr>
            <p:ph idx="1"/>
          </p:nvPr>
        </p:nvSpPr>
        <p:spPr>
          <a:xfrm>
            <a:off x="0" y="1295400"/>
            <a:ext cx="9144000" cy="5562600"/>
          </a:xfrm>
        </p:spPr>
        <p:txBody>
          <a:bodyPr>
            <a:normAutofit fontScale="32500" lnSpcReduction="20000"/>
          </a:bodyPr>
          <a:lstStyle/>
          <a:p>
            <a:r>
              <a:rPr lang="en-US" sz="3700" b="1" dirty="0">
                <a:solidFill>
                  <a:srgbClr val="FF0000"/>
                </a:solidFill>
              </a:rPr>
              <a:t>Rev 12:1  And a great sign was seen in the heaven: a woman clad with the sun, with the moon under her feet, and on her head a crown of twelve stars. </a:t>
            </a:r>
          </a:p>
          <a:p>
            <a:r>
              <a:rPr lang="en-US" sz="3700" b="1" dirty="0">
                <a:solidFill>
                  <a:srgbClr val="FF0000"/>
                </a:solidFill>
              </a:rPr>
              <a:t>Rev 12:2  And being pregnant, she cried out in labour and in pain to give birth. </a:t>
            </a:r>
          </a:p>
          <a:p>
            <a:r>
              <a:rPr lang="en-US" sz="3700" b="1" dirty="0">
                <a:solidFill>
                  <a:srgbClr val="FF0000"/>
                </a:solidFill>
              </a:rPr>
              <a:t>Rev 12:3  And another sign was seen in the heaven: and see, a great, fiery red dragon having seven heads and ten horns, and seven crowns on his heads. </a:t>
            </a:r>
          </a:p>
          <a:p>
            <a:r>
              <a:rPr lang="en-US" sz="3700" b="1" dirty="0">
                <a:solidFill>
                  <a:srgbClr val="FF0000"/>
                </a:solidFill>
              </a:rPr>
              <a:t>Rev 12:4  And his tail draws a third of the stars of the heaven and throws them to the earth. And the dragon stood before the woman who was about to give birth, to devour her child as soon as it was born. </a:t>
            </a:r>
          </a:p>
          <a:p>
            <a:r>
              <a:rPr lang="en-US" sz="3700" b="1" dirty="0">
                <a:solidFill>
                  <a:srgbClr val="FF0000"/>
                </a:solidFill>
              </a:rPr>
              <a:t>Rev 12:5  And she bore a male child</a:t>
            </a:r>
            <a:r>
              <a:rPr lang="en-US" sz="3700" b="1" baseline="30000" dirty="0">
                <a:solidFill>
                  <a:srgbClr val="FF0000"/>
                </a:solidFill>
              </a:rPr>
              <a:t>1</a:t>
            </a:r>
            <a:r>
              <a:rPr lang="en-US" sz="3700" b="1" dirty="0">
                <a:solidFill>
                  <a:srgbClr val="FF0000"/>
                </a:solidFill>
              </a:rPr>
              <a:t> who was to shepherd all nations with a rod of iron. </a:t>
            </a:r>
            <a:r>
              <a:rPr lang="en-US" sz="3700" dirty="0"/>
              <a:t>And her child was caught away to Elohim and to His throne. Footnote: </a:t>
            </a:r>
            <a:r>
              <a:rPr lang="en-US" sz="3700" baseline="30000" dirty="0"/>
              <a:t>1</a:t>
            </a:r>
            <a:r>
              <a:rPr lang="en-US" sz="3700" dirty="0"/>
              <a:t>Isa. 66:7. </a:t>
            </a:r>
          </a:p>
          <a:p>
            <a:r>
              <a:rPr lang="en-US" sz="3700" dirty="0"/>
              <a:t>Rev 12:6  And the woman fled into the wilderness, where she has a place prepared by Elohim, to be nourished there one thousand two hundred and sixty days. </a:t>
            </a:r>
          </a:p>
          <a:p>
            <a:r>
              <a:rPr lang="en-US" sz="3700" dirty="0"/>
              <a:t>Rev 12:7  And there came to be fighting in the heaven: Miḵa’ĕl and his messengers fought against the dragon. And the dragon and his messengers fought, </a:t>
            </a:r>
          </a:p>
          <a:p>
            <a:r>
              <a:rPr lang="en-US" sz="3700" dirty="0"/>
              <a:t>Rev 12:8  but they were not strong enough, nor was a place found for them in the heaven any longer. </a:t>
            </a:r>
          </a:p>
          <a:p>
            <a:r>
              <a:rPr lang="en-US" sz="3700" dirty="0"/>
              <a:t>Rev 12:9  And the great dragon was thrown out, that serpent of old, called the Devil and Satan, who leads all the world astray. He was thrown to the earth, and his messengers were thrown out with him. </a:t>
            </a:r>
          </a:p>
          <a:p>
            <a:r>
              <a:rPr lang="en-US" sz="3700" dirty="0"/>
              <a:t>Rev 12:10  And I heard a loud voice saying in the heaven, “Now have come the deliverance and the power and the reign of our Elohim,</a:t>
            </a:r>
            <a:r>
              <a:rPr lang="en-US" sz="3700" baseline="30000" dirty="0"/>
              <a:t>1</a:t>
            </a:r>
            <a:r>
              <a:rPr lang="en-US" sz="3700" dirty="0"/>
              <a:t> and the authority of His Messiah, for the accuser of our brothers, who accused them before our Elohim day and night, has been thrown down. Footnote: </a:t>
            </a:r>
            <a:r>
              <a:rPr lang="en-US" sz="3700" baseline="30000" dirty="0"/>
              <a:t>1</a:t>
            </a:r>
            <a:r>
              <a:rPr lang="en-US" sz="3700" dirty="0"/>
              <a:t>See 11:15. </a:t>
            </a:r>
          </a:p>
          <a:p>
            <a:r>
              <a:rPr lang="en-US" sz="3700" dirty="0"/>
              <a:t>Rev 12:11  “And they overcame him because of the Blood of the Lamb, and because of the Word of their witness, and they did not love their lives to the death. </a:t>
            </a:r>
          </a:p>
          <a:p>
            <a:r>
              <a:rPr lang="en-US" sz="3700" dirty="0"/>
              <a:t>Rev 12:12  “Because of this rejoice, O heavens, and you who dwell in them! Woe to the earth and the sea, because the devil has come down to you, having great wrath, knowing that he has little time.” </a:t>
            </a:r>
          </a:p>
          <a:p>
            <a:r>
              <a:rPr lang="en-US" sz="3700" dirty="0"/>
              <a:t>Rev 12:13  And when the dragon saw that he had been thrown to the earth, he persecuted the woman who gave birth to the male child. </a:t>
            </a:r>
          </a:p>
          <a:p>
            <a:r>
              <a:rPr lang="en-US" sz="3700" dirty="0"/>
              <a:t>Rev 12:14  And the woman was given two wings of a great eagle, to fly into the wilderness to her place, where she is nourished for a time and times and half a time, from the presence of the serpent. </a:t>
            </a:r>
          </a:p>
          <a:p>
            <a:r>
              <a:rPr lang="en-US" sz="3700" dirty="0"/>
              <a:t>Rev 12:15  And out of his mouth the serpent spewed water like a river after the woman, to cause her to be swept away by the river. </a:t>
            </a:r>
          </a:p>
          <a:p>
            <a:r>
              <a:rPr lang="en-US" sz="3700" dirty="0"/>
              <a:t>Rev 12:16  And the earth helped the woman, and the earth opened its mouth and swallowed up the river which the dragon had spewed out of his mouth. </a:t>
            </a:r>
          </a:p>
          <a:p>
            <a:r>
              <a:rPr lang="en-US" sz="3700" dirty="0"/>
              <a:t>Rev 12:17  And the dragon was </a:t>
            </a:r>
            <a:r>
              <a:rPr lang="en-US" dirty="0"/>
              <a:t>enraged with the woman, and he went to fight with the remnant of her seed, those guarding the commands of Elohim and possessing the witness of </a:t>
            </a:r>
            <a:r>
              <a:rPr lang="he-IL" dirty="0"/>
              <a:t>יהושע</a:t>
            </a:r>
            <a:r>
              <a:rPr lang="en-US" dirty="0"/>
              <a:t> Messiah. </a:t>
            </a:r>
          </a:p>
          <a:p>
            <a:endParaRPr lang="en-US" dirty="0"/>
          </a:p>
        </p:txBody>
      </p:sp>
      <p:sp>
        <p:nvSpPr>
          <p:cNvPr id="4" name="TextBox 3"/>
          <p:cNvSpPr txBox="1"/>
          <p:nvPr/>
        </p:nvSpPr>
        <p:spPr>
          <a:xfrm>
            <a:off x="384490" y="6172200"/>
            <a:ext cx="8066197" cy="923330"/>
          </a:xfrm>
          <a:prstGeom prst="rect">
            <a:avLst/>
          </a:prstGeom>
          <a:solidFill>
            <a:srgbClr val="00B0F0"/>
          </a:solidFill>
        </p:spPr>
        <p:txBody>
          <a:bodyPr wrap="square" rtlCol="0">
            <a:spAutoFit/>
          </a:bodyPr>
          <a:lstStyle/>
          <a:p>
            <a:pPr algn="ctr"/>
            <a:r>
              <a:rPr lang="en-US" b="1" dirty="0" smtClean="0"/>
              <a:t>Physical signs with physical/spiritual meaning</a:t>
            </a:r>
          </a:p>
          <a:p>
            <a:pPr algn="ctr"/>
            <a:r>
              <a:rPr lang="en-US" b="1" dirty="0" smtClean="0"/>
              <a:t>The same in the beginning and the end……</a:t>
            </a:r>
          </a:p>
          <a:p>
            <a:pPr algn="ctr"/>
            <a:endParaRPr lang="en-US" b="1" dirty="0" smtClean="0"/>
          </a:p>
        </p:txBody>
      </p:sp>
    </p:spTree>
    <p:extLst>
      <p:ext uri="{BB962C8B-B14F-4D97-AF65-F5344CB8AC3E}">
        <p14:creationId xmlns:p14="http://schemas.microsoft.com/office/powerpoint/2010/main" val="21995977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Creation:</a:t>
            </a:r>
            <a:br>
              <a:rPr lang="en-US" b="1" dirty="0" smtClean="0"/>
            </a:br>
            <a:r>
              <a:rPr lang="en-US" b="1" dirty="0" smtClean="0"/>
              <a:t>3836BC</a:t>
            </a:r>
            <a:endParaRPr lang="en-US" dirty="0"/>
          </a:p>
        </p:txBody>
      </p:sp>
      <p:sp>
        <p:nvSpPr>
          <p:cNvPr id="5" name="TextBox 4"/>
          <p:cNvSpPr txBox="1"/>
          <p:nvPr/>
        </p:nvSpPr>
        <p:spPr>
          <a:xfrm>
            <a:off x="609600" y="6027003"/>
            <a:ext cx="8077200" cy="461665"/>
          </a:xfrm>
          <a:prstGeom prst="rect">
            <a:avLst/>
          </a:prstGeom>
          <a:solidFill>
            <a:srgbClr val="00B0F0"/>
          </a:solidFill>
        </p:spPr>
        <p:txBody>
          <a:bodyPr wrap="square" rtlCol="0">
            <a:spAutoFit/>
          </a:bodyPr>
          <a:lstStyle/>
          <a:p>
            <a:pPr algn="ctr"/>
            <a:endParaRPr lang="en-US" sz="2400" b="1"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8229600" cy="4279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22607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625" y="304800"/>
            <a:ext cx="8282784" cy="1143000"/>
          </a:xfrm>
        </p:spPr>
        <p:txBody>
          <a:bodyPr>
            <a:normAutofit fontScale="90000"/>
          </a:bodyPr>
          <a:lstStyle/>
          <a:p>
            <a:r>
              <a:rPr lang="en-US" b="1" dirty="0" smtClean="0"/>
              <a:t>3637BC: </a:t>
            </a:r>
            <a:br>
              <a:rPr lang="en-US" b="1" dirty="0" smtClean="0"/>
            </a:br>
            <a:r>
              <a:rPr lang="en-US" b="1" dirty="0" smtClean="0"/>
              <a:t>1 Year Before the Sign and Birth</a:t>
            </a:r>
            <a:br>
              <a:rPr lang="en-US" b="1" dirty="0" smtClean="0"/>
            </a:br>
            <a:r>
              <a:rPr lang="en-US" b="1" dirty="0" smtClean="0"/>
              <a:t> </a:t>
            </a:r>
            <a:endParaRPr lang="en-US" dirty="0"/>
          </a:p>
        </p:txBody>
      </p:sp>
      <p:sp>
        <p:nvSpPr>
          <p:cNvPr id="5" name="TextBox 4"/>
          <p:cNvSpPr txBox="1"/>
          <p:nvPr/>
        </p:nvSpPr>
        <p:spPr>
          <a:xfrm>
            <a:off x="247934" y="5543371"/>
            <a:ext cx="8305800" cy="461665"/>
          </a:xfrm>
          <a:prstGeom prst="rect">
            <a:avLst/>
          </a:prstGeom>
          <a:solidFill>
            <a:srgbClr val="00B0F0"/>
          </a:solidFill>
        </p:spPr>
        <p:txBody>
          <a:bodyPr wrap="square" rtlCol="0">
            <a:spAutoFit/>
          </a:bodyPr>
          <a:lstStyle/>
          <a:p>
            <a:pPr algn="ctr"/>
            <a:r>
              <a:rPr lang="en-US" sz="2400" b="1" dirty="0" smtClean="0"/>
              <a:t>Venus starts behind Mercury on the Ecliptic in Leo</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549" y="1150517"/>
            <a:ext cx="7669192" cy="4233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124200"/>
            <a:ext cx="3733801"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6689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006" y="0"/>
            <a:ext cx="8229600" cy="1143000"/>
          </a:xfrm>
        </p:spPr>
        <p:txBody>
          <a:bodyPr>
            <a:normAutofit fontScale="90000"/>
          </a:bodyPr>
          <a:lstStyle/>
          <a:p>
            <a:r>
              <a:rPr lang="en-US" b="1" dirty="0" smtClean="0"/>
              <a:t>Before Creation:</a:t>
            </a:r>
            <a:br>
              <a:rPr lang="en-US" b="1" dirty="0" smtClean="0"/>
            </a:br>
            <a:r>
              <a:rPr lang="en-US" b="1" dirty="0" smtClean="0"/>
              <a:t> Sign of the King’s Birth 8/1/3836BC</a:t>
            </a:r>
            <a:endParaRPr lang="en-US" dirty="0"/>
          </a:p>
        </p:txBody>
      </p:sp>
      <p:pic>
        <p:nvPicPr>
          <p:cNvPr id="921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5060" y="1143081"/>
            <a:ext cx="787349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 y="5181600"/>
            <a:ext cx="9143999" cy="2308324"/>
          </a:xfrm>
          <a:prstGeom prst="rect">
            <a:avLst/>
          </a:prstGeom>
          <a:solidFill>
            <a:srgbClr val="00B0F0"/>
          </a:solidFill>
        </p:spPr>
        <p:txBody>
          <a:bodyPr wrap="square" rtlCol="0">
            <a:spAutoFit/>
          </a:bodyPr>
          <a:lstStyle/>
          <a:p>
            <a:pPr algn="ctr"/>
            <a:r>
              <a:rPr lang="en-US" sz="2400" b="1" dirty="0" smtClean="0">
                <a:solidFill>
                  <a:srgbClr val="FF0000"/>
                </a:solidFill>
              </a:rPr>
              <a:t>Venus Outruns Mercury!</a:t>
            </a:r>
          </a:p>
          <a:p>
            <a:pPr algn="ctr"/>
            <a:r>
              <a:rPr lang="en-US" sz="2400" b="1" dirty="0" smtClean="0"/>
              <a:t>Born in Virgo with the Sun back and New Moon at her feet</a:t>
            </a:r>
          </a:p>
          <a:p>
            <a:pPr algn="ctr"/>
            <a:r>
              <a:rPr lang="en-US" sz="2400" b="1" dirty="0" smtClean="0">
                <a:solidFill>
                  <a:srgbClr val="FF0000"/>
                </a:solidFill>
              </a:rPr>
              <a:t>Venus is already born indicating the Spiritual leader is not man</a:t>
            </a:r>
          </a:p>
          <a:p>
            <a:pPr algn="ctr"/>
            <a:r>
              <a:rPr lang="en-US" sz="2400" b="1" dirty="0" smtClean="0">
                <a:solidFill>
                  <a:srgbClr val="FF0000"/>
                </a:solidFill>
              </a:rPr>
              <a:t>Mercury is not in the womb, indicating a divine birth!</a:t>
            </a:r>
          </a:p>
          <a:p>
            <a:pPr algn="ctr"/>
            <a:r>
              <a:rPr lang="en-US" sz="2400" b="1" dirty="0" smtClean="0">
                <a:solidFill>
                  <a:srgbClr val="FF0000"/>
                </a:solidFill>
              </a:rPr>
              <a:t>Mercury is born 8/28</a:t>
            </a:r>
          </a:p>
          <a:p>
            <a:pPr algn="ctr"/>
            <a:endParaRPr lang="en-US" sz="2400" b="1" dirty="0" smtClean="0"/>
          </a:p>
        </p:txBody>
      </p:sp>
    </p:spTree>
    <p:extLst>
      <p:ext uri="{BB962C8B-B14F-4D97-AF65-F5344CB8AC3E}">
        <p14:creationId xmlns:p14="http://schemas.microsoft.com/office/powerpoint/2010/main" val="14981541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26853" y="1286511"/>
            <a:ext cx="6393148" cy="4241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69710" y="152400"/>
            <a:ext cx="8229600" cy="1143000"/>
          </a:xfrm>
        </p:spPr>
        <p:txBody>
          <a:bodyPr>
            <a:normAutofit fontScale="90000"/>
          </a:bodyPr>
          <a:lstStyle/>
          <a:p>
            <a:r>
              <a:rPr lang="en-US" b="1" dirty="0" smtClean="0"/>
              <a:t>Creation:</a:t>
            </a:r>
            <a:br>
              <a:rPr lang="en-US" b="1" dirty="0" smtClean="0"/>
            </a:br>
            <a:r>
              <a:rPr lang="en-US" b="1" dirty="0" smtClean="0"/>
              <a:t> Star of Bethlehem 6/12/3836BC</a:t>
            </a:r>
            <a:endParaRPr lang="en-US" dirty="0"/>
          </a:p>
        </p:txBody>
      </p:sp>
      <p:sp>
        <p:nvSpPr>
          <p:cNvPr id="5" name="TextBox 4"/>
          <p:cNvSpPr txBox="1"/>
          <p:nvPr/>
        </p:nvSpPr>
        <p:spPr>
          <a:xfrm>
            <a:off x="599364" y="5638716"/>
            <a:ext cx="8077200" cy="1200329"/>
          </a:xfrm>
          <a:prstGeom prst="rect">
            <a:avLst/>
          </a:prstGeom>
          <a:solidFill>
            <a:srgbClr val="00B0F0"/>
          </a:solidFill>
        </p:spPr>
        <p:txBody>
          <a:bodyPr wrap="square" rtlCol="0">
            <a:spAutoFit/>
          </a:bodyPr>
          <a:lstStyle/>
          <a:p>
            <a:pPr algn="ctr"/>
            <a:r>
              <a:rPr lang="en-US" sz="2400" b="1" dirty="0" smtClean="0"/>
              <a:t>Mercury/Venus Conjunction near </a:t>
            </a:r>
            <a:r>
              <a:rPr lang="en-US" sz="2400" b="1" dirty="0" err="1" smtClean="0"/>
              <a:t>Regulus</a:t>
            </a:r>
            <a:r>
              <a:rPr lang="en-US" sz="2400" b="1" dirty="0" smtClean="0"/>
              <a:t>: </a:t>
            </a:r>
          </a:p>
          <a:p>
            <a:pPr algn="ctr"/>
            <a:r>
              <a:rPr lang="en-US" sz="2400" b="1" dirty="0" smtClean="0"/>
              <a:t>Son of Man is coming to start a Royal Line of Man for YHWH, Not king of world or warrior</a:t>
            </a: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743200"/>
            <a:ext cx="1905000" cy="1283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38947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How Often Does this Planetary Alignment Happen?</a:t>
            </a:r>
            <a:endParaRPr lang="en-US" b="1" dirty="0"/>
          </a:p>
        </p:txBody>
      </p:sp>
      <p:sp>
        <p:nvSpPr>
          <p:cNvPr id="6" name="TextBox 5"/>
          <p:cNvSpPr txBox="1"/>
          <p:nvPr/>
        </p:nvSpPr>
        <p:spPr>
          <a:xfrm>
            <a:off x="392004" y="6096000"/>
            <a:ext cx="8585417" cy="369332"/>
          </a:xfrm>
          <a:prstGeom prst="rect">
            <a:avLst/>
          </a:prstGeom>
          <a:solidFill>
            <a:srgbClr val="00B0F0"/>
          </a:solidFill>
        </p:spPr>
        <p:txBody>
          <a:bodyPr wrap="square" rtlCol="0">
            <a:spAutoFit/>
          </a:bodyPr>
          <a:lstStyle/>
          <a:p>
            <a:pPr algn="ctr"/>
            <a:r>
              <a:rPr lang="en-US" b="1" dirty="0" smtClean="0"/>
              <a:t>Once in Biblical History</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2557463"/>
            <a:ext cx="527685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79050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81200"/>
            <a:ext cx="7772400" cy="1470025"/>
          </a:xfrm>
        </p:spPr>
        <p:txBody>
          <a:bodyPr>
            <a:noAutofit/>
          </a:bodyPr>
          <a:lstStyle/>
          <a:p>
            <a:r>
              <a:rPr lang="en-US" sz="6000" b="1" dirty="0" smtClean="0"/>
              <a:t>Yahushua 1</a:t>
            </a:r>
            <a:r>
              <a:rPr lang="en-US" sz="6000" b="1" baseline="30000" dirty="0" smtClean="0"/>
              <a:t>st</a:t>
            </a:r>
            <a:r>
              <a:rPr lang="en-US" sz="6000" b="1" dirty="0" smtClean="0"/>
              <a:t> Advent:</a:t>
            </a:r>
            <a:br>
              <a:rPr lang="en-US" sz="6000" b="1" dirty="0" smtClean="0"/>
            </a:br>
            <a:r>
              <a:rPr lang="en-US" sz="6000" b="1" dirty="0" smtClean="0"/>
              <a:t> Signs in the Heavens</a:t>
            </a:r>
            <a:endParaRPr lang="en-US" sz="6000" b="1" dirty="0"/>
          </a:p>
        </p:txBody>
      </p:sp>
    </p:spTree>
    <p:extLst>
      <p:ext uri="{BB962C8B-B14F-4D97-AF65-F5344CB8AC3E}">
        <p14:creationId xmlns:p14="http://schemas.microsoft.com/office/powerpoint/2010/main" val="17261282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b="1" dirty="0"/>
              <a:t>1</a:t>
            </a:r>
            <a:r>
              <a:rPr lang="en-US" b="1" baseline="30000" dirty="0"/>
              <a:t>st</a:t>
            </a:r>
            <a:r>
              <a:rPr lang="en-US" b="1" dirty="0"/>
              <a:t> Advent </a:t>
            </a:r>
            <a:r>
              <a:rPr lang="en-US" b="1" dirty="0" smtClean="0"/>
              <a:t>Timing:</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1836" y="2209800"/>
            <a:ext cx="8229600" cy="1332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931894"/>
            <a:ext cx="8686800" cy="1903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468166" y="1512332"/>
            <a:ext cx="4276940" cy="369332"/>
          </a:xfrm>
          <a:prstGeom prst="rect">
            <a:avLst/>
          </a:prstGeom>
        </p:spPr>
        <p:txBody>
          <a:bodyPr wrap="none">
            <a:spAutoFit/>
          </a:bodyPr>
          <a:lstStyle/>
          <a:p>
            <a:r>
              <a:rPr lang="en-US" dirty="0">
                <a:hlinkClick r:id="rId4"/>
              </a:rPr>
              <a:t>http://hope-of-israel.org/herodsdeath.html</a:t>
            </a:r>
            <a:endParaRPr lang="en-US" dirty="0"/>
          </a:p>
        </p:txBody>
      </p:sp>
      <p:sp>
        <p:nvSpPr>
          <p:cNvPr id="4" name="Rectangle 3"/>
          <p:cNvSpPr/>
          <p:nvPr/>
        </p:nvSpPr>
        <p:spPr>
          <a:xfrm>
            <a:off x="228600" y="3931894"/>
            <a:ext cx="8686800" cy="1402106"/>
          </a:xfrm>
          <a:prstGeom prst="rect">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09600" y="6027003"/>
            <a:ext cx="8077200" cy="461665"/>
          </a:xfrm>
          <a:prstGeom prst="rect">
            <a:avLst/>
          </a:prstGeom>
          <a:solidFill>
            <a:srgbClr val="00B0F0"/>
          </a:solidFill>
        </p:spPr>
        <p:txBody>
          <a:bodyPr wrap="square" rtlCol="0">
            <a:spAutoFit/>
          </a:bodyPr>
          <a:lstStyle/>
          <a:p>
            <a:pPr algn="ctr"/>
            <a:r>
              <a:rPr lang="en-US" sz="2400" b="1" dirty="0" smtClean="0"/>
              <a:t>Yahushua born in 3/2BC</a:t>
            </a:r>
            <a:endParaRPr lang="en-US" sz="2400" b="1" dirty="0"/>
          </a:p>
        </p:txBody>
      </p:sp>
    </p:spTree>
    <p:extLst>
      <p:ext uri="{BB962C8B-B14F-4D97-AF65-F5344CB8AC3E}">
        <p14:creationId xmlns:p14="http://schemas.microsoft.com/office/powerpoint/2010/main" val="19804798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552" y="152400"/>
            <a:ext cx="8229600" cy="1143000"/>
          </a:xfrm>
        </p:spPr>
        <p:txBody>
          <a:bodyPr>
            <a:normAutofit fontScale="90000"/>
          </a:bodyPr>
          <a:lstStyle/>
          <a:p>
            <a:r>
              <a:rPr lang="en-US" b="1" dirty="0"/>
              <a:t>1</a:t>
            </a:r>
            <a:r>
              <a:rPr lang="en-US" b="1" baseline="30000" dirty="0"/>
              <a:t>st</a:t>
            </a:r>
            <a:r>
              <a:rPr lang="en-US" b="1" dirty="0"/>
              <a:t> </a:t>
            </a:r>
            <a:r>
              <a:rPr lang="en-US" b="1" dirty="0" smtClean="0"/>
              <a:t>Advent Star of Bethlehem: 9/1/3BC</a:t>
            </a:r>
            <a:endParaRPr lang="en-US" dirty="0"/>
          </a:p>
        </p:txBody>
      </p:sp>
      <p:pic>
        <p:nvPicPr>
          <p:cNvPr id="61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8096" y="1219200"/>
            <a:ext cx="821666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28931" y="5288340"/>
            <a:ext cx="8077200" cy="1569660"/>
          </a:xfrm>
          <a:prstGeom prst="rect">
            <a:avLst/>
          </a:prstGeom>
          <a:solidFill>
            <a:srgbClr val="00B0F0"/>
          </a:solidFill>
        </p:spPr>
        <p:txBody>
          <a:bodyPr wrap="square" rtlCol="0">
            <a:spAutoFit/>
          </a:bodyPr>
          <a:lstStyle/>
          <a:p>
            <a:pPr algn="ctr"/>
            <a:r>
              <a:rPr lang="en-US" sz="2400" b="1" dirty="0" smtClean="0"/>
              <a:t>Mercury/Venus Conjunction with  Jupiter near </a:t>
            </a:r>
            <a:r>
              <a:rPr lang="en-US" sz="2400" b="1" dirty="0" err="1" smtClean="0"/>
              <a:t>Regulus</a:t>
            </a:r>
            <a:endParaRPr lang="en-US" sz="2400" b="1" dirty="0" smtClean="0"/>
          </a:p>
          <a:p>
            <a:pPr algn="ctr"/>
            <a:r>
              <a:rPr lang="en-US" sz="2400" b="1" dirty="0" smtClean="0"/>
              <a:t>Son of Man is coming from the Royal Line to be Spiritual Leader for YHWH but not King on Earth, Starting a new Royal Line separate from the old, Not coming as a Warrior </a:t>
            </a:r>
            <a:endParaRPr lang="en-US" sz="2400" b="1" dirty="0"/>
          </a:p>
        </p:txBody>
      </p:sp>
    </p:spTree>
    <p:extLst>
      <p:ext uri="{BB962C8B-B14F-4D97-AF65-F5344CB8AC3E}">
        <p14:creationId xmlns:p14="http://schemas.microsoft.com/office/powerpoint/2010/main" val="32808208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697" y="1221652"/>
            <a:ext cx="7622274" cy="4291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3625" y="304800"/>
            <a:ext cx="8282784" cy="1143000"/>
          </a:xfrm>
        </p:spPr>
        <p:txBody>
          <a:bodyPr>
            <a:normAutofit fontScale="90000"/>
          </a:bodyPr>
          <a:lstStyle/>
          <a:p>
            <a:r>
              <a:rPr lang="en-US" b="1" dirty="0" smtClean="0"/>
              <a:t>4BC: </a:t>
            </a:r>
            <a:br>
              <a:rPr lang="en-US" b="1" dirty="0" smtClean="0"/>
            </a:br>
            <a:r>
              <a:rPr lang="en-US" b="1" dirty="0" smtClean="0"/>
              <a:t>1 Year Before the Sign and Birth</a:t>
            </a:r>
            <a:br>
              <a:rPr lang="en-US" b="1" dirty="0" smtClean="0"/>
            </a:br>
            <a:r>
              <a:rPr lang="en-US" b="1" dirty="0" smtClean="0"/>
              <a:t> </a:t>
            </a:r>
            <a:endParaRPr lang="en-US" dirty="0"/>
          </a:p>
        </p:txBody>
      </p:sp>
      <p:sp>
        <p:nvSpPr>
          <p:cNvPr id="5" name="TextBox 4"/>
          <p:cNvSpPr txBox="1"/>
          <p:nvPr/>
        </p:nvSpPr>
        <p:spPr>
          <a:xfrm>
            <a:off x="247934" y="5543371"/>
            <a:ext cx="8305800" cy="461665"/>
          </a:xfrm>
          <a:prstGeom prst="rect">
            <a:avLst/>
          </a:prstGeom>
          <a:solidFill>
            <a:srgbClr val="00B0F0"/>
          </a:solidFill>
        </p:spPr>
        <p:txBody>
          <a:bodyPr wrap="square" rtlCol="0">
            <a:spAutoFit/>
          </a:bodyPr>
          <a:lstStyle/>
          <a:p>
            <a:pPr algn="ctr"/>
            <a:r>
              <a:rPr lang="en-US" sz="2400" b="1" dirty="0" smtClean="0"/>
              <a:t>Mercury starts behind Venus on the Ecliptic in Virgo</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719458"/>
            <a:ext cx="6172201"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93106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0"/>
            <a:ext cx="8229600" cy="1143000"/>
          </a:xfrm>
        </p:spPr>
        <p:txBody>
          <a:bodyPr>
            <a:normAutofit fontScale="90000"/>
          </a:bodyPr>
          <a:lstStyle/>
          <a:p>
            <a:r>
              <a:rPr lang="en-US" b="1" dirty="0" smtClean="0"/>
              <a:t>1</a:t>
            </a:r>
            <a:r>
              <a:rPr lang="en-US" b="1" baseline="30000" dirty="0" smtClean="0"/>
              <a:t>st</a:t>
            </a:r>
            <a:r>
              <a:rPr lang="en-US" b="1" dirty="0" smtClean="0"/>
              <a:t> Advent Sign of Yahushua: 9/11/3BC</a:t>
            </a:r>
            <a:endParaRPr lang="en-US" b="1" dirty="0"/>
          </a:p>
        </p:txBody>
      </p:sp>
      <p:sp>
        <p:nvSpPr>
          <p:cNvPr id="4" name="TextBox 3"/>
          <p:cNvSpPr txBox="1"/>
          <p:nvPr/>
        </p:nvSpPr>
        <p:spPr>
          <a:xfrm>
            <a:off x="19334" y="4648200"/>
            <a:ext cx="9067800" cy="2308324"/>
          </a:xfrm>
          <a:prstGeom prst="rect">
            <a:avLst/>
          </a:prstGeom>
          <a:solidFill>
            <a:srgbClr val="00B0F0"/>
          </a:solidFill>
        </p:spPr>
        <p:txBody>
          <a:bodyPr wrap="square" rtlCol="0">
            <a:spAutoFit/>
          </a:bodyPr>
          <a:lstStyle/>
          <a:p>
            <a:pPr algn="ctr"/>
            <a:r>
              <a:rPr lang="en-US" sz="2400" b="1" dirty="0" smtClean="0"/>
              <a:t>9/10 Tishri 1, Yom </a:t>
            </a:r>
            <a:r>
              <a:rPr lang="en-US" sz="2400" b="1" dirty="0" err="1" smtClean="0"/>
              <a:t>Teruah</a:t>
            </a:r>
            <a:r>
              <a:rPr lang="en-US" sz="2400" b="1" dirty="0" smtClean="0"/>
              <a:t>: Jupiter in Conjunction with </a:t>
            </a:r>
            <a:r>
              <a:rPr lang="en-US" sz="2400" b="1" dirty="0" err="1" smtClean="0"/>
              <a:t>Regulus</a:t>
            </a:r>
            <a:endParaRPr lang="en-US" sz="2400" b="1" dirty="0" smtClean="0"/>
          </a:p>
          <a:p>
            <a:pPr algn="ctr"/>
            <a:r>
              <a:rPr lang="en-US" sz="2400" b="1" dirty="0" smtClean="0">
                <a:solidFill>
                  <a:srgbClr val="FF0000"/>
                </a:solidFill>
              </a:rPr>
              <a:t>Mercury runs in the Heavens to beat Venus!</a:t>
            </a:r>
          </a:p>
          <a:p>
            <a:pPr algn="ctr"/>
            <a:r>
              <a:rPr lang="en-US" sz="2400" b="1" dirty="0" smtClean="0">
                <a:solidFill>
                  <a:srgbClr val="FF0000"/>
                </a:solidFill>
              </a:rPr>
              <a:t>Mercury not in the womb: Divine Birth!</a:t>
            </a:r>
          </a:p>
          <a:p>
            <a:pPr algn="ctr"/>
            <a:r>
              <a:rPr lang="en-US" sz="2400" b="1" dirty="0" smtClean="0"/>
              <a:t>Virgo with the Sun at back and New Moon at Feet</a:t>
            </a:r>
          </a:p>
          <a:p>
            <a:pPr algn="ctr"/>
            <a:r>
              <a:rPr lang="en-US" sz="2400" b="1" dirty="0" smtClean="0">
                <a:solidFill>
                  <a:srgbClr val="FF0000"/>
                </a:solidFill>
              </a:rPr>
              <a:t>Mercury</a:t>
            </a:r>
            <a:r>
              <a:rPr lang="en-US" sz="2400" b="1" dirty="0" smtClean="0"/>
              <a:t> Born 9/25 (Tishri 15/Sukkot1)</a:t>
            </a:r>
          </a:p>
          <a:p>
            <a:pPr algn="ctr"/>
            <a:r>
              <a:rPr lang="en-US" sz="2400" b="1" dirty="0" smtClean="0"/>
              <a:t>Crown of 12 with Jupiter, Mercury, Venus</a:t>
            </a:r>
            <a:endParaRPr lang="en-US" sz="2400" b="1" dirty="0"/>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066800"/>
            <a:ext cx="5105400" cy="3613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83398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38400"/>
            <a:ext cx="7772400" cy="1470025"/>
          </a:xfrm>
        </p:spPr>
        <p:txBody>
          <a:bodyPr>
            <a:noAutofit/>
          </a:bodyPr>
          <a:lstStyle/>
          <a:p>
            <a:r>
              <a:rPr lang="en-US" sz="6000" b="1" dirty="0" smtClean="0"/>
              <a:t>Signs in the Heavens: Basics</a:t>
            </a:r>
            <a:br>
              <a:rPr lang="en-US" sz="6000" b="1" dirty="0" smtClean="0"/>
            </a:br>
            <a:endParaRPr lang="en-US" sz="6000" b="1" dirty="0"/>
          </a:p>
        </p:txBody>
      </p:sp>
    </p:spTree>
    <p:extLst>
      <p:ext uri="{BB962C8B-B14F-4D97-AF65-F5344CB8AC3E}">
        <p14:creationId xmlns:p14="http://schemas.microsoft.com/office/powerpoint/2010/main" val="24201652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Sukkot 1: 9/25/3BC</a:t>
            </a:r>
            <a:endParaRPr lang="en-US" b="1" dirty="0"/>
          </a:p>
        </p:txBody>
      </p:sp>
      <p:sp>
        <p:nvSpPr>
          <p:cNvPr id="4" name="TextBox 3"/>
          <p:cNvSpPr txBox="1"/>
          <p:nvPr/>
        </p:nvSpPr>
        <p:spPr>
          <a:xfrm>
            <a:off x="304800" y="6019800"/>
            <a:ext cx="8391097" cy="461665"/>
          </a:xfrm>
          <a:prstGeom prst="rect">
            <a:avLst/>
          </a:prstGeom>
          <a:solidFill>
            <a:srgbClr val="00B0F0"/>
          </a:solidFill>
        </p:spPr>
        <p:txBody>
          <a:bodyPr wrap="square" rtlCol="0">
            <a:spAutoFit/>
          </a:bodyPr>
          <a:lstStyle/>
          <a:p>
            <a:pPr algn="ctr"/>
            <a:r>
              <a:rPr lang="en-US" sz="2400" b="1" dirty="0" smtClean="0"/>
              <a:t>9/10 Tishri 1, 9/25 Tishri 15</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5763" y="1666235"/>
            <a:ext cx="8229600" cy="4181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147248" y="1143000"/>
            <a:ext cx="6705600" cy="369332"/>
          </a:xfrm>
          <a:prstGeom prst="rect">
            <a:avLst/>
          </a:prstGeom>
          <a:noFill/>
        </p:spPr>
        <p:txBody>
          <a:bodyPr wrap="square" rtlCol="0">
            <a:spAutoFit/>
          </a:bodyPr>
          <a:lstStyle/>
          <a:p>
            <a:r>
              <a:rPr lang="en-US" dirty="0" smtClean="0">
                <a:hlinkClick r:id="rId3"/>
              </a:rPr>
              <a:t>http://studiesintheword.org/chart_6BC.htm</a:t>
            </a:r>
            <a:endParaRPr lang="en-US" dirty="0"/>
          </a:p>
        </p:txBody>
      </p:sp>
    </p:spTree>
    <p:extLst>
      <p:ext uri="{BB962C8B-B14F-4D97-AF65-F5344CB8AC3E}">
        <p14:creationId xmlns:p14="http://schemas.microsoft.com/office/powerpoint/2010/main" val="9589609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How Often Does this Planetary Alignment Happen?</a:t>
            </a:r>
            <a:endParaRPr lang="en-US" b="1" dirty="0"/>
          </a:p>
        </p:txBody>
      </p:sp>
      <p:sp>
        <p:nvSpPr>
          <p:cNvPr id="6" name="TextBox 5"/>
          <p:cNvSpPr txBox="1"/>
          <p:nvPr/>
        </p:nvSpPr>
        <p:spPr>
          <a:xfrm>
            <a:off x="392004" y="6096000"/>
            <a:ext cx="8585417" cy="369332"/>
          </a:xfrm>
          <a:prstGeom prst="rect">
            <a:avLst/>
          </a:prstGeom>
          <a:solidFill>
            <a:srgbClr val="00B0F0"/>
          </a:solidFill>
        </p:spPr>
        <p:txBody>
          <a:bodyPr wrap="square" rtlCol="0">
            <a:spAutoFit/>
          </a:bodyPr>
          <a:lstStyle/>
          <a:p>
            <a:pPr algn="ctr"/>
            <a:r>
              <a:rPr lang="en-US" b="1" dirty="0" smtClean="0"/>
              <a:t>Once in Biblical History</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2547938"/>
            <a:ext cx="5276850"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11267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772400" cy="1470025"/>
          </a:xfrm>
        </p:spPr>
        <p:txBody>
          <a:bodyPr>
            <a:noAutofit/>
          </a:bodyPr>
          <a:lstStyle/>
          <a:p>
            <a:r>
              <a:rPr lang="en-US" sz="6000" b="1" dirty="0" smtClean="0"/>
              <a:t>Yahushua 2nd Advent:</a:t>
            </a:r>
            <a:br>
              <a:rPr lang="en-US" sz="6000" b="1" dirty="0" smtClean="0"/>
            </a:br>
            <a:r>
              <a:rPr lang="en-US" sz="6000" b="1" dirty="0" smtClean="0"/>
              <a:t> Signs in the Heavens</a:t>
            </a:r>
            <a:endParaRPr lang="en-US" sz="6000" b="1" dirty="0"/>
          </a:p>
        </p:txBody>
      </p:sp>
    </p:spTree>
    <p:extLst>
      <p:ext uri="{BB962C8B-B14F-4D97-AF65-F5344CB8AC3E}">
        <p14:creationId xmlns:p14="http://schemas.microsoft.com/office/powerpoint/2010/main" val="17665177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Rev 12: The Sign of </a:t>
            </a:r>
            <a:r>
              <a:rPr lang="en-US" b="1" dirty="0"/>
              <a:t>Yahushua</a:t>
            </a:r>
          </a:p>
        </p:txBody>
      </p:sp>
      <p:sp>
        <p:nvSpPr>
          <p:cNvPr id="3" name="Content Placeholder 2"/>
          <p:cNvSpPr>
            <a:spLocks noGrp="1"/>
          </p:cNvSpPr>
          <p:nvPr>
            <p:ph idx="1"/>
          </p:nvPr>
        </p:nvSpPr>
        <p:spPr>
          <a:xfrm>
            <a:off x="0" y="1295400"/>
            <a:ext cx="9144000" cy="5562600"/>
          </a:xfrm>
        </p:spPr>
        <p:txBody>
          <a:bodyPr>
            <a:normAutofit fontScale="32500" lnSpcReduction="20000"/>
          </a:bodyPr>
          <a:lstStyle/>
          <a:p>
            <a:r>
              <a:rPr lang="en-US" sz="3700" b="1" dirty="0">
                <a:solidFill>
                  <a:srgbClr val="FF0000"/>
                </a:solidFill>
              </a:rPr>
              <a:t>Rev 12:1  And a great sign was seen in the heaven: a woman clad with the sun, with the moon under her feet, and on her head a crown of twelve stars. </a:t>
            </a:r>
          </a:p>
          <a:p>
            <a:r>
              <a:rPr lang="en-US" sz="3700" b="1" dirty="0">
                <a:solidFill>
                  <a:srgbClr val="FF0000"/>
                </a:solidFill>
              </a:rPr>
              <a:t>Rev 12:2  And being pregnant, she cried out in labour and in pain to give birth. </a:t>
            </a:r>
          </a:p>
          <a:p>
            <a:r>
              <a:rPr lang="en-US" sz="3700" b="1" dirty="0">
                <a:solidFill>
                  <a:srgbClr val="FF0000"/>
                </a:solidFill>
              </a:rPr>
              <a:t>Rev 12:3  And another sign was seen in the heaven: and see, a great, fiery red dragon having seven heads and ten horns, and seven crowns on his heads. </a:t>
            </a:r>
          </a:p>
          <a:p>
            <a:r>
              <a:rPr lang="en-US" sz="3700" b="1" dirty="0">
                <a:solidFill>
                  <a:srgbClr val="FF0000"/>
                </a:solidFill>
              </a:rPr>
              <a:t>Rev 12:4  And his tail draws a third of the stars of the heaven and throws them to the earth. And the dragon stood before the woman who was about to give birth, to devour her child as soon as it was born. </a:t>
            </a:r>
          </a:p>
          <a:p>
            <a:r>
              <a:rPr lang="en-US" sz="3700" dirty="0"/>
              <a:t>Rev 12:5  And she bore a male child</a:t>
            </a:r>
            <a:r>
              <a:rPr lang="en-US" sz="3700" baseline="30000" dirty="0"/>
              <a:t>1</a:t>
            </a:r>
            <a:r>
              <a:rPr lang="en-US" sz="3700" dirty="0"/>
              <a:t> who was to shepherd all nations with a rod of iron. And her child was caught away to Elohim and to His throne. Footnote: </a:t>
            </a:r>
            <a:r>
              <a:rPr lang="en-US" sz="3700" baseline="30000" dirty="0"/>
              <a:t>1</a:t>
            </a:r>
            <a:r>
              <a:rPr lang="en-US" sz="3700" dirty="0"/>
              <a:t>Isa. 66:7. </a:t>
            </a:r>
          </a:p>
          <a:p>
            <a:r>
              <a:rPr lang="en-US" sz="3700" dirty="0"/>
              <a:t>Rev 12:6  And the woman fled into the wilderness, where she has a place prepared by Elohim, to be nourished there one thousand two hundred and sixty days. </a:t>
            </a:r>
          </a:p>
          <a:p>
            <a:r>
              <a:rPr lang="en-US" sz="3700" dirty="0"/>
              <a:t>Rev 12:7  And there came to be fighting in the heaven: Miḵa’ĕl and his messengers fought against the dragon. And the dragon and his messengers fought, </a:t>
            </a:r>
          </a:p>
          <a:p>
            <a:r>
              <a:rPr lang="en-US" sz="3700" dirty="0"/>
              <a:t>Rev 12:8  but they were not strong enough, nor was a place found for them in the heaven any longer. </a:t>
            </a:r>
          </a:p>
          <a:p>
            <a:r>
              <a:rPr lang="en-US" sz="3700" dirty="0"/>
              <a:t>Rev 12:9  And the great dragon was thrown out, that serpent of old, called the Devil and Satan, who leads all the world astray. He was thrown to the earth, and his messengers were thrown out with him. </a:t>
            </a:r>
          </a:p>
          <a:p>
            <a:r>
              <a:rPr lang="en-US" sz="3700" dirty="0"/>
              <a:t>Rev 12:10  And I heard a loud voice saying in the heaven, “Now have come the deliverance and the power and the reign of our Elohim,</a:t>
            </a:r>
            <a:r>
              <a:rPr lang="en-US" sz="3700" baseline="30000" dirty="0"/>
              <a:t>1</a:t>
            </a:r>
            <a:r>
              <a:rPr lang="en-US" sz="3700" dirty="0"/>
              <a:t> and the authority of His Messiah, for the accuser of our brothers, who accused them before our Elohim day and night, has been thrown down. Footnote: </a:t>
            </a:r>
            <a:r>
              <a:rPr lang="en-US" sz="3700" baseline="30000" dirty="0"/>
              <a:t>1</a:t>
            </a:r>
            <a:r>
              <a:rPr lang="en-US" sz="3700" dirty="0"/>
              <a:t>See 11:15. </a:t>
            </a:r>
          </a:p>
          <a:p>
            <a:r>
              <a:rPr lang="en-US" sz="3700" dirty="0"/>
              <a:t>Rev 12:11  “And they overcame him because of the Blood of the Lamb, and because of the Word of their witness, and they did not love their lives to the death. </a:t>
            </a:r>
          </a:p>
          <a:p>
            <a:r>
              <a:rPr lang="en-US" sz="3700" dirty="0"/>
              <a:t>Rev 12:12  “Because of this rejoice, O heavens, and you who dwell in them! Woe to the earth and the sea, because the devil has come down to you, having great wrath, knowing that he has little time.” </a:t>
            </a:r>
          </a:p>
          <a:p>
            <a:r>
              <a:rPr lang="en-US" sz="3700" dirty="0"/>
              <a:t>Rev 12:13  And when the dragon saw that he had been thrown to the earth, he persecuted the woman who gave birth to the male child. </a:t>
            </a:r>
          </a:p>
          <a:p>
            <a:r>
              <a:rPr lang="en-US" sz="3700" dirty="0"/>
              <a:t>Rev 12:14  And the woman was given two wings of a great eagle, to fly into the wilderness to her place, where she is nourished for a time and times and half a time, from the presence of the serpent. </a:t>
            </a:r>
          </a:p>
          <a:p>
            <a:r>
              <a:rPr lang="en-US" sz="3700" dirty="0"/>
              <a:t>Rev 12:15  And out of his mouth the serpent spewed water like a river after the woman, to cause her to be swept away by the river. </a:t>
            </a:r>
          </a:p>
          <a:p>
            <a:r>
              <a:rPr lang="en-US" sz="3700" dirty="0"/>
              <a:t>Rev 12:16  And the earth helped the woman, and the earth opened its mouth and swallowed up the river which the dragon had spewed out of his mouth. </a:t>
            </a:r>
          </a:p>
          <a:p>
            <a:r>
              <a:rPr lang="en-US" sz="3700" dirty="0"/>
              <a:t>Rev 12:17  And the dragon was </a:t>
            </a:r>
            <a:r>
              <a:rPr lang="en-US" dirty="0"/>
              <a:t>enraged with the woman, and he went to fight with the remnant of her seed, those guarding the commands of Elohim and possessing the witness of </a:t>
            </a:r>
            <a:r>
              <a:rPr lang="he-IL" dirty="0"/>
              <a:t>יהושע</a:t>
            </a:r>
            <a:r>
              <a:rPr lang="en-US" dirty="0"/>
              <a:t> Messiah. </a:t>
            </a:r>
          </a:p>
          <a:p>
            <a:endParaRPr lang="en-US" dirty="0"/>
          </a:p>
        </p:txBody>
      </p:sp>
      <p:sp>
        <p:nvSpPr>
          <p:cNvPr id="4" name="TextBox 3"/>
          <p:cNvSpPr txBox="1"/>
          <p:nvPr/>
        </p:nvSpPr>
        <p:spPr>
          <a:xfrm>
            <a:off x="392003" y="6107448"/>
            <a:ext cx="8066197" cy="646331"/>
          </a:xfrm>
          <a:prstGeom prst="rect">
            <a:avLst/>
          </a:prstGeom>
          <a:solidFill>
            <a:srgbClr val="00B0F0"/>
          </a:solidFill>
        </p:spPr>
        <p:txBody>
          <a:bodyPr wrap="square" rtlCol="0">
            <a:spAutoFit/>
          </a:bodyPr>
          <a:lstStyle/>
          <a:p>
            <a:pPr algn="ctr"/>
            <a:r>
              <a:rPr lang="en-US" b="1" dirty="0" smtClean="0"/>
              <a:t>Physical signs with physical/spiritual meaning</a:t>
            </a:r>
          </a:p>
          <a:p>
            <a:pPr algn="ctr"/>
            <a:r>
              <a:rPr lang="en-US" b="1" dirty="0" smtClean="0"/>
              <a:t>The same as the beginning</a:t>
            </a:r>
          </a:p>
        </p:txBody>
      </p:sp>
      <p:sp>
        <p:nvSpPr>
          <p:cNvPr id="5" name="TextBox 4"/>
          <p:cNvSpPr txBox="1"/>
          <p:nvPr/>
        </p:nvSpPr>
        <p:spPr>
          <a:xfrm>
            <a:off x="5222165" y="2667000"/>
            <a:ext cx="3723410" cy="369332"/>
          </a:xfrm>
          <a:prstGeom prst="rect">
            <a:avLst/>
          </a:prstGeom>
          <a:solidFill>
            <a:srgbClr val="00B0F0"/>
          </a:solidFill>
        </p:spPr>
        <p:txBody>
          <a:bodyPr wrap="square" rtlCol="0">
            <a:spAutoFit/>
          </a:bodyPr>
          <a:lstStyle/>
          <a:p>
            <a:pPr algn="ctr"/>
            <a:r>
              <a:rPr lang="en-US" b="1" dirty="0" smtClean="0">
                <a:solidFill>
                  <a:srgbClr val="FF0000"/>
                </a:solidFill>
              </a:rPr>
              <a:t>Man Child: 2</a:t>
            </a:r>
            <a:r>
              <a:rPr lang="en-US" b="1" baseline="30000" dirty="0" smtClean="0">
                <a:solidFill>
                  <a:srgbClr val="FF0000"/>
                </a:solidFill>
              </a:rPr>
              <a:t>nd</a:t>
            </a:r>
            <a:r>
              <a:rPr lang="en-US" b="1" dirty="0" smtClean="0">
                <a:solidFill>
                  <a:srgbClr val="FF0000"/>
                </a:solidFill>
              </a:rPr>
              <a:t> Birth=Born Again</a:t>
            </a:r>
          </a:p>
        </p:txBody>
      </p:sp>
    </p:spTree>
    <p:extLst>
      <p:ext uri="{BB962C8B-B14F-4D97-AF65-F5344CB8AC3E}">
        <p14:creationId xmlns:p14="http://schemas.microsoft.com/office/powerpoint/2010/main" val="39325055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286" y="3276600"/>
            <a:ext cx="1741714" cy="3416320"/>
          </a:xfrm>
          <a:prstGeom prst="rect">
            <a:avLst/>
          </a:prstGeom>
        </p:spPr>
        <p:txBody>
          <a:bodyPr wrap="square">
            <a:spAutoFit/>
          </a:bodyPr>
          <a:lstStyle/>
          <a:p>
            <a:r>
              <a:rPr lang="en-US" dirty="0">
                <a:hlinkClick r:id="rId2"/>
              </a:rPr>
              <a:t>http://www.inquisitr.com/2215471/star-of-bethlehem-returns-celestial-phenomenon-will-appear-the-clearest-its-been-since-birth-of-jesus-christ/</a:t>
            </a:r>
            <a:endParaRPr lang="en-US" dirty="0"/>
          </a:p>
        </p:txBody>
      </p:sp>
      <p:sp>
        <p:nvSpPr>
          <p:cNvPr id="5" name="Rectangle 4"/>
          <p:cNvSpPr/>
          <p:nvPr/>
        </p:nvSpPr>
        <p:spPr>
          <a:xfrm>
            <a:off x="195943" y="1447800"/>
            <a:ext cx="1785257" cy="1200329"/>
          </a:xfrm>
          <a:prstGeom prst="rect">
            <a:avLst/>
          </a:prstGeom>
        </p:spPr>
        <p:txBody>
          <a:bodyPr wrap="square">
            <a:spAutoFit/>
          </a:bodyPr>
          <a:lstStyle/>
          <a:p>
            <a:r>
              <a:rPr lang="en-US" dirty="0">
                <a:hlinkClick r:id="rId3"/>
              </a:rPr>
              <a:t>http://www.timesofisrael.com/star-of-bethlehem-shines-again/</a:t>
            </a:r>
            <a:endParaRPr lang="en-US" dirty="0"/>
          </a:p>
        </p:txBody>
      </p:sp>
      <p:pic>
        <p:nvPicPr>
          <p:cNvPr id="307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064882" y="1163183"/>
            <a:ext cx="50764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905000" y="5726905"/>
            <a:ext cx="5724119" cy="923330"/>
          </a:xfrm>
          <a:prstGeom prst="rect">
            <a:avLst/>
          </a:prstGeom>
          <a:solidFill>
            <a:srgbClr val="00B0F0"/>
          </a:solidFill>
        </p:spPr>
        <p:txBody>
          <a:bodyPr wrap="square">
            <a:spAutoFit/>
          </a:bodyPr>
          <a:lstStyle/>
          <a:p>
            <a:pPr algn="ctr"/>
            <a:r>
              <a:rPr lang="en-US" b="1" dirty="0" smtClean="0"/>
              <a:t>2016: Jupiter, Venus, Mercury Conjunction in Virgo</a:t>
            </a:r>
          </a:p>
          <a:p>
            <a:pPr algn="ctr"/>
            <a:r>
              <a:rPr lang="en-US" b="1" dirty="0" smtClean="0"/>
              <a:t>2015: Jupiter, Venus in Leo</a:t>
            </a:r>
          </a:p>
          <a:p>
            <a:pPr algn="ctr"/>
            <a:r>
              <a:rPr lang="en-US" b="1" dirty="0" smtClean="0"/>
              <a:t>July, Aug, ….Sept 2017</a:t>
            </a:r>
            <a:endParaRPr lang="en-US" b="1" dirty="0"/>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1299" y="2895600"/>
            <a:ext cx="2036657"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4208751"/>
            <a:ext cx="8651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5410199"/>
            <a:ext cx="865187" cy="38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4118696"/>
            <a:ext cx="8651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4440" y="5257800"/>
            <a:ext cx="865187" cy="469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029" y="0"/>
            <a:ext cx="8229600" cy="1143000"/>
          </a:xfrm>
        </p:spPr>
        <p:txBody>
          <a:bodyPr>
            <a:normAutofit fontScale="90000"/>
          </a:bodyPr>
          <a:lstStyle/>
          <a:p>
            <a:r>
              <a:rPr lang="en-US" b="1" dirty="0" smtClean="0"/>
              <a:t>We are Forewarned!</a:t>
            </a:r>
            <a:br>
              <a:rPr lang="en-US" b="1" dirty="0" smtClean="0"/>
            </a:br>
            <a:r>
              <a:rPr lang="en-US" b="1" dirty="0" smtClean="0"/>
              <a:t>Star of Bethlehem 2015/16</a:t>
            </a:r>
            <a:endParaRPr lang="en-US" b="1" dirty="0"/>
          </a:p>
        </p:txBody>
      </p:sp>
    </p:spTree>
    <p:extLst>
      <p:ext uri="{BB962C8B-B14F-4D97-AF65-F5344CB8AC3E}">
        <p14:creationId xmlns:p14="http://schemas.microsoft.com/office/powerpoint/2010/main" val="10967646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731" y="-36394"/>
            <a:ext cx="8229600" cy="1143000"/>
          </a:xfrm>
        </p:spPr>
        <p:txBody>
          <a:bodyPr>
            <a:normAutofit/>
          </a:bodyPr>
          <a:lstStyle/>
          <a:p>
            <a:r>
              <a:rPr lang="en-US" b="1" dirty="0" smtClean="0"/>
              <a:t>Pesach: 4/11/2017</a:t>
            </a:r>
            <a:endParaRPr lang="en-US" dirty="0"/>
          </a:p>
        </p:txBody>
      </p:sp>
      <p:sp>
        <p:nvSpPr>
          <p:cNvPr id="5" name="TextBox 4"/>
          <p:cNvSpPr txBox="1"/>
          <p:nvPr/>
        </p:nvSpPr>
        <p:spPr>
          <a:xfrm>
            <a:off x="628931" y="5657671"/>
            <a:ext cx="8077200" cy="1200329"/>
          </a:xfrm>
          <a:prstGeom prst="rect">
            <a:avLst/>
          </a:prstGeom>
          <a:solidFill>
            <a:srgbClr val="00B0F0"/>
          </a:solidFill>
        </p:spPr>
        <p:txBody>
          <a:bodyPr wrap="square" rtlCol="0">
            <a:spAutoFit/>
          </a:bodyPr>
          <a:lstStyle/>
          <a:p>
            <a:pPr algn="ctr"/>
            <a:r>
              <a:rPr lang="en-US" sz="2400" b="1" dirty="0" smtClean="0"/>
              <a:t>Full Moon in Virgo with Jupiter</a:t>
            </a:r>
          </a:p>
          <a:p>
            <a:pPr algn="ctr"/>
            <a:r>
              <a:rPr lang="en-US" sz="2400" b="1" dirty="0" smtClean="0">
                <a:solidFill>
                  <a:srgbClr val="FF0000"/>
                </a:solidFill>
              </a:rPr>
              <a:t>The Righteous King is coming!</a:t>
            </a:r>
          </a:p>
          <a:p>
            <a:pPr algn="ctr"/>
            <a:r>
              <a:rPr lang="en-US" sz="2400" b="1" dirty="0" smtClean="0">
                <a:solidFill>
                  <a:srgbClr val="FF0000"/>
                </a:solidFill>
              </a:rPr>
              <a:t>He is the reflection of YHWH!</a:t>
            </a:r>
            <a:endParaRPr lang="en-US" sz="2400" b="1" dirty="0">
              <a:solidFill>
                <a:srgbClr val="FF0000"/>
              </a:solidFill>
            </a:endParaRP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7476" y="1131708"/>
            <a:ext cx="812865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56530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731" y="2275"/>
            <a:ext cx="8229600" cy="1143000"/>
          </a:xfrm>
        </p:spPr>
        <p:txBody>
          <a:bodyPr>
            <a:normAutofit/>
          </a:bodyPr>
          <a:lstStyle/>
          <a:p>
            <a:r>
              <a:rPr lang="en-US" b="1" dirty="0" smtClean="0"/>
              <a:t>Shavuot: 6/4/2017</a:t>
            </a:r>
            <a:endParaRPr lang="en-US" dirty="0"/>
          </a:p>
        </p:txBody>
      </p:sp>
      <p:sp>
        <p:nvSpPr>
          <p:cNvPr id="5" name="TextBox 4"/>
          <p:cNvSpPr txBox="1"/>
          <p:nvPr/>
        </p:nvSpPr>
        <p:spPr>
          <a:xfrm>
            <a:off x="623244" y="5410200"/>
            <a:ext cx="7149156" cy="1569660"/>
          </a:xfrm>
          <a:prstGeom prst="rect">
            <a:avLst/>
          </a:prstGeom>
          <a:solidFill>
            <a:srgbClr val="00B0F0"/>
          </a:solidFill>
        </p:spPr>
        <p:txBody>
          <a:bodyPr wrap="square" rtlCol="0">
            <a:spAutoFit/>
          </a:bodyPr>
          <a:lstStyle/>
          <a:p>
            <a:pPr algn="ctr"/>
            <a:r>
              <a:rPr lang="en-US" sz="2400" b="1" dirty="0" smtClean="0"/>
              <a:t>Full Moon in Virgo with Jupiter</a:t>
            </a:r>
          </a:p>
          <a:p>
            <a:pPr algn="ctr"/>
            <a:r>
              <a:rPr lang="en-US" sz="2400" b="1" dirty="0">
                <a:solidFill>
                  <a:srgbClr val="FF0000"/>
                </a:solidFill>
              </a:rPr>
              <a:t>The Righteous King is coming!</a:t>
            </a:r>
          </a:p>
          <a:p>
            <a:pPr algn="ctr"/>
            <a:r>
              <a:rPr lang="en-US" sz="2400" b="1" dirty="0">
                <a:solidFill>
                  <a:srgbClr val="FF0000"/>
                </a:solidFill>
              </a:rPr>
              <a:t>He is the reflection of YHWH!</a:t>
            </a:r>
          </a:p>
          <a:p>
            <a:pPr algn="ctr"/>
            <a:endParaRPr lang="en-US" sz="2400" b="1" dirty="0">
              <a:solidFill>
                <a:srgbClr val="FF0000"/>
              </a:solidFill>
            </a:endParaRP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9000" y="914400"/>
            <a:ext cx="8229600" cy="4477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66429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731" y="2275"/>
            <a:ext cx="8229600" cy="1143000"/>
          </a:xfrm>
        </p:spPr>
        <p:txBody>
          <a:bodyPr>
            <a:normAutofit fontScale="90000"/>
          </a:bodyPr>
          <a:lstStyle/>
          <a:p>
            <a:r>
              <a:rPr lang="en-US" b="1" dirty="0" smtClean="0"/>
              <a:t>2nd Advent Star of Bethlehem: 9/16/2017</a:t>
            </a:r>
            <a:endParaRPr lang="en-US"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8531" y="1143000"/>
            <a:ext cx="6858000" cy="4290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28931" y="5057506"/>
            <a:ext cx="8077200" cy="1569660"/>
          </a:xfrm>
          <a:prstGeom prst="rect">
            <a:avLst/>
          </a:prstGeom>
          <a:solidFill>
            <a:srgbClr val="00B0F0"/>
          </a:solidFill>
        </p:spPr>
        <p:txBody>
          <a:bodyPr wrap="square" rtlCol="0">
            <a:spAutoFit/>
          </a:bodyPr>
          <a:lstStyle/>
          <a:p>
            <a:pPr algn="ctr"/>
            <a:r>
              <a:rPr lang="en-US" sz="2400" b="1" dirty="0" smtClean="0"/>
              <a:t>Mercury/Mars Conjunction with  Venus near </a:t>
            </a:r>
            <a:r>
              <a:rPr lang="en-US" sz="2400" b="1" dirty="0" err="1" smtClean="0"/>
              <a:t>Regulus</a:t>
            </a:r>
            <a:endParaRPr lang="en-US" sz="2400" b="1" dirty="0" smtClean="0"/>
          </a:p>
          <a:p>
            <a:pPr algn="ctr"/>
            <a:r>
              <a:rPr lang="en-US" sz="2400" b="1" dirty="0" smtClean="0"/>
              <a:t>Son of Man is coming from the new Royal Line to be Spiritual Leader for YHWH and King on Earth, He returns as a warrior</a:t>
            </a:r>
          </a:p>
          <a:p>
            <a:pPr algn="ctr"/>
            <a:r>
              <a:rPr lang="en-US" sz="2400" b="1" dirty="0" smtClean="0">
                <a:solidFill>
                  <a:srgbClr val="FF0000"/>
                </a:solidFill>
              </a:rPr>
              <a:t>Jupiter is in the Womb!</a:t>
            </a:r>
            <a:endParaRPr lang="en-US" sz="2400" b="1" dirty="0">
              <a:solidFill>
                <a:srgbClr val="FF0000"/>
              </a:solidFill>
            </a:endParaRPr>
          </a:p>
        </p:txBody>
      </p:sp>
    </p:spTree>
    <p:extLst>
      <p:ext uri="{BB962C8B-B14F-4D97-AF65-F5344CB8AC3E}">
        <p14:creationId xmlns:p14="http://schemas.microsoft.com/office/powerpoint/2010/main" val="19528219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625" y="304800"/>
            <a:ext cx="8282784" cy="1143000"/>
          </a:xfrm>
        </p:spPr>
        <p:txBody>
          <a:bodyPr>
            <a:normAutofit fontScale="90000"/>
          </a:bodyPr>
          <a:lstStyle/>
          <a:p>
            <a:r>
              <a:rPr lang="en-US" b="1" dirty="0" smtClean="0"/>
              <a:t>2016: </a:t>
            </a:r>
            <a:br>
              <a:rPr lang="en-US" b="1" dirty="0" smtClean="0"/>
            </a:br>
            <a:r>
              <a:rPr lang="en-US" b="1" dirty="0" smtClean="0"/>
              <a:t>1 Year Before the Sign and Birth</a:t>
            </a:r>
            <a:br>
              <a:rPr lang="en-US" b="1" dirty="0" smtClean="0"/>
            </a:br>
            <a:r>
              <a:rPr lang="en-US" b="1" dirty="0" smtClean="0"/>
              <a:t> </a:t>
            </a:r>
            <a:endParaRPr lang="en-US" dirty="0"/>
          </a:p>
        </p:txBody>
      </p:sp>
      <p:sp>
        <p:nvSpPr>
          <p:cNvPr id="5" name="TextBox 4"/>
          <p:cNvSpPr txBox="1"/>
          <p:nvPr/>
        </p:nvSpPr>
        <p:spPr>
          <a:xfrm>
            <a:off x="277504" y="5703838"/>
            <a:ext cx="8305800" cy="830997"/>
          </a:xfrm>
          <a:prstGeom prst="rect">
            <a:avLst/>
          </a:prstGeom>
          <a:solidFill>
            <a:srgbClr val="00B0F0"/>
          </a:solidFill>
        </p:spPr>
        <p:txBody>
          <a:bodyPr wrap="square" rtlCol="0">
            <a:spAutoFit/>
          </a:bodyPr>
          <a:lstStyle/>
          <a:p>
            <a:pPr algn="ctr"/>
            <a:r>
              <a:rPr lang="en-US" sz="2400" b="1" dirty="0" smtClean="0"/>
              <a:t>Jupiter moves 31 degrees/days on the ecliptic per year</a:t>
            </a:r>
          </a:p>
          <a:p>
            <a:pPr algn="ctr"/>
            <a:r>
              <a:rPr lang="en-US" sz="2400" b="1" dirty="0" smtClean="0"/>
              <a:t>Should be in Libra next year…</a:t>
            </a:r>
            <a:endParaRPr lang="en-US" sz="24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545" y="1219200"/>
            <a:ext cx="7765718" cy="4300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048000"/>
            <a:ext cx="1143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33511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View From Tel Aviv 9/23/2017</a:t>
            </a:r>
            <a:endParaRPr lang="en-US" b="1"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8194961" cy="4267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443451"/>
            <a:ext cx="8651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09800"/>
            <a:ext cx="8651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176586"/>
            <a:ext cx="8651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352800"/>
            <a:ext cx="8651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057400" y="6096000"/>
            <a:ext cx="5562600" cy="369332"/>
          </a:xfrm>
          <a:prstGeom prst="rect">
            <a:avLst/>
          </a:prstGeom>
          <a:solidFill>
            <a:srgbClr val="00B0F0"/>
          </a:solidFill>
        </p:spPr>
        <p:txBody>
          <a:bodyPr wrap="square" rtlCol="0">
            <a:spAutoFit/>
          </a:bodyPr>
          <a:lstStyle/>
          <a:p>
            <a:pPr algn="ctr"/>
            <a:r>
              <a:rPr lang="en-US" b="1" dirty="0" smtClean="0"/>
              <a:t>This Happens Once a Year, Who Cares?</a:t>
            </a:r>
          </a:p>
        </p:txBody>
      </p:sp>
    </p:spTree>
    <p:extLst>
      <p:ext uri="{BB962C8B-B14F-4D97-AF65-F5344CB8AC3E}">
        <p14:creationId xmlns:p14="http://schemas.microsoft.com/office/powerpoint/2010/main" val="17432410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10600" cy="1143000"/>
          </a:xfrm>
        </p:spPr>
        <p:txBody>
          <a:bodyPr>
            <a:normAutofit fontScale="90000"/>
          </a:bodyPr>
          <a:lstStyle/>
          <a:p>
            <a:r>
              <a:rPr lang="en-US" b="1" dirty="0" err="1" smtClean="0"/>
              <a:t>Mazzeroth</a:t>
            </a:r>
            <a:r>
              <a:rPr lang="en-US" b="1" dirty="0" smtClean="0"/>
              <a:t>(12 Principle Constellations): </a:t>
            </a:r>
            <a:br>
              <a:rPr lang="en-US" b="1" dirty="0" smtClean="0"/>
            </a:br>
            <a:r>
              <a:rPr lang="en-US" b="1" dirty="0" smtClean="0"/>
              <a:t>For Signs, Appointed Times and Gospel</a:t>
            </a:r>
            <a:endParaRPr lang="en-US" b="1"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0601" y="1789331"/>
            <a:ext cx="4702797" cy="4444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1143000"/>
            <a:ext cx="9144000" cy="646331"/>
          </a:xfrm>
          <a:prstGeom prst="rect">
            <a:avLst/>
          </a:prstGeom>
          <a:solidFill>
            <a:srgbClr val="00B0F0"/>
          </a:solidFill>
        </p:spPr>
        <p:txBody>
          <a:bodyPr wrap="square">
            <a:spAutoFit/>
          </a:bodyPr>
          <a:lstStyle/>
          <a:p>
            <a:pPr algn="ctr"/>
            <a:r>
              <a:rPr lang="en-US" b="1" dirty="0"/>
              <a:t>Gen 1:14  And Elohim said, “Let lights come to be in the expanse of the heavens to separate the day from the night, and let them be for signs and appointed times, and for days and years, </a:t>
            </a:r>
          </a:p>
        </p:txBody>
      </p:sp>
      <p:sp>
        <p:nvSpPr>
          <p:cNvPr id="6" name="Rectangle 5"/>
          <p:cNvSpPr/>
          <p:nvPr/>
        </p:nvSpPr>
        <p:spPr>
          <a:xfrm>
            <a:off x="2209800" y="6211669"/>
            <a:ext cx="4724400" cy="646331"/>
          </a:xfrm>
          <a:prstGeom prst="rect">
            <a:avLst/>
          </a:prstGeom>
          <a:solidFill>
            <a:srgbClr val="00B0F0"/>
          </a:solidFill>
        </p:spPr>
        <p:txBody>
          <a:bodyPr wrap="square">
            <a:spAutoFit/>
          </a:bodyPr>
          <a:lstStyle/>
          <a:p>
            <a:pPr algn="ctr"/>
            <a:r>
              <a:rPr lang="en-US" b="1" dirty="0" smtClean="0"/>
              <a:t>Psalms 19:1-6 The heavens declare the gospel every night</a:t>
            </a:r>
            <a:endParaRPr lang="en-US" b="1" dirty="0"/>
          </a:p>
        </p:txBody>
      </p:sp>
      <p:sp>
        <p:nvSpPr>
          <p:cNvPr id="3" name="TextBox 2">
            <a:hlinkClick r:id="rId3"/>
          </p:cNvPr>
          <p:cNvSpPr txBox="1"/>
          <p:nvPr/>
        </p:nvSpPr>
        <p:spPr>
          <a:xfrm>
            <a:off x="220639" y="1981200"/>
            <a:ext cx="1981200" cy="646331"/>
          </a:xfrm>
          <a:prstGeom prst="rect">
            <a:avLst/>
          </a:prstGeom>
          <a:noFill/>
        </p:spPr>
        <p:txBody>
          <a:bodyPr wrap="square" rtlCol="0">
            <a:spAutoFit/>
          </a:bodyPr>
          <a:lstStyle/>
          <a:p>
            <a:r>
              <a:rPr lang="en-US" dirty="0" smtClean="0">
                <a:hlinkClick r:id="rId3"/>
              </a:rPr>
              <a:t>The Witness of the Stars EW </a:t>
            </a:r>
            <a:r>
              <a:rPr lang="en-US" dirty="0" err="1" smtClean="0">
                <a:hlinkClick r:id="rId3"/>
              </a:rPr>
              <a:t>Bullinger</a:t>
            </a:r>
            <a:endParaRPr lang="en-US" dirty="0"/>
          </a:p>
        </p:txBody>
      </p:sp>
    </p:spTree>
    <p:extLst>
      <p:ext uri="{BB962C8B-B14F-4D97-AF65-F5344CB8AC3E}">
        <p14:creationId xmlns:p14="http://schemas.microsoft.com/office/powerpoint/2010/main" val="18996100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2</a:t>
            </a:r>
            <a:r>
              <a:rPr lang="en-US" b="1" baseline="30000" dirty="0" smtClean="0"/>
              <a:t>nd</a:t>
            </a:r>
            <a:r>
              <a:rPr lang="en-US" b="1" dirty="0" smtClean="0"/>
              <a:t> Advent Sign of Yahushua</a:t>
            </a:r>
            <a:endParaRPr lang="en-US" b="1" dirty="0"/>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461153"/>
            <a:ext cx="8229600" cy="4332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9614" y="2794793"/>
            <a:ext cx="8651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581400"/>
            <a:ext cx="8651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993" y="3744913"/>
            <a:ext cx="8651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p:cNvSpPr/>
          <p:nvPr/>
        </p:nvSpPr>
        <p:spPr>
          <a:xfrm>
            <a:off x="6858000" y="3911198"/>
            <a:ext cx="838200" cy="6072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752600" y="0"/>
            <a:ext cx="5562600" cy="369332"/>
          </a:xfrm>
          <a:prstGeom prst="rect">
            <a:avLst/>
          </a:prstGeom>
          <a:solidFill>
            <a:srgbClr val="00B0F0"/>
          </a:solidFill>
        </p:spPr>
        <p:txBody>
          <a:bodyPr wrap="square" rtlCol="0">
            <a:spAutoFit/>
          </a:bodyPr>
          <a:lstStyle/>
          <a:p>
            <a:pPr algn="ctr"/>
            <a:r>
              <a:rPr lang="en-US" b="1" dirty="0" smtClean="0"/>
              <a:t>Venus, Mars, Mercury, Jupiter and Saturn</a:t>
            </a:r>
          </a:p>
        </p:txBody>
      </p:sp>
      <p:sp>
        <p:nvSpPr>
          <p:cNvPr id="9" name="TextBox 8"/>
          <p:cNvSpPr txBox="1"/>
          <p:nvPr/>
        </p:nvSpPr>
        <p:spPr>
          <a:xfrm>
            <a:off x="0" y="5334000"/>
            <a:ext cx="9144000" cy="1200329"/>
          </a:xfrm>
          <a:prstGeom prst="rect">
            <a:avLst/>
          </a:prstGeom>
          <a:solidFill>
            <a:srgbClr val="00B0F0"/>
          </a:solidFill>
        </p:spPr>
        <p:txBody>
          <a:bodyPr wrap="square" rtlCol="0">
            <a:spAutoFit/>
          </a:bodyPr>
          <a:lstStyle/>
          <a:p>
            <a:pPr algn="ctr"/>
            <a:r>
              <a:rPr lang="en-US" sz="2400" b="1" dirty="0" smtClean="0"/>
              <a:t>9/21 Tishri 1, Yom </a:t>
            </a:r>
            <a:r>
              <a:rPr lang="en-US" sz="2400" b="1" dirty="0" err="1" smtClean="0"/>
              <a:t>Teruah</a:t>
            </a:r>
            <a:r>
              <a:rPr lang="en-US" sz="2400" b="1" dirty="0" smtClean="0"/>
              <a:t>: </a:t>
            </a:r>
          </a:p>
          <a:p>
            <a:pPr algn="ctr"/>
            <a:r>
              <a:rPr lang="en-US" sz="2400" b="1" dirty="0" smtClean="0"/>
              <a:t>Virgo with the Sun at back and New Crescent Moon at Feet</a:t>
            </a:r>
          </a:p>
          <a:p>
            <a:pPr algn="ctr"/>
            <a:r>
              <a:rPr lang="en-US" sz="2400" b="1" dirty="0" smtClean="0"/>
              <a:t>Crown of 12 with Mars, Mercury, Venus</a:t>
            </a:r>
            <a:endParaRPr lang="en-US" sz="2400" b="1" dirty="0"/>
          </a:p>
        </p:txBody>
      </p:sp>
    </p:spTree>
    <p:extLst>
      <p:ext uri="{BB962C8B-B14F-4D97-AF65-F5344CB8AC3E}">
        <p14:creationId xmlns:p14="http://schemas.microsoft.com/office/powerpoint/2010/main" val="10803059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Conjunction Overload</a:t>
            </a:r>
            <a:endParaRPr lang="en-US" b="1" dirty="0"/>
          </a:p>
        </p:txBody>
      </p:sp>
      <p:sp>
        <p:nvSpPr>
          <p:cNvPr id="8" name="TextBox 7"/>
          <p:cNvSpPr txBox="1"/>
          <p:nvPr/>
        </p:nvSpPr>
        <p:spPr>
          <a:xfrm>
            <a:off x="381000" y="5029200"/>
            <a:ext cx="8610600" cy="1754326"/>
          </a:xfrm>
          <a:prstGeom prst="rect">
            <a:avLst/>
          </a:prstGeom>
          <a:solidFill>
            <a:srgbClr val="00B0F0"/>
          </a:solidFill>
        </p:spPr>
        <p:txBody>
          <a:bodyPr wrap="square" rtlCol="0">
            <a:spAutoFit/>
          </a:bodyPr>
          <a:lstStyle/>
          <a:p>
            <a:pPr algn="ctr"/>
            <a:r>
              <a:rPr lang="en-US" b="1" dirty="0" smtClean="0"/>
              <a:t>9/5 Mars Conjunction </a:t>
            </a:r>
            <a:r>
              <a:rPr lang="en-US" b="1" dirty="0" err="1" smtClean="0"/>
              <a:t>Regulus</a:t>
            </a:r>
            <a:r>
              <a:rPr lang="en-US" b="1" dirty="0" smtClean="0"/>
              <a:t>, 9/10 Mercury Conjunction </a:t>
            </a:r>
            <a:r>
              <a:rPr lang="en-US" b="1" dirty="0" err="1" smtClean="0"/>
              <a:t>Regulus</a:t>
            </a:r>
            <a:r>
              <a:rPr lang="en-US" b="1" dirty="0" smtClean="0"/>
              <a:t>,  9/16 Mars Mercury Conjunction, 9/19 Venus Conjunction </a:t>
            </a:r>
            <a:r>
              <a:rPr lang="en-US" b="1" dirty="0" err="1" smtClean="0"/>
              <a:t>Regulus</a:t>
            </a:r>
            <a:r>
              <a:rPr lang="en-US" b="1" dirty="0" smtClean="0"/>
              <a:t>, 10/5 Mars Venus Conjunction, 10/8 Mercury Sun Conjunction (Day of Birth), 10/18 Jupiter Mercury Conjunction, 10/26 Sun Jupiter Conjunction,  11/13 Jupiter Venus Conjunction, 1/16/18 Jupiter Mars Conjunction in Libra</a:t>
            </a:r>
          </a:p>
          <a:p>
            <a:pPr algn="ctr"/>
            <a:r>
              <a:rPr lang="en-US" b="1" dirty="0" smtClean="0"/>
              <a:t>Refer back to the characterization of each object</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93861" y="1371600"/>
            <a:ext cx="6112072" cy="3615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74837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Woman: Virgo/Betulah</a:t>
            </a:r>
            <a:endParaRPr lang="en-US" b="1"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6375" y="2215356"/>
            <a:ext cx="6191250"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491345" y="1680865"/>
            <a:ext cx="2590800" cy="646331"/>
          </a:xfrm>
          <a:prstGeom prst="rect">
            <a:avLst/>
          </a:prstGeom>
          <a:solidFill>
            <a:srgbClr val="00B0F0"/>
          </a:solidFill>
        </p:spPr>
        <p:txBody>
          <a:bodyPr wrap="square" rtlCol="0">
            <a:spAutoFit/>
          </a:bodyPr>
          <a:lstStyle/>
          <a:p>
            <a:pPr algn="ctr"/>
            <a:r>
              <a:rPr lang="en-US" b="1" dirty="0" smtClean="0"/>
              <a:t>Betulah (Virgin), Physical Israel and Adopted Israel</a:t>
            </a:r>
            <a:endParaRPr lang="en-US" b="1" dirty="0"/>
          </a:p>
        </p:txBody>
      </p:sp>
      <p:sp>
        <p:nvSpPr>
          <p:cNvPr id="5" name="TextBox 4"/>
          <p:cNvSpPr txBox="1"/>
          <p:nvPr/>
        </p:nvSpPr>
        <p:spPr>
          <a:xfrm>
            <a:off x="1600200" y="5095021"/>
            <a:ext cx="2590800" cy="1754326"/>
          </a:xfrm>
          <a:prstGeom prst="rect">
            <a:avLst/>
          </a:prstGeom>
          <a:solidFill>
            <a:srgbClr val="00B0F0"/>
          </a:solidFill>
        </p:spPr>
        <p:txBody>
          <a:bodyPr wrap="square" rtlCol="0">
            <a:spAutoFit/>
          </a:bodyPr>
          <a:lstStyle/>
          <a:p>
            <a:pPr algn="ctr"/>
            <a:r>
              <a:rPr lang="en-US" b="1" dirty="0" smtClean="0"/>
              <a:t>Betulah (Arabic) Breakdown:</a:t>
            </a:r>
          </a:p>
          <a:p>
            <a:pPr algn="ctr"/>
            <a:r>
              <a:rPr lang="en-US" b="1" dirty="0" smtClean="0"/>
              <a:t>Beit or House</a:t>
            </a:r>
          </a:p>
          <a:p>
            <a:pPr algn="ctr"/>
            <a:r>
              <a:rPr lang="en-US" b="1" dirty="0" smtClean="0"/>
              <a:t>And</a:t>
            </a:r>
          </a:p>
          <a:p>
            <a:pPr algn="ctr"/>
            <a:r>
              <a:rPr lang="en-US" b="1" dirty="0" smtClean="0"/>
              <a:t> ulah or God, </a:t>
            </a:r>
          </a:p>
          <a:p>
            <a:pPr algn="ctr"/>
            <a:r>
              <a:rPr lang="en-US" b="1" dirty="0" smtClean="0"/>
              <a:t>House of God</a:t>
            </a:r>
            <a:endParaRPr lang="en-US" b="1" dirty="0"/>
          </a:p>
        </p:txBody>
      </p:sp>
      <p:sp>
        <p:nvSpPr>
          <p:cNvPr id="6" name="TextBox 5"/>
          <p:cNvSpPr txBox="1"/>
          <p:nvPr/>
        </p:nvSpPr>
        <p:spPr>
          <a:xfrm>
            <a:off x="5029200" y="5103674"/>
            <a:ext cx="2590800" cy="1754326"/>
          </a:xfrm>
          <a:prstGeom prst="rect">
            <a:avLst/>
          </a:prstGeom>
          <a:solidFill>
            <a:srgbClr val="00B0F0"/>
          </a:solidFill>
        </p:spPr>
        <p:txBody>
          <a:bodyPr wrap="square" rtlCol="0">
            <a:spAutoFit/>
          </a:bodyPr>
          <a:lstStyle/>
          <a:p>
            <a:pPr algn="ctr"/>
            <a:r>
              <a:rPr lang="en-US" b="1" dirty="0" smtClean="0"/>
              <a:t>Betulah (Hebrew) Breakdown:</a:t>
            </a:r>
          </a:p>
          <a:p>
            <a:pPr algn="ctr"/>
            <a:r>
              <a:rPr lang="en-US" b="1" dirty="0" smtClean="0"/>
              <a:t>Beit or House</a:t>
            </a:r>
          </a:p>
          <a:p>
            <a:pPr algn="ctr"/>
            <a:r>
              <a:rPr lang="en-US" b="1" dirty="0" smtClean="0"/>
              <a:t>And alma (virgin)  abbreviated,</a:t>
            </a:r>
          </a:p>
          <a:p>
            <a:pPr algn="ctr"/>
            <a:r>
              <a:rPr lang="en-US" b="1" dirty="0" smtClean="0"/>
              <a:t>House of Virgins</a:t>
            </a:r>
            <a:endParaRPr lang="en-US" b="1"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31" y="1206384"/>
            <a:ext cx="9026236" cy="358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959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b="1" dirty="0" smtClean="0"/>
              <a:t>Clothed in the Sun</a:t>
            </a:r>
            <a:endParaRPr lang="en-US" b="1"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7000" y="1600200"/>
            <a:ext cx="3952875"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429000" y="4867365"/>
            <a:ext cx="2590800" cy="923330"/>
          </a:xfrm>
          <a:prstGeom prst="rect">
            <a:avLst/>
          </a:prstGeom>
          <a:solidFill>
            <a:srgbClr val="00B0F0"/>
          </a:solidFill>
        </p:spPr>
        <p:txBody>
          <a:bodyPr wrap="square" rtlCol="0">
            <a:spAutoFit/>
          </a:bodyPr>
          <a:lstStyle/>
          <a:p>
            <a:pPr algn="ctr"/>
            <a:r>
              <a:rPr lang="en-US" b="1" dirty="0" smtClean="0"/>
              <a:t>Illuminated by YHWH’s glory, The month she goes into the sun</a:t>
            </a:r>
            <a:endParaRPr lang="en-US" b="1"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8763000" cy="336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569511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The Moon at Her Feet</a:t>
            </a:r>
            <a:r>
              <a:rPr lang="en-US" dirty="0" smtClean="0"/>
              <a:t/>
            </a:r>
            <a:br>
              <a:rPr lang="en-US" dirty="0" smtClean="0"/>
            </a:br>
            <a:endParaRPr lang="en-US" dirty="0"/>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67087" y="2034381"/>
            <a:ext cx="2409825"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8763000" cy="336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057400" y="6096000"/>
            <a:ext cx="5562600" cy="369332"/>
          </a:xfrm>
          <a:prstGeom prst="rect">
            <a:avLst/>
          </a:prstGeom>
          <a:solidFill>
            <a:srgbClr val="00B0F0"/>
          </a:solidFill>
        </p:spPr>
        <p:txBody>
          <a:bodyPr wrap="square" rtlCol="0">
            <a:spAutoFit/>
          </a:bodyPr>
          <a:lstStyle/>
          <a:p>
            <a:pPr algn="ctr"/>
            <a:r>
              <a:rPr lang="en-US" b="1" dirty="0" smtClean="0"/>
              <a:t>Tishri 1-3</a:t>
            </a:r>
          </a:p>
        </p:txBody>
      </p:sp>
    </p:spTree>
    <p:extLst>
      <p:ext uri="{BB962C8B-B14F-4D97-AF65-F5344CB8AC3E}">
        <p14:creationId xmlns:p14="http://schemas.microsoft.com/office/powerpoint/2010/main" val="19970752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Crown of 12 Stars</a:t>
            </a:r>
            <a:endParaRPr lang="en-US" b="1"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43137" y="2020094"/>
            <a:ext cx="4657725" cy="368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2708564" y="2821770"/>
            <a:ext cx="838200" cy="6072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3546764" y="3276600"/>
            <a:ext cx="838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819400" y="4038600"/>
            <a:ext cx="838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657600" y="4246419"/>
            <a:ext cx="838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4464627" y="4343400"/>
            <a:ext cx="838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872345" y="2812473"/>
            <a:ext cx="838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5140036" y="4613564"/>
            <a:ext cx="838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5361709" y="4003964"/>
            <a:ext cx="838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5140036" y="3581400"/>
            <a:ext cx="838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5410200" y="3124200"/>
            <a:ext cx="838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248400" y="3581400"/>
            <a:ext cx="838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199909" y="3255818"/>
            <a:ext cx="838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6005945" y="4733698"/>
            <a:ext cx="2590800" cy="1200329"/>
          </a:xfrm>
          <a:prstGeom prst="rect">
            <a:avLst/>
          </a:prstGeom>
          <a:solidFill>
            <a:srgbClr val="00B0F0"/>
          </a:solidFill>
        </p:spPr>
        <p:txBody>
          <a:bodyPr wrap="square" rtlCol="0">
            <a:spAutoFit/>
          </a:bodyPr>
          <a:lstStyle/>
          <a:p>
            <a:pPr algn="ctr"/>
            <a:r>
              <a:rPr lang="en-US" b="1" dirty="0" smtClean="0"/>
              <a:t>Regulus: The Royal Star, The Planets Travel Through Regulus on the ecliptic</a:t>
            </a:r>
            <a:endParaRPr lang="en-US" b="1" dirty="0"/>
          </a:p>
        </p:txBody>
      </p:sp>
      <p:sp>
        <p:nvSpPr>
          <p:cNvPr id="17" name="TextBox 16"/>
          <p:cNvSpPr txBox="1"/>
          <p:nvPr/>
        </p:nvSpPr>
        <p:spPr>
          <a:xfrm>
            <a:off x="5559136" y="2175439"/>
            <a:ext cx="2590800" cy="646331"/>
          </a:xfrm>
          <a:prstGeom prst="rect">
            <a:avLst/>
          </a:prstGeom>
          <a:solidFill>
            <a:srgbClr val="00B0F0"/>
          </a:solidFill>
        </p:spPr>
        <p:txBody>
          <a:bodyPr wrap="square" rtlCol="0">
            <a:spAutoFit/>
          </a:bodyPr>
          <a:lstStyle/>
          <a:p>
            <a:pPr algn="ctr"/>
            <a:r>
              <a:rPr lang="en-US" b="1" dirty="0" smtClean="0"/>
              <a:t>Leo: Tribe of Judah, The Royal Line</a:t>
            </a:r>
            <a:endParaRPr lang="en-US" b="1" dirty="0"/>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8763000" cy="336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2057400" y="6096000"/>
            <a:ext cx="5562600" cy="369332"/>
          </a:xfrm>
          <a:prstGeom prst="rect">
            <a:avLst/>
          </a:prstGeom>
          <a:solidFill>
            <a:srgbClr val="00B0F0"/>
          </a:solidFill>
        </p:spPr>
        <p:txBody>
          <a:bodyPr wrap="square" rtlCol="0">
            <a:spAutoFit/>
          </a:bodyPr>
          <a:lstStyle/>
          <a:p>
            <a:pPr algn="ctr"/>
            <a:r>
              <a:rPr lang="en-US" b="1" dirty="0" smtClean="0"/>
              <a:t>Extras: Mercury, Mars and Venus</a:t>
            </a:r>
          </a:p>
        </p:txBody>
      </p:sp>
    </p:spTree>
    <p:extLst>
      <p:ext uri="{BB962C8B-B14F-4D97-AF65-F5344CB8AC3E}">
        <p14:creationId xmlns:p14="http://schemas.microsoft.com/office/powerpoint/2010/main" val="156772626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Pregnant and About to Give Birth</a:t>
            </a:r>
            <a:endParaRPr lang="en-US" b="1"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85925" y="1910556"/>
            <a:ext cx="5772150"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3048000" y="4383543"/>
            <a:ext cx="838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743200" y="6096000"/>
            <a:ext cx="4232564" cy="369332"/>
          </a:xfrm>
          <a:prstGeom prst="rect">
            <a:avLst/>
          </a:prstGeom>
          <a:solidFill>
            <a:srgbClr val="00B0F0"/>
          </a:solidFill>
        </p:spPr>
        <p:txBody>
          <a:bodyPr wrap="square" rtlCol="0">
            <a:spAutoFit/>
          </a:bodyPr>
          <a:lstStyle/>
          <a:p>
            <a:pPr algn="ctr"/>
            <a:r>
              <a:rPr lang="en-US" b="1" dirty="0" smtClean="0"/>
              <a:t>Birthday: October 4, 2017, Sukkot 1</a:t>
            </a:r>
            <a:endParaRPr lang="en-US" b="1" dirty="0"/>
          </a:p>
        </p:txBody>
      </p:sp>
      <p:sp>
        <p:nvSpPr>
          <p:cNvPr id="6" name="TextBox 5"/>
          <p:cNvSpPr txBox="1"/>
          <p:nvPr/>
        </p:nvSpPr>
        <p:spPr>
          <a:xfrm>
            <a:off x="457200" y="4343400"/>
            <a:ext cx="2590800" cy="646331"/>
          </a:xfrm>
          <a:prstGeom prst="rect">
            <a:avLst/>
          </a:prstGeom>
          <a:solidFill>
            <a:srgbClr val="00B0F0"/>
          </a:solidFill>
        </p:spPr>
        <p:txBody>
          <a:bodyPr wrap="square" rtlCol="0">
            <a:spAutoFit/>
          </a:bodyPr>
          <a:lstStyle/>
          <a:p>
            <a:pPr algn="ctr"/>
            <a:r>
              <a:rPr lang="en-US" b="1" dirty="0" smtClean="0"/>
              <a:t>Jupiter/Tzedik: The Righteous King</a:t>
            </a:r>
            <a:endParaRPr lang="en-US" b="1"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88473"/>
            <a:ext cx="7086600" cy="3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324600" y="1981200"/>
            <a:ext cx="2590800" cy="923330"/>
          </a:xfrm>
          <a:prstGeom prst="rect">
            <a:avLst/>
          </a:prstGeom>
          <a:solidFill>
            <a:srgbClr val="00B0F0"/>
          </a:solidFill>
        </p:spPr>
        <p:txBody>
          <a:bodyPr wrap="square" rtlCol="0">
            <a:spAutoFit/>
          </a:bodyPr>
          <a:lstStyle/>
          <a:p>
            <a:pPr algn="ctr"/>
            <a:r>
              <a:rPr lang="en-US" b="1" dirty="0" smtClean="0"/>
              <a:t>Retrograde motion starting 1/20 and ending 7/1 </a:t>
            </a:r>
            <a:endParaRPr lang="en-US" b="1" dirty="0"/>
          </a:p>
        </p:txBody>
      </p:sp>
      <p:cxnSp>
        <p:nvCxnSpPr>
          <p:cNvPr id="7" name="Straight Connector 6"/>
          <p:cNvCxnSpPr/>
          <p:nvPr/>
        </p:nvCxnSpPr>
        <p:spPr>
          <a:xfrm flipH="1" flipV="1">
            <a:off x="3886200" y="4648200"/>
            <a:ext cx="3886200" cy="6096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3373672" y="4447380"/>
            <a:ext cx="1636344" cy="413856"/>
          </a:xfrm>
          <a:custGeom>
            <a:avLst/>
            <a:gdLst>
              <a:gd name="connsiteX0" fmla="*/ 543235 w 1636344"/>
              <a:gd name="connsiteY0" fmla="*/ 206507 h 413856"/>
              <a:gd name="connsiteX1" fmla="*/ 488644 w 1636344"/>
              <a:gd name="connsiteY1" fmla="*/ 15438 h 413856"/>
              <a:gd name="connsiteX2" fmla="*/ 843486 w 1636344"/>
              <a:gd name="connsiteY2" fmla="*/ 56381 h 413856"/>
              <a:gd name="connsiteX3" fmla="*/ 1430340 w 1636344"/>
              <a:gd name="connsiteY3" fmla="*/ 411223 h 413856"/>
              <a:gd name="connsiteX4" fmla="*/ 1539522 w 1636344"/>
              <a:gd name="connsiteY4" fmla="*/ 220154 h 413856"/>
              <a:gd name="connsiteX5" fmla="*/ 92859 w 1636344"/>
              <a:gd name="connsiteY5" fmla="*/ 261098 h 413856"/>
              <a:gd name="connsiteX6" fmla="*/ 188394 w 1636344"/>
              <a:gd name="connsiteY6" fmla="*/ 261098 h 41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6344" h="413856">
                <a:moveTo>
                  <a:pt x="543235" y="206507"/>
                </a:moveTo>
                <a:cubicBezTo>
                  <a:pt x="490918" y="123483"/>
                  <a:pt x="438602" y="40459"/>
                  <a:pt x="488644" y="15438"/>
                </a:cubicBezTo>
                <a:cubicBezTo>
                  <a:pt x="538686" y="-9583"/>
                  <a:pt x="686537" y="-9583"/>
                  <a:pt x="843486" y="56381"/>
                </a:cubicBezTo>
                <a:cubicBezTo>
                  <a:pt x="1000435" y="122345"/>
                  <a:pt x="1314334" y="383928"/>
                  <a:pt x="1430340" y="411223"/>
                </a:cubicBezTo>
                <a:cubicBezTo>
                  <a:pt x="1546346" y="438518"/>
                  <a:pt x="1762435" y="245175"/>
                  <a:pt x="1539522" y="220154"/>
                </a:cubicBezTo>
                <a:cubicBezTo>
                  <a:pt x="1316609" y="195133"/>
                  <a:pt x="318047" y="254274"/>
                  <a:pt x="92859" y="261098"/>
                </a:cubicBezTo>
                <a:cubicBezTo>
                  <a:pt x="-132329" y="267922"/>
                  <a:pt x="113331" y="254274"/>
                  <a:pt x="188394" y="26109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17009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Cried Out in Labor</a:t>
            </a:r>
            <a:endParaRPr lang="en-US" b="1" dirty="0"/>
          </a:p>
        </p:txBody>
      </p:sp>
      <p:sp>
        <p:nvSpPr>
          <p:cNvPr id="3" name="Content Placeholder 2"/>
          <p:cNvSpPr>
            <a:spLocks noGrp="1"/>
          </p:cNvSpPr>
          <p:nvPr>
            <p:ph idx="1"/>
          </p:nvPr>
        </p:nvSpPr>
        <p:spPr/>
        <p:txBody>
          <a:bodyPr/>
          <a:lstStyle/>
          <a:p>
            <a:r>
              <a:rPr lang="en-US" dirty="0" smtClean="0"/>
              <a:t>Jupiter enters Virgo 11/22/2016</a:t>
            </a:r>
          </a:p>
          <a:p>
            <a:r>
              <a:rPr lang="en-US" dirty="0" smtClean="0"/>
              <a:t>Enters womb 1/1/2017</a:t>
            </a:r>
          </a:p>
          <a:p>
            <a:r>
              <a:rPr lang="en-US" dirty="0"/>
              <a:t>40 weeks in the </a:t>
            </a:r>
            <a:r>
              <a:rPr lang="en-US" dirty="0" smtClean="0"/>
              <a:t>womb(Jupiter Retrograde)</a:t>
            </a:r>
          </a:p>
          <a:p>
            <a:r>
              <a:rPr lang="en-US" dirty="0" smtClean="0"/>
              <a:t>Born 10/4/2017 </a:t>
            </a:r>
          </a:p>
          <a:p>
            <a:r>
              <a:rPr lang="en-US" dirty="0" smtClean="0"/>
              <a:t>Sukkot 1</a:t>
            </a:r>
            <a:endParaRPr lang="en-US" dirty="0"/>
          </a:p>
          <a:p>
            <a:r>
              <a:rPr lang="en-US" b="1" dirty="0" smtClean="0"/>
              <a:t>Increasing </a:t>
            </a:r>
            <a:r>
              <a:rPr lang="en-US" dirty="0" smtClean="0"/>
              <a:t>                   </a:t>
            </a:r>
            <a:r>
              <a:rPr lang="en-US" b="1" dirty="0" smtClean="0"/>
              <a:t>heard on Earth</a:t>
            </a:r>
          </a:p>
          <a:p>
            <a:pPr lvl="1"/>
            <a:r>
              <a:rPr lang="en-US" b="1" dirty="0" smtClean="0"/>
              <a:t>Increasing spiritual chaos on Earth </a:t>
            </a:r>
          </a:p>
        </p:txBody>
      </p:sp>
      <p:sp>
        <p:nvSpPr>
          <p:cNvPr id="6" name="Rectangle 5"/>
          <p:cNvSpPr/>
          <p:nvPr/>
        </p:nvSpPr>
        <p:spPr>
          <a:xfrm>
            <a:off x="2591918" y="4648200"/>
            <a:ext cx="2018182" cy="369332"/>
          </a:xfrm>
          <a:prstGeom prst="rect">
            <a:avLst/>
          </a:prstGeom>
        </p:spPr>
        <p:txBody>
          <a:bodyPr wrap="square">
            <a:spAutoFit/>
          </a:bodyPr>
          <a:lstStyle/>
          <a:p>
            <a:r>
              <a:rPr lang="en-US" dirty="0" smtClean="0">
                <a:hlinkClick r:id="rId2"/>
              </a:rPr>
              <a:t>Heavenly Sounds</a:t>
            </a: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53382"/>
            <a:ext cx="7086600" cy="3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17391" y="6096000"/>
            <a:ext cx="8585417" cy="369332"/>
          </a:xfrm>
          <a:prstGeom prst="rect">
            <a:avLst/>
          </a:prstGeom>
          <a:solidFill>
            <a:srgbClr val="00B0F0"/>
          </a:solidFill>
        </p:spPr>
        <p:txBody>
          <a:bodyPr wrap="square" rtlCol="0">
            <a:spAutoFit/>
          </a:bodyPr>
          <a:lstStyle/>
          <a:p>
            <a:pPr algn="ctr"/>
            <a:r>
              <a:rPr lang="en-US" b="1" dirty="0" smtClean="0"/>
              <a:t>Heavenly Sounds?</a:t>
            </a:r>
          </a:p>
        </p:txBody>
      </p:sp>
      <p:sp>
        <p:nvSpPr>
          <p:cNvPr id="4" name="Rectangle 3"/>
          <p:cNvSpPr/>
          <p:nvPr/>
        </p:nvSpPr>
        <p:spPr>
          <a:xfrm>
            <a:off x="1230044" y="5624900"/>
            <a:ext cx="6760110" cy="369332"/>
          </a:xfrm>
          <a:prstGeom prst="rect">
            <a:avLst/>
          </a:prstGeom>
        </p:spPr>
        <p:txBody>
          <a:bodyPr wrap="square">
            <a:spAutoFit/>
          </a:bodyPr>
          <a:lstStyle/>
          <a:p>
            <a:r>
              <a:rPr lang="en-US" dirty="0">
                <a:hlinkClick r:id="rId4"/>
              </a:rPr>
              <a:t>http://allnewspipeline.com/Whole_Earth_Ringing_Like_A_Bell.php</a:t>
            </a:r>
            <a:endParaRPr lang="en-US" dirty="0"/>
          </a:p>
        </p:txBody>
      </p:sp>
    </p:spTree>
    <p:extLst>
      <p:ext uri="{BB962C8B-B14F-4D97-AF65-F5344CB8AC3E}">
        <p14:creationId xmlns:p14="http://schemas.microsoft.com/office/powerpoint/2010/main" val="19543261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Dragon Standing Before the Woman:</a:t>
            </a:r>
            <a:br>
              <a:rPr lang="en-US" b="1" dirty="0" smtClean="0"/>
            </a:br>
            <a:r>
              <a:rPr lang="en-US" b="1" dirty="0" smtClean="0"/>
              <a:t>View From Tel Aviv 9/23/17</a:t>
            </a:r>
            <a:endParaRPr lang="en-US" b="1" dirty="0"/>
          </a:p>
        </p:txBody>
      </p:sp>
      <p:pic>
        <p:nvPicPr>
          <p:cNvPr id="1536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3982" y="1879630"/>
            <a:ext cx="8229600" cy="4209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2029691" y="5410200"/>
            <a:ext cx="838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2971800" y="3429000"/>
            <a:ext cx="838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62139" y="6019800"/>
            <a:ext cx="3075709" cy="646331"/>
          </a:xfrm>
          <a:prstGeom prst="rect">
            <a:avLst/>
          </a:prstGeom>
          <a:solidFill>
            <a:srgbClr val="00B0F0"/>
          </a:solidFill>
        </p:spPr>
        <p:txBody>
          <a:bodyPr wrap="square" rtlCol="0">
            <a:spAutoFit/>
          </a:bodyPr>
          <a:lstStyle/>
          <a:p>
            <a:pPr algn="ctr"/>
            <a:r>
              <a:rPr lang="en-US" b="1" dirty="0" smtClean="0"/>
              <a:t>Saturn/Satan is in Serpens: Just like Gan Eden</a:t>
            </a:r>
          </a:p>
        </p:txBody>
      </p:sp>
      <p:sp>
        <p:nvSpPr>
          <p:cNvPr id="11" name="TextBox 10"/>
          <p:cNvSpPr txBox="1"/>
          <p:nvPr/>
        </p:nvSpPr>
        <p:spPr>
          <a:xfrm>
            <a:off x="7576782" y="761999"/>
            <a:ext cx="1567218" cy="656233"/>
          </a:xfrm>
          <a:prstGeom prst="rect">
            <a:avLst/>
          </a:prstGeom>
          <a:solidFill>
            <a:srgbClr val="00B0F0"/>
          </a:solidFill>
        </p:spPr>
        <p:txBody>
          <a:bodyPr wrap="square" rtlCol="0">
            <a:spAutoFit/>
          </a:bodyPr>
          <a:lstStyle/>
          <a:p>
            <a:pPr algn="ctr"/>
            <a:r>
              <a:rPr lang="en-US" b="1" dirty="0" smtClean="0"/>
              <a:t>Blocked Sun View</a:t>
            </a:r>
          </a:p>
        </p:txBody>
      </p:sp>
      <p:sp>
        <p:nvSpPr>
          <p:cNvPr id="15" name="TextBox 14"/>
          <p:cNvSpPr txBox="1"/>
          <p:nvPr/>
        </p:nvSpPr>
        <p:spPr>
          <a:xfrm>
            <a:off x="533400" y="1861433"/>
            <a:ext cx="2590800" cy="923330"/>
          </a:xfrm>
          <a:prstGeom prst="rect">
            <a:avLst/>
          </a:prstGeom>
          <a:solidFill>
            <a:srgbClr val="00B0F0"/>
          </a:solidFill>
        </p:spPr>
        <p:txBody>
          <a:bodyPr wrap="square" rtlCol="0">
            <a:spAutoFit/>
          </a:bodyPr>
          <a:lstStyle/>
          <a:p>
            <a:pPr algn="ctr"/>
            <a:r>
              <a:rPr lang="en-US" b="1" dirty="0" smtClean="0"/>
              <a:t>Serpens/ Ophiucus: Flying, horned serpent of Babylon with forelegs</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18233"/>
            <a:ext cx="8991600" cy="37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685731" y="1981567"/>
            <a:ext cx="2590800" cy="369332"/>
          </a:xfrm>
          <a:prstGeom prst="rect">
            <a:avLst/>
          </a:prstGeom>
          <a:solidFill>
            <a:srgbClr val="00B0F0"/>
          </a:solidFill>
        </p:spPr>
        <p:txBody>
          <a:bodyPr wrap="square" rtlCol="0">
            <a:spAutoFit/>
          </a:bodyPr>
          <a:lstStyle/>
          <a:p>
            <a:pPr algn="ctr"/>
            <a:r>
              <a:rPr lang="en-US" b="1" dirty="0" smtClean="0"/>
              <a:t>Corona Borealis: 7 stars</a:t>
            </a:r>
          </a:p>
        </p:txBody>
      </p:sp>
      <p:sp>
        <p:nvSpPr>
          <p:cNvPr id="9" name="Oval 8"/>
          <p:cNvSpPr/>
          <p:nvPr/>
        </p:nvSpPr>
        <p:spPr>
          <a:xfrm>
            <a:off x="3810000" y="1861433"/>
            <a:ext cx="838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3581400" y="4801430"/>
            <a:ext cx="5236191" cy="2062103"/>
          </a:xfrm>
          <a:prstGeom prst="rect">
            <a:avLst/>
          </a:prstGeom>
          <a:solidFill>
            <a:srgbClr val="00B0F0"/>
          </a:solidFill>
        </p:spPr>
        <p:txBody>
          <a:bodyPr wrap="square" rtlCol="0">
            <a:spAutoFit/>
          </a:bodyPr>
          <a:lstStyle/>
          <a:p>
            <a:pPr algn="ctr"/>
            <a:r>
              <a:rPr lang="en-US" sz="3200" b="1" dirty="0" smtClean="0">
                <a:solidFill>
                  <a:srgbClr val="FF0000"/>
                </a:solidFill>
              </a:rPr>
              <a:t>Satan is thrown out of heaven and incarnates the beast, Physically incarnates the leader of the world?</a:t>
            </a:r>
          </a:p>
        </p:txBody>
      </p:sp>
    </p:spTree>
    <p:extLst>
      <p:ext uri="{BB962C8B-B14F-4D97-AF65-F5344CB8AC3E}">
        <p14:creationId xmlns:p14="http://schemas.microsoft.com/office/powerpoint/2010/main" val="3671857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Serpens/Basmu</a:t>
            </a:r>
            <a:endParaRPr lang="en-US" b="1" dirty="0"/>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1752600"/>
            <a:ext cx="607695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27" y="4267200"/>
            <a:ext cx="821055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52600" y="2819400"/>
            <a:ext cx="59436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57200" y="5459557"/>
            <a:ext cx="3276600" cy="1714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40667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Ecliptic: </a:t>
            </a:r>
            <a:br>
              <a:rPr lang="en-US" b="1" dirty="0" smtClean="0"/>
            </a:br>
            <a:r>
              <a:rPr lang="en-US" b="1" dirty="0" smtClean="0"/>
              <a:t>The Path of the Wandering Stars</a:t>
            </a:r>
            <a:endParaRPr lang="en-US" b="1"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31403" y="1524000"/>
            <a:ext cx="4702797" cy="4444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965278" y="5791200"/>
            <a:ext cx="5380630" cy="923330"/>
          </a:xfrm>
          <a:prstGeom prst="rect">
            <a:avLst/>
          </a:prstGeom>
          <a:solidFill>
            <a:srgbClr val="00B0F0"/>
          </a:solidFill>
        </p:spPr>
        <p:txBody>
          <a:bodyPr wrap="square">
            <a:spAutoFit/>
          </a:bodyPr>
          <a:lstStyle/>
          <a:p>
            <a:pPr algn="ctr"/>
            <a:r>
              <a:rPr lang="en-US" b="1" dirty="0" smtClean="0"/>
              <a:t>All of the planets and moon travel this path around the sun in the same direction (East to West) through the principal constellations</a:t>
            </a:r>
            <a:endParaRPr lang="en-US" b="1" dirty="0"/>
          </a:p>
        </p:txBody>
      </p:sp>
    </p:spTree>
    <p:extLst>
      <p:ext uri="{BB962C8B-B14F-4D97-AF65-F5344CB8AC3E}">
        <p14:creationId xmlns:p14="http://schemas.microsoft.com/office/powerpoint/2010/main" val="42303759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34" y="304800"/>
            <a:ext cx="8229600" cy="1143000"/>
          </a:xfrm>
        </p:spPr>
        <p:txBody>
          <a:bodyPr/>
          <a:lstStyle/>
          <a:p>
            <a:r>
              <a:rPr lang="en-US" b="1" dirty="0" smtClean="0"/>
              <a:t>Serpens/</a:t>
            </a:r>
            <a:r>
              <a:rPr lang="en-US" b="1" dirty="0" err="1" smtClean="0"/>
              <a:t>Basmu</a:t>
            </a:r>
            <a:r>
              <a:rPr lang="en-US" b="1" dirty="0" smtClean="0"/>
              <a:t>/</a:t>
            </a:r>
            <a:r>
              <a:rPr lang="en-US" b="1" dirty="0" err="1" smtClean="0"/>
              <a:t>Mushmahhu</a:t>
            </a:r>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296" y="1600200"/>
            <a:ext cx="8569804"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02796" y="2286000"/>
            <a:ext cx="5259804" cy="1714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02796" y="3048000"/>
            <a:ext cx="3276600" cy="1714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Image result for mushmah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334603"/>
            <a:ext cx="4500584" cy="3140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75842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How Often Does this Planetary Alignment Happen?</a:t>
            </a:r>
            <a:endParaRPr lang="en-US" b="1" dirty="0"/>
          </a:p>
        </p:txBody>
      </p:sp>
      <p:sp>
        <p:nvSpPr>
          <p:cNvPr id="6" name="TextBox 5"/>
          <p:cNvSpPr txBox="1"/>
          <p:nvPr/>
        </p:nvSpPr>
        <p:spPr>
          <a:xfrm>
            <a:off x="392004" y="6096000"/>
            <a:ext cx="8585417" cy="369332"/>
          </a:xfrm>
          <a:prstGeom prst="rect">
            <a:avLst/>
          </a:prstGeom>
          <a:solidFill>
            <a:srgbClr val="00B0F0"/>
          </a:solidFill>
        </p:spPr>
        <p:txBody>
          <a:bodyPr wrap="square" rtlCol="0">
            <a:spAutoFit/>
          </a:bodyPr>
          <a:lstStyle/>
          <a:p>
            <a:pPr algn="ctr"/>
            <a:r>
              <a:rPr lang="en-US" b="1" dirty="0" smtClean="0"/>
              <a:t>Once in Biblical History</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2376488"/>
            <a:ext cx="5257800"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594227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What’s Missing?</a:t>
            </a:r>
            <a:endParaRPr lang="en-US" b="1"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758432"/>
            <a:ext cx="8229600" cy="4209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114800" y="2118449"/>
            <a:ext cx="1447800" cy="3170099"/>
          </a:xfrm>
          <a:prstGeom prst="rect">
            <a:avLst/>
          </a:prstGeom>
          <a:noFill/>
        </p:spPr>
        <p:txBody>
          <a:bodyPr wrap="square" rtlCol="0">
            <a:spAutoFit/>
          </a:bodyPr>
          <a:lstStyle/>
          <a:p>
            <a:r>
              <a:rPr lang="en-US" sz="20000" b="1" dirty="0" smtClean="0">
                <a:solidFill>
                  <a:srgbClr val="FF0000"/>
                </a:solidFill>
              </a:rPr>
              <a:t>?</a:t>
            </a:r>
            <a:endParaRPr lang="en-US" sz="20000" b="1" dirty="0">
              <a:solidFill>
                <a:srgbClr val="FF0000"/>
              </a:solidFill>
            </a:endParaRPr>
          </a:p>
        </p:txBody>
      </p:sp>
    </p:spTree>
    <p:extLst>
      <p:ext uri="{BB962C8B-B14F-4D97-AF65-F5344CB8AC3E}">
        <p14:creationId xmlns:p14="http://schemas.microsoft.com/office/powerpoint/2010/main" val="32202415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 </a:t>
            </a:r>
            <a:r>
              <a:rPr lang="en-US" b="1" dirty="0" smtClean="0"/>
              <a:t>The</a:t>
            </a:r>
            <a:r>
              <a:rPr lang="en-US" b="1" dirty="0" smtClean="0">
                <a:solidFill>
                  <a:srgbClr val="FF0000"/>
                </a:solidFill>
              </a:rPr>
              <a:t> Fiery Red </a:t>
            </a:r>
            <a:r>
              <a:rPr lang="en-US" b="1" dirty="0" smtClean="0"/>
              <a:t>Dragon of Old:</a:t>
            </a:r>
            <a:r>
              <a:rPr lang="en-US" b="1" dirty="0" smtClean="0">
                <a:solidFill>
                  <a:srgbClr val="FF0000"/>
                </a:solidFill>
              </a:rPr>
              <a:t> </a:t>
            </a:r>
            <a:br>
              <a:rPr lang="en-US" b="1" dirty="0" smtClean="0">
                <a:solidFill>
                  <a:srgbClr val="FF0000"/>
                </a:solidFill>
              </a:rPr>
            </a:br>
            <a:endParaRPr lang="en-US" b="1" dirty="0">
              <a:solidFill>
                <a:srgbClr val="FF0000"/>
              </a:solidFill>
            </a:endParaRPr>
          </a:p>
        </p:txBody>
      </p:sp>
      <p:sp>
        <p:nvSpPr>
          <p:cNvPr id="5" name="TextBox 4"/>
          <p:cNvSpPr txBox="1"/>
          <p:nvPr/>
        </p:nvSpPr>
        <p:spPr>
          <a:xfrm>
            <a:off x="2667000" y="6211669"/>
            <a:ext cx="3657600" cy="646331"/>
          </a:xfrm>
          <a:prstGeom prst="rect">
            <a:avLst/>
          </a:prstGeom>
          <a:solidFill>
            <a:srgbClr val="00B0F0"/>
          </a:solidFill>
        </p:spPr>
        <p:txBody>
          <a:bodyPr wrap="square" rtlCol="0">
            <a:spAutoFit/>
          </a:bodyPr>
          <a:lstStyle/>
          <a:p>
            <a:pPr algn="ctr"/>
            <a:r>
              <a:rPr lang="en-US" b="1" dirty="0" err="1" smtClean="0"/>
              <a:t>Nemisis</a:t>
            </a:r>
            <a:r>
              <a:rPr lang="en-US" b="1" dirty="0" smtClean="0"/>
              <a:t>, comet, other?</a:t>
            </a:r>
          </a:p>
          <a:p>
            <a:pPr algn="ctr"/>
            <a:r>
              <a:rPr lang="en-US" b="1" dirty="0" smtClean="0"/>
              <a:t>Is the sun darkened?</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27702"/>
            <a:ext cx="8991600" cy="37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p:txBody>
          <a:bodyPr/>
          <a:lstStyle/>
          <a:p>
            <a:r>
              <a:rPr lang="en-US" dirty="0" smtClean="0"/>
              <a:t>What will cause the fiery red?</a:t>
            </a:r>
            <a:endParaRPr lang="en-US" dirty="0"/>
          </a:p>
        </p:txBody>
      </p:sp>
    </p:spTree>
    <p:extLst>
      <p:ext uri="{BB962C8B-B14F-4D97-AF65-F5344CB8AC3E}">
        <p14:creationId xmlns:p14="http://schemas.microsoft.com/office/powerpoint/2010/main" val="63281088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Tail Throws 1/3 of the Stars of the Heaven to Earth</a:t>
            </a:r>
            <a:endParaRPr lang="en-US" b="1" dirty="0"/>
          </a:p>
        </p:txBody>
      </p:sp>
      <p:sp>
        <p:nvSpPr>
          <p:cNvPr id="3" name="Content Placeholder 2"/>
          <p:cNvSpPr>
            <a:spLocks noGrp="1"/>
          </p:cNvSpPr>
          <p:nvPr>
            <p:ph idx="1"/>
          </p:nvPr>
        </p:nvSpPr>
        <p:spPr/>
        <p:txBody>
          <a:bodyPr/>
          <a:lstStyle/>
          <a:p>
            <a:r>
              <a:rPr lang="en-US" dirty="0"/>
              <a:t>Meteor Showers from tail every Dec 18 &amp; </a:t>
            </a:r>
            <a:r>
              <a:rPr lang="en-US" dirty="0" smtClean="0"/>
              <a:t>25</a:t>
            </a:r>
          </a:p>
          <a:p>
            <a:r>
              <a:rPr lang="en-US" dirty="0" smtClean="0"/>
              <a:t>Fireballs/Asteroids</a:t>
            </a: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215" y="5313968"/>
            <a:ext cx="761322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Image result for fireball activi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6057" y="2245710"/>
            <a:ext cx="4160705" cy="30364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2713209"/>
            <a:ext cx="1524000" cy="369332"/>
          </a:xfrm>
          <a:prstGeom prst="rect">
            <a:avLst/>
          </a:prstGeom>
        </p:spPr>
        <p:txBody>
          <a:bodyPr wrap="square">
            <a:spAutoFit/>
          </a:bodyPr>
          <a:lstStyle/>
          <a:p>
            <a:r>
              <a:rPr lang="en-US" dirty="0" smtClean="0">
                <a:hlinkClick r:id="rId4"/>
              </a:rPr>
              <a:t>Fireball Video</a:t>
            </a:r>
            <a:endParaRPr lang="en-US" dirty="0"/>
          </a:p>
        </p:txBody>
      </p:sp>
      <p:sp>
        <p:nvSpPr>
          <p:cNvPr id="7" name="TextBox 6"/>
          <p:cNvSpPr txBox="1"/>
          <p:nvPr/>
        </p:nvSpPr>
        <p:spPr>
          <a:xfrm>
            <a:off x="392004" y="6096000"/>
            <a:ext cx="8585417" cy="369332"/>
          </a:xfrm>
          <a:prstGeom prst="rect">
            <a:avLst/>
          </a:prstGeom>
          <a:solidFill>
            <a:srgbClr val="00B0F0"/>
          </a:solidFill>
        </p:spPr>
        <p:txBody>
          <a:bodyPr wrap="square" rtlCol="0">
            <a:spAutoFit/>
          </a:bodyPr>
          <a:lstStyle/>
          <a:p>
            <a:pPr algn="ctr"/>
            <a:r>
              <a:rPr lang="en-US" b="1" dirty="0" smtClean="0"/>
              <a:t>Fireballs/Asteroids</a:t>
            </a:r>
          </a:p>
        </p:txBody>
      </p:sp>
    </p:spTree>
    <p:extLst>
      <p:ext uri="{BB962C8B-B14F-4D97-AF65-F5344CB8AC3E}">
        <p14:creationId xmlns:p14="http://schemas.microsoft.com/office/powerpoint/2010/main" val="5630113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Fireballs</a:t>
            </a:r>
            <a:endParaRPr lang="en-US" b="1" dirty="0"/>
          </a:p>
        </p:txBody>
      </p:sp>
      <p:sp>
        <p:nvSpPr>
          <p:cNvPr id="17" name="TextBox 16"/>
          <p:cNvSpPr txBox="1"/>
          <p:nvPr/>
        </p:nvSpPr>
        <p:spPr>
          <a:xfrm>
            <a:off x="392004" y="6215409"/>
            <a:ext cx="8585417" cy="369332"/>
          </a:xfrm>
          <a:prstGeom prst="rect">
            <a:avLst/>
          </a:prstGeom>
          <a:solidFill>
            <a:srgbClr val="00B0F0"/>
          </a:solidFill>
        </p:spPr>
        <p:txBody>
          <a:bodyPr wrap="square" rtlCol="0">
            <a:spAutoFit/>
          </a:bodyPr>
          <a:lstStyle/>
          <a:p>
            <a:pPr algn="ctr"/>
            <a:r>
              <a:rPr lang="en-US" b="1" dirty="0" smtClean="0"/>
              <a:t>2016: Trend Continues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385" y="1676400"/>
            <a:ext cx="8653815"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016333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Fireballs</a:t>
            </a:r>
            <a:endParaRPr lang="en-US" b="1" dirty="0"/>
          </a:p>
        </p:txBody>
      </p:sp>
      <p:sp>
        <p:nvSpPr>
          <p:cNvPr id="17" name="TextBox 16"/>
          <p:cNvSpPr txBox="1"/>
          <p:nvPr/>
        </p:nvSpPr>
        <p:spPr>
          <a:xfrm>
            <a:off x="392004" y="6215409"/>
            <a:ext cx="8585417" cy="369332"/>
          </a:xfrm>
          <a:prstGeom prst="rect">
            <a:avLst/>
          </a:prstGeom>
          <a:solidFill>
            <a:srgbClr val="00B0F0"/>
          </a:solidFill>
        </p:spPr>
        <p:txBody>
          <a:bodyPr wrap="square" rtlCol="0">
            <a:spAutoFit/>
          </a:bodyPr>
          <a:lstStyle/>
          <a:p>
            <a:pPr algn="ctr"/>
            <a:r>
              <a:rPr lang="en-US" b="1" dirty="0" smtClean="0"/>
              <a:t>November is Peak Month</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067" y="1447800"/>
            <a:ext cx="7769290" cy="3967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463848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New </a:t>
            </a:r>
            <a:r>
              <a:rPr lang="en-US" b="1" dirty="0"/>
              <a:t>Insight</a:t>
            </a:r>
            <a:r>
              <a:rPr lang="en-US" b="1" dirty="0" smtClean="0"/>
              <a:t>? </a:t>
            </a:r>
            <a:br>
              <a:rPr lang="en-US" b="1" dirty="0" smtClean="0"/>
            </a:br>
            <a:r>
              <a:rPr lang="en-US" b="1" dirty="0" smtClean="0"/>
              <a:t>Tail Throws 1/3 of the Stars of the Heaven to Earth</a:t>
            </a:r>
            <a:endParaRPr lang="en-US" b="1" dirty="0"/>
          </a:p>
        </p:txBody>
      </p:sp>
      <p:sp>
        <p:nvSpPr>
          <p:cNvPr id="3" name="Content Placeholder 2"/>
          <p:cNvSpPr>
            <a:spLocks noGrp="1"/>
          </p:cNvSpPr>
          <p:nvPr>
            <p:ph idx="1"/>
          </p:nvPr>
        </p:nvSpPr>
        <p:spPr>
          <a:xfrm>
            <a:off x="578730" y="1775618"/>
            <a:ext cx="8229600" cy="4525963"/>
          </a:xfrm>
        </p:spPr>
        <p:txBody>
          <a:bodyPr>
            <a:normAutofit/>
          </a:bodyPr>
          <a:lstStyle/>
          <a:p>
            <a:r>
              <a:rPr lang="en-US" dirty="0" smtClean="0"/>
              <a:t>Remaining Fallen Angels thrown from Heaven</a:t>
            </a:r>
          </a:p>
          <a:p>
            <a:r>
              <a:rPr lang="en-US" dirty="0" smtClean="0"/>
              <a:t>Span 1/3 of the heavens or 4 constellations</a:t>
            </a:r>
          </a:p>
          <a:p>
            <a:r>
              <a:rPr lang="en-US" dirty="0" smtClean="0"/>
              <a:t>Also, Indicates start of </a:t>
            </a:r>
            <a:r>
              <a:rPr lang="en-US" dirty="0" err="1" smtClean="0"/>
              <a:t>firebals</a:t>
            </a:r>
            <a:r>
              <a:rPr lang="en-US" dirty="0" smtClean="0"/>
              <a:t> is 4 months prior to Rev 12 Event </a:t>
            </a:r>
            <a:endParaRPr lang="en-US" dirty="0"/>
          </a:p>
        </p:txBody>
      </p:sp>
      <p:sp>
        <p:nvSpPr>
          <p:cNvPr id="7" name="TextBox 6"/>
          <p:cNvSpPr txBox="1"/>
          <p:nvPr/>
        </p:nvSpPr>
        <p:spPr>
          <a:xfrm>
            <a:off x="228600" y="5172669"/>
            <a:ext cx="8585417" cy="1200329"/>
          </a:xfrm>
          <a:prstGeom prst="rect">
            <a:avLst/>
          </a:prstGeom>
          <a:solidFill>
            <a:srgbClr val="00B0F0"/>
          </a:solidFill>
        </p:spPr>
        <p:txBody>
          <a:bodyPr wrap="square" rtlCol="0">
            <a:spAutoFit/>
          </a:bodyPr>
          <a:lstStyle/>
          <a:p>
            <a:pPr algn="ctr"/>
            <a:r>
              <a:rPr lang="en-US" b="1" dirty="0" smtClean="0"/>
              <a:t>Shavuot, June 4, 2017</a:t>
            </a:r>
          </a:p>
          <a:p>
            <a:pPr algn="ctr"/>
            <a:r>
              <a:rPr lang="en-US" b="1" dirty="0" smtClean="0"/>
              <a:t>Does the tail appear?</a:t>
            </a:r>
          </a:p>
          <a:p>
            <a:pPr algn="ctr"/>
            <a:r>
              <a:rPr lang="en-US" b="1" dirty="0" smtClean="0"/>
              <a:t>Does the meteor showers begin from the tail of Serpens/</a:t>
            </a:r>
            <a:r>
              <a:rPr lang="en-US" b="1" dirty="0" err="1" smtClean="0"/>
              <a:t>Basmus</a:t>
            </a:r>
            <a:r>
              <a:rPr lang="en-US" b="1" dirty="0" smtClean="0"/>
              <a:t>?</a:t>
            </a:r>
          </a:p>
          <a:p>
            <a:pPr algn="ctr"/>
            <a:endParaRPr lang="en-US" b="1" dirty="0" smtClean="0"/>
          </a:p>
        </p:txBody>
      </p:sp>
      <p:sp>
        <p:nvSpPr>
          <p:cNvPr id="5" name="TextBox 4">
            <a:hlinkClick r:id="rId2"/>
          </p:cNvPr>
          <p:cNvSpPr txBox="1"/>
          <p:nvPr/>
        </p:nvSpPr>
        <p:spPr>
          <a:xfrm>
            <a:off x="3323230" y="4572000"/>
            <a:ext cx="5820770" cy="369332"/>
          </a:xfrm>
          <a:prstGeom prst="rect">
            <a:avLst/>
          </a:prstGeom>
          <a:noFill/>
        </p:spPr>
        <p:txBody>
          <a:bodyPr wrap="square" rtlCol="0">
            <a:spAutoFit/>
          </a:bodyPr>
          <a:lstStyle/>
          <a:p>
            <a:r>
              <a:rPr lang="en-US" dirty="0" smtClean="0">
                <a:hlinkClick r:id="rId2"/>
              </a:rPr>
              <a:t>https://www.youtube.com/watch?v=zlOerAP9oJk&amp;t=44s</a:t>
            </a:r>
            <a:endParaRPr lang="en-US" dirty="0"/>
          </a:p>
        </p:txBody>
      </p:sp>
      <p:sp>
        <p:nvSpPr>
          <p:cNvPr id="6" name="TextBox 5"/>
          <p:cNvSpPr txBox="1"/>
          <p:nvPr/>
        </p:nvSpPr>
        <p:spPr>
          <a:xfrm>
            <a:off x="4167685" y="4038600"/>
            <a:ext cx="4953000" cy="369332"/>
          </a:xfrm>
          <a:prstGeom prst="rect">
            <a:avLst/>
          </a:prstGeom>
          <a:noFill/>
        </p:spPr>
        <p:txBody>
          <a:bodyPr wrap="square" rtlCol="0">
            <a:spAutoFit/>
          </a:bodyPr>
          <a:lstStyle/>
          <a:p>
            <a:r>
              <a:rPr lang="en-US" dirty="0" smtClean="0">
                <a:hlinkClick r:id="rId3"/>
              </a:rPr>
              <a:t>https://www.youtube.com/watch?v=IB-jKUcHKos</a:t>
            </a:r>
            <a:endParaRPr lang="en-US" dirty="0"/>
          </a:p>
        </p:txBody>
      </p:sp>
    </p:spTree>
    <p:extLst>
      <p:ext uri="{BB962C8B-B14F-4D97-AF65-F5344CB8AC3E}">
        <p14:creationId xmlns:p14="http://schemas.microsoft.com/office/powerpoint/2010/main" val="10616655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View From Tel Aviv 9/23/17</a:t>
            </a:r>
            <a:endParaRPr lang="en-US" b="1" dirty="0"/>
          </a:p>
        </p:txBody>
      </p:sp>
      <p:pic>
        <p:nvPicPr>
          <p:cNvPr id="61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561915"/>
            <a:ext cx="8193734" cy="4267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rot="19942923">
            <a:off x="839037" y="1109162"/>
            <a:ext cx="1447800" cy="1086085"/>
            <a:chOff x="990600" y="1580915"/>
            <a:chExt cx="1447800" cy="1086085"/>
          </a:xfrm>
        </p:grpSpPr>
        <p:sp>
          <p:nvSpPr>
            <p:cNvPr id="4" name="Oval 3"/>
            <p:cNvSpPr/>
            <p:nvPr/>
          </p:nvSpPr>
          <p:spPr>
            <a:xfrm>
              <a:off x="1600200" y="1905000"/>
              <a:ext cx="838200" cy="76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p:cNvSpPr/>
            <p:nvPr/>
          </p:nvSpPr>
          <p:spPr>
            <a:xfrm rot="11482498">
              <a:off x="990600" y="1976403"/>
              <a:ext cx="762000" cy="381000"/>
            </a:xfrm>
            <a:prstGeom prst="r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p:cNvSpPr/>
            <p:nvPr/>
          </p:nvSpPr>
          <p:spPr>
            <a:xfrm rot="13793965">
              <a:off x="1610331" y="1771415"/>
              <a:ext cx="762000" cy="381000"/>
            </a:xfrm>
            <a:prstGeom prst="r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Oval 7"/>
          <p:cNvSpPr/>
          <p:nvPr/>
        </p:nvSpPr>
        <p:spPr>
          <a:xfrm>
            <a:off x="5105400" y="3429000"/>
            <a:ext cx="533400" cy="533400"/>
          </a:xfrm>
          <a:prstGeom prst="ellipse">
            <a:avLst/>
          </a:prstGeom>
          <a:solidFill>
            <a:schemeClr val="bg1">
              <a:lumMod val="5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828800" y="5657671"/>
            <a:ext cx="5715000" cy="1200329"/>
          </a:xfrm>
          <a:prstGeom prst="rect">
            <a:avLst/>
          </a:prstGeom>
          <a:solidFill>
            <a:srgbClr val="00B0F0"/>
          </a:solidFill>
        </p:spPr>
        <p:txBody>
          <a:bodyPr wrap="square" rtlCol="0">
            <a:spAutoFit/>
          </a:bodyPr>
          <a:lstStyle/>
          <a:p>
            <a:pPr algn="ctr"/>
            <a:r>
              <a:rPr lang="en-US" b="1" dirty="0" smtClean="0"/>
              <a:t>Reference points: </a:t>
            </a:r>
          </a:p>
          <a:p>
            <a:pPr algn="ctr"/>
            <a:r>
              <a:rPr lang="en-US" b="1" dirty="0" smtClean="0"/>
              <a:t>Darkness Lasted 3 days in Exodus, </a:t>
            </a:r>
          </a:p>
          <a:p>
            <a:pPr algn="ctr"/>
            <a:r>
              <a:rPr lang="en-US" b="1" dirty="0" smtClean="0"/>
              <a:t>3 hours at </a:t>
            </a:r>
            <a:r>
              <a:rPr lang="en-US" b="1" dirty="0"/>
              <a:t>Yahushua’s </a:t>
            </a:r>
            <a:r>
              <a:rPr lang="en-US" b="1" dirty="0" smtClean="0"/>
              <a:t>crucifixion,</a:t>
            </a:r>
          </a:p>
          <a:p>
            <a:pPr algn="ctr"/>
            <a:r>
              <a:rPr lang="en-US" b="1" dirty="0" smtClean="0"/>
              <a:t>Two Darkness Events in Revelations</a:t>
            </a:r>
          </a:p>
        </p:txBody>
      </p:sp>
      <p:sp>
        <p:nvSpPr>
          <p:cNvPr id="16" name="TextBox 15"/>
          <p:cNvSpPr txBox="1"/>
          <p:nvPr/>
        </p:nvSpPr>
        <p:spPr>
          <a:xfrm>
            <a:off x="4686300" y="4343400"/>
            <a:ext cx="2590800" cy="369332"/>
          </a:xfrm>
          <a:prstGeom prst="rect">
            <a:avLst/>
          </a:prstGeom>
          <a:solidFill>
            <a:srgbClr val="00B0F0"/>
          </a:solidFill>
        </p:spPr>
        <p:txBody>
          <a:bodyPr wrap="square" rtlCol="0">
            <a:spAutoFit/>
          </a:bodyPr>
          <a:lstStyle/>
          <a:p>
            <a:pPr algn="ctr"/>
            <a:r>
              <a:rPr lang="en-US" b="1" dirty="0" smtClean="0"/>
              <a:t>The Sun is darkened ???</a:t>
            </a:r>
          </a:p>
        </p:txBody>
      </p:sp>
      <p:sp>
        <p:nvSpPr>
          <p:cNvPr id="17" name="TextBox 16"/>
          <p:cNvSpPr txBox="1"/>
          <p:nvPr/>
        </p:nvSpPr>
        <p:spPr>
          <a:xfrm>
            <a:off x="2416694" y="1352377"/>
            <a:ext cx="2590800" cy="646331"/>
          </a:xfrm>
          <a:prstGeom prst="rect">
            <a:avLst/>
          </a:prstGeom>
          <a:solidFill>
            <a:srgbClr val="00B0F0"/>
          </a:solidFill>
        </p:spPr>
        <p:txBody>
          <a:bodyPr wrap="square" rtlCol="0">
            <a:spAutoFit/>
          </a:bodyPr>
          <a:lstStyle/>
          <a:p>
            <a:pPr algn="ctr"/>
            <a:r>
              <a:rPr lang="en-US" b="1" dirty="0" smtClean="0"/>
              <a:t>??? provides the fiery red to Serpens</a:t>
            </a:r>
          </a:p>
        </p:txBody>
      </p:sp>
      <p:sp>
        <p:nvSpPr>
          <p:cNvPr id="5" name="Rectangle 2"/>
          <p:cNvSpPr>
            <a:spLocks noChangeArrowheads="1"/>
          </p:cNvSpPr>
          <p:nvPr/>
        </p:nvSpPr>
        <p:spPr bwMode="auto">
          <a:xfrm>
            <a:off x="6192849" y="1249051"/>
            <a:ext cx="29932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222222"/>
                </a:solidFill>
                <a:effectLst/>
                <a:latin typeface="Arial" pitchFamily="34" charset="0"/>
                <a:cs typeface="Arial" pitchFamily="34" charset="0"/>
                <a:hlinkClick r:id="rId3"/>
              </a:rPr>
              <a:t>http://earthsky.org/astronomy-essentials/august-21-2017-solar-eclipse-4-planets-bright-stars?utm_content=bufferead67&amp;utm_medium=social&amp;utm_source=twitter.com&amp;utm_campaign=buffer</a:t>
            </a:r>
            <a:r>
              <a:rPr kumimoji="0" lang="en-US" altLang="en-US" sz="800" b="0" i="0" u="none" strike="noStrike" cap="none" normalizeH="0" baseline="0" dirty="0" smtClean="0">
                <a:ln>
                  <a:noFill/>
                </a:ln>
                <a:solidFill>
                  <a:schemeClr val="tx1"/>
                </a:solidFill>
                <a:effectLst/>
                <a:latin typeface="Arial" pitchFamily="34" charset="0"/>
                <a:cs typeface="Arial" pitchFamily="34" charset="0"/>
                <a:hlinkClick r:id="rId3"/>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39753024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US" b="1" dirty="0" smtClean="0"/>
              <a:t>Shavuot 2024</a:t>
            </a:r>
            <a:endParaRPr lang="en-US" b="1" dirty="0"/>
          </a:p>
        </p:txBody>
      </p:sp>
      <p:sp>
        <p:nvSpPr>
          <p:cNvPr id="4" name="TextBox 3"/>
          <p:cNvSpPr txBox="1"/>
          <p:nvPr/>
        </p:nvSpPr>
        <p:spPr>
          <a:xfrm>
            <a:off x="1752600" y="5934670"/>
            <a:ext cx="5715000" cy="646331"/>
          </a:xfrm>
          <a:prstGeom prst="rect">
            <a:avLst/>
          </a:prstGeom>
          <a:solidFill>
            <a:srgbClr val="00B0F0"/>
          </a:solidFill>
        </p:spPr>
        <p:txBody>
          <a:bodyPr wrap="square" rtlCol="0">
            <a:spAutoFit/>
          </a:bodyPr>
          <a:lstStyle/>
          <a:p>
            <a:pPr algn="ctr"/>
            <a:r>
              <a:rPr lang="en-US" b="1" dirty="0" smtClean="0"/>
              <a:t>Is this the start of th</a:t>
            </a:r>
            <a:r>
              <a:rPr lang="en-US" b="1" dirty="0"/>
              <a:t>e</a:t>
            </a:r>
            <a:r>
              <a:rPr lang="en-US" b="1" dirty="0" smtClean="0"/>
              <a:t> Exodus?</a:t>
            </a:r>
          </a:p>
          <a:p>
            <a:pPr algn="ctr"/>
            <a:r>
              <a:rPr lang="en-US" b="1" dirty="0" smtClean="0"/>
              <a:t>The unified King is at war to free Ephraim from bondage</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84417" y="1371600"/>
            <a:ext cx="625136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4787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10600" cy="1143000"/>
          </a:xfrm>
        </p:spPr>
        <p:txBody>
          <a:bodyPr>
            <a:normAutofit/>
          </a:bodyPr>
          <a:lstStyle/>
          <a:p>
            <a:r>
              <a:rPr lang="en-US" b="1" dirty="0" smtClean="0"/>
              <a:t>The Lineage of Biblical Astronomy</a:t>
            </a:r>
            <a:endParaRPr lang="en-US" b="1" dirty="0"/>
          </a:p>
        </p:txBody>
      </p:sp>
      <p:sp>
        <p:nvSpPr>
          <p:cNvPr id="3" name="Content Placeholder 2"/>
          <p:cNvSpPr>
            <a:spLocks noGrp="1"/>
          </p:cNvSpPr>
          <p:nvPr>
            <p:ph idx="1"/>
          </p:nvPr>
        </p:nvSpPr>
        <p:spPr/>
        <p:txBody>
          <a:bodyPr/>
          <a:lstStyle/>
          <a:p>
            <a:r>
              <a:rPr lang="en-US" dirty="0" smtClean="0"/>
              <a:t>Seth through Noah</a:t>
            </a:r>
          </a:p>
          <a:p>
            <a:r>
              <a:rPr lang="en-US" dirty="0" smtClean="0"/>
              <a:t>Shem through Joseph</a:t>
            </a:r>
          </a:p>
          <a:p>
            <a:r>
              <a:rPr lang="en-US" dirty="0" smtClean="0"/>
              <a:t>Israel</a:t>
            </a:r>
          </a:p>
          <a:p>
            <a:r>
              <a:rPr lang="en-US" dirty="0" smtClean="0"/>
              <a:t>Daniel</a:t>
            </a:r>
          </a:p>
          <a:p>
            <a:pPr lvl="1"/>
            <a:r>
              <a:rPr lang="en-US" dirty="0" smtClean="0"/>
              <a:t>Chaldean Astronomers</a:t>
            </a:r>
          </a:p>
          <a:p>
            <a:pPr lvl="1"/>
            <a:r>
              <a:rPr lang="en-US" dirty="0" smtClean="0"/>
              <a:t>Wise men from the East </a:t>
            </a:r>
            <a:endParaRPr lang="en-US" dirty="0"/>
          </a:p>
          <a:p>
            <a:r>
              <a:rPr lang="en-US" b="1" dirty="0" smtClean="0">
                <a:solidFill>
                  <a:srgbClr val="FF0000"/>
                </a:solidFill>
              </a:rPr>
              <a:t>Where are they today?</a:t>
            </a:r>
          </a:p>
          <a:p>
            <a:pPr lvl="1"/>
            <a:endParaRPr lang="en-US" dirty="0" smtClean="0"/>
          </a:p>
        </p:txBody>
      </p:sp>
    </p:spTree>
    <p:extLst>
      <p:ext uri="{BB962C8B-B14F-4D97-AF65-F5344CB8AC3E}">
        <p14:creationId xmlns:p14="http://schemas.microsoft.com/office/powerpoint/2010/main" val="10152091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US" b="1" dirty="0" smtClean="0"/>
              <a:t>Shavuot 2031</a:t>
            </a:r>
            <a:endParaRPr lang="en-US" b="1" dirty="0"/>
          </a:p>
        </p:txBody>
      </p:sp>
      <p:sp>
        <p:nvSpPr>
          <p:cNvPr id="4" name="TextBox 3"/>
          <p:cNvSpPr txBox="1"/>
          <p:nvPr/>
        </p:nvSpPr>
        <p:spPr>
          <a:xfrm>
            <a:off x="1752600" y="5791200"/>
            <a:ext cx="5715000" cy="1200329"/>
          </a:xfrm>
          <a:prstGeom prst="rect">
            <a:avLst/>
          </a:prstGeom>
          <a:solidFill>
            <a:srgbClr val="00B0F0"/>
          </a:solidFill>
        </p:spPr>
        <p:txBody>
          <a:bodyPr wrap="square" rtlCol="0">
            <a:spAutoFit/>
          </a:bodyPr>
          <a:lstStyle/>
          <a:p>
            <a:pPr algn="ctr"/>
            <a:r>
              <a:rPr lang="en-US" b="1" dirty="0" smtClean="0"/>
              <a:t>Is this the end of th</a:t>
            </a:r>
            <a:r>
              <a:rPr lang="en-US" b="1" dirty="0"/>
              <a:t>e</a:t>
            </a:r>
            <a:r>
              <a:rPr lang="en-US" b="1" dirty="0" smtClean="0"/>
              <a:t> Exodus?</a:t>
            </a:r>
          </a:p>
          <a:p>
            <a:pPr algn="ctr"/>
            <a:r>
              <a:rPr lang="en-US" b="1" dirty="0" err="1" smtClean="0"/>
              <a:t>HaSatan</a:t>
            </a:r>
            <a:r>
              <a:rPr lang="en-US" b="1" dirty="0" smtClean="0"/>
              <a:t> is being pushed around by Ephraim who is led by the Son of Man</a:t>
            </a:r>
          </a:p>
          <a:p>
            <a:pPr algn="ctr"/>
            <a:r>
              <a:rPr lang="en-US" b="1" dirty="0" smtClean="0"/>
              <a:t>Does it take 14yrs to return? Jacob weds Leah/Rachel?</a:t>
            </a: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42787" y="1295400"/>
            <a:ext cx="753462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62396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67000"/>
            <a:ext cx="7772400" cy="1470025"/>
          </a:xfrm>
        </p:spPr>
        <p:txBody>
          <a:bodyPr>
            <a:noAutofit/>
          </a:bodyPr>
          <a:lstStyle/>
          <a:p>
            <a:r>
              <a:rPr lang="en-US" sz="6000" b="1" dirty="0" smtClean="0"/>
              <a:t>What Should We Do?</a:t>
            </a:r>
            <a:endParaRPr lang="en-US" sz="6000" b="1" dirty="0"/>
          </a:p>
        </p:txBody>
      </p:sp>
    </p:spTree>
    <p:extLst>
      <p:ext uri="{BB962C8B-B14F-4D97-AF65-F5344CB8AC3E}">
        <p14:creationId xmlns:p14="http://schemas.microsoft.com/office/powerpoint/2010/main" val="40618371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Repent! The Kingdom is at Hand!</a:t>
            </a:r>
            <a:endParaRPr lang="en-US" b="1" dirty="0"/>
          </a:p>
        </p:txBody>
      </p:sp>
      <p:sp>
        <p:nvSpPr>
          <p:cNvPr id="3" name="Content Placeholder 2"/>
          <p:cNvSpPr>
            <a:spLocks noGrp="1"/>
          </p:cNvSpPr>
          <p:nvPr>
            <p:ph idx="1"/>
          </p:nvPr>
        </p:nvSpPr>
        <p:spPr/>
        <p:txBody>
          <a:bodyPr/>
          <a:lstStyle/>
          <a:p>
            <a:r>
              <a:rPr lang="en-US" b="1" dirty="0" smtClean="0"/>
              <a:t>1</a:t>
            </a:r>
            <a:r>
              <a:rPr lang="en-US" b="1" baseline="30000" dirty="0" smtClean="0"/>
              <a:t>st</a:t>
            </a:r>
            <a:r>
              <a:rPr lang="en-US" dirty="0" smtClean="0"/>
              <a:t>: </a:t>
            </a:r>
            <a:r>
              <a:rPr lang="en-US" b="1" dirty="0" smtClean="0"/>
              <a:t>Repentance/Freedom Ministry!</a:t>
            </a:r>
          </a:p>
          <a:p>
            <a:r>
              <a:rPr lang="en-US" b="1" dirty="0" smtClean="0"/>
              <a:t>2</a:t>
            </a:r>
            <a:r>
              <a:rPr lang="en-US" b="1" baseline="30000" dirty="0" smtClean="0"/>
              <a:t>nd</a:t>
            </a:r>
            <a:r>
              <a:rPr lang="en-US" b="1" dirty="0" smtClean="0"/>
              <a:t>: Obey Torah in Truth And Spirit!</a:t>
            </a:r>
          </a:p>
          <a:p>
            <a:r>
              <a:rPr lang="en-US" b="1" dirty="0" smtClean="0"/>
              <a:t>3</a:t>
            </a:r>
            <a:r>
              <a:rPr lang="en-US" b="1" baseline="30000" dirty="0" smtClean="0"/>
              <a:t>rd</a:t>
            </a:r>
            <a:r>
              <a:rPr lang="en-US" b="1" dirty="0" smtClean="0"/>
              <a:t>: Praise YHWH!</a:t>
            </a:r>
            <a:endParaRPr lang="en-US" dirty="0" smtClean="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352800"/>
            <a:ext cx="6527532" cy="3383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283728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05000"/>
            <a:ext cx="8229600" cy="1143000"/>
          </a:xfrm>
        </p:spPr>
        <p:txBody>
          <a:bodyPr>
            <a:noAutofit/>
          </a:bodyPr>
          <a:lstStyle/>
          <a:p>
            <a:r>
              <a:rPr lang="en-US" sz="6000" b="1" dirty="0" smtClean="0"/>
              <a:t>Where are </a:t>
            </a:r>
            <a:r>
              <a:rPr lang="en-US" sz="6000" b="1" dirty="0"/>
              <a:t>w</a:t>
            </a:r>
            <a:r>
              <a:rPr lang="en-US" sz="6000" b="1" dirty="0" smtClean="0"/>
              <a:t>e on the Biblical Timeline?</a:t>
            </a:r>
            <a:endParaRPr lang="en-US" sz="6000" b="1" dirty="0"/>
          </a:p>
        </p:txBody>
      </p:sp>
    </p:spTree>
    <p:extLst>
      <p:ext uri="{BB962C8B-B14F-4D97-AF65-F5344CB8AC3E}">
        <p14:creationId xmlns:p14="http://schemas.microsoft.com/office/powerpoint/2010/main" val="143841401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Where are we on the Biblical Timeline?</a:t>
            </a:r>
            <a:endParaRPr lang="en-US" b="1" dirty="0"/>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6812" y="1342811"/>
            <a:ext cx="6962776" cy="5515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9600" y="6027003"/>
            <a:ext cx="8077200" cy="830997"/>
          </a:xfrm>
          <a:prstGeom prst="rect">
            <a:avLst/>
          </a:prstGeom>
          <a:solidFill>
            <a:srgbClr val="00B0F0"/>
          </a:solidFill>
        </p:spPr>
        <p:txBody>
          <a:bodyPr wrap="square" rtlCol="0">
            <a:spAutoFit/>
          </a:bodyPr>
          <a:lstStyle/>
          <a:p>
            <a:pPr algn="ctr"/>
            <a:r>
              <a:rPr lang="en-US" sz="2400" b="1" dirty="0" smtClean="0"/>
              <a:t>Currently in the 120th Yovel since creation, 70</a:t>
            </a:r>
            <a:r>
              <a:rPr lang="en-US" sz="2400" b="1" baseline="30000" dirty="0" smtClean="0"/>
              <a:t>th</a:t>
            </a:r>
            <a:r>
              <a:rPr lang="en-US" sz="2400" b="1" dirty="0" smtClean="0"/>
              <a:t> Yovel since the Exodus</a:t>
            </a:r>
            <a:endParaRPr lang="en-US" sz="2400" b="1" dirty="0"/>
          </a:p>
        </p:txBody>
      </p:sp>
      <p:sp>
        <p:nvSpPr>
          <p:cNvPr id="6" name="TextBox 5"/>
          <p:cNvSpPr txBox="1"/>
          <p:nvPr/>
        </p:nvSpPr>
        <p:spPr>
          <a:xfrm>
            <a:off x="36286" y="718457"/>
            <a:ext cx="2590800" cy="923330"/>
          </a:xfrm>
          <a:prstGeom prst="rect">
            <a:avLst/>
          </a:prstGeom>
          <a:solidFill>
            <a:srgbClr val="00B0F0"/>
          </a:solidFill>
        </p:spPr>
        <p:txBody>
          <a:bodyPr wrap="square" rtlCol="0">
            <a:spAutoFit/>
          </a:bodyPr>
          <a:lstStyle/>
          <a:p>
            <a:pPr algn="ctr"/>
            <a:r>
              <a:rPr lang="en-US" b="1" dirty="0" smtClean="0"/>
              <a:t>Genesis 6: 3, YHWH will contend with man for 120 revolutions of time</a:t>
            </a:r>
          </a:p>
        </p:txBody>
      </p:sp>
      <p:sp>
        <p:nvSpPr>
          <p:cNvPr id="7" name="TextBox 6"/>
          <p:cNvSpPr txBox="1"/>
          <p:nvPr/>
        </p:nvSpPr>
        <p:spPr>
          <a:xfrm>
            <a:off x="6553200" y="1626045"/>
            <a:ext cx="2590800" cy="1477328"/>
          </a:xfrm>
          <a:prstGeom prst="rect">
            <a:avLst/>
          </a:prstGeom>
          <a:solidFill>
            <a:srgbClr val="00B0F0"/>
          </a:solidFill>
        </p:spPr>
        <p:txBody>
          <a:bodyPr wrap="square" rtlCol="0">
            <a:spAutoFit/>
          </a:bodyPr>
          <a:lstStyle/>
          <a:p>
            <a:pPr algn="ctr"/>
            <a:r>
              <a:rPr lang="en-US" b="1" dirty="0" smtClean="0"/>
              <a:t>Daniel 9:24, The Anointed will have 70 sevens(plural) to complete the vision for man</a:t>
            </a:r>
          </a:p>
        </p:txBody>
      </p:sp>
    </p:spTree>
    <p:extLst>
      <p:ext uri="{BB962C8B-B14F-4D97-AF65-F5344CB8AC3E}">
        <p14:creationId xmlns:p14="http://schemas.microsoft.com/office/powerpoint/2010/main" val="342596177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Fig Tree Generation</a:t>
            </a:r>
            <a:endParaRPr lang="en-US" b="1" dirty="0"/>
          </a:p>
        </p:txBody>
      </p:sp>
      <p:sp>
        <p:nvSpPr>
          <p:cNvPr id="3" name="Content Placeholder 2"/>
          <p:cNvSpPr>
            <a:spLocks noGrp="1"/>
          </p:cNvSpPr>
          <p:nvPr>
            <p:ph idx="1"/>
          </p:nvPr>
        </p:nvSpPr>
        <p:spPr/>
        <p:txBody>
          <a:bodyPr/>
          <a:lstStyle/>
          <a:p>
            <a:r>
              <a:rPr lang="en-US" dirty="0" smtClean="0"/>
              <a:t>Eretz Israel: Born 1948</a:t>
            </a:r>
          </a:p>
          <a:p>
            <a:r>
              <a:rPr lang="en-US" dirty="0" smtClean="0"/>
              <a:t>1 Generation = 70 yrs</a:t>
            </a:r>
          </a:p>
          <a:p>
            <a:r>
              <a:rPr lang="en-US" dirty="0" smtClean="0"/>
              <a:t>Ends 2018</a:t>
            </a:r>
            <a:endParaRPr lang="en-US" dirty="0"/>
          </a:p>
        </p:txBody>
      </p:sp>
      <p:sp>
        <p:nvSpPr>
          <p:cNvPr id="4" name="TextBox 3"/>
          <p:cNvSpPr txBox="1"/>
          <p:nvPr/>
        </p:nvSpPr>
        <p:spPr>
          <a:xfrm>
            <a:off x="3124200" y="3796145"/>
            <a:ext cx="2590800" cy="1200329"/>
          </a:xfrm>
          <a:prstGeom prst="rect">
            <a:avLst/>
          </a:prstGeom>
          <a:solidFill>
            <a:srgbClr val="00B0F0"/>
          </a:solidFill>
        </p:spPr>
        <p:txBody>
          <a:bodyPr wrap="square" rtlCol="0">
            <a:spAutoFit/>
          </a:bodyPr>
          <a:lstStyle/>
          <a:p>
            <a:pPr algn="ctr"/>
            <a:r>
              <a:rPr lang="en-US" b="1" dirty="0" smtClean="0"/>
              <a:t>Matthew 24:32-35 This generation will not pass until all of these things have happened </a:t>
            </a:r>
          </a:p>
        </p:txBody>
      </p:sp>
    </p:spTree>
    <p:extLst>
      <p:ext uri="{BB962C8B-B14F-4D97-AF65-F5344CB8AC3E}">
        <p14:creationId xmlns:p14="http://schemas.microsoft.com/office/powerpoint/2010/main" val="236227705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Is the House of Israel Exile Over?</a:t>
            </a:r>
            <a:endParaRPr lang="en-US" b="1" dirty="0"/>
          </a:p>
        </p:txBody>
      </p:sp>
      <p:sp>
        <p:nvSpPr>
          <p:cNvPr id="4" name="TextBox 3"/>
          <p:cNvSpPr txBox="1"/>
          <p:nvPr/>
        </p:nvSpPr>
        <p:spPr>
          <a:xfrm>
            <a:off x="1981200" y="5035043"/>
            <a:ext cx="5791200" cy="1477328"/>
          </a:xfrm>
          <a:prstGeom prst="rect">
            <a:avLst/>
          </a:prstGeom>
          <a:solidFill>
            <a:srgbClr val="00B0F0"/>
          </a:solidFill>
        </p:spPr>
        <p:txBody>
          <a:bodyPr wrap="square" rtlCol="0">
            <a:spAutoFit/>
          </a:bodyPr>
          <a:lstStyle/>
          <a:p>
            <a:pPr algn="ctr"/>
            <a:r>
              <a:rPr lang="en-US" b="1" dirty="0" smtClean="0"/>
              <a:t>Prayed Daniel’s Prayer for the House of Israel:</a:t>
            </a:r>
          </a:p>
          <a:p>
            <a:pPr algn="ctr"/>
            <a:r>
              <a:rPr lang="en-US" b="1" dirty="0" smtClean="0"/>
              <a:t>Shavuot 2012</a:t>
            </a:r>
          </a:p>
          <a:p>
            <a:pPr algn="ctr"/>
            <a:r>
              <a:rPr lang="en-US" b="1" dirty="0" smtClean="0">
                <a:solidFill>
                  <a:srgbClr val="FF0000"/>
                </a:solidFill>
              </a:rPr>
              <a:t>Request to come home based on YHWH’s promise</a:t>
            </a:r>
          </a:p>
          <a:p>
            <a:pPr algn="ctr"/>
            <a:r>
              <a:rPr lang="en-US" b="1" dirty="0" smtClean="0">
                <a:solidFill>
                  <a:srgbClr val="FF0000"/>
                </a:solidFill>
              </a:rPr>
              <a:t>Shavuot 2017! </a:t>
            </a:r>
          </a:p>
          <a:p>
            <a:pPr algn="ctr"/>
            <a:r>
              <a:rPr lang="en-US" b="1" dirty="0" smtClean="0">
                <a:solidFill>
                  <a:srgbClr val="FF0000"/>
                </a:solidFill>
              </a:rPr>
              <a:t>To be </a:t>
            </a:r>
            <a:r>
              <a:rPr lang="en-US" b="1" dirty="0" err="1" smtClean="0">
                <a:solidFill>
                  <a:srgbClr val="FF0000"/>
                </a:solidFill>
              </a:rPr>
              <a:t>fullfilled</a:t>
            </a:r>
            <a:r>
              <a:rPr lang="en-US" b="1" dirty="0" smtClean="0">
                <a:solidFill>
                  <a:srgbClr val="FF0000"/>
                </a:solidFill>
              </a:rPr>
              <a:t> 2024!</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371704"/>
            <a:ext cx="8741308" cy="3276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799" y="2486169"/>
            <a:ext cx="1371601"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5643" y="4114800"/>
            <a:ext cx="1992313"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023552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Biblical Feasts Timeline</a:t>
            </a:r>
            <a:endParaRPr lang="en-US" b="1" dirty="0"/>
          </a:p>
        </p:txBody>
      </p:sp>
      <p:sp>
        <p:nvSpPr>
          <p:cNvPr id="3" name="Content Placeholder 2"/>
          <p:cNvSpPr>
            <a:spLocks noGrp="1"/>
          </p:cNvSpPr>
          <p:nvPr>
            <p:ph idx="1"/>
          </p:nvPr>
        </p:nvSpPr>
        <p:spPr/>
        <p:txBody>
          <a:bodyPr/>
          <a:lstStyle/>
          <a:p>
            <a:r>
              <a:rPr lang="en-US" b="1" dirty="0" smtClean="0"/>
              <a:t>Current Time: </a:t>
            </a:r>
            <a:r>
              <a:rPr lang="en-US" dirty="0" smtClean="0"/>
              <a:t>Counting </a:t>
            </a:r>
            <a:r>
              <a:rPr lang="en-US" dirty="0"/>
              <a:t>the Omer for the Early Harvest, </a:t>
            </a:r>
            <a:r>
              <a:rPr lang="en-US" dirty="0" smtClean="0"/>
              <a:t>Shavuot (1</a:t>
            </a:r>
            <a:r>
              <a:rPr lang="en-US" baseline="30000" dirty="0" smtClean="0"/>
              <a:t>st</a:t>
            </a:r>
            <a:r>
              <a:rPr lang="en-US" dirty="0" smtClean="0"/>
              <a:t> Resurrection)</a:t>
            </a:r>
            <a:endParaRPr lang="en-US" dirty="0"/>
          </a:p>
          <a:p>
            <a:pPr lvl="1"/>
            <a:r>
              <a:rPr lang="en-US" dirty="0" smtClean="0"/>
              <a:t>Elijah </a:t>
            </a:r>
            <a:r>
              <a:rPr lang="en-US" dirty="0"/>
              <a:t>show up at </a:t>
            </a:r>
            <a:r>
              <a:rPr lang="en-US" dirty="0" smtClean="0"/>
              <a:t>Pesach(2</a:t>
            </a:r>
            <a:r>
              <a:rPr lang="en-US" baseline="30000" dirty="0" smtClean="0"/>
              <a:t>nd</a:t>
            </a:r>
            <a:r>
              <a:rPr lang="en-US" dirty="0" smtClean="0"/>
              <a:t>?)</a:t>
            </a:r>
          </a:p>
          <a:p>
            <a:pPr lvl="1"/>
            <a:r>
              <a:rPr lang="en-US" dirty="0" smtClean="0"/>
              <a:t>Be in Yerushalayim by 2</a:t>
            </a:r>
            <a:r>
              <a:rPr lang="en-US" baseline="30000" dirty="0" smtClean="0"/>
              <a:t>nd</a:t>
            </a:r>
            <a:r>
              <a:rPr lang="en-US" dirty="0" smtClean="0"/>
              <a:t> Pesach of that year</a:t>
            </a:r>
          </a:p>
          <a:p>
            <a:pPr lvl="2"/>
            <a:r>
              <a:rPr lang="en-US" dirty="0" smtClean="0"/>
              <a:t>Seal #6</a:t>
            </a:r>
          </a:p>
          <a:p>
            <a:pPr lvl="1"/>
            <a:r>
              <a:rPr lang="en-US" dirty="0" smtClean="0"/>
              <a:t>144000 in Yerushalayim on Shavuot to be sealed</a:t>
            </a:r>
          </a:p>
          <a:p>
            <a:pPr lvl="2"/>
            <a:r>
              <a:rPr lang="en-US" dirty="0" smtClean="0"/>
              <a:t>Seal #7</a:t>
            </a:r>
          </a:p>
        </p:txBody>
      </p:sp>
    </p:spTree>
    <p:extLst>
      <p:ext uri="{BB962C8B-B14F-4D97-AF65-F5344CB8AC3E}">
        <p14:creationId xmlns:p14="http://schemas.microsoft.com/office/powerpoint/2010/main" val="220695461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happens to us?</a:t>
            </a:r>
            <a:endParaRPr lang="en-US" b="1" dirty="0"/>
          </a:p>
        </p:txBody>
      </p:sp>
      <p:sp>
        <p:nvSpPr>
          <p:cNvPr id="3" name="Content Placeholder 2"/>
          <p:cNvSpPr>
            <a:spLocks noGrp="1"/>
          </p:cNvSpPr>
          <p:nvPr>
            <p:ph idx="1"/>
          </p:nvPr>
        </p:nvSpPr>
        <p:spPr/>
        <p:txBody>
          <a:bodyPr>
            <a:normAutofit fontScale="77500" lnSpcReduction="20000"/>
          </a:bodyPr>
          <a:lstStyle/>
          <a:p>
            <a:r>
              <a:rPr lang="en-US" dirty="0" smtClean="0"/>
              <a:t>Pesach/Shavuot at time of Nemesis: 144,000 Virgins from the 12 tribes meet in Yerushalayim</a:t>
            </a:r>
          </a:p>
          <a:p>
            <a:pPr lvl="1"/>
            <a:r>
              <a:rPr lang="en-US" dirty="0" smtClean="0"/>
              <a:t>Preparing for the 2 witness ministry</a:t>
            </a:r>
          </a:p>
          <a:p>
            <a:pPr lvl="1"/>
            <a:r>
              <a:rPr lang="en-US" dirty="0" smtClean="0"/>
              <a:t>Elijah and Moses</a:t>
            </a:r>
          </a:p>
          <a:p>
            <a:r>
              <a:rPr lang="en-US" dirty="0" smtClean="0"/>
              <a:t>Woman in the Wilderness, the Remnant</a:t>
            </a:r>
          </a:p>
          <a:p>
            <a:pPr lvl="1"/>
            <a:r>
              <a:rPr lang="en-US" dirty="0" smtClean="0"/>
              <a:t>Yerushalayim to Jordan</a:t>
            </a:r>
          </a:p>
          <a:p>
            <a:r>
              <a:rPr lang="en-US" dirty="0" smtClean="0"/>
              <a:t>Exodus: Moses vs Pharaoh Showdown</a:t>
            </a:r>
          </a:p>
          <a:p>
            <a:pPr lvl="1"/>
            <a:r>
              <a:rPr lang="en-US" dirty="0" smtClean="0"/>
              <a:t>Abib 1, 2024</a:t>
            </a:r>
          </a:p>
          <a:p>
            <a:pPr lvl="1"/>
            <a:r>
              <a:rPr lang="en-US" dirty="0" smtClean="0"/>
              <a:t>Gathered from the 4 corners </a:t>
            </a:r>
          </a:p>
          <a:p>
            <a:pPr lvl="1"/>
            <a:r>
              <a:rPr lang="en-US" dirty="0" smtClean="0"/>
              <a:t>Delivered from the Beast System</a:t>
            </a:r>
          </a:p>
          <a:p>
            <a:r>
              <a:rPr lang="en-US" dirty="0" smtClean="0"/>
              <a:t>Alternative: Captivity, Sword</a:t>
            </a:r>
          </a:p>
          <a:p>
            <a:pPr lvl="1"/>
            <a:r>
              <a:rPr lang="en-US" dirty="0" smtClean="0"/>
              <a:t>Some will survive without the deliverance events</a:t>
            </a:r>
            <a:endParaRPr lang="en-US" dirty="0"/>
          </a:p>
        </p:txBody>
      </p:sp>
    </p:spTree>
    <p:extLst>
      <p:ext uri="{BB962C8B-B14F-4D97-AF65-F5344CB8AC3E}">
        <p14:creationId xmlns:p14="http://schemas.microsoft.com/office/powerpoint/2010/main" val="130288452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Disclaimer</a:t>
            </a:r>
            <a:endParaRPr lang="en-US" b="1" dirty="0"/>
          </a:p>
        </p:txBody>
      </p:sp>
      <p:sp>
        <p:nvSpPr>
          <p:cNvPr id="3" name="Content Placeholder 2"/>
          <p:cNvSpPr>
            <a:spLocks noGrp="1"/>
          </p:cNvSpPr>
          <p:nvPr>
            <p:ph idx="1"/>
          </p:nvPr>
        </p:nvSpPr>
        <p:spPr>
          <a:xfrm>
            <a:off x="381000" y="1371600"/>
            <a:ext cx="8229600" cy="4525963"/>
          </a:xfrm>
        </p:spPr>
        <p:txBody>
          <a:bodyPr>
            <a:normAutofit/>
          </a:bodyPr>
          <a:lstStyle/>
          <a:p>
            <a:r>
              <a:rPr lang="en-US" sz="2800" dirty="0" smtClean="0"/>
              <a:t>Truths, Facts, Leading of the </a:t>
            </a:r>
            <a:r>
              <a:rPr lang="en-US" sz="2800" dirty="0" err="1" smtClean="0"/>
              <a:t>Ruach</a:t>
            </a:r>
            <a:r>
              <a:rPr lang="en-US" sz="2800" dirty="0" smtClean="0"/>
              <a:t>, Interpretations, Opinions…..</a:t>
            </a:r>
          </a:p>
          <a:p>
            <a:r>
              <a:rPr lang="en-US" sz="2800" dirty="0" smtClean="0"/>
              <a:t>Controversial, A matter of faith…</a:t>
            </a:r>
          </a:p>
          <a:p>
            <a:pPr marL="0" indent="0" algn="ctr">
              <a:buNone/>
            </a:pPr>
            <a:r>
              <a:rPr lang="en-US" b="1" dirty="0" smtClean="0"/>
              <a:t>Evaluation Required:</a:t>
            </a:r>
          </a:p>
          <a:p>
            <a:pPr marL="0" indent="0" algn="ctr">
              <a:buNone/>
            </a:pPr>
            <a:r>
              <a:rPr lang="en-US" sz="2000" dirty="0" smtClean="0"/>
              <a:t>Discernment, Judgement, Prayer and Faith</a:t>
            </a:r>
          </a:p>
          <a:p>
            <a:pPr marL="0" indent="0" algn="ctr">
              <a:buNone/>
            </a:pPr>
            <a:r>
              <a:rPr lang="en-US" b="1" dirty="0" smtClean="0">
                <a:solidFill>
                  <a:srgbClr val="FF0000"/>
                </a:solidFill>
              </a:rPr>
              <a:t>Not a predication, an admonishment!</a:t>
            </a:r>
            <a:endParaRPr lang="en-US" dirty="0"/>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49" y="4543425"/>
            <a:ext cx="5057775"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124073" y="4953000"/>
            <a:ext cx="5191125" cy="533400"/>
          </a:xfrm>
          <a:prstGeom prst="rect">
            <a:avLst/>
          </a:prstGeom>
          <a:solidFill>
            <a:srgbClr val="FF0000">
              <a:alpha val="2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69786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Solar System</a:t>
            </a:r>
            <a:endParaRPr lang="en-US" b="1" dirty="0"/>
          </a:p>
        </p:txBody>
      </p:sp>
      <p:pic>
        <p:nvPicPr>
          <p:cNvPr id="1945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752600"/>
            <a:ext cx="8292541" cy="388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2"/>
          <p:cNvGraphicFramePr>
            <a:graphicFrameLocks noGrp="1"/>
          </p:cNvGraphicFramePr>
          <p:nvPr>
            <p:extLst>
              <p:ext uri="{D42A27DB-BD31-4B8C-83A1-F6EECF244321}">
                <p14:modId xmlns:p14="http://schemas.microsoft.com/office/powerpoint/2010/main" val="1218448669"/>
              </p:ext>
            </p:extLst>
          </p:nvPr>
        </p:nvGraphicFramePr>
        <p:xfrm>
          <a:off x="7010399" y="1891658"/>
          <a:ext cx="2105891" cy="3289942"/>
        </p:xfrm>
        <a:graphic>
          <a:graphicData uri="http://schemas.openxmlformats.org/drawingml/2006/table">
            <a:tbl>
              <a:tblPr>
                <a:tableStyleId>{5C22544A-7EE6-4342-B048-85BDC9FD1C3A}</a:tableStyleId>
              </a:tblPr>
              <a:tblGrid>
                <a:gridCol w="1193338"/>
                <a:gridCol w="912553"/>
              </a:tblGrid>
              <a:tr h="185738">
                <a:tc gridSpan="2">
                  <a:txBody>
                    <a:bodyPr/>
                    <a:lstStyle/>
                    <a:p>
                      <a:pPr algn="ctr" fontAlgn="ctr"/>
                      <a:r>
                        <a:rPr lang="en-US" sz="1100" u="sng" strike="noStrike" dirty="0">
                          <a:effectLst/>
                        </a:rPr>
                        <a:t>Planetary Distance from the Sun (AU)</a:t>
                      </a:r>
                      <a:endParaRPr lang="en-US" sz="1100" b="1" i="0" u="sng" strike="noStrike" dirty="0">
                        <a:solidFill>
                          <a:srgbClr val="000000"/>
                        </a:solidFill>
                        <a:effectLst/>
                        <a:latin typeface="Calibri"/>
                      </a:endParaRPr>
                    </a:p>
                  </a:txBody>
                  <a:tcPr marL="9525" marR="9525" marT="9525" marB="0" anchor="ctr"/>
                </a:tc>
                <a:tc hMerge="1">
                  <a:txBody>
                    <a:bodyPr/>
                    <a:lstStyle/>
                    <a:p>
                      <a:endParaRPr lang="en-US"/>
                    </a:p>
                  </a:txBody>
                  <a:tcPr/>
                </a:tc>
              </a:tr>
              <a:tr h="185738">
                <a:tc gridSpan="2">
                  <a:txBody>
                    <a:bodyPr/>
                    <a:lstStyle/>
                    <a:p>
                      <a:pPr algn="ctr" fontAlgn="ctr"/>
                      <a:r>
                        <a:rPr lang="en-US" sz="1100" u="none" strike="noStrike" dirty="0">
                          <a:effectLst/>
                        </a:rPr>
                        <a:t>AU=Astronomical Units</a:t>
                      </a:r>
                      <a:endParaRPr lang="en-US" sz="1100" b="1" i="0" u="none" strike="noStrike" dirty="0">
                        <a:solidFill>
                          <a:srgbClr val="000000"/>
                        </a:solidFill>
                        <a:effectLst/>
                        <a:latin typeface="Calibri"/>
                      </a:endParaRPr>
                    </a:p>
                  </a:txBody>
                  <a:tcPr marL="9525" marR="9525" marT="9525" marB="0" anchor="ctr"/>
                </a:tc>
                <a:tc hMerge="1">
                  <a:txBody>
                    <a:bodyPr/>
                    <a:lstStyle/>
                    <a:p>
                      <a:endParaRPr lang="en-US"/>
                    </a:p>
                  </a:txBody>
                  <a:tcPr/>
                </a:tc>
              </a:tr>
              <a:tr h="185738">
                <a:tc gridSpan="2">
                  <a:txBody>
                    <a:bodyPr/>
                    <a:lstStyle/>
                    <a:p>
                      <a:pPr algn="ctr" fontAlgn="ctr"/>
                      <a:r>
                        <a:rPr lang="en-US" sz="1100" u="none" strike="noStrike" dirty="0">
                          <a:effectLst/>
                        </a:rPr>
                        <a:t>AU=Distance Sun to Earth</a:t>
                      </a:r>
                      <a:endParaRPr lang="en-US" sz="1100" b="1" i="0" u="none" strike="noStrike" dirty="0">
                        <a:solidFill>
                          <a:srgbClr val="000000"/>
                        </a:solidFill>
                        <a:effectLst/>
                        <a:latin typeface="Calibri"/>
                      </a:endParaRPr>
                    </a:p>
                  </a:txBody>
                  <a:tcPr marL="9525" marR="9525" marT="9525" marB="0" anchor="ctr"/>
                </a:tc>
                <a:tc hMerge="1">
                  <a:txBody>
                    <a:bodyPr/>
                    <a:lstStyle/>
                    <a:p>
                      <a:endParaRPr lang="en-US"/>
                    </a:p>
                  </a:txBody>
                  <a:tcPr/>
                </a:tc>
              </a:tr>
              <a:tr h="185738">
                <a:tc>
                  <a:txBody>
                    <a:bodyPr/>
                    <a:lstStyle/>
                    <a:p>
                      <a:pPr algn="ctr" fontAlgn="ctr"/>
                      <a:r>
                        <a:rPr lang="en-US" sz="1100" u="none" strike="noStrike" dirty="0">
                          <a:effectLst/>
                        </a:rPr>
                        <a:t>Mercury</a:t>
                      </a:r>
                      <a:endParaRPr lang="en-US" sz="1100" b="1" i="0" u="none" strike="noStrike" dirty="0">
                        <a:solidFill>
                          <a:srgbClr val="000000"/>
                        </a:solidFill>
                        <a:effectLst/>
                        <a:latin typeface="Calibri"/>
                      </a:endParaRPr>
                    </a:p>
                  </a:txBody>
                  <a:tcPr marL="9525" marR="9525" marT="9525" marB="0" anchor="ctr"/>
                </a:tc>
                <a:tc>
                  <a:txBody>
                    <a:bodyPr/>
                    <a:lstStyle/>
                    <a:p>
                      <a:pPr algn="ctr" fontAlgn="ctr"/>
                      <a:r>
                        <a:rPr lang="en-US" sz="1100" u="none" strike="noStrike" dirty="0">
                          <a:effectLst/>
                        </a:rPr>
                        <a:t>0.4</a:t>
                      </a:r>
                      <a:endParaRPr lang="en-US" sz="1100" b="1" i="0" u="none" strike="noStrike" dirty="0">
                        <a:solidFill>
                          <a:srgbClr val="000000"/>
                        </a:solidFill>
                        <a:effectLst/>
                        <a:latin typeface="Calibri"/>
                      </a:endParaRPr>
                    </a:p>
                  </a:txBody>
                  <a:tcPr marL="9525" marR="9525" marT="9525" marB="0" anchor="ctr"/>
                </a:tc>
              </a:tr>
              <a:tr h="185738">
                <a:tc>
                  <a:txBody>
                    <a:bodyPr/>
                    <a:lstStyle/>
                    <a:p>
                      <a:pPr algn="ctr" fontAlgn="ctr"/>
                      <a:r>
                        <a:rPr lang="en-US" sz="1100" u="none" strike="noStrike" dirty="0">
                          <a:effectLst/>
                        </a:rPr>
                        <a:t>Venus</a:t>
                      </a:r>
                      <a:endParaRPr lang="en-US" sz="1100" b="1" i="0" u="none" strike="noStrike" dirty="0">
                        <a:solidFill>
                          <a:srgbClr val="000000"/>
                        </a:solidFill>
                        <a:effectLst/>
                        <a:latin typeface="Calibri"/>
                      </a:endParaRPr>
                    </a:p>
                  </a:txBody>
                  <a:tcPr marL="9525" marR="9525" marT="9525" marB="0" anchor="ctr"/>
                </a:tc>
                <a:tc>
                  <a:txBody>
                    <a:bodyPr/>
                    <a:lstStyle/>
                    <a:p>
                      <a:pPr algn="ctr" fontAlgn="ctr"/>
                      <a:r>
                        <a:rPr lang="en-US" sz="1100" u="none" strike="noStrike" dirty="0">
                          <a:effectLst/>
                        </a:rPr>
                        <a:t>0.7</a:t>
                      </a:r>
                      <a:endParaRPr lang="en-US" sz="1100" b="1" i="0" u="none" strike="noStrike" dirty="0">
                        <a:solidFill>
                          <a:srgbClr val="000000"/>
                        </a:solidFill>
                        <a:effectLst/>
                        <a:latin typeface="Calibri"/>
                      </a:endParaRPr>
                    </a:p>
                  </a:txBody>
                  <a:tcPr marL="9525" marR="9525" marT="9525" marB="0" anchor="ctr"/>
                </a:tc>
              </a:tr>
              <a:tr h="185738">
                <a:tc>
                  <a:txBody>
                    <a:bodyPr/>
                    <a:lstStyle/>
                    <a:p>
                      <a:pPr algn="ctr" fontAlgn="ctr"/>
                      <a:r>
                        <a:rPr lang="en-US" sz="1100" u="none" strike="noStrike" dirty="0">
                          <a:effectLst/>
                        </a:rPr>
                        <a:t>Earth</a:t>
                      </a:r>
                      <a:endParaRPr lang="en-US" sz="1100" b="1" i="0" u="none" strike="noStrike" dirty="0">
                        <a:solidFill>
                          <a:srgbClr val="000000"/>
                        </a:solidFill>
                        <a:effectLst/>
                        <a:latin typeface="Calibri"/>
                      </a:endParaRPr>
                    </a:p>
                  </a:txBody>
                  <a:tcPr marL="9525" marR="9525" marT="9525" marB="0" anchor="ctr"/>
                </a:tc>
                <a:tc>
                  <a:txBody>
                    <a:bodyPr/>
                    <a:lstStyle/>
                    <a:p>
                      <a:pPr algn="ctr" fontAlgn="ctr"/>
                      <a:r>
                        <a:rPr lang="en-US" sz="1100" u="none" strike="noStrike" dirty="0">
                          <a:effectLst/>
                        </a:rPr>
                        <a:t>1.0</a:t>
                      </a:r>
                      <a:endParaRPr lang="en-US" sz="1100" b="1" i="0" u="none" strike="noStrike" dirty="0">
                        <a:solidFill>
                          <a:srgbClr val="000000"/>
                        </a:solidFill>
                        <a:effectLst/>
                        <a:latin typeface="Calibri"/>
                      </a:endParaRPr>
                    </a:p>
                  </a:txBody>
                  <a:tcPr marL="9525" marR="9525" marT="9525" marB="0" anchor="ctr"/>
                </a:tc>
              </a:tr>
              <a:tr h="185738">
                <a:tc>
                  <a:txBody>
                    <a:bodyPr/>
                    <a:lstStyle/>
                    <a:p>
                      <a:pPr algn="ctr" fontAlgn="ctr"/>
                      <a:r>
                        <a:rPr lang="en-US" sz="1100" u="none" strike="noStrike" dirty="0">
                          <a:effectLst/>
                        </a:rPr>
                        <a:t>Moon</a:t>
                      </a:r>
                      <a:endParaRPr lang="en-US" sz="1100" b="1" i="0" u="none" strike="noStrike" dirty="0">
                        <a:solidFill>
                          <a:srgbClr val="000000"/>
                        </a:solidFill>
                        <a:effectLst/>
                        <a:latin typeface="Calibri"/>
                      </a:endParaRPr>
                    </a:p>
                  </a:txBody>
                  <a:tcPr marL="9525" marR="9525" marT="9525" marB="0" anchor="ctr"/>
                </a:tc>
                <a:tc>
                  <a:txBody>
                    <a:bodyPr/>
                    <a:lstStyle/>
                    <a:p>
                      <a:pPr algn="ctr" fontAlgn="ctr"/>
                      <a:r>
                        <a:rPr lang="en-US" sz="1100" u="none" strike="noStrike" dirty="0">
                          <a:effectLst/>
                        </a:rPr>
                        <a:t>na</a:t>
                      </a:r>
                      <a:endParaRPr lang="en-US" sz="1100" b="1" i="0" u="none" strike="noStrike" dirty="0">
                        <a:solidFill>
                          <a:srgbClr val="000000"/>
                        </a:solidFill>
                        <a:effectLst/>
                        <a:latin typeface="Calibri"/>
                      </a:endParaRPr>
                    </a:p>
                  </a:txBody>
                  <a:tcPr marL="9525" marR="9525" marT="9525" marB="0" anchor="ctr"/>
                </a:tc>
              </a:tr>
              <a:tr h="185738">
                <a:tc>
                  <a:txBody>
                    <a:bodyPr/>
                    <a:lstStyle/>
                    <a:p>
                      <a:pPr algn="ctr" fontAlgn="ctr"/>
                      <a:r>
                        <a:rPr lang="en-US" sz="1100" u="none" strike="noStrike" dirty="0">
                          <a:effectLst/>
                        </a:rPr>
                        <a:t>Mars</a:t>
                      </a:r>
                      <a:endParaRPr lang="en-US" sz="1100" b="1" i="0" u="none" strike="noStrike" dirty="0">
                        <a:solidFill>
                          <a:srgbClr val="000000"/>
                        </a:solidFill>
                        <a:effectLst/>
                        <a:latin typeface="Calibri"/>
                      </a:endParaRPr>
                    </a:p>
                  </a:txBody>
                  <a:tcPr marL="9525" marR="9525" marT="9525" marB="0" anchor="ctr"/>
                </a:tc>
                <a:tc>
                  <a:txBody>
                    <a:bodyPr/>
                    <a:lstStyle/>
                    <a:p>
                      <a:pPr algn="ctr" fontAlgn="ctr"/>
                      <a:r>
                        <a:rPr lang="en-US" sz="1100" u="none" strike="noStrike" dirty="0">
                          <a:effectLst/>
                        </a:rPr>
                        <a:t>1.5</a:t>
                      </a:r>
                      <a:endParaRPr lang="en-US" sz="1100" b="1" i="0" u="none" strike="noStrike" dirty="0">
                        <a:solidFill>
                          <a:srgbClr val="000000"/>
                        </a:solidFill>
                        <a:effectLst/>
                        <a:latin typeface="Calibri"/>
                      </a:endParaRPr>
                    </a:p>
                  </a:txBody>
                  <a:tcPr marL="9525" marR="9525" marT="9525" marB="0" anchor="ctr"/>
                </a:tc>
              </a:tr>
              <a:tr h="185738">
                <a:tc>
                  <a:txBody>
                    <a:bodyPr/>
                    <a:lstStyle/>
                    <a:p>
                      <a:pPr algn="ctr" fontAlgn="ctr"/>
                      <a:r>
                        <a:rPr lang="en-US" sz="1100" u="none" strike="noStrike" dirty="0">
                          <a:effectLst/>
                        </a:rPr>
                        <a:t>Start of Asteroid Belt</a:t>
                      </a:r>
                      <a:endParaRPr lang="en-US" sz="1100" b="1" i="0" u="none" strike="noStrike" dirty="0">
                        <a:solidFill>
                          <a:srgbClr val="000000"/>
                        </a:solidFill>
                        <a:effectLst/>
                        <a:latin typeface="Calibri"/>
                      </a:endParaRPr>
                    </a:p>
                  </a:txBody>
                  <a:tcPr marL="9525" marR="9525" marT="9525" marB="0" anchor="ctr"/>
                </a:tc>
                <a:tc>
                  <a:txBody>
                    <a:bodyPr/>
                    <a:lstStyle/>
                    <a:p>
                      <a:pPr algn="ctr" fontAlgn="ctr"/>
                      <a:r>
                        <a:rPr lang="en-US" sz="1100" u="none" strike="noStrike" dirty="0">
                          <a:effectLst/>
                        </a:rPr>
                        <a:t>2.1</a:t>
                      </a:r>
                      <a:endParaRPr lang="en-US" sz="1100" b="1" i="0" u="none" strike="noStrike" dirty="0">
                        <a:solidFill>
                          <a:srgbClr val="000000"/>
                        </a:solidFill>
                        <a:effectLst/>
                        <a:latin typeface="Calibri"/>
                      </a:endParaRPr>
                    </a:p>
                  </a:txBody>
                  <a:tcPr marL="9525" marR="9525" marT="9525" marB="0" anchor="ctr"/>
                </a:tc>
              </a:tr>
              <a:tr h="185738">
                <a:tc>
                  <a:txBody>
                    <a:bodyPr/>
                    <a:lstStyle/>
                    <a:p>
                      <a:pPr algn="ctr" fontAlgn="ctr"/>
                      <a:r>
                        <a:rPr lang="en-US" sz="1100" u="none" strike="noStrike" dirty="0">
                          <a:effectLst/>
                        </a:rPr>
                        <a:t>End of Asteroid Belt</a:t>
                      </a:r>
                      <a:endParaRPr lang="en-US" sz="1100" b="1" i="0" u="none" strike="noStrike" dirty="0">
                        <a:solidFill>
                          <a:srgbClr val="000000"/>
                        </a:solidFill>
                        <a:effectLst/>
                        <a:latin typeface="Calibri"/>
                      </a:endParaRPr>
                    </a:p>
                  </a:txBody>
                  <a:tcPr marL="9525" marR="9525" marT="9525" marB="0" anchor="ctr"/>
                </a:tc>
                <a:tc>
                  <a:txBody>
                    <a:bodyPr/>
                    <a:lstStyle/>
                    <a:p>
                      <a:pPr algn="ctr" fontAlgn="ctr"/>
                      <a:r>
                        <a:rPr lang="en-US" sz="1100" u="none" strike="noStrike" dirty="0">
                          <a:effectLst/>
                        </a:rPr>
                        <a:t>3.5</a:t>
                      </a:r>
                      <a:endParaRPr lang="en-US" sz="1100" b="1" i="0" u="none" strike="noStrike" dirty="0">
                        <a:solidFill>
                          <a:srgbClr val="000000"/>
                        </a:solidFill>
                        <a:effectLst/>
                        <a:latin typeface="Calibri"/>
                      </a:endParaRPr>
                    </a:p>
                  </a:txBody>
                  <a:tcPr marL="9525" marR="9525" marT="9525" marB="0" anchor="ctr"/>
                </a:tc>
              </a:tr>
              <a:tr h="185738">
                <a:tc>
                  <a:txBody>
                    <a:bodyPr/>
                    <a:lstStyle/>
                    <a:p>
                      <a:pPr algn="ctr" fontAlgn="ctr"/>
                      <a:r>
                        <a:rPr lang="en-US" sz="1100" u="none" strike="noStrike" dirty="0">
                          <a:effectLst/>
                        </a:rPr>
                        <a:t>Jupiter</a:t>
                      </a:r>
                      <a:endParaRPr lang="en-US" sz="1100" b="1" i="0" u="none" strike="noStrike" dirty="0">
                        <a:solidFill>
                          <a:srgbClr val="000000"/>
                        </a:solidFill>
                        <a:effectLst/>
                        <a:latin typeface="Calibri"/>
                      </a:endParaRPr>
                    </a:p>
                  </a:txBody>
                  <a:tcPr marL="9525" marR="9525" marT="9525" marB="0" anchor="ctr"/>
                </a:tc>
                <a:tc>
                  <a:txBody>
                    <a:bodyPr/>
                    <a:lstStyle/>
                    <a:p>
                      <a:pPr algn="ctr" fontAlgn="ctr"/>
                      <a:r>
                        <a:rPr lang="en-US" sz="1100" u="none" strike="noStrike" dirty="0">
                          <a:effectLst/>
                        </a:rPr>
                        <a:t>5.2</a:t>
                      </a:r>
                      <a:endParaRPr lang="en-US" sz="1100" b="1" i="0" u="none" strike="noStrike" dirty="0">
                        <a:solidFill>
                          <a:srgbClr val="000000"/>
                        </a:solidFill>
                        <a:effectLst/>
                        <a:latin typeface="Calibri"/>
                      </a:endParaRPr>
                    </a:p>
                  </a:txBody>
                  <a:tcPr marL="9525" marR="9525" marT="9525" marB="0" anchor="ctr"/>
                </a:tc>
              </a:tr>
              <a:tr h="185738">
                <a:tc>
                  <a:txBody>
                    <a:bodyPr/>
                    <a:lstStyle/>
                    <a:p>
                      <a:pPr algn="ctr" fontAlgn="ctr"/>
                      <a:r>
                        <a:rPr lang="en-US" sz="1100" u="none" strike="noStrike" dirty="0">
                          <a:effectLst/>
                        </a:rPr>
                        <a:t>Saturn</a:t>
                      </a:r>
                      <a:endParaRPr lang="en-US" sz="1100" b="1" i="0" u="none" strike="noStrike" dirty="0">
                        <a:solidFill>
                          <a:srgbClr val="000000"/>
                        </a:solidFill>
                        <a:effectLst/>
                        <a:latin typeface="Calibri"/>
                      </a:endParaRPr>
                    </a:p>
                  </a:txBody>
                  <a:tcPr marL="9525" marR="9525" marT="9525" marB="0" anchor="ctr"/>
                </a:tc>
                <a:tc>
                  <a:txBody>
                    <a:bodyPr/>
                    <a:lstStyle/>
                    <a:p>
                      <a:pPr algn="ctr" fontAlgn="ctr"/>
                      <a:r>
                        <a:rPr lang="en-US" sz="1100" u="none" strike="noStrike" dirty="0">
                          <a:effectLst/>
                        </a:rPr>
                        <a:t>9.6</a:t>
                      </a:r>
                      <a:endParaRPr lang="en-US" sz="1100" b="1" i="0" u="none" strike="noStrike" dirty="0">
                        <a:solidFill>
                          <a:srgbClr val="000000"/>
                        </a:solidFill>
                        <a:effectLst/>
                        <a:latin typeface="Calibri"/>
                      </a:endParaRPr>
                    </a:p>
                  </a:txBody>
                  <a:tcPr marL="9525" marR="9525" marT="9525" marB="0" anchor="ctr"/>
                </a:tc>
              </a:tr>
              <a:tr h="185738">
                <a:tc>
                  <a:txBody>
                    <a:bodyPr/>
                    <a:lstStyle/>
                    <a:p>
                      <a:pPr algn="ctr" fontAlgn="ctr"/>
                      <a:r>
                        <a:rPr lang="en-US" sz="1100" u="none" strike="noStrike" dirty="0">
                          <a:effectLst/>
                        </a:rPr>
                        <a:t>Uranus</a:t>
                      </a:r>
                      <a:endParaRPr lang="en-US" sz="1100" b="1" i="0" u="none" strike="noStrike" dirty="0">
                        <a:solidFill>
                          <a:srgbClr val="000000"/>
                        </a:solidFill>
                        <a:effectLst/>
                        <a:latin typeface="Calibri"/>
                      </a:endParaRPr>
                    </a:p>
                  </a:txBody>
                  <a:tcPr marL="9525" marR="9525" marT="9525" marB="0" anchor="ctr"/>
                </a:tc>
                <a:tc>
                  <a:txBody>
                    <a:bodyPr/>
                    <a:lstStyle/>
                    <a:p>
                      <a:pPr algn="ctr" fontAlgn="ctr"/>
                      <a:r>
                        <a:rPr lang="en-US" sz="1100" u="none" strike="noStrike" dirty="0">
                          <a:effectLst/>
                        </a:rPr>
                        <a:t>19.2</a:t>
                      </a:r>
                      <a:endParaRPr lang="en-US" sz="1100" b="1" i="0" u="none" strike="noStrike" dirty="0">
                        <a:solidFill>
                          <a:srgbClr val="000000"/>
                        </a:solidFill>
                        <a:effectLst/>
                        <a:latin typeface="Calibri"/>
                      </a:endParaRPr>
                    </a:p>
                  </a:txBody>
                  <a:tcPr marL="9525" marR="9525" marT="9525" marB="0" anchor="ctr"/>
                </a:tc>
              </a:tr>
              <a:tr h="185738">
                <a:tc>
                  <a:txBody>
                    <a:bodyPr/>
                    <a:lstStyle/>
                    <a:p>
                      <a:pPr algn="ctr" fontAlgn="ctr"/>
                      <a:r>
                        <a:rPr lang="en-US" sz="1100" u="none" strike="noStrike" dirty="0">
                          <a:effectLst/>
                        </a:rPr>
                        <a:t>Neptune</a:t>
                      </a:r>
                      <a:endParaRPr lang="en-US" sz="1100" b="1" i="0" u="none" strike="noStrike" dirty="0">
                        <a:solidFill>
                          <a:srgbClr val="000000"/>
                        </a:solidFill>
                        <a:effectLst/>
                        <a:latin typeface="Calibri"/>
                      </a:endParaRPr>
                    </a:p>
                  </a:txBody>
                  <a:tcPr marL="9525" marR="9525" marT="9525" marB="0" anchor="ctr"/>
                </a:tc>
                <a:tc>
                  <a:txBody>
                    <a:bodyPr/>
                    <a:lstStyle/>
                    <a:p>
                      <a:pPr algn="ctr" fontAlgn="ctr"/>
                      <a:r>
                        <a:rPr lang="en-US" sz="1100" u="none" strike="noStrike" dirty="0">
                          <a:effectLst/>
                        </a:rPr>
                        <a:t>30.1</a:t>
                      </a:r>
                      <a:endParaRPr lang="en-US" sz="1100" b="1" i="0" u="none" strike="noStrike" dirty="0">
                        <a:solidFill>
                          <a:srgbClr val="000000"/>
                        </a:solidFill>
                        <a:effectLst/>
                        <a:latin typeface="Calibri"/>
                      </a:endParaRPr>
                    </a:p>
                  </a:txBody>
                  <a:tcPr marL="9525" marR="9525" marT="9525" marB="0" anchor="ctr"/>
                </a:tc>
              </a:tr>
              <a:tr h="185738">
                <a:tc>
                  <a:txBody>
                    <a:bodyPr/>
                    <a:lstStyle/>
                    <a:p>
                      <a:pPr algn="ctr" fontAlgn="ctr"/>
                      <a:r>
                        <a:rPr lang="en-US" sz="1100" u="none" strike="noStrike" dirty="0">
                          <a:effectLst/>
                        </a:rPr>
                        <a:t>Pluto</a:t>
                      </a:r>
                      <a:endParaRPr lang="en-US" sz="1100" b="1" i="0" u="none" strike="noStrike" dirty="0">
                        <a:solidFill>
                          <a:srgbClr val="000000"/>
                        </a:solidFill>
                        <a:effectLst/>
                        <a:latin typeface="Calibri"/>
                      </a:endParaRPr>
                    </a:p>
                  </a:txBody>
                  <a:tcPr marL="9525" marR="9525" marT="9525" marB="0" anchor="ctr"/>
                </a:tc>
                <a:tc>
                  <a:txBody>
                    <a:bodyPr/>
                    <a:lstStyle/>
                    <a:p>
                      <a:pPr algn="ctr" fontAlgn="ctr"/>
                      <a:r>
                        <a:rPr lang="en-US" sz="1100" u="none" strike="noStrike" dirty="0">
                          <a:effectLst/>
                        </a:rPr>
                        <a:t>49.0</a:t>
                      </a:r>
                      <a:endParaRPr lang="en-US" sz="1100" b="1" i="0" u="none" strike="noStrike" dirty="0">
                        <a:solidFill>
                          <a:srgbClr val="000000"/>
                        </a:solidFill>
                        <a:effectLst/>
                        <a:latin typeface="Calibri"/>
                      </a:endParaRPr>
                    </a:p>
                  </a:txBody>
                  <a:tcPr marL="9525" marR="9525" marT="9525" marB="0" anchor="ctr"/>
                </a:tc>
              </a:tr>
              <a:tr h="185738">
                <a:tc>
                  <a:txBody>
                    <a:bodyPr/>
                    <a:lstStyle/>
                    <a:p>
                      <a:pPr algn="ctr" fontAlgn="ctr"/>
                      <a:r>
                        <a:rPr lang="en-US" sz="1100" u="none" strike="noStrike" dirty="0">
                          <a:effectLst/>
                        </a:rPr>
                        <a:t>Kuiper Belt</a:t>
                      </a:r>
                      <a:endParaRPr lang="en-US" sz="1100" b="1" i="0" u="none" strike="noStrike" dirty="0">
                        <a:solidFill>
                          <a:srgbClr val="000000"/>
                        </a:solidFill>
                        <a:effectLst/>
                        <a:latin typeface="Calibri"/>
                      </a:endParaRPr>
                    </a:p>
                  </a:txBody>
                  <a:tcPr marL="9525" marR="9525" marT="9525" marB="0" anchor="ctr"/>
                </a:tc>
                <a:tc>
                  <a:txBody>
                    <a:bodyPr/>
                    <a:lstStyle/>
                    <a:p>
                      <a:pPr algn="ctr" fontAlgn="ctr"/>
                      <a:r>
                        <a:rPr lang="en-US" sz="1100" u="none" strike="noStrike" dirty="0">
                          <a:effectLst/>
                        </a:rPr>
                        <a:t>50.0</a:t>
                      </a:r>
                      <a:endParaRPr lang="en-US" sz="1100" b="1" i="0" u="none" strike="noStrike" dirty="0">
                        <a:solidFill>
                          <a:srgbClr val="000000"/>
                        </a:solidFill>
                        <a:effectLst/>
                        <a:latin typeface="Calibri"/>
                      </a:endParaRPr>
                    </a:p>
                  </a:txBody>
                  <a:tcPr marL="9525" marR="9525" marT="9525" marB="0" anchor="ctr"/>
                </a:tc>
              </a:tr>
            </a:tbl>
          </a:graphicData>
        </a:graphic>
      </p:graphicFrame>
      <p:sp>
        <p:nvSpPr>
          <p:cNvPr id="4" name="Right Arrow 3"/>
          <p:cNvSpPr/>
          <p:nvPr/>
        </p:nvSpPr>
        <p:spPr>
          <a:xfrm rot="10800000">
            <a:off x="685800" y="5791200"/>
            <a:ext cx="3505200" cy="609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 name="Right Arrow 5"/>
          <p:cNvSpPr/>
          <p:nvPr/>
        </p:nvSpPr>
        <p:spPr>
          <a:xfrm rot="16200000">
            <a:off x="8115300" y="3390899"/>
            <a:ext cx="1752600"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 name="TextBox 6"/>
          <p:cNvSpPr txBox="1"/>
          <p:nvPr/>
        </p:nvSpPr>
        <p:spPr>
          <a:xfrm>
            <a:off x="4343400" y="5911334"/>
            <a:ext cx="4191000" cy="369332"/>
          </a:xfrm>
          <a:prstGeom prst="rect">
            <a:avLst/>
          </a:prstGeom>
          <a:solidFill>
            <a:srgbClr val="00B0F0"/>
          </a:solidFill>
        </p:spPr>
        <p:txBody>
          <a:bodyPr wrap="square" rtlCol="0">
            <a:spAutoFit/>
          </a:bodyPr>
          <a:lstStyle/>
          <a:p>
            <a:pPr algn="ctr"/>
            <a:r>
              <a:rPr lang="en-US" b="1" dirty="0" smtClean="0"/>
              <a:t>Biblical Perspective</a:t>
            </a:r>
          </a:p>
        </p:txBody>
      </p:sp>
    </p:spTree>
    <p:extLst>
      <p:ext uri="{BB962C8B-B14F-4D97-AF65-F5344CB8AC3E}">
        <p14:creationId xmlns:p14="http://schemas.microsoft.com/office/powerpoint/2010/main" val="37284674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Appendix</a:t>
            </a:r>
            <a:endParaRPr lang="en-US" b="1" dirty="0"/>
          </a:p>
        </p:txBody>
      </p:sp>
    </p:spTree>
    <p:extLst>
      <p:ext uri="{BB962C8B-B14F-4D97-AF65-F5344CB8AC3E}">
        <p14:creationId xmlns:p14="http://schemas.microsoft.com/office/powerpoint/2010/main" val="115864779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Sign of Yahushua: Matthew 24</a:t>
            </a:r>
            <a:endParaRPr lang="en-US" b="1" dirty="0"/>
          </a:p>
        </p:txBody>
      </p:sp>
      <p:sp>
        <p:nvSpPr>
          <p:cNvPr id="3" name="Content Placeholder 2"/>
          <p:cNvSpPr>
            <a:spLocks noGrp="1"/>
          </p:cNvSpPr>
          <p:nvPr>
            <p:ph idx="1"/>
          </p:nvPr>
        </p:nvSpPr>
        <p:spPr>
          <a:xfrm>
            <a:off x="0" y="1219200"/>
            <a:ext cx="9144000" cy="5638800"/>
          </a:xfrm>
        </p:spPr>
        <p:txBody>
          <a:bodyPr>
            <a:noAutofit/>
          </a:bodyPr>
          <a:lstStyle/>
          <a:p>
            <a:r>
              <a:rPr lang="en-US" sz="1000" b="1" dirty="0" smtClean="0"/>
              <a:t>Mat </a:t>
            </a:r>
            <a:r>
              <a:rPr lang="en-US" sz="1000" b="1" dirty="0"/>
              <a:t>24:1</a:t>
            </a:r>
            <a:r>
              <a:rPr lang="en-US" sz="1000" dirty="0"/>
              <a:t>  And going out, </a:t>
            </a:r>
            <a:r>
              <a:rPr lang="he-IL" sz="1000" dirty="0"/>
              <a:t>יהושע</a:t>
            </a:r>
            <a:r>
              <a:rPr lang="en-US" sz="1000" dirty="0"/>
              <a:t> went away from the Set-apart Place, and His taught ones came near to point out to Him the buildings of the Set-apart Place. </a:t>
            </a:r>
          </a:p>
          <a:p>
            <a:r>
              <a:rPr lang="en-US" sz="1000" dirty="0"/>
              <a:t>Mat 24:2  And </a:t>
            </a:r>
            <a:r>
              <a:rPr lang="he-IL" sz="1000" dirty="0"/>
              <a:t>יהושע</a:t>
            </a:r>
            <a:r>
              <a:rPr lang="en-US" sz="1000" dirty="0"/>
              <a:t> said to them, “Do you not see all these? Truly, I say to you, not one stone shall be left here upon another, at all, which shall not be thrown down.” </a:t>
            </a:r>
          </a:p>
          <a:p>
            <a:r>
              <a:rPr lang="en-US" sz="1000" dirty="0"/>
              <a:t>Mat 24:3  And as He sat on the Mount of Olives, the taught ones came to Him separately, saying, “Say to us, when shall this be, and what is the sign of Your coming, and of the end of the age?” </a:t>
            </a:r>
          </a:p>
          <a:p>
            <a:r>
              <a:rPr lang="en-US" sz="1000" dirty="0"/>
              <a:t>Mat 24:4  And </a:t>
            </a:r>
            <a:r>
              <a:rPr lang="he-IL" sz="1000" dirty="0"/>
              <a:t>יהושע</a:t>
            </a:r>
            <a:r>
              <a:rPr lang="en-US" sz="1000" dirty="0"/>
              <a:t> answering, said to them, “Take heed that no one leads you astray. </a:t>
            </a:r>
          </a:p>
          <a:p>
            <a:r>
              <a:rPr lang="en-US" sz="1000" dirty="0"/>
              <a:t>Mat 24:5  “For many shall come in My Name, saying, ‘I am the Messiah,’ and they shall lead many astray. </a:t>
            </a:r>
          </a:p>
          <a:p>
            <a:r>
              <a:rPr lang="en-US" sz="1000" dirty="0"/>
              <a:t>Mat 24:6  “And you shall begin to hear of fightings and reports of fightings. See that you are not troubled, for these have to take place, but the end is not yet. </a:t>
            </a:r>
          </a:p>
          <a:p>
            <a:r>
              <a:rPr lang="en-US" sz="1000" dirty="0"/>
              <a:t>Mat 24:7  “For nation shall rise against nation, and reign against reign. And there shall be scarcities of food, and deadly diseases, and earthquakes in places. </a:t>
            </a:r>
          </a:p>
          <a:p>
            <a:r>
              <a:rPr lang="en-US" sz="1000" dirty="0"/>
              <a:t>Mat 24:8  “And all these are the beginning of birth pains. </a:t>
            </a:r>
          </a:p>
          <a:p>
            <a:r>
              <a:rPr lang="en-US" sz="1000" dirty="0"/>
              <a:t>Mat 24:9  “Then they shall deliver you up to affliction and kill you, and you shall be hated by all nations for My Name’s sake. </a:t>
            </a:r>
          </a:p>
          <a:p>
            <a:r>
              <a:rPr lang="en-US" sz="1000" dirty="0"/>
              <a:t>Mat 24:10  “And then many shall stumble, and they shall deliver up one another, and shall hate one another. </a:t>
            </a:r>
          </a:p>
          <a:p>
            <a:r>
              <a:rPr lang="en-US" sz="1000" dirty="0"/>
              <a:t>Mat 24:11  “And many false prophets shall rise up and lead many astray. </a:t>
            </a:r>
          </a:p>
          <a:p>
            <a:r>
              <a:rPr lang="en-US" sz="1000" dirty="0"/>
              <a:t>Mat 24:12  “And because of the increase in lawlessness, the love of many shall become cold. </a:t>
            </a:r>
          </a:p>
          <a:p>
            <a:r>
              <a:rPr lang="en-US" sz="1000" dirty="0"/>
              <a:t>Mat 24:13  “But he who shall have endured to the end shall be saved.</a:t>
            </a:r>
            <a:r>
              <a:rPr lang="en-US" sz="1000" baseline="30000" dirty="0"/>
              <a:t>1</a:t>
            </a:r>
            <a:r>
              <a:rPr lang="en-US" sz="1000" dirty="0"/>
              <a:t> Footnote:</a:t>
            </a:r>
            <a:r>
              <a:rPr lang="en-US" sz="1000" baseline="30000" dirty="0"/>
              <a:t>1</a:t>
            </a:r>
            <a:r>
              <a:rPr lang="en-US" sz="1000" dirty="0"/>
              <a:t>See 10:22. </a:t>
            </a:r>
          </a:p>
          <a:p>
            <a:r>
              <a:rPr lang="en-US" sz="1000" dirty="0"/>
              <a:t>Mat 24:14  “And this Good News of the reign shall be proclaimed in all the world as a witness to all the nations, and then the end shall come. </a:t>
            </a:r>
          </a:p>
          <a:p>
            <a:r>
              <a:rPr lang="en-US" sz="1000" dirty="0"/>
              <a:t>Mat 24:15  “So when you see the ‘abomination that lays waste,’</a:t>
            </a:r>
            <a:r>
              <a:rPr lang="en-US" sz="1000" baseline="30000" dirty="0"/>
              <a:t>1</a:t>
            </a:r>
            <a:r>
              <a:rPr lang="en-US" sz="1000" dirty="0"/>
              <a:t> spoken of by Dani’ĕl the prophet, set up in the set-apart place” – he who reads, let him understand – Footnote:</a:t>
            </a:r>
            <a:r>
              <a:rPr lang="en-US" sz="1000" baseline="30000" dirty="0"/>
              <a:t>1</a:t>
            </a:r>
            <a:r>
              <a:rPr lang="en-US" sz="1000" dirty="0"/>
              <a:t>See </a:t>
            </a:r>
            <a:r>
              <a:rPr lang="en-US" sz="1000" i="1" dirty="0"/>
              <a:t>Abomination that lays waste</a:t>
            </a:r>
            <a:r>
              <a:rPr lang="en-US" sz="1000" dirty="0"/>
              <a:t> in Explanatory Notes. </a:t>
            </a:r>
          </a:p>
          <a:p>
            <a:r>
              <a:rPr lang="en-US" sz="1000" dirty="0"/>
              <a:t>Mat 24:16  “then let those who are in Yehuḏah flee to the mountains. </a:t>
            </a:r>
          </a:p>
          <a:p>
            <a:r>
              <a:rPr lang="en-US" sz="1000" dirty="0"/>
              <a:t>Mat 24:17  “Let him who is on the house-top not come down to take whatever out of his house. </a:t>
            </a:r>
          </a:p>
          <a:p>
            <a:r>
              <a:rPr lang="en-US" sz="1000" dirty="0"/>
              <a:t>Mat 24:18  “And let him who is in the field not turn back to get his garments. </a:t>
            </a:r>
          </a:p>
          <a:p>
            <a:r>
              <a:rPr lang="en-US" sz="1000" dirty="0"/>
              <a:t>Mat 24:19  “And woe to those who are pregnant and to those who are nursing children in those days! </a:t>
            </a:r>
          </a:p>
          <a:p>
            <a:r>
              <a:rPr lang="en-US" sz="1000" dirty="0"/>
              <a:t>Mat 24:20  “And pray that your flight does not take place in winter or on the Sabbath. </a:t>
            </a:r>
          </a:p>
          <a:p>
            <a:r>
              <a:rPr lang="en-US" sz="1000" dirty="0"/>
              <a:t>Mat 24:21  “For then there shall be great distress,</a:t>
            </a:r>
            <a:r>
              <a:rPr lang="en-US" sz="1000" baseline="30000" dirty="0"/>
              <a:t>1</a:t>
            </a:r>
            <a:r>
              <a:rPr lang="en-US" sz="1000" dirty="0"/>
              <a:t> such as has not been since the beginning of the world until this time, no, nor ever shall be. Footnote:</a:t>
            </a:r>
            <a:r>
              <a:rPr lang="en-US" sz="1000" baseline="30000" dirty="0"/>
              <a:t>1</a:t>
            </a:r>
            <a:r>
              <a:rPr lang="en-US" sz="1000" dirty="0"/>
              <a:t>Or </a:t>
            </a:r>
            <a:r>
              <a:rPr lang="en-US" sz="1000" i="1" dirty="0"/>
              <a:t>great pressure</a:t>
            </a:r>
            <a:r>
              <a:rPr lang="en-US" sz="1000" dirty="0"/>
              <a:t>, or </a:t>
            </a:r>
            <a:r>
              <a:rPr lang="en-US" sz="1000" i="1" dirty="0"/>
              <a:t>great affliction</a:t>
            </a:r>
            <a:r>
              <a:rPr lang="en-US" sz="1000" dirty="0"/>
              <a:t>. </a:t>
            </a:r>
          </a:p>
          <a:p>
            <a:r>
              <a:rPr lang="en-US" sz="1000" dirty="0"/>
              <a:t>Mat 24:22  “And if those days were not shortened, no flesh would be saved, but for the sake of the chosen ones those days shall be shortened. </a:t>
            </a:r>
          </a:p>
          <a:p>
            <a:r>
              <a:rPr lang="en-US" sz="1000" dirty="0"/>
              <a:t>Mat 24:23  “If anyone then says to you, ‘Look, here is the Messiah!’ or ‘There!’ do not believe. </a:t>
            </a:r>
          </a:p>
          <a:p>
            <a:r>
              <a:rPr lang="en-US" sz="1000" dirty="0"/>
              <a:t>Mat 24:24  “For false messiahs and false prophets shall arise, and they shall show great signs and wonders, so as to lead astray, if possible, even the chosen ones. </a:t>
            </a:r>
          </a:p>
          <a:p>
            <a:r>
              <a:rPr lang="en-US" sz="1000" dirty="0"/>
              <a:t>Mat 24:25  “See, I have forewarned you. </a:t>
            </a:r>
            <a:r>
              <a:rPr lang="en-US" sz="1000" dirty="0" smtClean="0"/>
              <a:t>he Coming of Yahushua</a:t>
            </a:r>
            <a:endParaRPr lang="en-US" sz="1000" dirty="0"/>
          </a:p>
        </p:txBody>
      </p:sp>
    </p:spTree>
    <p:extLst>
      <p:ext uri="{BB962C8B-B14F-4D97-AF65-F5344CB8AC3E}">
        <p14:creationId xmlns:p14="http://schemas.microsoft.com/office/powerpoint/2010/main" val="251995556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Sign of Yahushua: Matthew 24</a:t>
            </a:r>
          </a:p>
        </p:txBody>
      </p:sp>
      <p:sp>
        <p:nvSpPr>
          <p:cNvPr id="3" name="Content Placeholder 2"/>
          <p:cNvSpPr>
            <a:spLocks noGrp="1"/>
          </p:cNvSpPr>
          <p:nvPr>
            <p:ph idx="1"/>
          </p:nvPr>
        </p:nvSpPr>
        <p:spPr>
          <a:xfrm>
            <a:off x="0" y="1219200"/>
            <a:ext cx="9144000" cy="5638800"/>
          </a:xfrm>
        </p:spPr>
        <p:txBody>
          <a:bodyPr>
            <a:noAutofit/>
          </a:bodyPr>
          <a:lstStyle/>
          <a:p>
            <a:r>
              <a:rPr lang="en-US" sz="1000" dirty="0"/>
              <a:t>Mat 24:26  “So if they say to you, ‘Look, He is in the desert!’ do not go out; or ‘Look, He is in the inner rooms!’ do not believe. </a:t>
            </a:r>
          </a:p>
          <a:p>
            <a:r>
              <a:rPr lang="en-US" sz="1000" dirty="0"/>
              <a:t>Mat 24:27  “For as the lightning comes from the east and shines to the west, so also shall the coming of the Son of Aḏam be. </a:t>
            </a:r>
          </a:p>
          <a:p>
            <a:r>
              <a:rPr lang="en-US" sz="1000" dirty="0"/>
              <a:t>Mat 24:28  “For wherever the dead body is, there the eagles shall be gathered together.</a:t>
            </a:r>
            <a:r>
              <a:rPr lang="en-US" sz="1000" baseline="30000" dirty="0"/>
              <a:t>1</a:t>
            </a:r>
            <a:r>
              <a:rPr lang="en-US" sz="1000" dirty="0"/>
              <a:t> Footnote:</a:t>
            </a:r>
            <a:r>
              <a:rPr lang="en-US" sz="1000" baseline="30000" dirty="0"/>
              <a:t>1</a:t>
            </a:r>
            <a:r>
              <a:rPr lang="en-US" sz="1000" dirty="0"/>
              <a:t>Lk. 17:37. </a:t>
            </a:r>
          </a:p>
          <a:p>
            <a:r>
              <a:rPr lang="en-US" sz="1000" b="1" dirty="0">
                <a:solidFill>
                  <a:srgbClr val="FF0000"/>
                </a:solidFill>
              </a:rPr>
              <a:t>Mat 24:29  “And immediately after the distress</a:t>
            </a:r>
            <a:r>
              <a:rPr lang="en-US" sz="1000" b="1" baseline="30000" dirty="0">
                <a:solidFill>
                  <a:srgbClr val="FF0000"/>
                </a:solidFill>
              </a:rPr>
              <a:t>1</a:t>
            </a:r>
            <a:r>
              <a:rPr lang="en-US" sz="1000" b="1" dirty="0">
                <a:solidFill>
                  <a:srgbClr val="FF0000"/>
                </a:solidFill>
              </a:rPr>
              <a:t> of those days the sun shall be darkened, and the moon shall not give its light, and the stars shall fall from the heaven, and the powers of the heavens shall be shaken. Footnote:</a:t>
            </a:r>
            <a:r>
              <a:rPr lang="en-US" sz="1000" b="1" baseline="30000" dirty="0">
                <a:solidFill>
                  <a:srgbClr val="FF0000"/>
                </a:solidFill>
              </a:rPr>
              <a:t>1</a:t>
            </a:r>
            <a:r>
              <a:rPr lang="en-US" sz="1000" b="1" dirty="0">
                <a:solidFill>
                  <a:srgbClr val="FF0000"/>
                </a:solidFill>
              </a:rPr>
              <a:t>Or </a:t>
            </a:r>
            <a:r>
              <a:rPr lang="en-US" sz="1000" b="1" i="1" dirty="0">
                <a:solidFill>
                  <a:srgbClr val="FF0000"/>
                </a:solidFill>
              </a:rPr>
              <a:t>pressure</a:t>
            </a:r>
            <a:r>
              <a:rPr lang="en-US" sz="1000" b="1" dirty="0">
                <a:solidFill>
                  <a:srgbClr val="FF0000"/>
                </a:solidFill>
              </a:rPr>
              <a:t>. </a:t>
            </a:r>
          </a:p>
          <a:p>
            <a:r>
              <a:rPr lang="en-US" sz="1000" b="1" dirty="0">
                <a:solidFill>
                  <a:srgbClr val="FF0000"/>
                </a:solidFill>
              </a:rPr>
              <a:t>Mat 24:30  “And then the sign of the Son of Aḏam shall appear in the heaven, and then all the tribes of the earth shall mourn, and they shall see the Son of Aḏam coming on the clouds of the heaven with power and much esteem. </a:t>
            </a:r>
          </a:p>
          <a:p>
            <a:r>
              <a:rPr lang="en-US" sz="1000" b="1" dirty="0">
                <a:solidFill>
                  <a:srgbClr val="FF0000"/>
                </a:solidFill>
              </a:rPr>
              <a:t>Mat 24:31  “And He shall send His messengers with a great sound of a trumpet, and they shall gather together His chosen ones from the four winds, from one end of the heavens to the other. </a:t>
            </a:r>
          </a:p>
          <a:p>
            <a:r>
              <a:rPr lang="en-US" sz="1000" dirty="0"/>
              <a:t>Mat 24:32  “And learn this parable from the fig tree: When its branch has already become tender and puts forth leaves, you know that the summer is near. </a:t>
            </a:r>
          </a:p>
          <a:p>
            <a:r>
              <a:rPr lang="en-US" sz="1000" dirty="0"/>
              <a:t>Mat 24:33  “So you also, when you see all these, know that He is near, at the doors. </a:t>
            </a:r>
          </a:p>
          <a:p>
            <a:r>
              <a:rPr lang="en-US" sz="1000" dirty="0"/>
              <a:t>Mat 24:34  “Truly, I say to you, this generation shall by no means pass away until all this takes place. </a:t>
            </a:r>
          </a:p>
          <a:p>
            <a:r>
              <a:rPr lang="en-US" sz="1000" dirty="0"/>
              <a:t>Mat 24:35  “The heaven and the earth shall pass away, but My words shall by no means pass away. </a:t>
            </a:r>
          </a:p>
          <a:p>
            <a:r>
              <a:rPr lang="en-US" sz="1000" dirty="0"/>
              <a:t>Mat 24:36  “But concerning that day and the hour no one knows, not even the messengers of the heavens, but My Father only.</a:t>
            </a:r>
            <a:r>
              <a:rPr lang="en-US" sz="1000" baseline="30000" dirty="0"/>
              <a:t>1</a:t>
            </a:r>
            <a:r>
              <a:rPr lang="en-US" sz="1000" dirty="0"/>
              <a:t> Footnote:</a:t>
            </a:r>
            <a:r>
              <a:rPr lang="en-US" sz="1000" baseline="30000" dirty="0"/>
              <a:t>1</a:t>
            </a:r>
            <a:r>
              <a:rPr lang="en-US" sz="1000" dirty="0"/>
              <a:t>Mk. 13:32. </a:t>
            </a:r>
          </a:p>
          <a:p>
            <a:r>
              <a:rPr lang="en-US" sz="1000" dirty="0"/>
              <a:t>Mat 24:37  “And as the days of Noaḥ, so also shall the coming of the Son of Aḏam be. </a:t>
            </a:r>
          </a:p>
          <a:p>
            <a:r>
              <a:rPr lang="en-US" sz="1000" dirty="0"/>
              <a:t>Mat 24:38  “For as they were in the days before the flood, eating and drinking, marrying and giving in marriage, until the day that Noaḥ entered into the ark, </a:t>
            </a:r>
          </a:p>
          <a:p>
            <a:r>
              <a:rPr lang="en-US" sz="1000" dirty="0"/>
              <a:t>Mat 24:39  and they did not know until the flood came and took them all away, so also shall the coming of the Son of Aḏam be. </a:t>
            </a:r>
          </a:p>
          <a:p>
            <a:r>
              <a:rPr lang="en-US" sz="1000" dirty="0"/>
              <a:t>Mat 24:40  “Then two shall be in the field, the one is taken and the one is left. </a:t>
            </a:r>
          </a:p>
          <a:p>
            <a:r>
              <a:rPr lang="en-US" sz="1000" dirty="0"/>
              <a:t>Mat 24:41  “Two shall be grinding at the mill, one is taken and one is left. </a:t>
            </a:r>
          </a:p>
          <a:p>
            <a:r>
              <a:rPr lang="en-US" sz="1000" dirty="0"/>
              <a:t>Mat 24:42  “Watch therefore, for you do not know what hour your Master is coming. </a:t>
            </a:r>
          </a:p>
          <a:p>
            <a:r>
              <a:rPr lang="en-US" sz="1000" dirty="0"/>
              <a:t>Mat 24:43  “And know this, that if the master of the house had known what hour the thief would come, he would have watched and not allowed his house to be broken into. </a:t>
            </a:r>
          </a:p>
          <a:p>
            <a:r>
              <a:rPr lang="en-US" sz="1000" b="1" dirty="0">
                <a:solidFill>
                  <a:srgbClr val="0070C0"/>
                </a:solidFill>
              </a:rPr>
              <a:t>Mat 24:44  “Because of this, be ready too, for the Son of Aḏam is coming at an hour when you do not expect Him. </a:t>
            </a:r>
          </a:p>
          <a:p>
            <a:r>
              <a:rPr lang="en-US" sz="1000" b="1" dirty="0">
                <a:solidFill>
                  <a:srgbClr val="0070C0"/>
                </a:solidFill>
              </a:rPr>
              <a:t>Mat 24:45  “Who then is a trustworthy and wise servant, whom his master set over his household, to give them food in season? </a:t>
            </a:r>
          </a:p>
          <a:p>
            <a:r>
              <a:rPr lang="en-US" sz="1000" b="1" dirty="0">
                <a:solidFill>
                  <a:srgbClr val="0070C0"/>
                </a:solidFill>
              </a:rPr>
              <a:t>Mat 24:46  “Blessed is that servant whom his master, having come, shall find so doing. </a:t>
            </a:r>
          </a:p>
          <a:p>
            <a:r>
              <a:rPr lang="en-US" sz="1000" b="1" dirty="0">
                <a:solidFill>
                  <a:srgbClr val="0070C0"/>
                </a:solidFill>
              </a:rPr>
              <a:t>Mat 24:47  “Truly, I say to you that he shall set him over all his possessions. </a:t>
            </a:r>
          </a:p>
          <a:p>
            <a:r>
              <a:rPr lang="en-US" sz="1000" b="1" dirty="0">
                <a:solidFill>
                  <a:srgbClr val="0070C0"/>
                </a:solidFill>
              </a:rPr>
              <a:t>Mat 24:48  “But if that evil servant says in his heart, ‘My master is delaying his coming,’ </a:t>
            </a:r>
          </a:p>
          <a:p>
            <a:r>
              <a:rPr lang="en-US" sz="1000" b="1" dirty="0">
                <a:solidFill>
                  <a:srgbClr val="0070C0"/>
                </a:solidFill>
              </a:rPr>
              <a:t>Mat 24:49  and begins to beat his fellow servants, and to eat and drink with the drunkards, </a:t>
            </a:r>
          </a:p>
          <a:p>
            <a:r>
              <a:rPr lang="en-US" sz="1000" b="1" dirty="0">
                <a:solidFill>
                  <a:srgbClr val="0070C0"/>
                </a:solidFill>
              </a:rPr>
              <a:t>Mat 24:50  the master of that servant shall come on a day when he does not expect it, and at an hour he does not know, </a:t>
            </a:r>
          </a:p>
          <a:p>
            <a:r>
              <a:rPr lang="en-US" sz="900" b="1" dirty="0">
                <a:solidFill>
                  <a:srgbClr val="0070C0"/>
                </a:solidFill>
              </a:rPr>
              <a:t>Mat 24:51  and shall cut him in two and appoint him his portion with the hypocrites – there shall be weeping and gnashing of teeth. </a:t>
            </a:r>
          </a:p>
        </p:txBody>
      </p:sp>
    </p:spTree>
    <p:extLst>
      <p:ext uri="{BB962C8B-B14F-4D97-AF65-F5344CB8AC3E}">
        <p14:creationId xmlns:p14="http://schemas.microsoft.com/office/powerpoint/2010/main" val="45540156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Daniel 9 Prayer of Repentance</a:t>
            </a:r>
            <a:endParaRPr lang="en-US" b="1" dirty="0"/>
          </a:p>
        </p:txBody>
      </p:sp>
      <p:sp>
        <p:nvSpPr>
          <p:cNvPr id="4" name="Content Placeholder 3"/>
          <p:cNvSpPr>
            <a:spLocks noGrp="1"/>
          </p:cNvSpPr>
          <p:nvPr>
            <p:ph idx="1"/>
          </p:nvPr>
        </p:nvSpPr>
        <p:spPr>
          <a:xfrm>
            <a:off x="304800" y="1219200"/>
            <a:ext cx="8534400" cy="5257800"/>
          </a:xfrm>
        </p:spPr>
        <p:txBody>
          <a:bodyPr>
            <a:normAutofit fontScale="25000" lnSpcReduction="20000"/>
          </a:bodyPr>
          <a:lstStyle/>
          <a:p>
            <a:r>
              <a:rPr lang="en-US" b="1" dirty="0"/>
              <a:t>Dan 9:1</a:t>
            </a:r>
            <a:r>
              <a:rPr lang="en-US" dirty="0"/>
              <a:t>  In the first year of Dareyawesh the son of Aḥashwĕrosh, of the seed of the Medes, who was set up as sovereign over the reign of the Chaldeans – </a:t>
            </a:r>
          </a:p>
          <a:p>
            <a:r>
              <a:rPr lang="en-US" dirty="0"/>
              <a:t>Dan 9:2  in the first year of his reign I, Dani’ĕl, observed from the Scriptures the number of the years, according to the word of </a:t>
            </a:r>
            <a:r>
              <a:rPr lang="he-IL" dirty="0"/>
              <a:t>יהוה</a:t>
            </a:r>
            <a:r>
              <a:rPr lang="en-US" dirty="0"/>
              <a:t> given to Yirmeyah the prophet, for the completion of the wastes of Yerushalayim would be seventy years. </a:t>
            </a:r>
          </a:p>
          <a:p>
            <a:r>
              <a:rPr lang="en-US" dirty="0"/>
              <a:t>Dan 9:3  So I set my face toward </a:t>
            </a:r>
            <a:r>
              <a:rPr lang="he-IL" dirty="0"/>
              <a:t>יהוה</a:t>
            </a:r>
            <a:r>
              <a:rPr lang="en-US" dirty="0"/>
              <a:t> the Elohim to seek by prayer and supplications, with fasting, and sackcloth, and ashes. </a:t>
            </a:r>
          </a:p>
          <a:p>
            <a:r>
              <a:rPr lang="en-US" dirty="0"/>
              <a:t>Dan 9:4  And I prayed to </a:t>
            </a:r>
            <a:r>
              <a:rPr lang="he-IL" dirty="0"/>
              <a:t>יהוה</a:t>
            </a:r>
            <a:r>
              <a:rPr lang="en-US" dirty="0"/>
              <a:t> my Elohim, and made confession, and said, “O </a:t>
            </a:r>
            <a:r>
              <a:rPr lang="he-IL" dirty="0"/>
              <a:t>יהוה</a:t>
            </a:r>
            <a:r>
              <a:rPr lang="en-US" dirty="0"/>
              <a:t>, great and awesome Ěl, guarding the covenant and the kindness to those who love Him, and to those who guard His commands. </a:t>
            </a:r>
          </a:p>
          <a:p>
            <a:r>
              <a:rPr lang="en-US" dirty="0"/>
              <a:t>Dan 9:5  “We have sinned and did crookedness, and did wrong and rebelled, to turn aside from Your commands and from Your right-rulings. </a:t>
            </a:r>
          </a:p>
          <a:p>
            <a:r>
              <a:rPr lang="en-US" dirty="0"/>
              <a:t>Dan 9:6  “And we have not listened to Your servants the prophets, who spoke in Your Name to our sovereigns, our heads, and our fathers, and to all the people of the land. </a:t>
            </a:r>
          </a:p>
          <a:p>
            <a:r>
              <a:rPr lang="en-US" dirty="0"/>
              <a:t>Dan 9:7  “O </a:t>
            </a:r>
            <a:r>
              <a:rPr lang="he-IL" dirty="0"/>
              <a:t>יהוה</a:t>
            </a:r>
            <a:r>
              <a:rPr lang="en-US" dirty="0"/>
              <a:t>, to You is the righteousness, and to us the shame of face, as it is this day – to the men of Yehuḏah, to the inhabitants of Yerushalayim and all Yisra’ĕl, those near and those far off in all the lands to which You have driven them, because of their trespass which they have trespassed against You. </a:t>
            </a:r>
          </a:p>
          <a:p>
            <a:r>
              <a:rPr lang="en-US" dirty="0"/>
              <a:t>Dan 9:8  “O Master, to us is the shame of face, to our sovereigns, to our heads, and to our fathers, because we have sinned against You. </a:t>
            </a:r>
          </a:p>
          <a:p>
            <a:r>
              <a:rPr lang="en-US" dirty="0"/>
              <a:t>Dan 9:9  “To </a:t>
            </a:r>
            <a:r>
              <a:rPr lang="he-IL" dirty="0"/>
              <a:t>יהוה</a:t>
            </a:r>
            <a:r>
              <a:rPr lang="en-US" dirty="0"/>
              <a:t> our Elohim are the compassions and forgivenesses, for we have rebelled against Him. </a:t>
            </a:r>
          </a:p>
          <a:p>
            <a:r>
              <a:rPr lang="en-US" dirty="0"/>
              <a:t>Dan 9:10  “And we have not obeyed the voice of </a:t>
            </a:r>
            <a:r>
              <a:rPr lang="he-IL" dirty="0"/>
              <a:t>יהוה</a:t>
            </a:r>
            <a:r>
              <a:rPr lang="en-US" dirty="0"/>
              <a:t> our Elohim, to walk in His Torot, which He set before us through His servants the prophets. </a:t>
            </a:r>
          </a:p>
          <a:p>
            <a:r>
              <a:rPr lang="en-US" dirty="0"/>
              <a:t>Dan 9:11  “And all Yisra’ĕl have transgressed Your Torah, and turned aside, so as not to obey Your voice. So the curse and the oath written in the Torah of Mosheh the servant of Elohim have been poured out on us, for we have sinned against Him. </a:t>
            </a:r>
          </a:p>
          <a:p>
            <a:r>
              <a:rPr lang="en-US" dirty="0"/>
              <a:t>Dan 9:12  “And He has confirmed His words, which He spoke against us and against our rulers who judged us, by bringing upon us great evil. For under all the heavens there has not been done like what was done to Yerushalayim. </a:t>
            </a:r>
          </a:p>
          <a:p>
            <a:r>
              <a:rPr lang="en-US" dirty="0"/>
              <a:t>Dan 9:13  “As it is written in the Torah of Mosheh, all this evil has come upon us, and we have not entreated the face of </a:t>
            </a:r>
            <a:r>
              <a:rPr lang="he-IL" dirty="0"/>
              <a:t>יהוה</a:t>
            </a:r>
            <a:r>
              <a:rPr lang="en-US" dirty="0"/>
              <a:t> our Elohim, to turn back from our crookednesses, and to study Your truth. </a:t>
            </a:r>
          </a:p>
          <a:p>
            <a:r>
              <a:rPr lang="en-US" dirty="0"/>
              <a:t>Dan 9:14  “Hence </a:t>
            </a:r>
            <a:r>
              <a:rPr lang="he-IL" dirty="0"/>
              <a:t>יהוה</a:t>
            </a:r>
            <a:r>
              <a:rPr lang="en-US" dirty="0"/>
              <a:t> has watched over the evil and has brought it upon us. For </a:t>
            </a:r>
            <a:r>
              <a:rPr lang="he-IL" dirty="0"/>
              <a:t>יהוה</a:t>
            </a:r>
            <a:r>
              <a:rPr lang="en-US" dirty="0"/>
              <a:t> our Elohim is righteous in all the works which He has done, but we have not obeyed His voice. </a:t>
            </a:r>
          </a:p>
          <a:p>
            <a:r>
              <a:rPr lang="en-US" dirty="0"/>
              <a:t>Dan 9:15  “And now, O </a:t>
            </a:r>
            <a:r>
              <a:rPr lang="he-IL" dirty="0"/>
              <a:t>יהוה</a:t>
            </a:r>
            <a:r>
              <a:rPr lang="en-US" dirty="0"/>
              <a:t> our Elohim, who brought Your people out of the land of Mitsrayim with a strong hand, and made Yourself a Name, as it is this day – we have sinned, we have done wrong! </a:t>
            </a:r>
          </a:p>
          <a:p>
            <a:r>
              <a:rPr lang="en-US" dirty="0"/>
              <a:t>Dan 9:16  “O </a:t>
            </a:r>
            <a:r>
              <a:rPr lang="he-IL" dirty="0"/>
              <a:t>יהוה</a:t>
            </a:r>
            <a:r>
              <a:rPr lang="en-US" dirty="0"/>
              <a:t>, according to all Your righteousness, I pray, let Your displeasure and Your wrath be turned away from Your city Yerushalayim, Your set-apart mountain. For, because of our sins, and because of the crookednesses of our fathers, Yerushalayim and Your people have become a reproach to all those around us. </a:t>
            </a:r>
          </a:p>
          <a:p>
            <a:r>
              <a:rPr lang="en-US" dirty="0"/>
              <a:t>Dan 9:17  “And now, our Elohim, hear the prayer of Your servant, and his supplications, and for the sake of </a:t>
            </a:r>
            <a:r>
              <a:rPr lang="he-IL" dirty="0"/>
              <a:t>יהוה</a:t>
            </a:r>
            <a:r>
              <a:rPr lang="en-US" dirty="0"/>
              <a:t> cause Your face to shine on Your set-apart place, which is laid waste. </a:t>
            </a:r>
          </a:p>
          <a:p>
            <a:r>
              <a:rPr lang="en-US" dirty="0"/>
              <a:t>Dan 9:18  “O my Elohim, incline Your ear and hear. Open Your eyes and see our wastes, and the city which is called by Your Name. For we do not present our supplications before You because of our righteous deeds, but because of Your great compassions. </a:t>
            </a:r>
          </a:p>
          <a:p>
            <a:r>
              <a:rPr lang="en-US" dirty="0"/>
              <a:t>Dan 9:19  “O </a:t>
            </a:r>
            <a:r>
              <a:rPr lang="he-IL" dirty="0"/>
              <a:t>יהוה</a:t>
            </a:r>
            <a:r>
              <a:rPr lang="en-US" dirty="0"/>
              <a:t>, hear! O </a:t>
            </a:r>
            <a:r>
              <a:rPr lang="he-IL" dirty="0"/>
              <a:t>יהוה</a:t>
            </a:r>
            <a:r>
              <a:rPr lang="en-US" dirty="0"/>
              <a:t>, forgive! O </a:t>
            </a:r>
            <a:r>
              <a:rPr lang="he-IL" dirty="0"/>
              <a:t>יהוה</a:t>
            </a:r>
            <a:r>
              <a:rPr lang="en-US" dirty="0"/>
              <a:t>, listen and act! Do not delay for Your own sake, my Elohim, for Your city and Your people are called by Your Name.” </a:t>
            </a:r>
          </a:p>
          <a:p>
            <a:r>
              <a:rPr lang="en-US" dirty="0"/>
              <a:t>Dan 9:20  And while I was speaking, and praying, and confessing my sin and the sin of my people Yisra’ĕl, and presenting my supplication before </a:t>
            </a:r>
            <a:r>
              <a:rPr lang="he-IL" dirty="0"/>
              <a:t>יהוה</a:t>
            </a:r>
            <a:r>
              <a:rPr lang="en-US" dirty="0"/>
              <a:t> my Elohim for the set-apart mountain of my Elohim, </a:t>
            </a:r>
          </a:p>
          <a:p>
            <a:r>
              <a:rPr lang="en-US" dirty="0"/>
              <a:t>Dan 9:21  while I was still speaking in prayer, the man Gaḇri’ĕl, whom I had seen in the vision at the beginning, came close to me, in swift flight about the time of the evening offering. </a:t>
            </a:r>
          </a:p>
          <a:p>
            <a:r>
              <a:rPr lang="en-US" dirty="0"/>
              <a:t>Dan 9:22  And he made me understand, and talked with me, and said, “O Dani’ĕl, I have now come forth to make you wise concerning understanding. </a:t>
            </a:r>
          </a:p>
          <a:p>
            <a:r>
              <a:rPr lang="en-US" dirty="0"/>
              <a:t>Dan 9:23  “At the beginning of your supplications a word went out, and I have come to make it known, for you are greatly appreciated. So consider the word and understand the vision: </a:t>
            </a:r>
          </a:p>
          <a:p>
            <a:r>
              <a:rPr lang="en-US" dirty="0"/>
              <a:t>Dan 9:24  “Seventy weeks are decreed for your people and for your set-apart city, to put an end to the transgression, and to seal up sins, and to cover crookedness, and to bring in everlasting righteousness, and to seal up vision and prophet, and to anoint the Most Set-apart. </a:t>
            </a:r>
          </a:p>
          <a:p>
            <a:r>
              <a:rPr lang="en-US" dirty="0"/>
              <a:t>Dan 9:25  “Know, then, and understand: from the going forth of the command to restore and build Yerushalayim until Messiah the Prince is seven weeks and sixty-two weeks. It shall be built again, with streets and a trench, but in times of affliction. </a:t>
            </a:r>
          </a:p>
          <a:p>
            <a:r>
              <a:rPr lang="en-US" dirty="0"/>
              <a:t>Dan 9:26  “And after the sixty-two weeks Messiah shall be cut off and have naught. And the people of a coming prince shall destroy the city and the set-apart place. And the end of it is with a flood. And wastes are decreed, and fighting until the end. </a:t>
            </a:r>
          </a:p>
          <a:p>
            <a:r>
              <a:rPr lang="en-US" dirty="0"/>
              <a:t>Dan 9:27  “And he shall confirm a covenant with many for one week. And in the middle of the week he shall put an end to slaughtering and meal offering. And on the wing of abominations he shall lay waste, even until the complete end and that which is decreed is poured out on the one who lays waste</a:t>
            </a:r>
            <a:r>
              <a:rPr lang="en-US" baseline="30000" dirty="0"/>
              <a:t>1</a:t>
            </a:r>
            <a:r>
              <a:rPr lang="en-US" dirty="0"/>
              <a:t>.” Footnote: </a:t>
            </a:r>
            <a:r>
              <a:rPr lang="en-US" baseline="30000" dirty="0"/>
              <a:t>1</a:t>
            </a:r>
            <a:r>
              <a:rPr lang="en-US" dirty="0"/>
              <a:t>Mt. 24:15. </a:t>
            </a:r>
          </a:p>
          <a:p>
            <a:endParaRPr lang="en-US" dirty="0"/>
          </a:p>
        </p:txBody>
      </p:sp>
    </p:spTree>
    <p:extLst>
      <p:ext uri="{BB962C8B-B14F-4D97-AF65-F5344CB8AC3E}">
        <p14:creationId xmlns:p14="http://schemas.microsoft.com/office/powerpoint/2010/main" val="6022341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118069</TotalTime>
  <Words>6235</Words>
  <Application>Microsoft Office PowerPoint</Application>
  <PresentationFormat>On-screen Show (4:3)</PresentationFormat>
  <Paragraphs>505</Paragraphs>
  <Slides>93</Slides>
  <Notes>1</Notes>
  <HiddenSlides>0</HiddenSlides>
  <MMClips>0</MMClip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Office Theme</vt:lpstr>
      <vt:lpstr>Signs In the Heavens: Star of Bethlehem, Revelations 12 and After</vt:lpstr>
      <vt:lpstr>Introduction Video to Biblical Astronomy</vt:lpstr>
      <vt:lpstr>Non Bible Sources:</vt:lpstr>
      <vt:lpstr>Rev 12: The Sign of Yahushua</vt:lpstr>
      <vt:lpstr>Signs in the Heavens: Basics </vt:lpstr>
      <vt:lpstr>Mazzeroth(12 Principle Constellations):  For Signs, Appointed Times and Gospel</vt:lpstr>
      <vt:lpstr>Ecliptic:  The Path of the Wandering Stars</vt:lpstr>
      <vt:lpstr>The Lineage of Biblical Astronomy</vt:lpstr>
      <vt:lpstr>The Solar System</vt:lpstr>
      <vt:lpstr>Solar System Characterizations</vt:lpstr>
      <vt:lpstr>Blood Moon Tetrads</vt:lpstr>
      <vt:lpstr>Historic Blood Moon Tetrads</vt:lpstr>
      <vt:lpstr>Historic Blood Moon Tetrad: Exodus</vt:lpstr>
      <vt:lpstr>Blood Moon Tetrad: Crucifixion</vt:lpstr>
      <vt:lpstr>Blood Moon Tetrads 2010-2019</vt:lpstr>
      <vt:lpstr>Future Blood Moons Tetrads</vt:lpstr>
      <vt:lpstr>120th Jubilee Cycle/70th From Exodus</vt:lpstr>
      <vt:lpstr>120th Yovel  4th Shemitah Cycle 2017-2014 </vt:lpstr>
      <vt:lpstr>Shemitah Cycle 2017/24</vt:lpstr>
      <vt:lpstr>US Solar Eclipse Aug 21, 2017 Starts 40 Days of Teshuvah</vt:lpstr>
      <vt:lpstr>US Solar Eclipse Aug 21, 2017</vt:lpstr>
      <vt:lpstr>WNC Full Solar Eclipse Viewing Path</vt:lpstr>
      <vt:lpstr>US Solar Eclipse Apr 8, 2024</vt:lpstr>
      <vt:lpstr>US Solar Eclipse Apr 8, 2024</vt:lpstr>
      <vt:lpstr>7 Year Period</vt:lpstr>
      <vt:lpstr>PowerPoint Presentation</vt:lpstr>
      <vt:lpstr>Abraham:  Signs in the Heavens</vt:lpstr>
      <vt:lpstr>Abraham:  Born 1889BC</vt:lpstr>
      <vt:lpstr>Book of Jasher:  Abraham’s Birth</vt:lpstr>
      <vt:lpstr>The 4 Corners of Heaven</vt:lpstr>
      <vt:lpstr>Book of Jasher:  Additional Insight</vt:lpstr>
      <vt:lpstr>Which Constellation will Announce the Birth of the King and When?</vt:lpstr>
      <vt:lpstr>1890BC:  1 Year Before the Sign and Birth  </vt:lpstr>
      <vt:lpstr> Sign of the King’s Upcoming Birth 8/15/1889BC Yom Teruah</vt:lpstr>
      <vt:lpstr>Abraham:  Star of Bethlehem 6/12/1889BC</vt:lpstr>
      <vt:lpstr>How often does Venus outrun Mercury in Virgo in the month of Tishri?</vt:lpstr>
      <vt:lpstr>Why Not 1884bc?</vt:lpstr>
      <vt:lpstr>How Often Does this Planetary Alignment Happen?</vt:lpstr>
      <vt:lpstr>Creation: Signs in the Heavens  </vt:lpstr>
      <vt:lpstr>Creation: 3836BC</vt:lpstr>
      <vt:lpstr>3637BC:  1 Year Before the Sign and Birth  </vt:lpstr>
      <vt:lpstr>Before Creation:  Sign of the King’s Birth 8/1/3836BC</vt:lpstr>
      <vt:lpstr>Creation:  Star of Bethlehem 6/12/3836BC</vt:lpstr>
      <vt:lpstr>How Often Does this Planetary Alignment Happen?</vt:lpstr>
      <vt:lpstr>Yahushua 1st Advent:  Signs in the Heavens</vt:lpstr>
      <vt:lpstr>1st Advent Timing:</vt:lpstr>
      <vt:lpstr>1st Advent Star of Bethlehem: 9/1/3BC</vt:lpstr>
      <vt:lpstr>4BC:  1 Year Before the Sign and Birth  </vt:lpstr>
      <vt:lpstr>1st Advent Sign of Yahushua: 9/11/3BC</vt:lpstr>
      <vt:lpstr>Sukkot 1: 9/25/3BC</vt:lpstr>
      <vt:lpstr>How Often Does this Planetary Alignment Happen?</vt:lpstr>
      <vt:lpstr>Yahushua 2nd Advent:  Signs in the Heavens</vt:lpstr>
      <vt:lpstr>Rev 12: The Sign of Yahushua</vt:lpstr>
      <vt:lpstr>We are Forewarned! Star of Bethlehem 2015/16</vt:lpstr>
      <vt:lpstr>Pesach: 4/11/2017</vt:lpstr>
      <vt:lpstr>Shavuot: 6/4/2017</vt:lpstr>
      <vt:lpstr>2nd Advent Star of Bethlehem: 9/16/2017</vt:lpstr>
      <vt:lpstr>2016:  1 Year Before the Sign and Birth  </vt:lpstr>
      <vt:lpstr>View From Tel Aviv 9/23/2017</vt:lpstr>
      <vt:lpstr>2nd Advent Sign of Yahushua</vt:lpstr>
      <vt:lpstr>Conjunction Overload</vt:lpstr>
      <vt:lpstr>The Woman: Virgo/Betulah</vt:lpstr>
      <vt:lpstr>Clothed in the Sun</vt:lpstr>
      <vt:lpstr>The Moon at Her Feet </vt:lpstr>
      <vt:lpstr>Crown of 12 Stars</vt:lpstr>
      <vt:lpstr>Pregnant and About to Give Birth</vt:lpstr>
      <vt:lpstr>Cried Out in Labor</vt:lpstr>
      <vt:lpstr>Dragon Standing Before the Woman: View From Tel Aviv 9/23/17</vt:lpstr>
      <vt:lpstr>Serpens/Basmu</vt:lpstr>
      <vt:lpstr>Serpens/Basmu/Mushmahhu</vt:lpstr>
      <vt:lpstr>How Often Does this Planetary Alignment Happen?</vt:lpstr>
      <vt:lpstr>What’s Missing?</vt:lpstr>
      <vt:lpstr> The Fiery Red Dragon of Old:  </vt:lpstr>
      <vt:lpstr>Tail Throws 1/3 of the Stars of the Heaven to Earth</vt:lpstr>
      <vt:lpstr>Fireballs</vt:lpstr>
      <vt:lpstr>Fireballs</vt:lpstr>
      <vt:lpstr>New Insight?  Tail Throws 1/3 of the Stars of the Heaven to Earth</vt:lpstr>
      <vt:lpstr>View From Tel Aviv 9/23/17</vt:lpstr>
      <vt:lpstr>Shavuot 2024</vt:lpstr>
      <vt:lpstr>Shavuot 2031</vt:lpstr>
      <vt:lpstr>What Should We Do?</vt:lpstr>
      <vt:lpstr>Repent! The Kingdom is at Hand!</vt:lpstr>
      <vt:lpstr>Where are we on the Biblical Timeline?</vt:lpstr>
      <vt:lpstr>Where are we on the Biblical Timeline?</vt:lpstr>
      <vt:lpstr>Fig Tree Generation</vt:lpstr>
      <vt:lpstr>Is the House of Israel Exile Over?</vt:lpstr>
      <vt:lpstr>Biblical Feasts Timeline</vt:lpstr>
      <vt:lpstr>What happens to us?</vt:lpstr>
      <vt:lpstr>Disclaimer</vt:lpstr>
      <vt:lpstr>Appendix</vt:lpstr>
      <vt:lpstr>The Sign of Yahushua: Matthew 24</vt:lpstr>
      <vt:lpstr>The Sign of Yahushua: Matthew 24</vt:lpstr>
      <vt:lpstr>Daniel 9 Prayer of Repentance</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Sign of the Son of Man</dc:title>
  <dc:creator>user</dc:creator>
  <cp:lastModifiedBy>Chad</cp:lastModifiedBy>
  <cp:revision>580</cp:revision>
  <cp:lastPrinted>2017-08-09T12:16:31Z</cp:lastPrinted>
  <dcterms:created xsi:type="dcterms:W3CDTF">2016-08-14T22:34:17Z</dcterms:created>
  <dcterms:modified xsi:type="dcterms:W3CDTF">2017-08-09T14:28:13Z</dcterms:modified>
</cp:coreProperties>
</file>