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60" r:id="rId2"/>
    <p:sldId id="283" r:id="rId3"/>
    <p:sldId id="258" r:id="rId4"/>
    <p:sldId id="259" r:id="rId5"/>
    <p:sldId id="284" r:id="rId6"/>
    <p:sldId id="289" r:id="rId7"/>
    <p:sldId id="262" r:id="rId8"/>
    <p:sldId id="261" r:id="rId9"/>
    <p:sldId id="264" r:id="rId10"/>
    <p:sldId id="265" r:id="rId11"/>
    <p:sldId id="266" r:id="rId12"/>
    <p:sldId id="267" r:id="rId13"/>
    <p:sldId id="263" r:id="rId14"/>
    <p:sldId id="268" r:id="rId15"/>
    <p:sldId id="275" r:id="rId16"/>
    <p:sldId id="269" r:id="rId17"/>
    <p:sldId id="276" r:id="rId18"/>
    <p:sldId id="270" r:id="rId19"/>
    <p:sldId id="273" r:id="rId20"/>
    <p:sldId id="277" r:id="rId21"/>
    <p:sldId id="278" r:id="rId22"/>
    <p:sldId id="280" r:id="rId23"/>
    <p:sldId id="272" r:id="rId24"/>
    <p:sldId id="285" r:id="rId25"/>
    <p:sldId id="271" r:id="rId26"/>
    <p:sldId id="282" r:id="rId27"/>
    <p:sldId id="274" r:id="rId28"/>
    <p:sldId id="290" r:id="rId29"/>
    <p:sldId id="288" r:id="rId30"/>
    <p:sldId id="286" r:id="rId31"/>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2" d="100"/>
          <a:sy n="112" d="100"/>
        </p:scale>
        <p:origin x="-1500"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lang="en-US" smtClean="0"/>
              <a:pPr/>
              <a:t>12/29/2016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12/29/2016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12/29/2016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12/29/2016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1D8BD707-D9CF-40AE-B4C6-C98DA3205C09}" type="datetimeFigureOut">
              <a:rPr lang="en-US" smtClean="0"/>
              <a:pPr/>
              <a:t>12/29/2016</a:t>
            </a:fld>
            <a:endParaRPr lang="en-US"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1486" y="1066800"/>
            <a:ext cx="7010400" cy="2585323"/>
          </a:xfrm>
          <a:prstGeom prst="rect">
            <a:avLst/>
          </a:prstGeom>
          <a:noFill/>
        </p:spPr>
        <p:txBody>
          <a:bodyPr wrap="square" rtlCol="0">
            <a:spAutoFit/>
          </a:bodyPr>
          <a:lstStyle/>
          <a:p>
            <a:pPr algn="ctr"/>
            <a:r>
              <a:rPr lang="en-US" sz="5400" u="sng" dirty="0" smtClean="0"/>
              <a:t>Romans 11           </a:t>
            </a:r>
            <a:r>
              <a:rPr lang="en-US" sz="5400" dirty="0" smtClean="0"/>
              <a:t>Israel or Replacement Theology?</a:t>
            </a:r>
            <a:endParaRPr lang="en-US" sz="5400" u="sng" dirty="0" smtClean="0"/>
          </a:p>
        </p:txBody>
      </p:sp>
    </p:spTree>
    <p:extLst>
      <p:ext uri="{BB962C8B-B14F-4D97-AF65-F5344CB8AC3E}">
        <p14:creationId xmlns:p14="http://schemas.microsoft.com/office/powerpoint/2010/main" val="33065195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304800"/>
            <a:ext cx="6096000" cy="369332"/>
          </a:xfrm>
          <a:prstGeom prst="rect">
            <a:avLst/>
          </a:prstGeom>
          <a:noFill/>
        </p:spPr>
        <p:txBody>
          <a:bodyPr wrap="square" rtlCol="0">
            <a:spAutoFit/>
          </a:bodyPr>
          <a:lstStyle/>
          <a:p>
            <a:pPr algn="ctr"/>
            <a:r>
              <a:rPr lang="en-US" b="1" u="sng" dirty="0" smtClean="0"/>
              <a:t>Understanding the ‘Olive Tree’</a:t>
            </a:r>
            <a:endParaRPr lang="en-US" b="1" u="sng" dirty="0"/>
          </a:p>
        </p:txBody>
      </p:sp>
      <p:sp>
        <p:nvSpPr>
          <p:cNvPr id="3" name="TextBox 2"/>
          <p:cNvSpPr txBox="1"/>
          <p:nvPr/>
        </p:nvSpPr>
        <p:spPr>
          <a:xfrm>
            <a:off x="1143000" y="1143000"/>
            <a:ext cx="7315200" cy="646331"/>
          </a:xfrm>
          <a:prstGeom prst="rect">
            <a:avLst/>
          </a:prstGeom>
          <a:noFill/>
        </p:spPr>
        <p:txBody>
          <a:bodyPr wrap="square" rtlCol="0">
            <a:spAutoFit/>
          </a:bodyPr>
          <a:lstStyle/>
          <a:p>
            <a:r>
              <a:rPr lang="en-US" b="1" dirty="0" smtClean="0"/>
              <a:t>2 Kin 20:17, 2 Kin 24:11-15, 2 Kin 25: Judah’s branches broken off- Dispersed to Babylon (586 BC)</a:t>
            </a:r>
            <a:endParaRPr lang="en-US" u="sng" dirty="0"/>
          </a:p>
        </p:txBody>
      </p:sp>
      <p:pic>
        <p:nvPicPr>
          <p:cNvPr id="3074" name="Picture 2" descr="C:\Users\Chad\Desktop\olive-tree-of-israe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9948" y="2209800"/>
            <a:ext cx="6460347"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81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304800"/>
            <a:ext cx="6096000" cy="369332"/>
          </a:xfrm>
          <a:prstGeom prst="rect">
            <a:avLst/>
          </a:prstGeom>
          <a:noFill/>
        </p:spPr>
        <p:txBody>
          <a:bodyPr wrap="square" rtlCol="0">
            <a:spAutoFit/>
          </a:bodyPr>
          <a:lstStyle/>
          <a:p>
            <a:pPr algn="ctr"/>
            <a:r>
              <a:rPr lang="en-US" b="1" u="sng" dirty="0" smtClean="0"/>
              <a:t>Understanding the ‘Olive Tree’</a:t>
            </a:r>
            <a:endParaRPr lang="en-US" b="1" u="sng" dirty="0"/>
          </a:p>
        </p:txBody>
      </p:sp>
      <p:sp>
        <p:nvSpPr>
          <p:cNvPr id="4" name="TextBox 3"/>
          <p:cNvSpPr txBox="1"/>
          <p:nvPr/>
        </p:nvSpPr>
        <p:spPr>
          <a:xfrm>
            <a:off x="990600" y="1066800"/>
            <a:ext cx="7467600" cy="646331"/>
          </a:xfrm>
          <a:prstGeom prst="rect">
            <a:avLst/>
          </a:prstGeom>
          <a:noFill/>
        </p:spPr>
        <p:txBody>
          <a:bodyPr wrap="square" rtlCol="0">
            <a:spAutoFit/>
          </a:bodyPr>
          <a:lstStyle/>
          <a:p>
            <a:pPr algn="ctr"/>
            <a:r>
              <a:rPr lang="en-US" dirty="0" smtClean="0"/>
              <a:t>Only a remnant left on the earth with some returning from Babylon (42,360 – Ezra 2:64).</a:t>
            </a:r>
            <a:endParaRPr lang="en-US" dirty="0"/>
          </a:p>
        </p:txBody>
      </p:sp>
      <p:pic>
        <p:nvPicPr>
          <p:cNvPr id="5122" name="Picture 2" descr="C:\Users\Chad\Desktop\olive-tree-of-isra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066" y="1920875"/>
            <a:ext cx="7079463" cy="417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006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304800"/>
            <a:ext cx="6096000" cy="369332"/>
          </a:xfrm>
          <a:prstGeom prst="rect">
            <a:avLst/>
          </a:prstGeom>
          <a:noFill/>
        </p:spPr>
        <p:txBody>
          <a:bodyPr wrap="square" rtlCol="0">
            <a:spAutoFit/>
          </a:bodyPr>
          <a:lstStyle/>
          <a:p>
            <a:pPr algn="ctr"/>
            <a:r>
              <a:rPr lang="en-US" b="1" u="sng" dirty="0" smtClean="0"/>
              <a:t>Understanding the ‘Olive Tree’</a:t>
            </a:r>
            <a:endParaRPr lang="en-US" b="1" u="sng" dirty="0"/>
          </a:p>
        </p:txBody>
      </p:sp>
      <p:pic>
        <p:nvPicPr>
          <p:cNvPr id="4098" name="Picture 2" descr="C:\Users\Chad\Desktop\olive-tree-of-israel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1623996"/>
            <a:ext cx="5867400" cy="49799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9600" y="914400"/>
            <a:ext cx="7620000" cy="646331"/>
          </a:xfrm>
          <a:prstGeom prst="rect">
            <a:avLst/>
          </a:prstGeom>
          <a:noFill/>
        </p:spPr>
        <p:txBody>
          <a:bodyPr wrap="square" rtlCol="0">
            <a:spAutoFit/>
          </a:bodyPr>
          <a:lstStyle/>
          <a:p>
            <a:pPr algn="ctr"/>
            <a:r>
              <a:rPr lang="en-US" dirty="0" smtClean="0"/>
              <a:t>Restored Israel Olive Tree. Both ‘branches’ made ONE in the Father’s Hand: Eze 37:15-28</a:t>
            </a:r>
            <a:endParaRPr lang="en-US" dirty="0"/>
          </a:p>
        </p:txBody>
      </p:sp>
    </p:spTree>
    <p:extLst>
      <p:ext uri="{BB962C8B-B14F-4D97-AF65-F5344CB8AC3E}">
        <p14:creationId xmlns:p14="http://schemas.microsoft.com/office/powerpoint/2010/main" val="2381599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837" y="380999"/>
            <a:ext cx="7537846" cy="461665"/>
          </a:xfrm>
          <a:prstGeom prst="rect">
            <a:avLst/>
          </a:prstGeom>
          <a:noFill/>
        </p:spPr>
        <p:txBody>
          <a:bodyPr wrap="square" rtlCol="0">
            <a:spAutoFit/>
          </a:bodyPr>
          <a:lstStyle/>
          <a:p>
            <a:pPr algn="ctr"/>
            <a:r>
              <a:rPr lang="en-US" sz="2400" b="1" u="sng" dirty="0" smtClean="0"/>
              <a:t>Identifying ‘terms’: Romans11:16-25</a:t>
            </a:r>
            <a:endParaRPr lang="en-US" sz="2400" b="1" u="sng" dirty="0"/>
          </a:p>
        </p:txBody>
      </p:sp>
      <p:sp>
        <p:nvSpPr>
          <p:cNvPr id="3" name="TextBox 2"/>
          <p:cNvSpPr txBox="1"/>
          <p:nvPr/>
        </p:nvSpPr>
        <p:spPr>
          <a:xfrm>
            <a:off x="899837" y="1219200"/>
            <a:ext cx="7537846" cy="369332"/>
          </a:xfrm>
          <a:prstGeom prst="rect">
            <a:avLst/>
          </a:prstGeom>
          <a:noFill/>
        </p:spPr>
        <p:txBody>
          <a:bodyPr wrap="square" rtlCol="0">
            <a:spAutoFit/>
          </a:bodyPr>
          <a:lstStyle/>
          <a:p>
            <a:r>
              <a:rPr lang="en-US" b="1" dirty="0" smtClean="0"/>
              <a:t>Rom 11:16 </a:t>
            </a:r>
            <a:r>
              <a:rPr lang="en-US" dirty="0" smtClean="0"/>
              <a:t>root = Messiah,   branches = the whole house of Israel</a:t>
            </a:r>
            <a:endParaRPr lang="en-US" dirty="0"/>
          </a:p>
        </p:txBody>
      </p:sp>
      <p:sp>
        <p:nvSpPr>
          <p:cNvPr id="5" name="TextBox 4"/>
          <p:cNvSpPr txBox="1"/>
          <p:nvPr/>
        </p:nvSpPr>
        <p:spPr>
          <a:xfrm>
            <a:off x="899835" y="2057400"/>
            <a:ext cx="7405961" cy="369332"/>
          </a:xfrm>
          <a:prstGeom prst="rect">
            <a:avLst/>
          </a:prstGeom>
          <a:noFill/>
        </p:spPr>
        <p:txBody>
          <a:bodyPr wrap="square" rtlCol="0">
            <a:spAutoFit/>
          </a:bodyPr>
          <a:lstStyle/>
          <a:p>
            <a:r>
              <a:rPr lang="en-US" b="1" dirty="0"/>
              <a:t>Rom </a:t>
            </a:r>
            <a:r>
              <a:rPr lang="en-US" b="1" dirty="0" smtClean="0"/>
              <a:t>11:17</a:t>
            </a:r>
            <a:r>
              <a:rPr lang="en-US" dirty="0" smtClean="0"/>
              <a:t>  wild olive/branches = of the nations [Not fleshly Israel]</a:t>
            </a:r>
            <a:endParaRPr lang="en-US" dirty="0"/>
          </a:p>
        </p:txBody>
      </p:sp>
      <p:sp>
        <p:nvSpPr>
          <p:cNvPr id="4" name="Rectangle 3"/>
          <p:cNvSpPr/>
          <p:nvPr/>
        </p:nvSpPr>
        <p:spPr>
          <a:xfrm>
            <a:off x="899837" y="2971021"/>
            <a:ext cx="7405960" cy="646331"/>
          </a:xfrm>
          <a:prstGeom prst="rect">
            <a:avLst/>
          </a:prstGeom>
        </p:spPr>
        <p:txBody>
          <a:bodyPr wrap="square">
            <a:spAutoFit/>
          </a:bodyPr>
          <a:lstStyle/>
          <a:p>
            <a:r>
              <a:rPr lang="en-US" b="1" dirty="0"/>
              <a:t>Rom 11:17</a:t>
            </a:r>
            <a:r>
              <a:rPr lang="en-US" dirty="0"/>
              <a:t>  wild olive </a:t>
            </a:r>
            <a:r>
              <a:rPr lang="en-US" dirty="0" smtClean="0"/>
              <a:t>branch grafted in to the natural olive tree = Cornelius </a:t>
            </a:r>
            <a:r>
              <a:rPr lang="en-US" dirty="0"/>
              <a:t>for </a:t>
            </a:r>
            <a:r>
              <a:rPr lang="en-US" dirty="0" smtClean="0"/>
              <a:t>example</a:t>
            </a:r>
            <a:endParaRPr lang="en-US" dirty="0"/>
          </a:p>
        </p:txBody>
      </p:sp>
      <p:sp>
        <p:nvSpPr>
          <p:cNvPr id="6" name="Rectangle 5"/>
          <p:cNvSpPr/>
          <p:nvPr/>
        </p:nvSpPr>
        <p:spPr>
          <a:xfrm>
            <a:off x="899836" y="4096434"/>
            <a:ext cx="7329763" cy="646331"/>
          </a:xfrm>
          <a:prstGeom prst="rect">
            <a:avLst/>
          </a:prstGeom>
        </p:spPr>
        <p:txBody>
          <a:bodyPr wrap="square">
            <a:spAutoFit/>
          </a:bodyPr>
          <a:lstStyle/>
          <a:p>
            <a:r>
              <a:rPr lang="en-US" b="1" dirty="0"/>
              <a:t>Rom </a:t>
            </a:r>
            <a:r>
              <a:rPr lang="en-US" b="1" dirty="0" smtClean="0"/>
              <a:t>11:21-23</a:t>
            </a:r>
            <a:r>
              <a:rPr lang="en-US" dirty="0" smtClean="0"/>
              <a:t> ‘God’ – ‘When Paul uses ‘God’ (theos), it is almost always referring to the Father. God is the Husbandman (see John 15)</a:t>
            </a:r>
            <a:endParaRPr lang="en-US" dirty="0"/>
          </a:p>
        </p:txBody>
      </p:sp>
    </p:spTree>
    <p:extLst>
      <p:ext uri="{BB962C8B-B14F-4D97-AF65-F5344CB8AC3E}">
        <p14:creationId xmlns:p14="http://schemas.microsoft.com/office/powerpoint/2010/main" val="2279991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35845"/>
            <a:ext cx="8534400" cy="6186309"/>
          </a:xfrm>
          <a:prstGeom prst="rect">
            <a:avLst/>
          </a:prstGeom>
        </p:spPr>
        <p:txBody>
          <a:bodyPr wrap="square">
            <a:spAutoFit/>
          </a:bodyPr>
          <a:lstStyle/>
          <a:p>
            <a:r>
              <a:rPr lang="en-US" dirty="0"/>
              <a:t>Joh 15:1  I am the true vine, and my </a:t>
            </a:r>
            <a:r>
              <a:rPr lang="en-US" u="sng" dirty="0"/>
              <a:t>Father is the husbandman</a:t>
            </a:r>
            <a:r>
              <a:rPr lang="en-US" dirty="0"/>
              <a:t>. </a:t>
            </a:r>
          </a:p>
          <a:p>
            <a:r>
              <a:rPr lang="en-US" dirty="0"/>
              <a:t>Joh 15:2  Every branch in me that beareth not fruit </a:t>
            </a:r>
            <a:r>
              <a:rPr lang="en-US" u="sng" dirty="0" smtClean="0"/>
              <a:t>He taketh away</a:t>
            </a:r>
            <a:r>
              <a:rPr lang="en-US" dirty="0" smtClean="0"/>
              <a:t>: </a:t>
            </a:r>
            <a:r>
              <a:rPr lang="en-US" dirty="0"/>
              <a:t>and every </a:t>
            </a:r>
            <a:r>
              <a:rPr lang="en-US" i="1" dirty="0"/>
              <a:t>branch</a:t>
            </a:r>
            <a:r>
              <a:rPr lang="en-US" dirty="0"/>
              <a:t> that beareth fruit, </a:t>
            </a:r>
            <a:r>
              <a:rPr lang="en-US" u="sng" dirty="0" smtClean="0"/>
              <a:t>He </a:t>
            </a:r>
            <a:r>
              <a:rPr lang="en-US" u="sng" dirty="0"/>
              <a:t>purgeth it</a:t>
            </a:r>
            <a:r>
              <a:rPr lang="en-US" dirty="0"/>
              <a:t>, that it may bring forth more fruit. </a:t>
            </a:r>
          </a:p>
          <a:p>
            <a:r>
              <a:rPr lang="en-US" dirty="0"/>
              <a:t>Joh 15:3  Now ye are clean through the word which I have spoken unto you. </a:t>
            </a:r>
          </a:p>
          <a:p>
            <a:r>
              <a:rPr lang="en-US" dirty="0"/>
              <a:t>Joh 15:4  Abide in me, and I in you. As the branch cannot bear fruit of itself, except it abide in the vine; no more can ye, except ye abide in me. </a:t>
            </a:r>
          </a:p>
          <a:p>
            <a:r>
              <a:rPr lang="en-US" dirty="0"/>
              <a:t>Joh 15:5  I am the vine, ye </a:t>
            </a:r>
            <a:r>
              <a:rPr lang="en-US" i="1" dirty="0"/>
              <a:t>are</a:t>
            </a:r>
            <a:r>
              <a:rPr lang="en-US" dirty="0"/>
              <a:t> the branches: He that abideth in me, and I in him, the same bringeth forth much fruit: for without me ye can do nothing. </a:t>
            </a:r>
          </a:p>
          <a:p>
            <a:r>
              <a:rPr lang="en-US" dirty="0"/>
              <a:t>Joh 15:6  If a man abide not in me, he is cast forth as a branch, and is withered; and men gather them, and cast </a:t>
            </a:r>
            <a:r>
              <a:rPr lang="en-US" i="1" dirty="0"/>
              <a:t>them</a:t>
            </a:r>
            <a:r>
              <a:rPr lang="en-US" dirty="0"/>
              <a:t> into the fire, and they are burned. </a:t>
            </a:r>
          </a:p>
          <a:p>
            <a:r>
              <a:rPr lang="en-US" dirty="0"/>
              <a:t>Joh 15:7  If ye abide in me, and my words abide in you, ye shall ask what ye will, and it shall be done unto you. </a:t>
            </a:r>
          </a:p>
          <a:p>
            <a:r>
              <a:rPr lang="en-US" dirty="0"/>
              <a:t>Joh 15:8  Herein is my Father glorified, that ye bear much fruit; so shall ye be my disciples. </a:t>
            </a:r>
          </a:p>
          <a:p>
            <a:r>
              <a:rPr lang="en-US" dirty="0"/>
              <a:t>Joh 15:9  As the Father hath loved me, so have I loved you: continue ye in my love. </a:t>
            </a:r>
          </a:p>
          <a:p>
            <a:r>
              <a:rPr lang="en-US" dirty="0"/>
              <a:t>Joh 15:10  If ye keep my commandments, ye shall abide in my love; even as I have kept my Father's commandments, and abide in his love. </a:t>
            </a:r>
          </a:p>
          <a:p>
            <a:r>
              <a:rPr lang="en-US" dirty="0"/>
              <a:t>Joh 15:11  These things have I spoken unto you, that my joy might remain in you, and </a:t>
            </a:r>
            <a:r>
              <a:rPr lang="en-US" i="1" dirty="0"/>
              <a:t>that</a:t>
            </a:r>
            <a:r>
              <a:rPr lang="en-US" dirty="0"/>
              <a:t> your joy might be full. </a:t>
            </a:r>
          </a:p>
          <a:p>
            <a:r>
              <a:rPr lang="en-US" dirty="0"/>
              <a:t>Joh 15:12  This is my commandment, That ye love one another, as I have loved you. </a:t>
            </a:r>
          </a:p>
        </p:txBody>
      </p:sp>
    </p:spTree>
    <p:extLst>
      <p:ext uri="{BB962C8B-B14F-4D97-AF65-F5344CB8AC3E}">
        <p14:creationId xmlns:p14="http://schemas.microsoft.com/office/powerpoint/2010/main" val="39988372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81000"/>
            <a:ext cx="7696200" cy="923330"/>
          </a:xfrm>
          <a:prstGeom prst="rect">
            <a:avLst/>
          </a:prstGeom>
        </p:spPr>
        <p:txBody>
          <a:bodyPr wrap="square">
            <a:spAutoFit/>
          </a:bodyPr>
          <a:lstStyle/>
          <a:p>
            <a:r>
              <a:rPr lang="en-US" b="1" dirty="0"/>
              <a:t>Rom 11:17  </a:t>
            </a:r>
            <a:r>
              <a:rPr lang="en-US" dirty="0"/>
              <a:t>And if some of the branches be broken off, and thou, being a </a:t>
            </a:r>
            <a:r>
              <a:rPr lang="en-US" b="1" u="sng" dirty="0"/>
              <a:t>wild olive </a:t>
            </a:r>
            <a:r>
              <a:rPr lang="en-US" b="1" u="sng" dirty="0" smtClean="0"/>
              <a:t>(G65) </a:t>
            </a:r>
            <a:r>
              <a:rPr lang="en-US" dirty="0" smtClean="0"/>
              <a:t>tree</a:t>
            </a:r>
            <a:r>
              <a:rPr lang="en-US" dirty="0"/>
              <a:t>, wert graffed in among them, and with them partakest of the root and fatness of the olive tree; </a:t>
            </a:r>
          </a:p>
        </p:txBody>
      </p:sp>
      <p:sp>
        <p:nvSpPr>
          <p:cNvPr id="3" name="Rectangle 2"/>
          <p:cNvSpPr/>
          <p:nvPr/>
        </p:nvSpPr>
        <p:spPr>
          <a:xfrm>
            <a:off x="609600" y="1524000"/>
            <a:ext cx="7696200" cy="1200329"/>
          </a:xfrm>
          <a:prstGeom prst="rect">
            <a:avLst/>
          </a:prstGeom>
        </p:spPr>
        <p:txBody>
          <a:bodyPr wrap="square">
            <a:spAutoFit/>
          </a:bodyPr>
          <a:lstStyle/>
          <a:p>
            <a:r>
              <a:rPr lang="en-US" b="1" dirty="0"/>
              <a:t>Rom 11:24  </a:t>
            </a:r>
            <a:r>
              <a:rPr lang="en-US" dirty="0"/>
              <a:t>For if thou wert cut out of the olive tree which is wild by nature, and wert graffed contrary to nature into a </a:t>
            </a:r>
            <a:r>
              <a:rPr lang="en-US" b="1" u="sng" dirty="0"/>
              <a:t>good olive </a:t>
            </a:r>
            <a:r>
              <a:rPr lang="en-US" b="1" u="sng" dirty="0" smtClean="0"/>
              <a:t>(G2565) </a:t>
            </a:r>
            <a:r>
              <a:rPr lang="en-US" dirty="0" smtClean="0"/>
              <a:t>tree</a:t>
            </a:r>
            <a:r>
              <a:rPr lang="en-US" dirty="0"/>
              <a:t>: how much more shall these, which be the natural </a:t>
            </a:r>
            <a:r>
              <a:rPr lang="en-US" i="1" dirty="0"/>
              <a:t>branches,</a:t>
            </a:r>
            <a:r>
              <a:rPr lang="en-US" dirty="0"/>
              <a:t> be graffed into their own olive tree? </a:t>
            </a:r>
          </a:p>
        </p:txBody>
      </p:sp>
      <p:sp>
        <p:nvSpPr>
          <p:cNvPr id="4" name="Rectangle 3"/>
          <p:cNvSpPr/>
          <p:nvPr/>
        </p:nvSpPr>
        <p:spPr>
          <a:xfrm>
            <a:off x="609600" y="3200400"/>
            <a:ext cx="3848100" cy="1754326"/>
          </a:xfrm>
          <a:prstGeom prst="rect">
            <a:avLst/>
          </a:prstGeom>
        </p:spPr>
        <p:txBody>
          <a:bodyPr wrap="square">
            <a:spAutoFit/>
          </a:bodyPr>
          <a:lstStyle/>
          <a:p>
            <a:r>
              <a:rPr lang="en-US" b="1" dirty="0"/>
              <a:t>G65</a:t>
            </a:r>
            <a:endParaRPr lang="en-US" dirty="0"/>
          </a:p>
          <a:p>
            <a:r>
              <a:rPr lang="vi-VN" dirty="0"/>
              <a:t>ἀγριέλαιος</a:t>
            </a:r>
          </a:p>
          <a:p>
            <a:r>
              <a:rPr lang="en-US" dirty="0"/>
              <a:t>agrielaios</a:t>
            </a:r>
          </a:p>
          <a:p>
            <a:r>
              <a:rPr lang="en-US" i="1" dirty="0"/>
              <a:t>ag-ree-el'-ah-yos</a:t>
            </a:r>
            <a:endParaRPr lang="en-US" dirty="0"/>
          </a:p>
          <a:p>
            <a:r>
              <a:rPr lang="en-US" dirty="0"/>
              <a:t>From </a:t>
            </a:r>
            <a:r>
              <a:rPr lang="en-US" u="sng" dirty="0"/>
              <a:t>G66 and G1636; an </a:t>
            </a:r>
            <a:r>
              <a:rPr lang="en-US" i="1" u="sng" dirty="0"/>
              <a:t>oleaster:</a:t>
            </a:r>
            <a:r>
              <a:rPr lang="en-US" u="sng" dirty="0"/>
              <a:t> - olive tree (which is) wild.</a:t>
            </a:r>
            <a:endParaRPr lang="en-US" dirty="0"/>
          </a:p>
        </p:txBody>
      </p:sp>
      <p:sp>
        <p:nvSpPr>
          <p:cNvPr id="5" name="Rectangle 4"/>
          <p:cNvSpPr/>
          <p:nvPr/>
        </p:nvSpPr>
        <p:spPr>
          <a:xfrm>
            <a:off x="4572000" y="3200400"/>
            <a:ext cx="4114800" cy="2308324"/>
          </a:xfrm>
          <a:prstGeom prst="rect">
            <a:avLst/>
          </a:prstGeom>
        </p:spPr>
        <p:txBody>
          <a:bodyPr wrap="square">
            <a:spAutoFit/>
          </a:bodyPr>
          <a:lstStyle/>
          <a:p>
            <a:r>
              <a:rPr lang="en-US" b="1" dirty="0"/>
              <a:t>G2565</a:t>
            </a:r>
            <a:endParaRPr lang="en-US" dirty="0"/>
          </a:p>
          <a:p>
            <a:r>
              <a:rPr lang="vi-VN" dirty="0"/>
              <a:t>καλλιέλαιος</a:t>
            </a:r>
          </a:p>
          <a:p>
            <a:r>
              <a:rPr lang="en-US" dirty="0"/>
              <a:t>kallielaios</a:t>
            </a:r>
          </a:p>
          <a:p>
            <a:r>
              <a:rPr lang="en-US" i="1" dirty="0"/>
              <a:t>kal-le-el'-ah-yos</a:t>
            </a:r>
            <a:endParaRPr lang="en-US" dirty="0"/>
          </a:p>
          <a:p>
            <a:r>
              <a:rPr lang="en-US" dirty="0"/>
              <a:t>From the base of </a:t>
            </a:r>
            <a:r>
              <a:rPr lang="en-US" u="sng" dirty="0"/>
              <a:t>G2566 and G1636; a </a:t>
            </a:r>
            <a:r>
              <a:rPr lang="en-US" i="1" u="sng" dirty="0"/>
              <a:t>cultivated</a:t>
            </a:r>
            <a:r>
              <a:rPr lang="en-US" u="sng" dirty="0"/>
              <a:t> </a:t>
            </a:r>
            <a:r>
              <a:rPr lang="en-US" i="1" u="sng" dirty="0"/>
              <a:t>olive</a:t>
            </a:r>
            <a:r>
              <a:rPr lang="en-US" u="sng" dirty="0"/>
              <a:t> tree, that is, a </a:t>
            </a:r>
            <a:r>
              <a:rPr lang="en-US" i="1" u="sng" dirty="0"/>
              <a:t>domesticated</a:t>
            </a:r>
            <a:r>
              <a:rPr lang="en-US" u="sng" dirty="0"/>
              <a:t> or </a:t>
            </a:r>
            <a:r>
              <a:rPr lang="en-US" i="1" u="sng" dirty="0"/>
              <a:t>improved</a:t>
            </a:r>
            <a:r>
              <a:rPr lang="en-US" u="sng" dirty="0"/>
              <a:t> one: - good olive tree.</a:t>
            </a:r>
            <a:endParaRPr lang="en-US" dirty="0"/>
          </a:p>
        </p:txBody>
      </p:sp>
    </p:spTree>
    <p:extLst>
      <p:ext uri="{BB962C8B-B14F-4D97-AF65-F5344CB8AC3E}">
        <p14:creationId xmlns:p14="http://schemas.microsoft.com/office/powerpoint/2010/main" val="893645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02975"/>
            <a:ext cx="8305800" cy="3170099"/>
          </a:xfrm>
          <a:prstGeom prst="rect">
            <a:avLst/>
          </a:prstGeom>
        </p:spPr>
        <p:txBody>
          <a:bodyPr wrap="square">
            <a:spAutoFit/>
          </a:bodyPr>
          <a:lstStyle/>
          <a:p>
            <a:r>
              <a:rPr lang="en-US" sz="2000" dirty="0"/>
              <a:t>In </a:t>
            </a:r>
            <a:r>
              <a:rPr lang="en-US" sz="2000" dirty="0" smtClean="0"/>
              <a:t>ANE </a:t>
            </a:r>
            <a:r>
              <a:rPr lang="en-US" sz="2000" dirty="0"/>
              <a:t>times, it was very common to graft olive trees. A branch from a good olive tree was taken and grafted onto a wild olive tree. The wild olive tree, called </a:t>
            </a:r>
            <a:r>
              <a:rPr lang="en-US" sz="2000" b="1" u="sng" dirty="0"/>
              <a:t>agrielaios</a:t>
            </a:r>
            <a:r>
              <a:rPr lang="en-US" sz="2000" dirty="0"/>
              <a:t>, did not produce very good fruit. But the good cultivated olive tree, called </a:t>
            </a:r>
            <a:r>
              <a:rPr lang="en-US" sz="2000" b="1" u="sng" dirty="0"/>
              <a:t>kallielaios</a:t>
            </a:r>
            <a:r>
              <a:rPr lang="en-US" sz="2000" dirty="0"/>
              <a:t>, did produce very good fruit. Wild olive trees would grow up and take up space with it's root system. To keep from having to cut down a tree and plant a new seedling, a branch from the good tree would be grafted onto the wild tree. This good branch would then produce fruit while getting nourishment from the wild tree root system. Several branches would be grafted onto a wild tree.</a:t>
            </a:r>
          </a:p>
        </p:txBody>
      </p:sp>
      <p:sp>
        <p:nvSpPr>
          <p:cNvPr id="3" name="Rectangle 2"/>
          <p:cNvSpPr/>
          <p:nvPr/>
        </p:nvSpPr>
        <p:spPr>
          <a:xfrm>
            <a:off x="457200" y="3686316"/>
            <a:ext cx="8305800" cy="2862322"/>
          </a:xfrm>
          <a:prstGeom prst="rect">
            <a:avLst/>
          </a:prstGeom>
        </p:spPr>
        <p:txBody>
          <a:bodyPr wrap="square">
            <a:spAutoFit/>
          </a:bodyPr>
          <a:lstStyle/>
          <a:p>
            <a:r>
              <a:rPr lang="en-US" sz="2000" dirty="0"/>
              <a:t>God was using the grafting process to make a very important point. Instead of grafting a good branch onto a bad tree, God took a bad branch and grafted it onto a good tree. This was opposite of the way the first century people grafted olive trees. God had a good tree with a good root </a:t>
            </a:r>
            <a:r>
              <a:rPr lang="en-US" sz="2000" dirty="0" smtClean="0"/>
              <a:t>system</a:t>
            </a:r>
            <a:r>
              <a:rPr lang="en-US" sz="2000" dirty="0"/>
              <a:t>. The Israelite nation was the tree with the </a:t>
            </a:r>
            <a:r>
              <a:rPr lang="en-US" sz="2000" dirty="0" smtClean="0"/>
              <a:t>covenants and promises of God (Eph 2:12) with the root of Messiah. </a:t>
            </a:r>
            <a:r>
              <a:rPr lang="en-US" sz="2000" dirty="0"/>
              <a:t>The </a:t>
            </a:r>
            <a:r>
              <a:rPr lang="en-US" sz="2000" dirty="0" smtClean="0"/>
              <a:t>Nations </a:t>
            </a:r>
            <a:r>
              <a:rPr lang="en-US" sz="2000" dirty="0"/>
              <a:t>were represented by the wild olive tree. God took the wild olive tree, the </a:t>
            </a:r>
            <a:r>
              <a:rPr lang="en-US" sz="2000" dirty="0" smtClean="0"/>
              <a:t>Nations, </a:t>
            </a:r>
            <a:r>
              <a:rPr lang="en-US" sz="2000" dirty="0"/>
              <a:t>and grafted them into the good tree and it's root system</a:t>
            </a:r>
            <a:r>
              <a:rPr lang="en-US" sz="2000" dirty="0" smtClean="0"/>
              <a:t>.                           [</a:t>
            </a:r>
            <a:r>
              <a:rPr lang="en-US" sz="2000" i="1" dirty="0" smtClean="0"/>
              <a:t>Reference: www.oldpaths.org</a:t>
            </a:r>
            <a:r>
              <a:rPr lang="en-US" sz="2000" dirty="0" smtClean="0"/>
              <a:t>]</a:t>
            </a:r>
            <a:endParaRPr lang="en-US" sz="2000" dirty="0"/>
          </a:p>
        </p:txBody>
      </p:sp>
      <p:sp>
        <p:nvSpPr>
          <p:cNvPr id="4" name="TextBox 3"/>
          <p:cNvSpPr txBox="1"/>
          <p:nvPr/>
        </p:nvSpPr>
        <p:spPr>
          <a:xfrm>
            <a:off x="2324100" y="19539"/>
            <a:ext cx="4267200" cy="461665"/>
          </a:xfrm>
          <a:prstGeom prst="rect">
            <a:avLst/>
          </a:prstGeom>
          <a:noFill/>
        </p:spPr>
        <p:txBody>
          <a:bodyPr wrap="square" rtlCol="0">
            <a:spAutoFit/>
          </a:bodyPr>
          <a:lstStyle/>
          <a:p>
            <a:pPr algn="ctr"/>
            <a:r>
              <a:rPr lang="en-US" sz="2400" b="1" u="sng" dirty="0" smtClean="0"/>
              <a:t>Romans 11:17</a:t>
            </a:r>
            <a:endParaRPr lang="en-US" sz="2400" b="1" u="sng" dirty="0"/>
          </a:p>
        </p:txBody>
      </p:sp>
    </p:spTree>
    <p:extLst>
      <p:ext uri="{BB962C8B-B14F-4D97-AF65-F5344CB8AC3E}">
        <p14:creationId xmlns:p14="http://schemas.microsoft.com/office/powerpoint/2010/main" val="3753655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219200"/>
            <a:ext cx="7924800" cy="1015663"/>
          </a:xfrm>
          <a:prstGeom prst="rect">
            <a:avLst/>
          </a:prstGeom>
        </p:spPr>
        <p:txBody>
          <a:bodyPr wrap="square">
            <a:spAutoFit/>
          </a:bodyPr>
          <a:lstStyle/>
          <a:p>
            <a:r>
              <a:rPr lang="en-US" sz="2000" b="1" dirty="0"/>
              <a:t>Rom 11:17  </a:t>
            </a:r>
            <a:r>
              <a:rPr lang="en-US" sz="2000" dirty="0"/>
              <a:t>And if some of the branches be broken off, and thou, being a wild olive tree, </a:t>
            </a:r>
            <a:r>
              <a:rPr lang="en-US" sz="2000" dirty="0" smtClean="0"/>
              <a:t>were </a:t>
            </a:r>
            <a:r>
              <a:rPr lang="en-US" sz="2000" b="1" u="sng" dirty="0"/>
              <a:t>graffed </a:t>
            </a:r>
            <a:r>
              <a:rPr lang="en-US" sz="2000" b="1" u="sng" dirty="0" smtClean="0"/>
              <a:t>(</a:t>
            </a:r>
            <a:r>
              <a:rPr lang="en-US" sz="2000" b="1" dirty="0" smtClean="0"/>
              <a:t>G1461) </a:t>
            </a:r>
            <a:r>
              <a:rPr lang="en-US" sz="2000" dirty="0" smtClean="0"/>
              <a:t>in </a:t>
            </a:r>
            <a:r>
              <a:rPr lang="en-US" sz="2000" dirty="0"/>
              <a:t>among them, and with them partakest of the root and fatness of the olive tree; </a:t>
            </a:r>
          </a:p>
        </p:txBody>
      </p:sp>
      <p:sp>
        <p:nvSpPr>
          <p:cNvPr id="3" name="Rectangle 2"/>
          <p:cNvSpPr/>
          <p:nvPr/>
        </p:nvSpPr>
        <p:spPr>
          <a:xfrm>
            <a:off x="533400" y="2895600"/>
            <a:ext cx="7924800" cy="2862322"/>
          </a:xfrm>
          <a:prstGeom prst="rect">
            <a:avLst/>
          </a:prstGeom>
        </p:spPr>
        <p:txBody>
          <a:bodyPr wrap="square">
            <a:spAutoFit/>
          </a:bodyPr>
          <a:lstStyle/>
          <a:p>
            <a:r>
              <a:rPr lang="en-US" sz="2000" b="1" dirty="0"/>
              <a:t>G1461</a:t>
            </a:r>
            <a:endParaRPr lang="en-US" sz="2000" dirty="0"/>
          </a:p>
          <a:p>
            <a:r>
              <a:rPr lang="vi-VN" sz="2000" dirty="0"/>
              <a:t>ἐγκεντρίζω</a:t>
            </a:r>
          </a:p>
          <a:p>
            <a:r>
              <a:rPr lang="en-US" sz="2000" dirty="0"/>
              <a:t>egkentrizō</a:t>
            </a:r>
          </a:p>
          <a:p>
            <a:r>
              <a:rPr lang="en-US" sz="2000" b="1" dirty="0"/>
              <a:t>Thayer Definition:</a:t>
            </a:r>
            <a:endParaRPr lang="en-US" sz="2000" dirty="0"/>
          </a:p>
          <a:p>
            <a:r>
              <a:rPr lang="en-US" sz="2000" dirty="0"/>
              <a:t>1) to cut into for the sake of </a:t>
            </a:r>
            <a:r>
              <a:rPr lang="en-US" sz="2000" b="1" u="sng" dirty="0"/>
              <a:t>inserting a scion</a:t>
            </a:r>
          </a:p>
          <a:p>
            <a:r>
              <a:rPr lang="en-US" sz="2000" dirty="0"/>
              <a:t>2) to inoculate, ingraft, graft in</a:t>
            </a:r>
          </a:p>
          <a:p>
            <a:r>
              <a:rPr lang="en-US" sz="2000" b="1" dirty="0"/>
              <a:t>Part of Speech:</a:t>
            </a:r>
            <a:r>
              <a:rPr lang="en-US" sz="2000" dirty="0"/>
              <a:t> verb</a:t>
            </a:r>
          </a:p>
          <a:p>
            <a:r>
              <a:rPr lang="en-US" sz="2000" b="1" dirty="0"/>
              <a:t>A Related Word by Thayer’s/Strong’s Number: </a:t>
            </a:r>
            <a:r>
              <a:rPr lang="en-US" sz="2000" dirty="0"/>
              <a:t>from G1722 and a derivative of G2759</a:t>
            </a:r>
          </a:p>
        </p:txBody>
      </p:sp>
      <p:sp>
        <p:nvSpPr>
          <p:cNvPr id="5" name="TextBox 4"/>
          <p:cNvSpPr txBox="1"/>
          <p:nvPr/>
        </p:nvSpPr>
        <p:spPr>
          <a:xfrm>
            <a:off x="2590800" y="381000"/>
            <a:ext cx="4114800" cy="461665"/>
          </a:xfrm>
          <a:prstGeom prst="rect">
            <a:avLst/>
          </a:prstGeom>
          <a:noFill/>
        </p:spPr>
        <p:txBody>
          <a:bodyPr wrap="square" rtlCol="0">
            <a:spAutoFit/>
          </a:bodyPr>
          <a:lstStyle/>
          <a:p>
            <a:pPr algn="ctr"/>
            <a:r>
              <a:rPr lang="en-US" sz="2400" dirty="0" smtClean="0"/>
              <a:t>“</a:t>
            </a:r>
            <a:r>
              <a:rPr lang="en-US" sz="2400" b="1" u="sng" dirty="0" smtClean="0"/>
              <a:t>Grafted in</a:t>
            </a:r>
            <a:r>
              <a:rPr lang="en-US" sz="2400" dirty="0" smtClean="0"/>
              <a:t>”</a:t>
            </a:r>
          </a:p>
        </p:txBody>
      </p:sp>
    </p:spTree>
    <p:extLst>
      <p:ext uri="{BB962C8B-B14F-4D97-AF65-F5344CB8AC3E}">
        <p14:creationId xmlns:p14="http://schemas.microsoft.com/office/powerpoint/2010/main" val="335349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Chad\Desktop\Messianic Folder\All Israel - trips, pics, vid, etc\Israel Trips\Marilyn and I May 2013\May 25  Wadi Amud (Huqoq) Arbel Synagogue\DSC0309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5200" y="838200"/>
            <a:ext cx="7213600"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0335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Chad\Desktop\Messianic Folder\All Israel - trips, pics, vid, etc\Israel Trips\Marilyn and I May 2013\May 25  Wadi Amud (Huqoq) Arbel Synagogue\DSC031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6000" y="1066800"/>
            <a:ext cx="71120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3795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had\Pictures\img0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3693" y="1447800"/>
            <a:ext cx="6281928" cy="47792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28800" y="533400"/>
            <a:ext cx="5486400" cy="523220"/>
          </a:xfrm>
          <a:prstGeom prst="rect">
            <a:avLst/>
          </a:prstGeom>
          <a:noFill/>
        </p:spPr>
        <p:txBody>
          <a:bodyPr wrap="square" rtlCol="0">
            <a:spAutoFit/>
          </a:bodyPr>
          <a:lstStyle/>
          <a:p>
            <a:pPr algn="ctr"/>
            <a:r>
              <a:rPr lang="en-US" sz="2800" u="sng" dirty="0" smtClean="0"/>
              <a:t>Modern Day Christianity</a:t>
            </a:r>
            <a:endParaRPr lang="en-US" sz="2800" u="sng" dirty="0"/>
          </a:p>
        </p:txBody>
      </p:sp>
    </p:spTree>
    <p:extLst>
      <p:ext uri="{BB962C8B-B14F-4D97-AF65-F5344CB8AC3E}">
        <p14:creationId xmlns:p14="http://schemas.microsoft.com/office/powerpoint/2010/main" val="26469829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219200"/>
            <a:ext cx="7543800" cy="646331"/>
          </a:xfrm>
          <a:prstGeom prst="rect">
            <a:avLst/>
          </a:prstGeom>
        </p:spPr>
        <p:txBody>
          <a:bodyPr wrap="square">
            <a:spAutoFit/>
          </a:bodyPr>
          <a:lstStyle/>
          <a:p>
            <a:r>
              <a:rPr lang="en-US" dirty="0"/>
              <a:t> </a:t>
            </a:r>
            <a:r>
              <a:rPr lang="en-US" b="1" dirty="0" smtClean="0"/>
              <a:t>1</a:t>
            </a:r>
            <a:r>
              <a:rPr lang="en-US" dirty="0" smtClean="0"/>
              <a:t>. a </a:t>
            </a:r>
            <a:r>
              <a:rPr lang="en-US" dirty="0"/>
              <a:t>detached living portion of a plant (as a bud or shoot) joined to a stock in grafting and usually supplying solely aerial parts to a graft</a:t>
            </a:r>
          </a:p>
        </p:txBody>
      </p:sp>
      <p:sp>
        <p:nvSpPr>
          <p:cNvPr id="3" name="TextBox 2"/>
          <p:cNvSpPr txBox="1"/>
          <p:nvPr/>
        </p:nvSpPr>
        <p:spPr>
          <a:xfrm>
            <a:off x="1600200" y="381000"/>
            <a:ext cx="5867400" cy="461665"/>
          </a:xfrm>
          <a:prstGeom prst="rect">
            <a:avLst/>
          </a:prstGeom>
          <a:noFill/>
        </p:spPr>
        <p:txBody>
          <a:bodyPr wrap="square" rtlCol="0">
            <a:spAutoFit/>
          </a:bodyPr>
          <a:lstStyle/>
          <a:p>
            <a:pPr algn="ctr"/>
            <a:r>
              <a:rPr lang="en-US" sz="2400" b="1" u="sng" dirty="0" smtClean="0"/>
              <a:t>Scion: Definition (Merriam Webster)</a:t>
            </a:r>
            <a:endParaRPr lang="en-US" sz="2400" b="1" u="sng" dirty="0"/>
          </a:p>
        </p:txBody>
      </p:sp>
      <p:sp>
        <p:nvSpPr>
          <p:cNvPr id="4" name="Rectangle 3"/>
          <p:cNvSpPr/>
          <p:nvPr/>
        </p:nvSpPr>
        <p:spPr>
          <a:xfrm>
            <a:off x="685800" y="2362200"/>
            <a:ext cx="7467600" cy="646331"/>
          </a:xfrm>
          <a:prstGeom prst="rect">
            <a:avLst/>
          </a:prstGeom>
        </p:spPr>
        <p:txBody>
          <a:bodyPr wrap="square">
            <a:spAutoFit/>
          </a:bodyPr>
          <a:lstStyle/>
          <a:p>
            <a:r>
              <a:rPr lang="en-US" b="1" dirty="0" smtClean="0"/>
              <a:t>2. a</a:t>
            </a:r>
            <a:r>
              <a:rPr lang="en-US" dirty="0"/>
              <a:t> </a:t>
            </a:r>
            <a:r>
              <a:rPr lang="en-US" b="1" dirty="0"/>
              <a:t>:</a:t>
            </a:r>
            <a:r>
              <a:rPr lang="en-US" dirty="0"/>
              <a:t>  </a:t>
            </a:r>
            <a:r>
              <a:rPr lang="en-US" b="1" u="sng" dirty="0" smtClean="0"/>
              <a:t>DESCENDANT, CHILD</a:t>
            </a:r>
            <a:r>
              <a:rPr lang="en-US" dirty="0" smtClean="0"/>
              <a:t>; </a:t>
            </a:r>
            <a:r>
              <a:rPr lang="en-US" i="1" dirty="0" smtClean="0"/>
              <a:t>especially</a:t>
            </a:r>
            <a:r>
              <a:rPr lang="en-US" dirty="0"/>
              <a:t> </a:t>
            </a:r>
            <a:r>
              <a:rPr lang="en-US" b="1" dirty="0"/>
              <a:t>:</a:t>
            </a:r>
            <a:r>
              <a:rPr lang="en-US" dirty="0"/>
              <a:t>  a descendant of a wealthy, aristocratic, or influential family</a:t>
            </a:r>
          </a:p>
        </p:txBody>
      </p:sp>
      <p:sp>
        <p:nvSpPr>
          <p:cNvPr id="5" name="Rectangle 4"/>
          <p:cNvSpPr/>
          <p:nvPr/>
        </p:nvSpPr>
        <p:spPr>
          <a:xfrm>
            <a:off x="990600" y="3222563"/>
            <a:ext cx="2590800" cy="369332"/>
          </a:xfrm>
          <a:prstGeom prst="rect">
            <a:avLst/>
          </a:prstGeom>
        </p:spPr>
        <p:txBody>
          <a:bodyPr wrap="square">
            <a:spAutoFit/>
          </a:bodyPr>
          <a:lstStyle/>
          <a:p>
            <a:r>
              <a:rPr lang="en-US" b="1" dirty="0"/>
              <a:t>b</a:t>
            </a:r>
            <a:r>
              <a:rPr lang="en-US" dirty="0"/>
              <a:t> </a:t>
            </a:r>
            <a:r>
              <a:rPr lang="en-US" b="1" dirty="0"/>
              <a:t>:</a:t>
            </a:r>
            <a:r>
              <a:rPr lang="en-US" dirty="0"/>
              <a:t>  </a:t>
            </a:r>
            <a:r>
              <a:rPr lang="en-US" b="1" u="sng" cap="small" dirty="0" smtClean="0"/>
              <a:t>HEIR</a:t>
            </a:r>
            <a:endParaRPr lang="en-US" b="1" u="sng" dirty="0"/>
          </a:p>
        </p:txBody>
      </p:sp>
      <p:sp>
        <p:nvSpPr>
          <p:cNvPr id="6" name="Rectangle 5"/>
          <p:cNvSpPr/>
          <p:nvPr/>
        </p:nvSpPr>
        <p:spPr>
          <a:xfrm>
            <a:off x="685800" y="4648200"/>
            <a:ext cx="7543800" cy="646331"/>
          </a:xfrm>
          <a:prstGeom prst="rect">
            <a:avLst/>
          </a:prstGeom>
        </p:spPr>
        <p:txBody>
          <a:bodyPr wrap="square">
            <a:spAutoFit/>
          </a:bodyPr>
          <a:lstStyle/>
          <a:p>
            <a:r>
              <a:rPr lang="en-US" b="1" dirty="0"/>
              <a:t>Gal 3:29  </a:t>
            </a:r>
            <a:r>
              <a:rPr lang="en-US" dirty="0"/>
              <a:t>And if </a:t>
            </a:r>
            <a:r>
              <a:rPr lang="en-US" dirty="0" smtClean="0"/>
              <a:t>you </a:t>
            </a:r>
            <a:r>
              <a:rPr lang="en-US" i="1" dirty="0"/>
              <a:t>be</a:t>
            </a:r>
            <a:r>
              <a:rPr lang="en-US" dirty="0"/>
              <a:t> </a:t>
            </a:r>
            <a:r>
              <a:rPr lang="en-US" dirty="0" smtClean="0"/>
              <a:t>Messiah's</a:t>
            </a:r>
            <a:r>
              <a:rPr lang="en-US" dirty="0"/>
              <a:t>, then </a:t>
            </a:r>
            <a:r>
              <a:rPr lang="en-US" dirty="0" smtClean="0"/>
              <a:t>you are </a:t>
            </a:r>
            <a:r>
              <a:rPr lang="en-US" dirty="0"/>
              <a:t>Abraham's seed, and </a:t>
            </a:r>
            <a:r>
              <a:rPr lang="en-US" b="1" u="sng" dirty="0"/>
              <a:t>heirs</a:t>
            </a:r>
            <a:r>
              <a:rPr lang="en-US" dirty="0"/>
              <a:t> according to the promise. </a:t>
            </a:r>
          </a:p>
        </p:txBody>
      </p:sp>
    </p:spTree>
    <p:extLst>
      <p:ext uri="{BB962C8B-B14F-4D97-AF65-F5344CB8AC3E}">
        <p14:creationId xmlns:p14="http://schemas.microsoft.com/office/powerpoint/2010/main" val="1491651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457200"/>
            <a:ext cx="7315200" cy="461665"/>
          </a:xfrm>
          <a:prstGeom prst="rect">
            <a:avLst/>
          </a:prstGeom>
          <a:noFill/>
        </p:spPr>
        <p:txBody>
          <a:bodyPr wrap="square" rtlCol="0">
            <a:spAutoFit/>
          </a:bodyPr>
          <a:lstStyle/>
          <a:p>
            <a:pPr algn="ctr"/>
            <a:r>
              <a:rPr lang="en-US" sz="2400" b="1" u="sng" dirty="0" smtClean="0"/>
              <a:t>Side note Rom 11:17 : not a ‘rabbi- trail’</a:t>
            </a:r>
            <a:endParaRPr lang="en-US" sz="2400" b="1" u="sng" dirty="0"/>
          </a:p>
        </p:txBody>
      </p:sp>
      <p:sp>
        <p:nvSpPr>
          <p:cNvPr id="3" name="Rectangle 2"/>
          <p:cNvSpPr/>
          <p:nvPr/>
        </p:nvSpPr>
        <p:spPr>
          <a:xfrm>
            <a:off x="762000" y="2209800"/>
            <a:ext cx="7696200" cy="923330"/>
          </a:xfrm>
          <a:prstGeom prst="rect">
            <a:avLst/>
          </a:prstGeom>
        </p:spPr>
        <p:txBody>
          <a:bodyPr wrap="square">
            <a:spAutoFit/>
          </a:bodyPr>
          <a:lstStyle/>
          <a:p>
            <a:r>
              <a:rPr lang="en-US" b="1" dirty="0"/>
              <a:t>Gen 12:3  </a:t>
            </a:r>
            <a:r>
              <a:rPr lang="en-US" dirty="0"/>
              <a:t>And I will bless them </a:t>
            </a:r>
            <a:r>
              <a:rPr lang="en-US" dirty="0" smtClean="0"/>
              <a:t>(H1288 – </a:t>
            </a:r>
            <a:r>
              <a:rPr lang="en-US" b="1" u="sng" dirty="0" smtClean="0"/>
              <a:t>Va’abarakah</a:t>
            </a:r>
            <a:r>
              <a:rPr lang="en-US" dirty="0" smtClean="0"/>
              <a:t>) that </a:t>
            </a:r>
            <a:r>
              <a:rPr lang="en-US" dirty="0"/>
              <a:t>bless </a:t>
            </a:r>
            <a:r>
              <a:rPr lang="en-US" dirty="0" smtClean="0"/>
              <a:t>thee (H1288 – </a:t>
            </a:r>
            <a:r>
              <a:rPr lang="en-US" b="1" u="sng" dirty="0" smtClean="0"/>
              <a:t>m’barakeikha</a:t>
            </a:r>
            <a:r>
              <a:rPr lang="en-US" dirty="0" smtClean="0"/>
              <a:t>), </a:t>
            </a:r>
            <a:r>
              <a:rPr lang="en-US" dirty="0"/>
              <a:t>and curse him that curseth thee: and in thee shall all families of the earth be </a:t>
            </a:r>
            <a:r>
              <a:rPr lang="en-US" dirty="0" smtClean="0"/>
              <a:t>blessed (H1288 – </a:t>
            </a:r>
            <a:r>
              <a:rPr lang="en-US" b="1" u="sng" dirty="0" smtClean="0"/>
              <a:t>v’nivreku</a:t>
            </a:r>
            <a:r>
              <a:rPr lang="en-US" dirty="0" smtClean="0"/>
              <a:t>).</a:t>
            </a:r>
            <a:endParaRPr lang="en-US" dirty="0"/>
          </a:p>
        </p:txBody>
      </p:sp>
      <p:sp>
        <p:nvSpPr>
          <p:cNvPr id="4" name="TextBox 3"/>
          <p:cNvSpPr txBox="1"/>
          <p:nvPr/>
        </p:nvSpPr>
        <p:spPr>
          <a:xfrm>
            <a:off x="762000" y="3276600"/>
            <a:ext cx="7696200" cy="1200329"/>
          </a:xfrm>
          <a:prstGeom prst="rect">
            <a:avLst/>
          </a:prstGeom>
          <a:noFill/>
        </p:spPr>
        <p:txBody>
          <a:bodyPr wrap="square" rtlCol="0">
            <a:spAutoFit/>
          </a:bodyPr>
          <a:lstStyle/>
          <a:p>
            <a:r>
              <a:rPr lang="en-US" dirty="0" smtClean="0"/>
              <a:t>Indeed, the root word ‘</a:t>
            </a:r>
            <a:r>
              <a:rPr lang="en-US" b="1" u="sng" dirty="0" smtClean="0"/>
              <a:t>barak</a:t>
            </a:r>
            <a:r>
              <a:rPr lang="en-US" dirty="0" smtClean="0"/>
              <a:t>’ (H1288) meaning to bless or kneel appears three times in this passage but the form of the last ‘blessing’- </a:t>
            </a:r>
            <a:r>
              <a:rPr lang="en-US" b="1" u="sng" dirty="0" smtClean="0"/>
              <a:t>nivreku</a:t>
            </a:r>
            <a:r>
              <a:rPr lang="en-US" dirty="0" smtClean="0"/>
              <a:t> is in the form of the future tense (one completed act yet still future in this case). </a:t>
            </a:r>
            <a:endParaRPr lang="en-US" dirty="0"/>
          </a:p>
        </p:txBody>
      </p:sp>
      <p:sp>
        <p:nvSpPr>
          <p:cNvPr id="5" name="TextBox 4"/>
          <p:cNvSpPr txBox="1"/>
          <p:nvPr/>
        </p:nvSpPr>
        <p:spPr>
          <a:xfrm>
            <a:off x="762000" y="4572000"/>
            <a:ext cx="7696200" cy="923330"/>
          </a:xfrm>
          <a:prstGeom prst="rect">
            <a:avLst/>
          </a:prstGeom>
          <a:noFill/>
        </p:spPr>
        <p:txBody>
          <a:bodyPr wrap="square" rtlCol="0">
            <a:spAutoFit/>
          </a:bodyPr>
          <a:lstStyle/>
          <a:p>
            <a:r>
              <a:rPr lang="en-US" dirty="0" smtClean="0"/>
              <a:t>The word </a:t>
            </a:r>
            <a:r>
              <a:rPr lang="en-US" b="1" u="sng" dirty="0" smtClean="0"/>
              <a:t>v’nivreku</a:t>
            </a:r>
            <a:r>
              <a:rPr lang="en-US" dirty="0" smtClean="0"/>
              <a:t> (in that form) only appears three times in scripture: Gen 12:3, 18:18 and 28:14 – all in regards to how Abraham (12:3 &amp; 18:18) and Jacob (28:14) will affect the nations of the earth.</a:t>
            </a:r>
            <a:endParaRPr lang="en-US" dirty="0"/>
          </a:p>
        </p:txBody>
      </p:sp>
      <p:sp>
        <p:nvSpPr>
          <p:cNvPr id="6" name="TextBox 5"/>
          <p:cNvSpPr txBox="1"/>
          <p:nvPr/>
        </p:nvSpPr>
        <p:spPr>
          <a:xfrm>
            <a:off x="762000" y="5638800"/>
            <a:ext cx="7696200" cy="646331"/>
          </a:xfrm>
          <a:prstGeom prst="rect">
            <a:avLst/>
          </a:prstGeom>
          <a:noFill/>
        </p:spPr>
        <p:txBody>
          <a:bodyPr wrap="square" rtlCol="0">
            <a:spAutoFit/>
          </a:bodyPr>
          <a:lstStyle/>
          <a:p>
            <a:r>
              <a:rPr lang="en-US" dirty="0" smtClean="0"/>
              <a:t>The sages of old are of the opinion that the verb </a:t>
            </a:r>
            <a:r>
              <a:rPr lang="en-US" b="1" u="sng" dirty="0" smtClean="0"/>
              <a:t>v’nivreku</a:t>
            </a:r>
            <a:r>
              <a:rPr lang="en-US" dirty="0" smtClean="0"/>
              <a:t> has the meaning of mixing, intermingle, or more importantly “</a:t>
            </a:r>
            <a:r>
              <a:rPr lang="en-US" b="1" u="sng" dirty="0" smtClean="0"/>
              <a:t>grafted-in</a:t>
            </a:r>
            <a:r>
              <a:rPr lang="en-US" dirty="0" smtClean="0"/>
              <a:t>”. </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990600"/>
            <a:ext cx="5943600" cy="133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3715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4741" y="226367"/>
            <a:ext cx="6072496" cy="461665"/>
          </a:xfrm>
          <a:prstGeom prst="rect">
            <a:avLst/>
          </a:prstGeom>
        </p:spPr>
        <p:txBody>
          <a:bodyPr wrap="none">
            <a:spAutoFit/>
          </a:bodyPr>
          <a:lstStyle/>
          <a:p>
            <a:pPr algn="ctr"/>
            <a:r>
              <a:rPr lang="en-US" sz="2400" b="1" u="sng" dirty="0"/>
              <a:t>Side </a:t>
            </a:r>
            <a:r>
              <a:rPr lang="en-US" sz="2400" b="1" u="sng" dirty="0" smtClean="0"/>
              <a:t>note Rom 11:17 : </a:t>
            </a:r>
            <a:r>
              <a:rPr lang="en-US" sz="2400" b="1" u="sng" dirty="0"/>
              <a:t>not a ‘rabbi- trail’</a:t>
            </a:r>
          </a:p>
        </p:txBody>
      </p:sp>
      <p:sp>
        <p:nvSpPr>
          <p:cNvPr id="3" name="Rectangle 2"/>
          <p:cNvSpPr/>
          <p:nvPr/>
        </p:nvSpPr>
        <p:spPr>
          <a:xfrm>
            <a:off x="381000" y="787177"/>
            <a:ext cx="8458200" cy="646331"/>
          </a:xfrm>
          <a:prstGeom prst="rect">
            <a:avLst/>
          </a:prstGeom>
        </p:spPr>
        <p:txBody>
          <a:bodyPr wrap="square">
            <a:spAutoFit/>
          </a:bodyPr>
          <a:lstStyle/>
          <a:p>
            <a:r>
              <a:rPr lang="en-US" b="1" dirty="0"/>
              <a:t>Gen 12:3  </a:t>
            </a:r>
            <a:r>
              <a:rPr lang="en-US" dirty="0"/>
              <a:t>And I will bless them that bless thee, and curse him that curseth thee: and in thee shall all families of the earth be </a:t>
            </a:r>
            <a:r>
              <a:rPr lang="en-US" dirty="0" smtClean="0"/>
              <a:t>‘</a:t>
            </a:r>
            <a:r>
              <a:rPr lang="en-US" b="1" u="sng" dirty="0" smtClean="0"/>
              <a:t>grafted in</a:t>
            </a:r>
            <a:r>
              <a:rPr lang="en-US" dirty="0" smtClean="0"/>
              <a:t>’ (blessed) .</a:t>
            </a:r>
            <a:endParaRPr lang="en-US" dirty="0"/>
          </a:p>
        </p:txBody>
      </p:sp>
      <p:sp>
        <p:nvSpPr>
          <p:cNvPr id="6" name="Rectangle 5"/>
          <p:cNvSpPr/>
          <p:nvPr/>
        </p:nvSpPr>
        <p:spPr>
          <a:xfrm>
            <a:off x="381000" y="1524000"/>
            <a:ext cx="7848600" cy="923330"/>
          </a:xfrm>
          <a:prstGeom prst="rect">
            <a:avLst/>
          </a:prstGeom>
        </p:spPr>
        <p:txBody>
          <a:bodyPr wrap="square">
            <a:spAutoFit/>
          </a:bodyPr>
          <a:lstStyle/>
          <a:p>
            <a:r>
              <a:rPr lang="en-US" b="1" dirty="0"/>
              <a:t>Gen 18:18  </a:t>
            </a:r>
            <a:r>
              <a:rPr lang="en-US" dirty="0"/>
              <a:t>Seeing that Abraham shall surely become a great and mighty nation, and all the nations of the earth shall be </a:t>
            </a:r>
            <a:r>
              <a:rPr lang="en-US" dirty="0" smtClean="0"/>
              <a:t>‘</a:t>
            </a:r>
            <a:r>
              <a:rPr lang="en-US" b="1" u="sng" dirty="0" smtClean="0"/>
              <a:t>grafted in</a:t>
            </a:r>
            <a:r>
              <a:rPr lang="en-US" dirty="0" smtClean="0"/>
              <a:t>’ (blessed </a:t>
            </a:r>
            <a:r>
              <a:rPr lang="en-US" dirty="0"/>
              <a:t>in </a:t>
            </a:r>
            <a:r>
              <a:rPr lang="en-US" dirty="0" smtClean="0"/>
              <a:t>him) ? </a:t>
            </a:r>
            <a:endParaRPr lang="en-US" dirty="0"/>
          </a:p>
        </p:txBody>
      </p:sp>
      <p:sp>
        <p:nvSpPr>
          <p:cNvPr id="7" name="Rectangle 6"/>
          <p:cNvSpPr/>
          <p:nvPr/>
        </p:nvSpPr>
        <p:spPr>
          <a:xfrm>
            <a:off x="381000" y="2478031"/>
            <a:ext cx="8153400" cy="2308324"/>
          </a:xfrm>
          <a:prstGeom prst="rect">
            <a:avLst/>
          </a:prstGeom>
        </p:spPr>
        <p:txBody>
          <a:bodyPr wrap="square">
            <a:spAutoFit/>
          </a:bodyPr>
          <a:lstStyle/>
          <a:p>
            <a:r>
              <a:rPr lang="en-US" b="1" dirty="0"/>
              <a:t>Gen </a:t>
            </a:r>
            <a:r>
              <a:rPr lang="en-US" b="1" dirty="0" smtClean="0"/>
              <a:t>28:12-14  </a:t>
            </a:r>
            <a:r>
              <a:rPr lang="en-US" dirty="0"/>
              <a:t>And he dreamed, and behold a ladder set up on the earth, and the top of it reached to heaven: and behold the angels of God ascending and descending on it. </a:t>
            </a:r>
            <a:r>
              <a:rPr lang="en-US" dirty="0" smtClean="0"/>
              <a:t>And</a:t>
            </a:r>
            <a:r>
              <a:rPr lang="en-US" dirty="0"/>
              <a:t>, behold, </a:t>
            </a:r>
            <a:r>
              <a:rPr lang="en-US" dirty="0" smtClean="0"/>
              <a:t>YHWH stood </a:t>
            </a:r>
            <a:r>
              <a:rPr lang="en-US" dirty="0"/>
              <a:t>above it, and said, I </a:t>
            </a:r>
            <a:r>
              <a:rPr lang="en-US" i="1" dirty="0"/>
              <a:t>am</a:t>
            </a:r>
            <a:r>
              <a:rPr lang="en-US" dirty="0"/>
              <a:t> </a:t>
            </a:r>
            <a:r>
              <a:rPr lang="en-US" dirty="0" smtClean="0"/>
              <a:t>YHWH Elohim </a:t>
            </a:r>
            <a:r>
              <a:rPr lang="en-US" dirty="0"/>
              <a:t>of Abraham thy father, and </a:t>
            </a:r>
            <a:r>
              <a:rPr lang="en-US" dirty="0" smtClean="0"/>
              <a:t>the Elohim </a:t>
            </a:r>
            <a:r>
              <a:rPr lang="en-US" dirty="0"/>
              <a:t>of Isaac: the land whereon </a:t>
            </a:r>
            <a:r>
              <a:rPr lang="en-US" dirty="0" smtClean="0"/>
              <a:t>thou (Jacob ‘Israel’) </a:t>
            </a:r>
            <a:r>
              <a:rPr lang="en-US" dirty="0"/>
              <a:t>liest, to thee will I give it, and to thy seed; </a:t>
            </a:r>
            <a:r>
              <a:rPr lang="en-US" dirty="0" smtClean="0"/>
              <a:t>And </a:t>
            </a:r>
            <a:r>
              <a:rPr lang="en-US" dirty="0"/>
              <a:t>thy seed shall be as the dust of the earth, and thou shalt spread abroad to the west, and to the east, and to the north, and to the south: and in thee and in thy seed shall all the families of the earth be </a:t>
            </a:r>
            <a:r>
              <a:rPr lang="en-US" dirty="0" smtClean="0"/>
              <a:t>‘</a:t>
            </a:r>
            <a:r>
              <a:rPr lang="en-US" b="1" u="sng" dirty="0" smtClean="0"/>
              <a:t>grafted in</a:t>
            </a:r>
            <a:r>
              <a:rPr lang="en-US" dirty="0" smtClean="0"/>
              <a:t>’ (blessed) . </a:t>
            </a:r>
            <a:endParaRPr lang="en-US" dirty="0"/>
          </a:p>
        </p:txBody>
      </p:sp>
      <p:sp>
        <p:nvSpPr>
          <p:cNvPr id="9" name="Rectangle 8"/>
          <p:cNvSpPr/>
          <p:nvPr/>
        </p:nvSpPr>
        <p:spPr>
          <a:xfrm>
            <a:off x="381000" y="4814547"/>
            <a:ext cx="8153400" cy="646331"/>
          </a:xfrm>
          <a:prstGeom prst="rect">
            <a:avLst/>
          </a:prstGeom>
        </p:spPr>
        <p:txBody>
          <a:bodyPr wrap="square">
            <a:spAutoFit/>
          </a:bodyPr>
          <a:lstStyle/>
          <a:p>
            <a:r>
              <a:rPr lang="en-US" b="1" dirty="0"/>
              <a:t>Was Paul doing a midrash in Rom 11:17 on Gen </a:t>
            </a:r>
            <a:r>
              <a:rPr lang="en-US" b="1" dirty="0" smtClean="0"/>
              <a:t>12:3, 18:18, and 28:14 </a:t>
            </a:r>
            <a:r>
              <a:rPr lang="en-US" b="1" dirty="0"/>
              <a:t>with a typical rabbinic style </a:t>
            </a:r>
            <a:r>
              <a:rPr lang="en-US" b="1" dirty="0" smtClean="0"/>
              <a:t>of </a:t>
            </a:r>
            <a:r>
              <a:rPr lang="en-US" b="1" dirty="0"/>
              <a:t>1</a:t>
            </a:r>
            <a:r>
              <a:rPr lang="en-US" b="1" baseline="30000" dirty="0"/>
              <a:t>st</a:t>
            </a:r>
            <a:r>
              <a:rPr lang="en-US" b="1" dirty="0"/>
              <a:t> century Judea?</a:t>
            </a:r>
          </a:p>
        </p:txBody>
      </p:sp>
      <p:sp>
        <p:nvSpPr>
          <p:cNvPr id="10" name="Rectangle 9"/>
          <p:cNvSpPr/>
          <p:nvPr/>
        </p:nvSpPr>
        <p:spPr>
          <a:xfrm>
            <a:off x="381000" y="5562600"/>
            <a:ext cx="8153400" cy="1200329"/>
          </a:xfrm>
          <a:prstGeom prst="rect">
            <a:avLst/>
          </a:prstGeom>
        </p:spPr>
        <p:txBody>
          <a:bodyPr wrap="square">
            <a:spAutoFit/>
          </a:bodyPr>
          <a:lstStyle/>
          <a:p>
            <a:r>
              <a:rPr lang="en-US" b="1" dirty="0"/>
              <a:t>Rom 11:17  </a:t>
            </a:r>
            <a:r>
              <a:rPr lang="en-US" dirty="0"/>
              <a:t>And if some of the branches be broken off, and thou, being a wild olive </a:t>
            </a:r>
            <a:r>
              <a:rPr lang="en-US" dirty="0" smtClean="0"/>
              <a:t>tree (nations), were </a:t>
            </a:r>
            <a:r>
              <a:rPr lang="en-US" b="1" u="sng" dirty="0"/>
              <a:t>graffed </a:t>
            </a:r>
            <a:r>
              <a:rPr lang="en-US" b="1" u="sng" dirty="0" smtClean="0"/>
              <a:t>in</a:t>
            </a:r>
            <a:r>
              <a:rPr lang="en-US" b="1" dirty="0" smtClean="0"/>
              <a:t> </a:t>
            </a:r>
            <a:r>
              <a:rPr lang="en-US" dirty="0" smtClean="0"/>
              <a:t>among them (</a:t>
            </a:r>
            <a:r>
              <a:rPr lang="en-US" b="1" u="sng" dirty="0" smtClean="0"/>
              <a:t>Israel: seed of Abraham</a:t>
            </a:r>
            <a:r>
              <a:rPr lang="en-US" dirty="0" smtClean="0"/>
              <a:t>), </a:t>
            </a:r>
            <a:r>
              <a:rPr lang="en-US" dirty="0"/>
              <a:t>and with them </a:t>
            </a:r>
            <a:r>
              <a:rPr lang="en-US" dirty="0" smtClean="0"/>
              <a:t>(Israel) partakest </a:t>
            </a:r>
            <a:r>
              <a:rPr lang="en-US" dirty="0"/>
              <a:t>of the root </a:t>
            </a:r>
            <a:r>
              <a:rPr lang="en-US" dirty="0" smtClean="0"/>
              <a:t>and </a:t>
            </a:r>
            <a:r>
              <a:rPr lang="en-US" dirty="0"/>
              <a:t>fatness of the olive tree; </a:t>
            </a:r>
          </a:p>
        </p:txBody>
      </p:sp>
    </p:spTree>
    <p:extLst>
      <p:ext uri="{BB962C8B-B14F-4D97-AF65-F5344CB8AC3E}">
        <p14:creationId xmlns:p14="http://schemas.microsoft.com/office/powerpoint/2010/main" val="1741451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837" y="380999"/>
            <a:ext cx="7537846" cy="461665"/>
          </a:xfrm>
          <a:prstGeom prst="rect">
            <a:avLst/>
          </a:prstGeom>
          <a:noFill/>
        </p:spPr>
        <p:txBody>
          <a:bodyPr wrap="square" rtlCol="0">
            <a:spAutoFit/>
          </a:bodyPr>
          <a:lstStyle/>
          <a:p>
            <a:pPr algn="ctr"/>
            <a:r>
              <a:rPr lang="en-US" sz="2400" b="1" u="sng" dirty="0" smtClean="0"/>
              <a:t>‘Grafting in- not a new concept’</a:t>
            </a:r>
            <a:endParaRPr lang="en-US" sz="2400" b="1" u="sng" dirty="0"/>
          </a:p>
        </p:txBody>
      </p:sp>
      <p:sp>
        <p:nvSpPr>
          <p:cNvPr id="3" name="TextBox 2"/>
          <p:cNvSpPr txBox="1"/>
          <p:nvPr/>
        </p:nvSpPr>
        <p:spPr>
          <a:xfrm>
            <a:off x="899836" y="1066800"/>
            <a:ext cx="7537846" cy="1477328"/>
          </a:xfrm>
          <a:prstGeom prst="rect">
            <a:avLst/>
          </a:prstGeom>
          <a:noFill/>
        </p:spPr>
        <p:txBody>
          <a:bodyPr wrap="square" rtlCol="0">
            <a:spAutoFit/>
          </a:bodyPr>
          <a:lstStyle/>
          <a:p>
            <a:r>
              <a:rPr lang="en-US" b="1" dirty="0"/>
              <a:t>Exo 12:37  </a:t>
            </a:r>
            <a:r>
              <a:rPr lang="en-US" dirty="0"/>
              <a:t>And the </a:t>
            </a:r>
            <a:r>
              <a:rPr lang="en-US" b="1" u="sng" dirty="0"/>
              <a:t>children of Israel </a:t>
            </a:r>
            <a:r>
              <a:rPr lang="en-US" dirty="0"/>
              <a:t>journeyed from Rameses to Succoth, about six hundred thousand on foot </a:t>
            </a:r>
            <a:r>
              <a:rPr lang="en-US" i="1" dirty="0"/>
              <a:t>that were</a:t>
            </a:r>
            <a:r>
              <a:rPr lang="en-US" dirty="0"/>
              <a:t> men, beside children. </a:t>
            </a:r>
          </a:p>
          <a:p>
            <a:r>
              <a:rPr lang="en-US" b="1" dirty="0"/>
              <a:t>Exo 12:38</a:t>
            </a:r>
            <a:r>
              <a:rPr lang="en-US" dirty="0"/>
              <a:t>  </a:t>
            </a:r>
            <a:r>
              <a:rPr lang="en-US" b="1" u="sng" dirty="0"/>
              <a:t>And a mixed multitude went up also with the</a:t>
            </a:r>
            <a:r>
              <a:rPr lang="en-US" u="sng" dirty="0"/>
              <a:t>m</a:t>
            </a:r>
            <a:r>
              <a:rPr lang="en-US" dirty="0"/>
              <a:t>; and flocks, and herds, </a:t>
            </a:r>
            <a:r>
              <a:rPr lang="en-US" i="1" dirty="0"/>
              <a:t>even</a:t>
            </a:r>
            <a:r>
              <a:rPr lang="en-US" dirty="0"/>
              <a:t> very much cattle. </a:t>
            </a:r>
          </a:p>
        </p:txBody>
      </p:sp>
      <p:sp>
        <p:nvSpPr>
          <p:cNvPr id="5" name="TextBox 4"/>
          <p:cNvSpPr txBox="1"/>
          <p:nvPr/>
        </p:nvSpPr>
        <p:spPr>
          <a:xfrm>
            <a:off x="899836" y="2667000"/>
            <a:ext cx="7405961" cy="2031325"/>
          </a:xfrm>
          <a:prstGeom prst="rect">
            <a:avLst/>
          </a:prstGeom>
          <a:noFill/>
        </p:spPr>
        <p:txBody>
          <a:bodyPr wrap="square" rtlCol="0">
            <a:spAutoFit/>
          </a:bodyPr>
          <a:lstStyle/>
          <a:p>
            <a:r>
              <a:rPr lang="en-US" b="1" dirty="0"/>
              <a:t>Exo 12:47  </a:t>
            </a:r>
            <a:r>
              <a:rPr lang="en-US" dirty="0"/>
              <a:t>All the congregation of Israel shall keep </a:t>
            </a:r>
            <a:r>
              <a:rPr lang="en-US" dirty="0" smtClean="0"/>
              <a:t>it (Passover). </a:t>
            </a:r>
            <a:endParaRPr lang="en-US" dirty="0"/>
          </a:p>
          <a:p>
            <a:r>
              <a:rPr lang="en-US" b="1" dirty="0"/>
              <a:t>Exo 12:48  </a:t>
            </a:r>
            <a:r>
              <a:rPr lang="en-US" dirty="0"/>
              <a:t>And when a stranger shall sojourn with thee, and will keep the </a:t>
            </a:r>
            <a:r>
              <a:rPr lang="en-US" dirty="0" smtClean="0"/>
              <a:t>Passover </a:t>
            </a:r>
            <a:r>
              <a:rPr lang="en-US" dirty="0"/>
              <a:t>to </a:t>
            </a:r>
            <a:r>
              <a:rPr lang="en-US" dirty="0" smtClean="0"/>
              <a:t>YHWH, </a:t>
            </a:r>
            <a:r>
              <a:rPr lang="en-US" dirty="0"/>
              <a:t>let all his males be circumcised, and then let him come near and keep it; </a:t>
            </a:r>
            <a:r>
              <a:rPr lang="en-US" b="1" u="sng" dirty="0"/>
              <a:t>and he shall be as one that is born in the land</a:t>
            </a:r>
            <a:r>
              <a:rPr lang="en-US" dirty="0"/>
              <a:t>: for no uncircumcised person shall eat thereof. </a:t>
            </a:r>
          </a:p>
          <a:p>
            <a:r>
              <a:rPr lang="en-US" b="1" dirty="0"/>
              <a:t>Exo 12:49  </a:t>
            </a:r>
            <a:r>
              <a:rPr lang="en-US" dirty="0"/>
              <a:t>One law shall be to him that is </a:t>
            </a:r>
            <a:r>
              <a:rPr lang="en-US" b="1" u="sng" dirty="0"/>
              <a:t>homeborn</a:t>
            </a:r>
            <a:r>
              <a:rPr lang="en-US" dirty="0"/>
              <a:t>, and unto the </a:t>
            </a:r>
            <a:r>
              <a:rPr lang="en-US" b="1" u="sng" dirty="0"/>
              <a:t>stranger that sojourneth among you</a:t>
            </a:r>
            <a:r>
              <a:rPr lang="en-US" dirty="0"/>
              <a:t>.</a:t>
            </a:r>
          </a:p>
        </p:txBody>
      </p:sp>
      <p:sp>
        <p:nvSpPr>
          <p:cNvPr id="4" name="Rectangle 3"/>
          <p:cNvSpPr/>
          <p:nvPr/>
        </p:nvSpPr>
        <p:spPr>
          <a:xfrm>
            <a:off x="899837" y="4876800"/>
            <a:ext cx="7253564" cy="1200329"/>
          </a:xfrm>
          <a:prstGeom prst="rect">
            <a:avLst/>
          </a:prstGeom>
        </p:spPr>
        <p:txBody>
          <a:bodyPr wrap="square">
            <a:spAutoFit/>
          </a:bodyPr>
          <a:lstStyle/>
          <a:p>
            <a:r>
              <a:rPr lang="en-US" b="1" dirty="0"/>
              <a:t>Act 10:34  </a:t>
            </a:r>
            <a:r>
              <a:rPr lang="en-US" dirty="0"/>
              <a:t>Then Peter opened </a:t>
            </a:r>
            <a:r>
              <a:rPr lang="en-US" i="1" dirty="0"/>
              <a:t>his</a:t>
            </a:r>
            <a:r>
              <a:rPr lang="en-US" dirty="0"/>
              <a:t> mouth, and said, Of a truth I perceive that God is no respecter of persons: </a:t>
            </a:r>
          </a:p>
          <a:p>
            <a:r>
              <a:rPr lang="en-US" b="1" dirty="0"/>
              <a:t>Act 10:35  </a:t>
            </a:r>
            <a:r>
              <a:rPr lang="en-US" dirty="0"/>
              <a:t>But in </a:t>
            </a:r>
            <a:r>
              <a:rPr lang="en-US" b="1" u="sng" dirty="0"/>
              <a:t>every nation</a:t>
            </a:r>
            <a:r>
              <a:rPr lang="en-US" dirty="0"/>
              <a:t> he that feareth him, and worketh righteousness, is accepted with him. </a:t>
            </a:r>
          </a:p>
        </p:txBody>
      </p:sp>
    </p:spTree>
    <p:extLst>
      <p:ext uri="{BB962C8B-B14F-4D97-AF65-F5344CB8AC3E}">
        <p14:creationId xmlns:p14="http://schemas.microsoft.com/office/powerpoint/2010/main" val="13039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381000"/>
            <a:ext cx="6400800" cy="461665"/>
          </a:xfrm>
          <a:prstGeom prst="rect">
            <a:avLst/>
          </a:prstGeom>
          <a:noFill/>
        </p:spPr>
        <p:txBody>
          <a:bodyPr wrap="square" rtlCol="0">
            <a:spAutoFit/>
          </a:bodyPr>
          <a:lstStyle/>
          <a:p>
            <a:pPr algn="ctr"/>
            <a:r>
              <a:rPr lang="en-US" sz="2400" b="1" u="sng" dirty="0" smtClean="0"/>
              <a:t>What does it mean to ‘Work Righteousness’</a:t>
            </a:r>
            <a:endParaRPr lang="en-US" sz="2400" b="1" u="sng" dirty="0"/>
          </a:p>
        </p:txBody>
      </p:sp>
      <p:sp>
        <p:nvSpPr>
          <p:cNvPr id="3" name="Rectangle 2"/>
          <p:cNvSpPr/>
          <p:nvPr/>
        </p:nvSpPr>
        <p:spPr>
          <a:xfrm>
            <a:off x="685800" y="990600"/>
            <a:ext cx="7772400" cy="646331"/>
          </a:xfrm>
          <a:prstGeom prst="rect">
            <a:avLst/>
          </a:prstGeom>
        </p:spPr>
        <p:txBody>
          <a:bodyPr wrap="square">
            <a:spAutoFit/>
          </a:bodyPr>
          <a:lstStyle/>
          <a:p>
            <a:r>
              <a:rPr lang="en-US" b="1" dirty="0"/>
              <a:t>Act 10:35  </a:t>
            </a:r>
            <a:r>
              <a:rPr lang="en-US" dirty="0"/>
              <a:t>But in </a:t>
            </a:r>
            <a:r>
              <a:rPr lang="en-US" b="1" u="sng" dirty="0"/>
              <a:t>every nation</a:t>
            </a:r>
            <a:r>
              <a:rPr lang="en-US" dirty="0"/>
              <a:t> he that </a:t>
            </a:r>
            <a:r>
              <a:rPr lang="en-US" dirty="0" smtClean="0"/>
              <a:t>feareth (reveres) him (YHWH), </a:t>
            </a:r>
            <a:r>
              <a:rPr lang="en-US" dirty="0"/>
              <a:t>and </a:t>
            </a:r>
            <a:r>
              <a:rPr lang="en-US" b="1" u="sng" dirty="0"/>
              <a:t>worketh </a:t>
            </a:r>
            <a:r>
              <a:rPr lang="en-US" b="1" u="sng" dirty="0" smtClean="0"/>
              <a:t>(does) righteousness </a:t>
            </a:r>
            <a:r>
              <a:rPr lang="en-US" dirty="0" smtClean="0"/>
              <a:t>(G1343), </a:t>
            </a:r>
            <a:r>
              <a:rPr lang="en-US" dirty="0"/>
              <a:t>is accepted with him. </a:t>
            </a:r>
          </a:p>
        </p:txBody>
      </p:sp>
      <p:sp>
        <p:nvSpPr>
          <p:cNvPr id="4" name="TextBox 3"/>
          <p:cNvSpPr txBox="1"/>
          <p:nvPr/>
        </p:nvSpPr>
        <p:spPr>
          <a:xfrm>
            <a:off x="685800" y="3962400"/>
            <a:ext cx="7543800" cy="923330"/>
          </a:xfrm>
          <a:prstGeom prst="rect">
            <a:avLst/>
          </a:prstGeom>
          <a:noFill/>
        </p:spPr>
        <p:txBody>
          <a:bodyPr wrap="square" rtlCol="0">
            <a:spAutoFit/>
          </a:bodyPr>
          <a:lstStyle/>
          <a:p>
            <a:r>
              <a:rPr lang="en-US" b="1" dirty="0"/>
              <a:t>Deu 6:25  </a:t>
            </a:r>
            <a:r>
              <a:rPr lang="en-US" dirty="0"/>
              <a:t>And it shall be our </a:t>
            </a:r>
            <a:r>
              <a:rPr lang="en-US" dirty="0" smtClean="0"/>
              <a:t>righteousness [tsadaqah], </a:t>
            </a:r>
            <a:r>
              <a:rPr lang="en-US" dirty="0"/>
              <a:t>if we observe to </a:t>
            </a:r>
            <a:r>
              <a:rPr lang="en-US" u="sng" dirty="0"/>
              <a:t>do all these commandments before </a:t>
            </a:r>
            <a:r>
              <a:rPr lang="en-US" u="sng" dirty="0" smtClean="0"/>
              <a:t>YHWH our </a:t>
            </a:r>
            <a:r>
              <a:rPr lang="en-US" u="sng" dirty="0"/>
              <a:t>God</a:t>
            </a:r>
            <a:r>
              <a:rPr lang="en-US" dirty="0"/>
              <a:t>, as he hath commanded us. </a:t>
            </a:r>
          </a:p>
        </p:txBody>
      </p:sp>
      <p:sp>
        <p:nvSpPr>
          <p:cNvPr id="5" name="Rectangle 4"/>
          <p:cNvSpPr/>
          <p:nvPr/>
        </p:nvSpPr>
        <p:spPr>
          <a:xfrm>
            <a:off x="685800" y="5029200"/>
            <a:ext cx="7543800" cy="646331"/>
          </a:xfrm>
          <a:prstGeom prst="rect">
            <a:avLst/>
          </a:prstGeom>
        </p:spPr>
        <p:txBody>
          <a:bodyPr wrap="square">
            <a:spAutoFit/>
          </a:bodyPr>
          <a:lstStyle/>
          <a:p>
            <a:r>
              <a:rPr lang="en-US" b="1" dirty="0"/>
              <a:t>Psa 119:172  </a:t>
            </a:r>
            <a:r>
              <a:rPr lang="en-US" dirty="0"/>
              <a:t>My tongue shall speak of thy word: </a:t>
            </a:r>
            <a:r>
              <a:rPr lang="en-US" u="sng" dirty="0"/>
              <a:t>for all thy commandments </a:t>
            </a:r>
            <a:r>
              <a:rPr lang="en-US" i="1" u="sng" dirty="0"/>
              <a:t>are</a:t>
            </a:r>
            <a:r>
              <a:rPr lang="en-US" u="sng" dirty="0"/>
              <a:t> </a:t>
            </a:r>
            <a:r>
              <a:rPr lang="en-US" u="sng" dirty="0" smtClean="0"/>
              <a:t>righteousness</a:t>
            </a:r>
            <a:r>
              <a:rPr lang="en-US" dirty="0" smtClean="0"/>
              <a:t> [tsadeq]. </a:t>
            </a:r>
            <a:endParaRPr lang="en-US" dirty="0"/>
          </a:p>
        </p:txBody>
      </p:sp>
      <p:sp>
        <p:nvSpPr>
          <p:cNvPr id="6" name="Rectangle 5"/>
          <p:cNvSpPr/>
          <p:nvPr/>
        </p:nvSpPr>
        <p:spPr>
          <a:xfrm>
            <a:off x="685800" y="1752600"/>
            <a:ext cx="7543800" cy="2031325"/>
          </a:xfrm>
          <a:prstGeom prst="rect">
            <a:avLst/>
          </a:prstGeom>
        </p:spPr>
        <p:txBody>
          <a:bodyPr wrap="square">
            <a:spAutoFit/>
          </a:bodyPr>
          <a:lstStyle/>
          <a:p>
            <a:r>
              <a:rPr lang="en-US" dirty="0" smtClean="0"/>
              <a:t>[G1343] dikaiosunē :</a:t>
            </a:r>
            <a:endParaRPr lang="en-US" dirty="0"/>
          </a:p>
          <a:p>
            <a:r>
              <a:rPr lang="en-US" dirty="0"/>
              <a:t>1) in a broad sense: state of him who is as he ought to be, righteousness, the condition acceptable to </a:t>
            </a:r>
            <a:r>
              <a:rPr lang="en-US" dirty="0" smtClean="0"/>
              <a:t>God 1a</a:t>
            </a:r>
            <a:r>
              <a:rPr lang="en-US" dirty="0"/>
              <a:t>) </a:t>
            </a:r>
            <a:r>
              <a:rPr lang="en-US" u="sng" dirty="0"/>
              <a:t>the doctrine concerning the way in which man may attain a state approved of God</a:t>
            </a:r>
          </a:p>
          <a:p>
            <a:r>
              <a:rPr lang="en-US" dirty="0"/>
              <a:t>1b) integrity, virtue, purity of life, rightness, correctness of thinking feeling, and </a:t>
            </a:r>
            <a:r>
              <a:rPr lang="en-US" dirty="0" smtClean="0"/>
              <a:t>acting 2</a:t>
            </a:r>
            <a:r>
              <a:rPr lang="en-US" dirty="0"/>
              <a:t>) in a narrower sense, </a:t>
            </a:r>
            <a:r>
              <a:rPr lang="en-US" u="sng" dirty="0"/>
              <a:t>justice or the virtue which gives each his </a:t>
            </a:r>
            <a:r>
              <a:rPr lang="en-US" u="sng" dirty="0" smtClean="0"/>
              <a:t>due</a:t>
            </a:r>
            <a:r>
              <a:rPr lang="en-US" dirty="0" smtClean="0"/>
              <a:t>          </a:t>
            </a:r>
            <a:r>
              <a:rPr lang="en-US" u="sng" dirty="0" smtClean="0"/>
              <a:t>LXX </a:t>
            </a:r>
            <a:r>
              <a:rPr lang="en-US" u="sng" dirty="0"/>
              <a:t>related </a:t>
            </a:r>
            <a:r>
              <a:rPr lang="en-US" u="sng" dirty="0" smtClean="0"/>
              <a:t>word(s):  [tsaddiq, tsedeq]</a:t>
            </a:r>
            <a:endParaRPr lang="en-US" u="sng" dirty="0"/>
          </a:p>
        </p:txBody>
      </p:sp>
      <p:sp>
        <p:nvSpPr>
          <p:cNvPr id="7" name="Rectangle 6"/>
          <p:cNvSpPr/>
          <p:nvPr/>
        </p:nvSpPr>
        <p:spPr>
          <a:xfrm>
            <a:off x="685800" y="5791201"/>
            <a:ext cx="7543800" cy="646331"/>
          </a:xfrm>
          <a:prstGeom prst="rect">
            <a:avLst/>
          </a:prstGeom>
        </p:spPr>
        <p:txBody>
          <a:bodyPr wrap="square">
            <a:spAutoFit/>
          </a:bodyPr>
          <a:lstStyle/>
          <a:p>
            <a:r>
              <a:rPr lang="en-US" b="1" dirty="0"/>
              <a:t>Rev 14:12  </a:t>
            </a:r>
            <a:r>
              <a:rPr lang="en-US" dirty="0"/>
              <a:t>Here is the patience of the saints: here </a:t>
            </a:r>
            <a:r>
              <a:rPr lang="en-US" i="1" dirty="0"/>
              <a:t>are</a:t>
            </a:r>
            <a:r>
              <a:rPr lang="en-US" dirty="0"/>
              <a:t> </a:t>
            </a:r>
            <a:r>
              <a:rPr lang="en-US" u="sng" dirty="0"/>
              <a:t>they that keep the commandments of God, and the faith of </a:t>
            </a:r>
            <a:r>
              <a:rPr lang="en-US" u="sng" dirty="0" smtClean="0"/>
              <a:t>Yeshua</a:t>
            </a:r>
            <a:r>
              <a:rPr lang="en-US" dirty="0" smtClean="0"/>
              <a:t>. </a:t>
            </a:r>
            <a:endParaRPr lang="en-US" dirty="0"/>
          </a:p>
        </p:txBody>
      </p:sp>
    </p:spTree>
    <p:extLst>
      <p:ext uri="{BB962C8B-B14F-4D97-AF65-F5344CB8AC3E}">
        <p14:creationId xmlns:p14="http://schemas.microsoft.com/office/powerpoint/2010/main" val="183426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0723" y="361459"/>
            <a:ext cx="7537846" cy="461665"/>
          </a:xfrm>
          <a:prstGeom prst="rect">
            <a:avLst/>
          </a:prstGeom>
          <a:noFill/>
        </p:spPr>
        <p:txBody>
          <a:bodyPr wrap="square" rtlCol="0">
            <a:spAutoFit/>
          </a:bodyPr>
          <a:lstStyle/>
          <a:p>
            <a:pPr algn="ctr"/>
            <a:r>
              <a:rPr lang="en-US" sz="2400" b="1" u="sng" dirty="0" smtClean="0"/>
              <a:t>Romans 11:25</a:t>
            </a:r>
            <a:endParaRPr lang="en-US" sz="2400" b="1" u="sng" dirty="0"/>
          </a:p>
        </p:txBody>
      </p:sp>
      <p:sp>
        <p:nvSpPr>
          <p:cNvPr id="3" name="TextBox 2"/>
          <p:cNvSpPr txBox="1"/>
          <p:nvPr/>
        </p:nvSpPr>
        <p:spPr>
          <a:xfrm>
            <a:off x="767951" y="990600"/>
            <a:ext cx="7537846" cy="1200329"/>
          </a:xfrm>
          <a:prstGeom prst="rect">
            <a:avLst/>
          </a:prstGeom>
          <a:noFill/>
        </p:spPr>
        <p:txBody>
          <a:bodyPr wrap="square" rtlCol="0">
            <a:spAutoFit/>
          </a:bodyPr>
          <a:lstStyle/>
          <a:p>
            <a:r>
              <a:rPr lang="en-US" b="1" dirty="0"/>
              <a:t>Rom 11:25  </a:t>
            </a:r>
            <a:r>
              <a:rPr lang="en-US" dirty="0"/>
              <a:t>For I would not, brethren, that ye should be ignorant of this mystery, lest ye should be wise in your own conceits; that blindness </a:t>
            </a:r>
            <a:r>
              <a:rPr lang="en-US" dirty="0" smtClean="0"/>
              <a:t>(hardness) in </a:t>
            </a:r>
            <a:r>
              <a:rPr lang="en-US" dirty="0"/>
              <a:t>part is happened to Israel, until the </a:t>
            </a:r>
            <a:r>
              <a:rPr lang="en-US" u="sng" dirty="0" smtClean="0"/>
              <a:t>fulness </a:t>
            </a:r>
            <a:r>
              <a:rPr lang="en-US" u="sng" dirty="0"/>
              <a:t>of the </a:t>
            </a:r>
            <a:r>
              <a:rPr lang="en-US" u="sng" dirty="0" smtClean="0"/>
              <a:t>Gentiles </a:t>
            </a:r>
            <a:r>
              <a:rPr lang="en-US" dirty="0" smtClean="0"/>
              <a:t>[</a:t>
            </a:r>
            <a:r>
              <a:rPr lang="en-US" b="1" u="sng" dirty="0" smtClean="0"/>
              <a:t>multitude of nations</a:t>
            </a:r>
            <a:r>
              <a:rPr lang="en-US" dirty="0" smtClean="0"/>
              <a:t>] </a:t>
            </a:r>
            <a:r>
              <a:rPr lang="en-US" dirty="0"/>
              <a:t>be come in. </a:t>
            </a:r>
          </a:p>
        </p:txBody>
      </p:sp>
      <p:sp>
        <p:nvSpPr>
          <p:cNvPr id="5" name="TextBox 4"/>
          <p:cNvSpPr txBox="1"/>
          <p:nvPr/>
        </p:nvSpPr>
        <p:spPr>
          <a:xfrm>
            <a:off x="767951" y="4156892"/>
            <a:ext cx="7405961" cy="1200329"/>
          </a:xfrm>
          <a:prstGeom prst="rect">
            <a:avLst/>
          </a:prstGeom>
          <a:noFill/>
        </p:spPr>
        <p:txBody>
          <a:bodyPr wrap="square" rtlCol="0">
            <a:spAutoFit/>
          </a:bodyPr>
          <a:lstStyle/>
          <a:p>
            <a:r>
              <a:rPr lang="en-US" b="1" dirty="0"/>
              <a:t>Gen 48:19  </a:t>
            </a:r>
            <a:r>
              <a:rPr lang="en-US" dirty="0"/>
              <a:t>And his father refused, and said, I know </a:t>
            </a:r>
            <a:r>
              <a:rPr lang="en-US" i="1" dirty="0"/>
              <a:t>it,</a:t>
            </a:r>
            <a:r>
              <a:rPr lang="en-US" dirty="0"/>
              <a:t> my son, I know </a:t>
            </a:r>
            <a:r>
              <a:rPr lang="en-US" i="1" dirty="0"/>
              <a:t>it:</a:t>
            </a:r>
            <a:r>
              <a:rPr lang="en-US" dirty="0"/>
              <a:t> he </a:t>
            </a:r>
            <a:r>
              <a:rPr lang="en-US" dirty="0" smtClean="0"/>
              <a:t>(Manasseh) also </a:t>
            </a:r>
            <a:r>
              <a:rPr lang="en-US" dirty="0"/>
              <a:t>shall become a people, and he also shall be great: but truly his younger </a:t>
            </a:r>
            <a:r>
              <a:rPr lang="en-US" dirty="0" smtClean="0"/>
              <a:t>(Ephraim) brother </a:t>
            </a:r>
            <a:r>
              <a:rPr lang="en-US" dirty="0"/>
              <a:t>shall be greater than he, and his seed shall become a </a:t>
            </a:r>
            <a:r>
              <a:rPr lang="en-US" b="1" dirty="0"/>
              <a:t>multitude</a:t>
            </a:r>
            <a:r>
              <a:rPr lang="en-US" b="1" baseline="30000" dirty="0"/>
              <a:t>H4393</a:t>
            </a:r>
            <a:r>
              <a:rPr lang="en-US" b="1" dirty="0"/>
              <a:t> of nations.</a:t>
            </a:r>
            <a:r>
              <a:rPr lang="en-US" b="1" baseline="30000" dirty="0"/>
              <a:t>H1471</a:t>
            </a:r>
            <a:r>
              <a:rPr lang="en-US" b="1" dirty="0"/>
              <a:t> </a:t>
            </a:r>
          </a:p>
        </p:txBody>
      </p:sp>
      <p:sp>
        <p:nvSpPr>
          <p:cNvPr id="4" name="Rectangle 3"/>
          <p:cNvSpPr/>
          <p:nvPr/>
        </p:nvSpPr>
        <p:spPr>
          <a:xfrm>
            <a:off x="1828800" y="2229338"/>
            <a:ext cx="5486400" cy="461665"/>
          </a:xfrm>
          <a:prstGeom prst="rect">
            <a:avLst/>
          </a:prstGeom>
        </p:spPr>
        <p:txBody>
          <a:bodyPr wrap="square">
            <a:spAutoFit/>
          </a:bodyPr>
          <a:lstStyle/>
          <a:p>
            <a:r>
              <a:rPr lang="en-US" sz="2400" dirty="0"/>
              <a:t>fulness</a:t>
            </a:r>
            <a:r>
              <a:rPr lang="en-US" sz="2400" baseline="30000" dirty="0"/>
              <a:t>G4138</a:t>
            </a:r>
            <a:r>
              <a:rPr lang="en-US" sz="2400" dirty="0"/>
              <a:t> of the</a:t>
            </a:r>
            <a:r>
              <a:rPr lang="en-US" sz="2400" baseline="30000" dirty="0"/>
              <a:t>G3588</a:t>
            </a:r>
            <a:r>
              <a:rPr lang="en-US" sz="2400" dirty="0"/>
              <a:t> Gentiles</a:t>
            </a:r>
            <a:r>
              <a:rPr lang="en-US" sz="2400" baseline="30000" dirty="0"/>
              <a:t>G1484</a:t>
            </a:r>
            <a:endParaRPr lang="en-US" sz="2400" dirty="0"/>
          </a:p>
        </p:txBody>
      </p:sp>
      <p:sp>
        <p:nvSpPr>
          <p:cNvPr id="6" name="Rectangle 5"/>
          <p:cNvSpPr/>
          <p:nvPr/>
        </p:nvSpPr>
        <p:spPr>
          <a:xfrm>
            <a:off x="2286000" y="2967335"/>
            <a:ext cx="4572000" cy="923330"/>
          </a:xfrm>
          <a:prstGeom prst="rect">
            <a:avLst/>
          </a:prstGeom>
        </p:spPr>
        <p:txBody>
          <a:bodyPr>
            <a:spAutoFit/>
          </a:bodyPr>
          <a:lstStyle/>
          <a:p>
            <a:pPr algn="ctr"/>
            <a:r>
              <a:rPr lang="en-US" u="sng" dirty="0"/>
              <a:t>LXX related word(s</a:t>
            </a:r>
            <a:r>
              <a:rPr lang="en-US" u="sng" dirty="0" smtClean="0"/>
              <a:t>): Greek to Hebrew </a:t>
            </a:r>
            <a:endParaRPr lang="en-US" u="sng" dirty="0"/>
          </a:p>
          <a:p>
            <a:pPr algn="ctr"/>
            <a:r>
              <a:rPr lang="en-US" u="sng" dirty="0" smtClean="0"/>
              <a:t>G4138 play’ro-mah : H4393 </a:t>
            </a:r>
            <a:r>
              <a:rPr lang="en-US" b="1" u="sng" dirty="0" smtClean="0"/>
              <a:t>melo</a:t>
            </a:r>
          </a:p>
          <a:p>
            <a:pPr algn="ctr"/>
            <a:r>
              <a:rPr lang="en-US" u="sng" dirty="0" smtClean="0"/>
              <a:t>G3588 + G1484 eth’nos: H1471 </a:t>
            </a:r>
            <a:r>
              <a:rPr lang="en-US" b="1" u="sng" dirty="0" smtClean="0"/>
              <a:t>Hagoyim</a:t>
            </a:r>
            <a:endParaRPr lang="en-US" b="1" dirty="0"/>
          </a:p>
        </p:txBody>
      </p:sp>
      <p:sp>
        <p:nvSpPr>
          <p:cNvPr id="7" name="Rectangle 6"/>
          <p:cNvSpPr/>
          <p:nvPr/>
        </p:nvSpPr>
        <p:spPr>
          <a:xfrm>
            <a:off x="3150220" y="5638799"/>
            <a:ext cx="4317380" cy="461665"/>
          </a:xfrm>
          <a:prstGeom prst="rect">
            <a:avLst/>
          </a:prstGeom>
        </p:spPr>
        <p:txBody>
          <a:bodyPr wrap="square">
            <a:spAutoFit/>
          </a:bodyPr>
          <a:lstStyle/>
          <a:p>
            <a:r>
              <a:rPr lang="he-IL" sz="2400" b="1" dirty="0" smtClean="0"/>
              <a:t> </a:t>
            </a:r>
            <a:r>
              <a:rPr lang="en-US" sz="2400" b="1" dirty="0" smtClean="0"/>
              <a:t>    </a:t>
            </a:r>
            <a:r>
              <a:rPr lang="en-US" sz="2400" b="1" baseline="30000" dirty="0" smtClean="0"/>
              <a:t> </a:t>
            </a:r>
            <a:r>
              <a:rPr lang="he-IL" sz="2400" b="1" dirty="0" smtClean="0"/>
              <a:t> הגוים׃</a:t>
            </a:r>
            <a:r>
              <a:rPr lang="en-US" sz="2400" b="1" baseline="30000" dirty="0"/>
              <a:t>H1471</a:t>
            </a:r>
            <a:endParaRPr lang="en-US" sz="2400" b="1" dirty="0"/>
          </a:p>
        </p:txBody>
      </p:sp>
      <p:sp>
        <p:nvSpPr>
          <p:cNvPr id="8" name="Rectangle 7"/>
          <p:cNvSpPr/>
          <p:nvPr/>
        </p:nvSpPr>
        <p:spPr>
          <a:xfrm>
            <a:off x="6241120" y="5638798"/>
            <a:ext cx="806631" cy="461665"/>
          </a:xfrm>
          <a:prstGeom prst="rect">
            <a:avLst/>
          </a:prstGeom>
        </p:spPr>
        <p:txBody>
          <a:bodyPr wrap="none">
            <a:spAutoFit/>
          </a:bodyPr>
          <a:lstStyle/>
          <a:p>
            <a:r>
              <a:rPr lang="en-US" sz="2400" b="1" baseline="30000" dirty="0"/>
              <a:t>H4393</a:t>
            </a:r>
            <a:endParaRPr lang="en-US" sz="2400" dirty="0"/>
          </a:p>
        </p:txBody>
      </p:sp>
      <p:sp>
        <p:nvSpPr>
          <p:cNvPr id="9" name="Rectangle 8"/>
          <p:cNvSpPr/>
          <p:nvPr/>
        </p:nvSpPr>
        <p:spPr>
          <a:xfrm>
            <a:off x="5562600" y="5638799"/>
            <a:ext cx="761747" cy="461665"/>
          </a:xfrm>
          <a:prstGeom prst="rect">
            <a:avLst/>
          </a:prstGeom>
        </p:spPr>
        <p:txBody>
          <a:bodyPr wrap="none">
            <a:spAutoFit/>
          </a:bodyPr>
          <a:lstStyle/>
          <a:p>
            <a:r>
              <a:rPr lang="he-IL" sz="2400" b="1" dirty="0"/>
              <a:t>מלא</a:t>
            </a:r>
            <a:endParaRPr lang="en-US" sz="2400" dirty="0"/>
          </a:p>
        </p:txBody>
      </p:sp>
    </p:spTree>
    <p:extLst>
      <p:ext uri="{BB962C8B-B14F-4D97-AF65-F5344CB8AC3E}">
        <p14:creationId xmlns:p14="http://schemas.microsoft.com/office/powerpoint/2010/main" val="2062664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had\Pictures\img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77340" y="1385316"/>
            <a:ext cx="5989320" cy="408736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95400" y="609600"/>
            <a:ext cx="6477000" cy="461665"/>
          </a:xfrm>
          <a:prstGeom prst="rect">
            <a:avLst/>
          </a:prstGeom>
          <a:noFill/>
        </p:spPr>
        <p:txBody>
          <a:bodyPr wrap="square" rtlCol="0">
            <a:spAutoFit/>
          </a:bodyPr>
          <a:lstStyle/>
          <a:p>
            <a:pPr algn="ctr"/>
            <a:r>
              <a:rPr lang="en-US" sz="2400" u="sng" dirty="0" smtClean="0"/>
              <a:t>The Biblical Basis for the Olive Tree</a:t>
            </a:r>
            <a:endParaRPr lang="en-US" sz="2400" u="sng" dirty="0"/>
          </a:p>
        </p:txBody>
      </p:sp>
    </p:spTree>
    <p:extLst>
      <p:ext uri="{BB962C8B-B14F-4D97-AF65-F5344CB8AC3E}">
        <p14:creationId xmlns:p14="http://schemas.microsoft.com/office/powerpoint/2010/main" val="13332253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533400"/>
            <a:ext cx="6400800" cy="369332"/>
          </a:xfrm>
          <a:prstGeom prst="rect">
            <a:avLst/>
          </a:prstGeom>
          <a:noFill/>
        </p:spPr>
        <p:txBody>
          <a:bodyPr wrap="square" rtlCol="0">
            <a:spAutoFit/>
          </a:bodyPr>
          <a:lstStyle/>
          <a:p>
            <a:pPr algn="ctr"/>
            <a:r>
              <a:rPr lang="en-US" b="1" u="sng" dirty="0" smtClean="0"/>
              <a:t>Romans 11:26</a:t>
            </a:r>
          </a:p>
        </p:txBody>
      </p:sp>
      <p:sp>
        <p:nvSpPr>
          <p:cNvPr id="3" name="TextBox 2"/>
          <p:cNvSpPr txBox="1"/>
          <p:nvPr/>
        </p:nvSpPr>
        <p:spPr>
          <a:xfrm>
            <a:off x="990600" y="1295400"/>
            <a:ext cx="7162800" cy="400110"/>
          </a:xfrm>
          <a:prstGeom prst="rect">
            <a:avLst/>
          </a:prstGeom>
          <a:noFill/>
        </p:spPr>
        <p:txBody>
          <a:bodyPr wrap="square" rtlCol="0">
            <a:spAutoFit/>
          </a:bodyPr>
          <a:lstStyle/>
          <a:p>
            <a:pPr algn="ctr"/>
            <a:r>
              <a:rPr lang="en-US" sz="2000" dirty="0" smtClean="0"/>
              <a:t>“…and so all Israel shall be saved…”</a:t>
            </a:r>
            <a:endParaRPr lang="en-US" sz="2000" dirty="0"/>
          </a:p>
        </p:txBody>
      </p:sp>
      <p:sp>
        <p:nvSpPr>
          <p:cNvPr id="4" name="Rectangle 3"/>
          <p:cNvSpPr/>
          <p:nvPr/>
        </p:nvSpPr>
        <p:spPr>
          <a:xfrm>
            <a:off x="838200" y="1997839"/>
            <a:ext cx="7467600" cy="2246769"/>
          </a:xfrm>
          <a:prstGeom prst="rect">
            <a:avLst/>
          </a:prstGeom>
        </p:spPr>
        <p:txBody>
          <a:bodyPr wrap="square">
            <a:spAutoFit/>
          </a:bodyPr>
          <a:lstStyle/>
          <a:p>
            <a:r>
              <a:rPr lang="en-US" sz="2000" dirty="0"/>
              <a:t>Of course it was and is to the nation of Israel that the Almighty made both the Old and </a:t>
            </a:r>
            <a:r>
              <a:rPr lang="en-US" sz="2000" dirty="0" smtClean="0"/>
              <a:t>renewed </a:t>
            </a:r>
            <a:r>
              <a:rPr lang="en-US" sz="2000" dirty="0"/>
              <a:t>Covenants with (Jer 31:33; Heb </a:t>
            </a:r>
            <a:r>
              <a:rPr lang="en-US" sz="2000" dirty="0" smtClean="0"/>
              <a:t>8:10). </a:t>
            </a:r>
            <a:r>
              <a:rPr lang="en-US" sz="2000" dirty="0"/>
              <a:t>And as Paul tells us, everything: the adoption as sons, the covenants, and the promises all belong to </a:t>
            </a:r>
            <a:r>
              <a:rPr lang="en-US" sz="2000" dirty="0" smtClean="0"/>
              <a:t>Israel “</a:t>
            </a:r>
            <a:r>
              <a:rPr lang="en-US" sz="2000" dirty="0"/>
              <a:t>according to the flesh</a:t>
            </a:r>
            <a:r>
              <a:rPr lang="en-US" sz="2000" dirty="0" smtClean="0"/>
              <a:t>“ (</a:t>
            </a:r>
            <a:r>
              <a:rPr lang="en-US" sz="2000" dirty="0"/>
              <a:t>Rom 9:1-4), and those of the </a:t>
            </a:r>
            <a:r>
              <a:rPr lang="en-US" sz="2000" dirty="0" smtClean="0"/>
              <a:t>gentiles/nations </a:t>
            </a:r>
            <a:r>
              <a:rPr lang="en-US" sz="2000" dirty="0"/>
              <a:t>that would join themselves </a:t>
            </a:r>
            <a:r>
              <a:rPr lang="en-US" sz="2000" dirty="0" smtClean="0"/>
              <a:t>(grafted in) to </a:t>
            </a:r>
            <a:r>
              <a:rPr lang="en-US" sz="2000" dirty="0"/>
              <a:t>Israel (Rom 11:16-26; Eph 2:11-13).</a:t>
            </a:r>
          </a:p>
        </p:txBody>
      </p:sp>
    </p:spTree>
    <p:extLst>
      <p:ext uri="{BB962C8B-B14F-4D97-AF65-F5344CB8AC3E}">
        <p14:creationId xmlns:p14="http://schemas.microsoft.com/office/powerpoint/2010/main" val="1137750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304800"/>
            <a:ext cx="5257800" cy="461665"/>
          </a:xfrm>
          <a:prstGeom prst="rect">
            <a:avLst/>
          </a:prstGeom>
          <a:noFill/>
        </p:spPr>
        <p:txBody>
          <a:bodyPr wrap="square" rtlCol="0">
            <a:spAutoFit/>
          </a:bodyPr>
          <a:lstStyle/>
          <a:p>
            <a:pPr algn="ctr"/>
            <a:r>
              <a:rPr lang="en-US" sz="2400" b="1" u="sng" dirty="0" smtClean="0"/>
              <a:t>Romans 11:27</a:t>
            </a:r>
            <a:endParaRPr lang="en-US" sz="2400" b="1" u="sng" dirty="0"/>
          </a:p>
        </p:txBody>
      </p:sp>
      <p:sp>
        <p:nvSpPr>
          <p:cNvPr id="3" name="Rectangle 2"/>
          <p:cNvSpPr/>
          <p:nvPr/>
        </p:nvSpPr>
        <p:spPr>
          <a:xfrm>
            <a:off x="381000" y="914401"/>
            <a:ext cx="8229600" cy="369332"/>
          </a:xfrm>
          <a:prstGeom prst="rect">
            <a:avLst/>
          </a:prstGeom>
        </p:spPr>
        <p:txBody>
          <a:bodyPr wrap="square">
            <a:spAutoFit/>
          </a:bodyPr>
          <a:lstStyle/>
          <a:p>
            <a:r>
              <a:rPr lang="en-US" b="1" dirty="0" smtClean="0"/>
              <a:t>Vs 27 ‘This is my covenant with them, when I take away their sins</a:t>
            </a:r>
            <a:r>
              <a:rPr lang="en-US" b="1" dirty="0" smtClean="0"/>
              <a:t>’.</a:t>
            </a:r>
            <a:endParaRPr lang="en-US" dirty="0"/>
          </a:p>
        </p:txBody>
      </p:sp>
      <p:sp>
        <p:nvSpPr>
          <p:cNvPr id="4" name="Rectangle 3"/>
          <p:cNvSpPr/>
          <p:nvPr/>
        </p:nvSpPr>
        <p:spPr>
          <a:xfrm>
            <a:off x="381000" y="2268086"/>
            <a:ext cx="7924800" cy="369332"/>
          </a:xfrm>
          <a:prstGeom prst="rect">
            <a:avLst/>
          </a:prstGeom>
        </p:spPr>
        <p:txBody>
          <a:bodyPr wrap="square">
            <a:spAutoFit/>
          </a:bodyPr>
          <a:lstStyle/>
          <a:p>
            <a:r>
              <a:rPr lang="en-US" b="1" dirty="0" smtClean="0"/>
              <a:t>Only time this word ‘covenant’ is used within the book of Romans.</a:t>
            </a:r>
            <a:endParaRPr lang="en-US" dirty="0"/>
          </a:p>
        </p:txBody>
      </p:sp>
      <p:sp>
        <p:nvSpPr>
          <p:cNvPr id="5" name="Rectangle 4"/>
          <p:cNvSpPr/>
          <p:nvPr/>
        </p:nvSpPr>
        <p:spPr>
          <a:xfrm>
            <a:off x="380999" y="3657600"/>
            <a:ext cx="7898423" cy="369332"/>
          </a:xfrm>
          <a:prstGeom prst="rect">
            <a:avLst/>
          </a:prstGeom>
        </p:spPr>
        <p:txBody>
          <a:bodyPr wrap="square">
            <a:spAutoFit/>
          </a:bodyPr>
          <a:lstStyle/>
          <a:p>
            <a:r>
              <a:rPr lang="en-US" dirty="0" smtClean="0"/>
              <a:t>Read Psalm 89:3, 34-37.</a:t>
            </a:r>
            <a:endParaRPr lang="en-US" dirty="0"/>
          </a:p>
        </p:txBody>
      </p:sp>
    </p:spTree>
    <p:extLst>
      <p:ext uri="{BB962C8B-B14F-4D97-AF65-F5344CB8AC3E}">
        <p14:creationId xmlns:p14="http://schemas.microsoft.com/office/powerpoint/2010/main" val="3559421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304800"/>
            <a:ext cx="5257800" cy="461665"/>
          </a:xfrm>
          <a:prstGeom prst="rect">
            <a:avLst/>
          </a:prstGeom>
          <a:noFill/>
        </p:spPr>
        <p:txBody>
          <a:bodyPr wrap="square" rtlCol="0">
            <a:spAutoFit/>
          </a:bodyPr>
          <a:lstStyle/>
          <a:p>
            <a:pPr algn="ctr"/>
            <a:r>
              <a:rPr lang="en-US" sz="2400" b="1" u="sng" dirty="0" smtClean="0"/>
              <a:t>Romans 11:32</a:t>
            </a:r>
            <a:endParaRPr lang="en-US" sz="2400" b="1" u="sng" dirty="0"/>
          </a:p>
        </p:txBody>
      </p:sp>
      <p:sp>
        <p:nvSpPr>
          <p:cNvPr id="3" name="Rectangle 2"/>
          <p:cNvSpPr/>
          <p:nvPr/>
        </p:nvSpPr>
        <p:spPr>
          <a:xfrm>
            <a:off x="381000" y="914401"/>
            <a:ext cx="8229600" cy="1200329"/>
          </a:xfrm>
          <a:prstGeom prst="rect">
            <a:avLst/>
          </a:prstGeom>
        </p:spPr>
        <p:txBody>
          <a:bodyPr wrap="square">
            <a:spAutoFit/>
          </a:bodyPr>
          <a:lstStyle/>
          <a:p>
            <a:r>
              <a:rPr lang="en-US" b="1" dirty="0" smtClean="0"/>
              <a:t>Vs 32 ‘For </a:t>
            </a:r>
            <a:r>
              <a:rPr lang="en-US" b="1" dirty="0"/>
              <a:t>God hath shut up all unto disobedience, that he might have mercy upon </a:t>
            </a:r>
            <a:r>
              <a:rPr lang="en-US" b="1" dirty="0" smtClean="0"/>
              <a:t>all’.</a:t>
            </a:r>
            <a:endParaRPr lang="en-US" dirty="0"/>
          </a:p>
          <a:p>
            <a:r>
              <a:rPr lang="en-US" dirty="0"/>
              <a:t>This is the summary Paul made of the preceding explanation; and this shows that the subject of God's intrinsic righteousness was principally in view.</a:t>
            </a:r>
          </a:p>
        </p:txBody>
      </p:sp>
      <p:sp>
        <p:nvSpPr>
          <p:cNvPr id="4" name="Rectangle 3"/>
          <p:cNvSpPr/>
          <p:nvPr/>
        </p:nvSpPr>
        <p:spPr>
          <a:xfrm>
            <a:off x="381000" y="2268086"/>
            <a:ext cx="7924800" cy="1200329"/>
          </a:xfrm>
          <a:prstGeom prst="rect">
            <a:avLst/>
          </a:prstGeom>
        </p:spPr>
        <p:txBody>
          <a:bodyPr wrap="square">
            <a:spAutoFit/>
          </a:bodyPr>
          <a:lstStyle/>
          <a:p>
            <a:r>
              <a:rPr lang="en-US" b="1" dirty="0" smtClean="0"/>
              <a:t>‘Shut </a:t>
            </a:r>
            <a:r>
              <a:rPr lang="en-US" b="1" dirty="0"/>
              <a:t>up all unto </a:t>
            </a:r>
            <a:r>
              <a:rPr lang="en-US" b="1" dirty="0" smtClean="0"/>
              <a:t>disobedience ...’</a:t>
            </a:r>
            <a:r>
              <a:rPr lang="en-US" dirty="0"/>
              <a:t> means that with the hardening of Israel, God has thus hardened or "shut up" the whole world unto disobedience, the Gentiles </a:t>
            </a:r>
            <a:r>
              <a:rPr lang="en-US" dirty="0" smtClean="0"/>
              <a:t>[Nations] and Israel (</a:t>
            </a:r>
            <a:r>
              <a:rPr lang="en-US" smtClean="0"/>
              <a:t>including Judah), </a:t>
            </a:r>
            <a:r>
              <a:rPr lang="en-US" dirty="0"/>
              <a:t>in order that his mercy might be extended to all, equally, and without </a:t>
            </a:r>
            <a:r>
              <a:rPr lang="en-US" dirty="0" smtClean="0"/>
              <a:t>partiality.</a:t>
            </a:r>
            <a:endParaRPr lang="en-US" dirty="0"/>
          </a:p>
        </p:txBody>
      </p:sp>
      <p:sp>
        <p:nvSpPr>
          <p:cNvPr id="5" name="Rectangle 4"/>
          <p:cNvSpPr/>
          <p:nvPr/>
        </p:nvSpPr>
        <p:spPr>
          <a:xfrm>
            <a:off x="380999" y="3657600"/>
            <a:ext cx="7898423" cy="1754326"/>
          </a:xfrm>
          <a:prstGeom prst="rect">
            <a:avLst/>
          </a:prstGeom>
        </p:spPr>
        <p:txBody>
          <a:bodyPr wrap="square">
            <a:spAutoFit/>
          </a:bodyPr>
          <a:lstStyle/>
          <a:p>
            <a:r>
              <a:rPr lang="en-US" dirty="0"/>
              <a:t> "</a:t>
            </a:r>
            <a:r>
              <a:rPr lang="en-US" u="sng" dirty="0"/>
              <a:t>Mercy upon all</a:t>
            </a:r>
            <a:r>
              <a:rPr lang="en-US" dirty="0"/>
              <a:t>" has reference to that </a:t>
            </a:r>
            <a:r>
              <a:rPr lang="en-US" dirty="0" smtClean="0"/>
              <a:t>mercy</a:t>
            </a:r>
            <a:r>
              <a:rPr lang="en-US" dirty="0"/>
              <a:t> </a:t>
            </a:r>
            <a:r>
              <a:rPr lang="en-US" dirty="0" smtClean="0"/>
              <a:t>is </a:t>
            </a:r>
            <a:r>
              <a:rPr lang="en-US" dirty="0"/>
              <a:t>being extended impartially, and under the same conditions, to all alike. Moreover, it is "mercy upon all" in that it is truly available to all. Everyone on earth "may" receive it, in the sense that he has permission and is invited to receive it. This aspect of meaning is quite clear </a:t>
            </a:r>
            <a:r>
              <a:rPr lang="en-US" dirty="0" smtClean="0"/>
              <a:t>in Romans 11:31, </a:t>
            </a:r>
            <a:r>
              <a:rPr lang="en-US" dirty="0"/>
              <a:t>where it is said, "They</a:t>
            </a:r>
            <a:r>
              <a:rPr lang="en-US" b="1" dirty="0"/>
              <a:t> MAY </a:t>
            </a:r>
            <a:r>
              <a:rPr lang="en-US" dirty="0"/>
              <a:t>now obtain mercy," not "</a:t>
            </a:r>
            <a:r>
              <a:rPr lang="en-US" b="1" dirty="0"/>
              <a:t>WILL </a:t>
            </a:r>
            <a:r>
              <a:rPr lang="en-US" dirty="0"/>
              <a:t>obtain mercy</a:t>
            </a:r>
            <a:r>
              <a:rPr lang="en-US" dirty="0" smtClean="0"/>
              <a:t>.“ (</a:t>
            </a:r>
            <a:r>
              <a:rPr lang="en-US" i="1" dirty="0" smtClean="0"/>
              <a:t>Studylight.org</a:t>
            </a:r>
            <a:r>
              <a:rPr lang="en-US" dirty="0" smtClean="0"/>
              <a:t>)</a:t>
            </a:r>
            <a:endParaRPr lang="en-US" dirty="0"/>
          </a:p>
        </p:txBody>
      </p:sp>
      <p:sp>
        <p:nvSpPr>
          <p:cNvPr id="6" name="TextBox 5"/>
          <p:cNvSpPr txBox="1"/>
          <p:nvPr/>
        </p:nvSpPr>
        <p:spPr>
          <a:xfrm>
            <a:off x="380999" y="5562600"/>
            <a:ext cx="8153400" cy="923330"/>
          </a:xfrm>
          <a:prstGeom prst="rect">
            <a:avLst/>
          </a:prstGeom>
          <a:noFill/>
        </p:spPr>
        <p:txBody>
          <a:bodyPr wrap="square" rtlCol="0">
            <a:spAutoFit/>
          </a:bodyPr>
          <a:lstStyle/>
          <a:p>
            <a:r>
              <a:rPr lang="en-US" dirty="0" smtClean="0"/>
              <a:t>Again, YHWH is stretching forth His hand in mercy to you, will you ‘turn from your ways’ and ‘turn back to Him’ by accepting His mercy through keeping His commandments and having faith in His son, Messiah Yeshua (Rev 14:12) ?</a:t>
            </a:r>
            <a:endParaRPr lang="en-US" dirty="0"/>
          </a:p>
        </p:txBody>
      </p:sp>
    </p:spTree>
    <p:extLst>
      <p:ext uri="{BB962C8B-B14F-4D97-AF65-F5344CB8AC3E}">
        <p14:creationId xmlns:p14="http://schemas.microsoft.com/office/powerpoint/2010/main" val="227619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85800"/>
            <a:ext cx="8305800" cy="4524315"/>
          </a:xfrm>
          <a:prstGeom prst="rect">
            <a:avLst/>
          </a:prstGeom>
        </p:spPr>
        <p:txBody>
          <a:bodyPr wrap="square">
            <a:spAutoFit/>
          </a:bodyPr>
          <a:lstStyle/>
          <a:p>
            <a:r>
              <a:rPr lang="en-US" sz="2400" b="1" dirty="0"/>
              <a:t>Prof. C. A. L. </a:t>
            </a:r>
            <a:r>
              <a:rPr lang="en-US" sz="2400" b="1" dirty="0" smtClean="0"/>
              <a:t>(Charles Adelle Lewis) Totten</a:t>
            </a:r>
            <a:r>
              <a:rPr lang="en-US" sz="2400" b="1" dirty="0"/>
              <a:t>, of Yale University, says: "I can never be too thankful to the Almighty that in my youth he used the late Professor Wilson to show me the difference between the two houses. The very understanding of this difference is the KEY by which almost the entire Bible becomes intelligible, and I cannot state too strongly that the man who has not yet seen that Israel of the Scripture is totally distinct from the Jewish people, is yet in the very infancy, the mere alphabet, of Biblical study, and that to this day the meaning of seven-eighths of the Bible is shut to his understanding."</a:t>
            </a:r>
            <a:r>
              <a:rPr lang="en-US" sz="2400" dirty="0"/>
              <a:t> </a:t>
            </a:r>
            <a:r>
              <a:rPr lang="en-US" sz="2400" dirty="0" smtClean="0"/>
              <a:t> (1851-1908)</a:t>
            </a:r>
            <a:endParaRPr lang="en-US" sz="2400" dirty="0"/>
          </a:p>
        </p:txBody>
      </p:sp>
    </p:spTree>
    <p:extLst>
      <p:ext uri="{BB962C8B-B14F-4D97-AF65-F5344CB8AC3E}">
        <p14:creationId xmlns:p14="http://schemas.microsoft.com/office/powerpoint/2010/main" val="25731242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9844" y="746926"/>
            <a:ext cx="7239000" cy="646331"/>
          </a:xfrm>
          <a:prstGeom prst="rect">
            <a:avLst/>
          </a:prstGeom>
          <a:noFill/>
        </p:spPr>
        <p:txBody>
          <a:bodyPr wrap="square" rtlCol="0">
            <a:spAutoFit/>
          </a:bodyPr>
          <a:lstStyle/>
          <a:p>
            <a:r>
              <a:rPr lang="en-US" dirty="0" smtClean="0"/>
              <a:t>All about Israel (12 Tribes) and those who come out from among the nations who are ‘grafted in’ to the whole house of Israel. </a:t>
            </a:r>
            <a:endParaRPr lang="en-US" dirty="0"/>
          </a:p>
        </p:txBody>
      </p:sp>
      <p:sp>
        <p:nvSpPr>
          <p:cNvPr id="3" name="TextBox 2"/>
          <p:cNvSpPr txBox="1"/>
          <p:nvPr/>
        </p:nvSpPr>
        <p:spPr>
          <a:xfrm>
            <a:off x="2743200" y="269910"/>
            <a:ext cx="3352800" cy="461665"/>
          </a:xfrm>
          <a:prstGeom prst="rect">
            <a:avLst/>
          </a:prstGeom>
          <a:noFill/>
        </p:spPr>
        <p:txBody>
          <a:bodyPr wrap="square" rtlCol="0">
            <a:spAutoFit/>
          </a:bodyPr>
          <a:lstStyle/>
          <a:p>
            <a:pPr algn="ctr"/>
            <a:r>
              <a:rPr lang="en-US" sz="2400" b="1" u="sng" dirty="0" smtClean="0"/>
              <a:t>Romans 11 Recap</a:t>
            </a:r>
            <a:endParaRPr lang="en-US" sz="2400" b="1" u="sng" dirty="0"/>
          </a:p>
        </p:txBody>
      </p:sp>
      <p:sp>
        <p:nvSpPr>
          <p:cNvPr id="4" name="TextBox 3"/>
          <p:cNvSpPr txBox="1"/>
          <p:nvPr/>
        </p:nvSpPr>
        <p:spPr>
          <a:xfrm>
            <a:off x="919842" y="1524000"/>
            <a:ext cx="7168243" cy="646331"/>
          </a:xfrm>
          <a:prstGeom prst="rect">
            <a:avLst/>
          </a:prstGeom>
          <a:noFill/>
        </p:spPr>
        <p:txBody>
          <a:bodyPr wrap="square" rtlCol="0">
            <a:spAutoFit/>
          </a:bodyPr>
          <a:lstStyle/>
          <a:p>
            <a:r>
              <a:rPr lang="en-US" dirty="0" smtClean="0"/>
              <a:t>Has nothing to do with man-made religion. Israel has not been replaced by ‘the church’.</a:t>
            </a:r>
            <a:endParaRPr lang="en-US" dirty="0"/>
          </a:p>
        </p:txBody>
      </p:sp>
      <p:sp>
        <p:nvSpPr>
          <p:cNvPr id="5" name="TextBox 4"/>
          <p:cNvSpPr txBox="1"/>
          <p:nvPr/>
        </p:nvSpPr>
        <p:spPr>
          <a:xfrm>
            <a:off x="919844" y="2267634"/>
            <a:ext cx="7239000" cy="646331"/>
          </a:xfrm>
          <a:prstGeom prst="rect">
            <a:avLst/>
          </a:prstGeom>
          <a:noFill/>
        </p:spPr>
        <p:txBody>
          <a:bodyPr wrap="square" rtlCol="0">
            <a:spAutoFit/>
          </a:bodyPr>
          <a:lstStyle/>
          <a:p>
            <a:r>
              <a:rPr lang="en-US" dirty="0" smtClean="0"/>
              <a:t>Israel has always been and always will be God’s people- the whole house of Israel: all 12 tribes.</a:t>
            </a:r>
            <a:endParaRPr lang="en-US" dirty="0"/>
          </a:p>
        </p:txBody>
      </p:sp>
      <p:sp>
        <p:nvSpPr>
          <p:cNvPr id="6" name="Rectangle 5"/>
          <p:cNvSpPr/>
          <p:nvPr/>
        </p:nvSpPr>
        <p:spPr>
          <a:xfrm>
            <a:off x="919841" y="3105834"/>
            <a:ext cx="7239001" cy="646331"/>
          </a:xfrm>
          <a:prstGeom prst="rect">
            <a:avLst/>
          </a:prstGeom>
        </p:spPr>
        <p:txBody>
          <a:bodyPr wrap="square">
            <a:spAutoFit/>
          </a:bodyPr>
          <a:lstStyle/>
          <a:p>
            <a:r>
              <a:rPr lang="en-US" b="1" dirty="0"/>
              <a:t>Mat 15:24</a:t>
            </a:r>
            <a:r>
              <a:rPr lang="en-US" dirty="0"/>
              <a:t>  But he </a:t>
            </a:r>
            <a:r>
              <a:rPr lang="en-US" dirty="0" smtClean="0"/>
              <a:t>(Yeshua) answered </a:t>
            </a:r>
            <a:r>
              <a:rPr lang="en-US" dirty="0"/>
              <a:t>and said, </a:t>
            </a:r>
            <a:r>
              <a:rPr lang="en-US" dirty="0">
                <a:solidFill>
                  <a:schemeClr val="accent6"/>
                </a:solidFill>
              </a:rPr>
              <a:t>I am not sent but unto the lost sheep of the house of Israel.</a:t>
            </a:r>
            <a:r>
              <a:rPr lang="en-US" dirty="0"/>
              <a:t> </a:t>
            </a:r>
          </a:p>
        </p:txBody>
      </p:sp>
      <p:sp>
        <p:nvSpPr>
          <p:cNvPr id="7" name="Rectangle 6"/>
          <p:cNvSpPr/>
          <p:nvPr/>
        </p:nvSpPr>
        <p:spPr>
          <a:xfrm>
            <a:off x="919842" y="3795708"/>
            <a:ext cx="7168244" cy="646331"/>
          </a:xfrm>
          <a:prstGeom prst="rect">
            <a:avLst/>
          </a:prstGeom>
        </p:spPr>
        <p:txBody>
          <a:bodyPr wrap="square">
            <a:spAutoFit/>
          </a:bodyPr>
          <a:lstStyle/>
          <a:p>
            <a:r>
              <a:rPr lang="en-US" b="1" dirty="0"/>
              <a:t>Mat 10:6</a:t>
            </a:r>
            <a:r>
              <a:rPr lang="en-US" dirty="0"/>
              <a:t>  </a:t>
            </a:r>
            <a:r>
              <a:rPr lang="en-US" dirty="0" smtClean="0"/>
              <a:t>[Yeshua commanded his disciples saying] </a:t>
            </a:r>
            <a:r>
              <a:rPr lang="en-US" dirty="0" smtClean="0">
                <a:solidFill>
                  <a:schemeClr val="accent6"/>
                </a:solidFill>
              </a:rPr>
              <a:t>But </a:t>
            </a:r>
            <a:r>
              <a:rPr lang="en-US" dirty="0">
                <a:solidFill>
                  <a:schemeClr val="accent6"/>
                </a:solidFill>
              </a:rPr>
              <a:t>go rather to the lost sheep of the house of Israel.</a:t>
            </a:r>
            <a:r>
              <a:rPr lang="en-US" dirty="0"/>
              <a:t> </a:t>
            </a:r>
          </a:p>
        </p:txBody>
      </p:sp>
      <p:sp>
        <p:nvSpPr>
          <p:cNvPr id="8" name="Rectangle 7"/>
          <p:cNvSpPr/>
          <p:nvPr/>
        </p:nvSpPr>
        <p:spPr>
          <a:xfrm>
            <a:off x="919840" y="4442039"/>
            <a:ext cx="7239002" cy="923330"/>
          </a:xfrm>
          <a:prstGeom prst="rect">
            <a:avLst/>
          </a:prstGeom>
        </p:spPr>
        <p:txBody>
          <a:bodyPr wrap="square">
            <a:spAutoFit/>
          </a:bodyPr>
          <a:lstStyle/>
          <a:p>
            <a:r>
              <a:rPr lang="en-US" b="1" dirty="0"/>
              <a:t>Act 9:15  </a:t>
            </a:r>
            <a:r>
              <a:rPr lang="en-US" dirty="0" smtClean="0"/>
              <a:t>[Paul’s commission:] But </a:t>
            </a:r>
            <a:r>
              <a:rPr lang="en-US" dirty="0"/>
              <a:t>the Lord said unto him, </a:t>
            </a:r>
            <a:r>
              <a:rPr lang="en-US" dirty="0">
                <a:solidFill>
                  <a:schemeClr val="accent6"/>
                </a:solidFill>
              </a:rPr>
              <a:t>Go thy way: for he </a:t>
            </a:r>
            <a:r>
              <a:rPr lang="en-US" dirty="0" smtClean="0">
                <a:solidFill>
                  <a:schemeClr val="accent6"/>
                </a:solidFill>
              </a:rPr>
              <a:t>(Paul) is </a:t>
            </a:r>
            <a:r>
              <a:rPr lang="en-US" dirty="0">
                <a:solidFill>
                  <a:schemeClr val="accent6"/>
                </a:solidFill>
              </a:rPr>
              <a:t>a chosen vessel unto me, to bear my name before the Gentiles, and kings, and </a:t>
            </a:r>
            <a:r>
              <a:rPr lang="en-US" u="sng" dirty="0">
                <a:solidFill>
                  <a:schemeClr val="accent6"/>
                </a:solidFill>
              </a:rPr>
              <a:t>the children of Israel</a:t>
            </a:r>
            <a:r>
              <a:rPr lang="en-US" dirty="0">
                <a:solidFill>
                  <a:schemeClr val="accent6"/>
                </a:solidFill>
              </a:rPr>
              <a:t>: </a:t>
            </a:r>
          </a:p>
        </p:txBody>
      </p:sp>
      <p:sp>
        <p:nvSpPr>
          <p:cNvPr id="9" name="Rectangle 8"/>
          <p:cNvSpPr/>
          <p:nvPr/>
        </p:nvSpPr>
        <p:spPr>
          <a:xfrm>
            <a:off x="919840" y="5486400"/>
            <a:ext cx="7168246" cy="923330"/>
          </a:xfrm>
          <a:prstGeom prst="rect">
            <a:avLst/>
          </a:prstGeom>
        </p:spPr>
        <p:txBody>
          <a:bodyPr wrap="square">
            <a:spAutoFit/>
          </a:bodyPr>
          <a:lstStyle/>
          <a:p>
            <a:r>
              <a:rPr lang="en-US" b="1" dirty="0"/>
              <a:t>Rev 21:12  </a:t>
            </a:r>
            <a:r>
              <a:rPr lang="en-US" dirty="0"/>
              <a:t>And had a wall great and high, </a:t>
            </a:r>
            <a:r>
              <a:rPr lang="en-US" i="1" dirty="0"/>
              <a:t>and</a:t>
            </a:r>
            <a:r>
              <a:rPr lang="en-US" dirty="0"/>
              <a:t> had twelve gates, and at the gates twelve angels, and names written thereon, which are </a:t>
            </a:r>
            <a:r>
              <a:rPr lang="en-US" i="1" dirty="0"/>
              <a:t>the names</a:t>
            </a:r>
            <a:r>
              <a:rPr lang="en-US" dirty="0"/>
              <a:t> of the </a:t>
            </a:r>
            <a:r>
              <a:rPr lang="en-US" u="sng" dirty="0"/>
              <a:t>twelve tribes of the children of Israel</a:t>
            </a:r>
            <a:r>
              <a:rPr lang="en-US" dirty="0"/>
              <a:t>: </a:t>
            </a:r>
          </a:p>
        </p:txBody>
      </p:sp>
    </p:spTree>
    <p:extLst>
      <p:ext uri="{BB962C8B-B14F-4D97-AF65-F5344CB8AC3E}">
        <p14:creationId xmlns:p14="http://schemas.microsoft.com/office/powerpoint/2010/main" val="101053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839" y="381000"/>
            <a:ext cx="7537846" cy="461665"/>
          </a:xfrm>
          <a:prstGeom prst="rect">
            <a:avLst/>
          </a:prstGeom>
          <a:noFill/>
        </p:spPr>
        <p:txBody>
          <a:bodyPr wrap="square" rtlCol="0">
            <a:spAutoFit/>
          </a:bodyPr>
          <a:lstStyle/>
          <a:p>
            <a:pPr algn="ctr"/>
            <a:r>
              <a:rPr lang="en-US" sz="2400" b="1" u="sng" dirty="0" smtClean="0"/>
              <a:t>CONTEXT!  CONTEXT!  CONTEXT!</a:t>
            </a:r>
            <a:endParaRPr lang="en-US" sz="2400" b="1" u="sng" dirty="0"/>
          </a:p>
        </p:txBody>
      </p:sp>
      <p:sp>
        <p:nvSpPr>
          <p:cNvPr id="3" name="TextBox 2"/>
          <p:cNvSpPr txBox="1"/>
          <p:nvPr/>
        </p:nvSpPr>
        <p:spPr>
          <a:xfrm>
            <a:off x="778839" y="2335458"/>
            <a:ext cx="7537846" cy="1477328"/>
          </a:xfrm>
          <a:prstGeom prst="rect">
            <a:avLst/>
          </a:prstGeom>
          <a:noFill/>
        </p:spPr>
        <p:txBody>
          <a:bodyPr wrap="square" rtlCol="0">
            <a:spAutoFit/>
          </a:bodyPr>
          <a:lstStyle/>
          <a:p>
            <a:r>
              <a:rPr lang="en-US" b="1" dirty="0"/>
              <a:t>Rom 9:3  </a:t>
            </a:r>
            <a:r>
              <a:rPr lang="en-US" dirty="0"/>
              <a:t>For I </a:t>
            </a:r>
            <a:r>
              <a:rPr lang="en-US" dirty="0" smtClean="0"/>
              <a:t>(Paul) could </a:t>
            </a:r>
            <a:r>
              <a:rPr lang="en-US" dirty="0"/>
              <a:t>wish that myself </a:t>
            </a:r>
            <a:r>
              <a:rPr lang="en-US" dirty="0" smtClean="0"/>
              <a:t>were </a:t>
            </a:r>
            <a:r>
              <a:rPr lang="en-US" b="1" u="sng" dirty="0" smtClean="0"/>
              <a:t>accursed from </a:t>
            </a:r>
            <a:r>
              <a:rPr lang="en-US" dirty="0" smtClean="0"/>
              <a:t>Christ </a:t>
            </a:r>
            <a:r>
              <a:rPr lang="en-US" dirty="0"/>
              <a:t>for my brethren, my kinsmen according to the flesh: </a:t>
            </a:r>
          </a:p>
          <a:p>
            <a:r>
              <a:rPr lang="en-US" b="1" dirty="0"/>
              <a:t>Rom 9:4  </a:t>
            </a:r>
            <a:r>
              <a:rPr lang="en-US" b="1" u="sng" dirty="0"/>
              <a:t>Who are Israelites</a:t>
            </a:r>
            <a:r>
              <a:rPr lang="en-US" dirty="0"/>
              <a:t>; to whom </a:t>
            </a:r>
            <a:r>
              <a:rPr lang="en-US" i="1" dirty="0"/>
              <a:t>pertaineth</a:t>
            </a:r>
            <a:r>
              <a:rPr lang="en-US" dirty="0"/>
              <a:t> the </a:t>
            </a:r>
            <a:r>
              <a:rPr lang="en-US" b="1" u="sng" dirty="0"/>
              <a:t>adoption</a:t>
            </a:r>
            <a:r>
              <a:rPr lang="en-US" dirty="0"/>
              <a:t>, and the glory, and the </a:t>
            </a:r>
            <a:r>
              <a:rPr lang="en-US" b="1" u="sng" dirty="0"/>
              <a:t>covenants</a:t>
            </a:r>
            <a:r>
              <a:rPr lang="en-US" dirty="0"/>
              <a:t>, and the giving of the law, and the service </a:t>
            </a:r>
            <a:r>
              <a:rPr lang="en-US" i="1" dirty="0"/>
              <a:t>of God,</a:t>
            </a:r>
            <a:r>
              <a:rPr lang="en-US" dirty="0"/>
              <a:t> and the </a:t>
            </a:r>
            <a:r>
              <a:rPr lang="en-US" b="1" u="sng" dirty="0"/>
              <a:t>promises</a:t>
            </a:r>
            <a:r>
              <a:rPr lang="en-US" dirty="0"/>
              <a:t>; </a:t>
            </a:r>
          </a:p>
        </p:txBody>
      </p:sp>
      <p:sp>
        <p:nvSpPr>
          <p:cNvPr id="5" name="TextBox 4"/>
          <p:cNvSpPr txBox="1"/>
          <p:nvPr/>
        </p:nvSpPr>
        <p:spPr>
          <a:xfrm>
            <a:off x="778839" y="1385777"/>
            <a:ext cx="7405961" cy="923330"/>
          </a:xfrm>
          <a:prstGeom prst="rect">
            <a:avLst/>
          </a:prstGeom>
          <a:noFill/>
        </p:spPr>
        <p:txBody>
          <a:bodyPr wrap="square" rtlCol="0">
            <a:spAutoFit/>
          </a:bodyPr>
          <a:lstStyle/>
          <a:p>
            <a:r>
              <a:rPr lang="en-US" dirty="0" smtClean="0"/>
              <a:t>Paul is speaking about the original people of God who repent from their Idolatry and return to their God and their land from the nations where they had been scattered</a:t>
            </a:r>
            <a:endParaRPr lang="en-US" dirty="0"/>
          </a:p>
        </p:txBody>
      </p:sp>
      <p:sp>
        <p:nvSpPr>
          <p:cNvPr id="6" name="TextBox 5"/>
          <p:cNvSpPr txBox="1"/>
          <p:nvPr/>
        </p:nvSpPr>
        <p:spPr>
          <a:xfrm>
            <a:off x="778839" y="1016445"/>
            <a:ext cx="7537846" cy="369332"/>
          </a:xfrm>
          <a:prstGeom prst="rect">
            <a:avLst/>
          </a:prstGeom>
          <a:noFill/>
        </p:spPr>
        <p:txBody>
          <a:bodyPr wrap="square" rtlCol="0">
            <a:spAutoFit/>
          </a:bodyPr>
          <a:lstStyle/>
          <a:p>
            <a:r>
              <a:rPr lang="en-US" b="1" dirty="0" smtClean="0"/>
              <a:t>Romans 9: </a:t>
            </a:r>
            <a:r>
              <a:rPr lang="en-US" dirty="0" smtClean="0"/>
              <a:t> Paul’s commission to call out Ephraim</a:t>
            </a:r>
            <a:endParaRPr lang="en-US" dirty="0"/>
          </a:p>
        </p:txBody>
      </p:sp>
      <p:sp>
        <p:nvSpPr>
          <p:cNvPr id="4" name="TextBox 3"/>
          <p:cNvSpPr txBox="1"/>
          <p:nvPr/>
        </p:nvSpPr>
        <p:spPr>
          <a:xfrm>
            <a:off x="778839" y="3816191"/>
            <a:ext cx="7284961" cy="646331"/>
          </a:xfrm>
          <a:prstGeom prst="rect">
            <a:avLst/>
          </a:prstGeom>
          <a:noFill/>
        </p:spPr>
        <p:txBody>
          <a:bodyPr wrap="square" rtlCol="0">
            <a:spAutoFit/>
          </a:bodyPr>
          <a:lstStyle/>
          <a:p>
            <a:r>
              <a:rPr lang="en-US" dirty="0" smtClean="0"/>
              <a:t>“</a:t>
            </a:r>
            <a:r>
              <a:rPr lang="en-US" b="1" dirty="0" smtClean="0"/>
              <a:t>accursed</a:t>
            </a:r>
            <a:r>
              <a:rPr lang="en-US" dirty="0" smtClean="0"/>
              <a:t>”: Greek word ‘Anathema’= means what has been dedicated or a consecrated gift (to God).</a:t>
            </a:r>
            <a:endParaRPr lang="en-US" dirty="0"/>
          </a:p>
        </p:txBody>
      </p:sp>
      <p:sp>
        <p:nvSpPr>
          <p:cNvPr id="8" name="TextBox 7"/>
          <p:cNvSpPr txBox="1"/>
          <p:nvPr/>
        </p:nvSpPr>
        <p:spPr>
          <a:xfrm>
            <a:off x="778838" y="4462522"/>
            <a:ext cx="7194199" cy="646331"/>
          </a:xfrm>
          <a:prstGeom prst="rect">
            <a:avLst/>
          </a:prstGeom>
          <a:noFill/>
        </p:spPr>
        <p:txBody>
          <a:bodyPr wrap="square" rtlCol="0">
            <a:spAutoFit/>
          </a:bodyPr>
          <a:lstStyle/>
          <a:p>
            <a:r>
              <a:rPr lang="en-US" dirty="0" smtClean="0"/>
              <a:t>“</a:t>
            </a:r>
            <a:r>
              <a:rPr lang="en-US" b="1" dirty="0" smtClean="0"/>
              <a:t>from</a:t>
            </a:r>
            <a:r>
              <a:rPr lang="en-US" dirty="0" smtClean="0"/>
              <a:t>” : Greek word ‘Apo’ = means from (a source) –OR- of, because of, by… </a:t>
            </a:r>
            <a:endParaRPr lang="en-US" dirty="0"/>
          </a:p>
        </p:txBody>
      </p:sp>
      <p:sp>
        <p:nvSpPr>
          <p:cNvPr id="9" name="TextBox 8"/>
          <p:cNvSpPr txBox="1"/>
          <p:nvPr/>
        </p:nvSpPr>
        <p:spPr>
          <a:xfrm>
            <a:off x="778838" y="5181600"/>
            <a:ext cx="7907962" cy="1200329"/>
          </a:xfrm>
          <a:prstGeom prst="rect">
            <a:avLst/>
          </a:prstGeom>
          <a:noFill/>
        </p:spPr>
        <p:txBody>
          <a:bodyPr wrap="square" rtlCol="0">
            <a:spAutoFit/>
          </a:bodyPr>
          <a:lstStyle/>
          <a:p>
            <a:r>
              <a:rPr lang="en-US" b="1" dirty="0"/>
              <a:t>Lev 27:28</a:t>
            </a:r>
            <a:r>
              <a:rPr lang="en-US" dirty="0"/>
              <a:t>  Notwithstanding no devoted </a:t>
            </a:r>
            <a:r>
              <a:rPr lang="en-US" dirty="0" smtClean="0"/>
              <a:t>(</a:t>
            </a:r>
            <a:r>
              <a:rPr lang="en-US" b="1" dirty="0" smtClean="0"/>
              <a:t>Anathema</a:t>
            </a:r>
            <a:r>
              <a:rPr lang="en-US" dirty="0" smtClean="0"/>
              <a:t>) thing</a:t>
            </a:r>
            <a:r>
              <a:rPr lang="en-US" dirty="0"/>
              <a:t>, that a man shall devote </a:t>
            </a:r>
            <a:r>
              <a:rPr lang="en-US" dirty="0" smtClean="0"/>
              <a:t>(</a:t>
            </a:r>
            <a:r>
              <a:rPr lang="en-US" b="1" dirty="0" smtClean="0"/>
              <a:t>Anathema</a:t>
            </a:r>
            <a:r>
              <a:rPr lang="en-US" dirty="0" smtClean="0"/>
              <a:t>) unto YHWH of (</a:t>
            </a:r>
            <a:r>
              <a:rPr lang="en-US" b="1" dirty="0" smtClean="0"/>
              <a:t>Apo</a:t>
            </a:r>
            <a:r>
              <a:rPr lang="en-US" dirty="0" smtClean="0"/>
              <a:t>) all </a:t>
            </a:r>
            <a:r>
              <a:rPr lang="en-US" dirty="0"/>
              <a:t>that he hath, </a:t>
            </a:r>
            <a:r>
              <a:rPr lang="en-US" i="1" dirty="0"/>
              <a:t>both</a:t>
            </a:r>
            <a:r>
              <a:rPr lang="en-US" dirty="0"/>
              <a:t> of </a:t>
            </a:r>
            <a:r>
              <a:rPr lang="en-US" dirty="0" smtClean="0"/>
              <a:t>(</a:t>
            </a:r>
            <a:r>
              <a:rPr lang="en-US" b="1" dirty="0" smtClean="0"/>
              <a:t>Apo</a:t>
            </a:r>
            <a:r>
              <a:rPr lang="en-US" dirty="0" smtClean="0"/>
              <a:t>) man </a:t>
            </a:r>
            <a:r>
              <a:rPr lang="en-US" dirty="0"/>
              <a:t>and beast, and </a:t>
            </a:r>
            <a:r>
              <a:rPr lang="en-US" dirty="0" smtClean="0"/>
              <a:t>of (</a:t>
            </a:r>
            <a:r>
              <a:rPr lang="en-US" b="1" dirty="0" smtClean="0"/>
              <a:t>Apo</a:t>
            </a:r>
            <a:r>
              <a:rPr lang="en-US" dirty="0" smtClean="0"/>
              <a:t>) </a:t>
            </a:r>
            <a:r>
              <a:rPr lang="en-US" dirty="0"/>
              <a:t>the field of his possession, shall be sold or redeemed: every devoted </a:t>
            </a:r>
            <a:r>
              <a:rPr lang="en-US" dirty="0" smtClean="0"/>
              <a:t>(</a:t>
            </a:r>
            <a:r>
              <a:rPr lang="en-US" b="1" dirty="0" smtClean="0"/>
              <a:t>Anathema</a:t>
            </a:r>
            <a:r>
              <a:rPr lang="en-US" dirty="0" smtClean="0"/>
              <a:t>) thing </a:t>
            </a:r>
            <a:r>
              <a:rPr lang="en-US" dirty="0"/>
              <a:t>most holy unto </a:t>
            </a:r>
            <a:r>
              <a:rPr lang="en-US" dirty="0" smtClean="0"/>
              <a:t>YHWH. </a:t>
            </a:r>
            <a:endParaRPr lang="en-US" dirty="0"/>
          </a:p>
        </p:txBody>
      </p:sp>
    </p:spTree>
    <p:extLst>
      <p:ext uri="{BB962C8B-B14F-4D97-AF65-F5344CB8AC3E}">
        <p14:creationId xmlns:p14="http://schemas.microsoft.com/office/powerpoint/2010/main" val="3417018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4"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3657600"/>
            <a:ext cx="7391400" cy="646331"/>
          </a:xfrm>
          <a:prstGeom prst="rect">
            <a:avLst/>
          </a:prstGeom>
        </p:spPr>
        <p:txBody>
          <a:bodyPr wrap="square">
            <a:spAutoFit/>
          </a:bodyPr>
          <a:lstStyle/>
          <a:p>
            <a:r>
              <a:rPr lang="en-US" b="1" dirty="0" smtClean="0"/>
              <a:t>Rom 9:6  </a:t>
            </a:r>
            <a:r>
              <a:rPr lang="en-US" dirty="0" smtClean="0"/>
              <a:t>BUT </a:t>
            </a:r>
            <a:r>
              <a:rPr lang="en-US" dirty="0"/>
              <a:t>THEY ARE NOT ALL ISRAEL WHO ARE FROM ISRAEL (Jacob).</a:t>
            </a:r>
          </a:p>
        </p:txBody>
      </p:sp>
      <p:sp>
        <p:nvSpPr>
          <p:cNvPr id="5" name="Rectangle 4"/>
          <p:cNvSpPr/>
          <p:nvPr/>
        </p:nvSpPr>
        <p:spPr>
          <a:xfrm>
            <a:off x="762000" y="381000"/>
            <a:ext cx="7543800" cy="1754326"/>
          </a:xfrm>
          <a:prstGeom prst="rect">
            <a:avLst/>
          </a:prstGeom>
        </p:spPr>
        <p:txBody>
          <a:bodyPr wrap="square">
            <a:spAutoFit/>
          </a:bodyPr>
          <a:lstStyle/>
          <a:p>
            <a:r>
              <a:rPr lang="en-US" b="1" dirty="0"/>
              <a:t>Rom 9:3  </a:t>
            </a:r>
            <a:r>
              <a:rPr lang="en-US" dirty="0"/>
              <a:t>For I (Paul) could wish that myself were </a:t>
            </a:r>
            <a:r>
              <a:rPr lang="en-US" strike="sngStrike" dirty="0"/>
              <a:t>accursed from</a:t>
            </a:r>
            <a:r>
              <a:rPr lang="en-US" dirty="0"/>
              <a:t> </a:t>
            </a:r>
            <a:r>
              <a:rPr lang="en-US" b="1" u="sng" dirty="0" smtClean="0"/>
              <a:t>[devoted of]/ [devoted because of] Christ </a:t>
            </a:r>
            <a:r>
              <a:rPr lang="en-US" b="1" u="sng" dirty="0"/>
              <a:t>for my brethren</a:t>
            </a:r>
            <a:r>
              <a:rPr lang="en-US" dirty="0"/>
              <a:t>, my kinsmen according to the flesh: </a:t>
            </a:r>
          </a:p>
          <a:p>
            <a:r>
              <a:rPr lang="en-US" b="1" dirty="0"/>
              <a:t>Rom 9:4  </a:t>
            </a:r>
            <a:r>
              <a:rPr lang="en-US" b="1" u="sng" dirty="0"/>
              <a:t>Who are Israelites</a:t>
            </a:r>
            <a:r>
              <a:rPr lang="en-US" dirty="0"/>
              <a:t>; to whom </a:t>
            </a:r>
            <a:r>
              <a:rPr lang="en-US" i="1" dirty="0"/>
              <a:t>pertaineth</a:t>
            </a:r>
            <a:r>
              <a:rPr lang="en-US" dirty="0"/>
              <a:t> the </a:t>
            </a:r>
            <a:r>
              <a:rPr lang="en-US" b="1" u="sng" dirty="0"/>
              <a:t>adoption</a:t>
            </a:r>
            <a:r>
              <a:rPr lang="en-US" dirty="0"/>
              <a:t>, and the glory, and the </a:t>
            </a:r>
            <a:r>
              <a:rPr lang="en-US" b="1" u="sng" dirty="0"/>
              <a:t>covenants</a:t>
            </a:r>
            <a:r>
              <a:rPr lang="en-US" dirty="0"/>
              <a:t>, and the giving of the law, and the service </a:t>
            </a:r>
            <a:r>
              <a:rPr lang="en-US" i="1" dirty="0"/>
              <a:t>of God,</a:t>
            </a:r>
            <a:r>
              <a:rPr lang="en-US" dirty="0"/>
              <a:t> and the </a:t>
            </a:r>
            <a:r>
              <a:rPr lang="en-US" b="1" u="sng" dirty="0"/>
              <a:t>promises</a:t>
            </a:r>
            <a:r>
              <a:rPr lang="en-US" dirty="0"/>
              <a:t>; </a:t>
            </a:r>
            <a:r>
              <a:rPr lang="en-US" dirty="0" smtClean="0"/>
              <a:t>          [</a:t>
            </a:r>
            <a:r>
              <a:rPr lang="en-US" i="1" dirty="0" smtClean="0"/>
              <a:t>Reference: Frank Houtz</a:t>
            </a:r>
            <a:r>
              <a:rPr lang="en-US" dirty="0" smtClean="0"/>
              <a:t>]</a:t>
            </a:r>
            <a:endParaRPr lang="en-US" dirty="0"/>
          </a:p>
        </p:txBody>
      </p:sp>
      <p:sp>
        <p:nvSpPr>
          <p:cNvPr id="2" name="TextBox 1"/>
          <p:cNvSpPr txBox="1"/>
          <p:nvPr/>
        </p:nvSpPr>
        <p:spPr>
          <a:xfrm>
            <a:off x="762000" y="2438400"/>
            <a:ext cx="7391400" cy="646331"/>
          </a:xfrm>
          <a:prstGeom prst="rect">
            <a:avLst/>
          </a:prstGeom>
          <a:noFill/>
        </p:spPr>
        <p:txBody>
          <a:bodyPr wrap="square" rtlCol="0">
            <a:spAutoFit/>
          </a:bodyPr>
          <a:lstStyle/>
          <a:p>
            <a:r>
              <a:rPr lang="en-US" dirty="0" smtClean="0"/>
              <a:t>In verse 3, Paul is pouring out his life for his people- offering his whole being in service to Yahweh on their </a:t>
            </a:r>
            <a:r>
              <a:rPr lang="en-US" dirty="0" err="1" smtClean="0"/>
              <a:t>behaf</a:t>
            </a:r>
            <a:r>
              <a:rPr lang="en-US" dirty="0" smtClean="0"/>
              <a:t>. </a:t>
            </a:r>
            <a:endParaRPr lang="en-US" dirty="0"/>
          </a:p>
        </p:txBody>
      </p:sp>
      <p:sp>
        <p:nvSpPr>
          <p:cNvPr id="8" name="TextBox 7"/>
          <p:cNvSpPr txBox="1"/>
          <p:nvPr/>
        </p:nvSpPr>
        <p:spPr>
          <a:xfrm>
            <a:off x="762000" y="4572000"/>
            <a:ext cx="7543800" cy="1754326"/>
          </a:xfrm>
          <a:prstGeom prst="rect">
            <a:avLst/>
          </a:prstGeom>
          <a:noFill/>
        </p:spPr>
        <p:txBody>
          <a:bodyPr wrap="square" rtlCol="0">
            <a:spAutoFit/>
          </a:bodyPr>
          <a:lstStyle/>
          <a:p>
            <a:r>
              <a:rPr lang="en-US" b="1" dirty="0" smtClean="0"/>
              <a:t>Rom 9:6-8- </a:t>
            </a:r>
            <a:r>
              <a:rPr lang="en-US" dirty="0" smtClean="0"/>
              <a:t>Paul is saying that not all Israelites after the flesh (physically born) are the Israel of Elohim. It is not the children of the flesh who are the people of Elohim, rather, the children of the promise who are accounted for the seed. The seed of promise are those who enter into the Kingdom of Yah through Yeshua and permit Torah to be written on their hearts  </a:t>
            </a:r>
            <a:r>
              <a:rPr lang="en-US" i="1" dirty="0" smtClean="0"/>
              <a:t>[Roth: Aramaic English N.T.]</a:t>
            </a:r>
            <a:endParaRPr lang="en-US" i="1" dirty="0"/>
          </a:p>
        </p:txBody>
      </p:sp>
    </p:spTree>
    <p:extLst>
      <p:ext uri="{BB962C8B-B14F-4D97-AF65-F5344CB8AC3E}">
        <p14:creationId xmlns:p14="http://schemas.microsoft.com/office/powerpoint/2010/main" val="176415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9343" y="228600"/>
            <a:ext cx="7391400" cy="461665"/>
          </a:xfrm>
          <a:prstGeom prst="rect">
            <a:avLst/>
          </a:prstGeom>
        </p:spPr>
        <p:txBody>
          <a:bodyPr wrap="square">
            <a:spAutoFit/>
          </a:bodyPr>
          <a:lstStyle/>
          <a:p>
            <a:pPr algn="ctr"/>
            <a:r>
              <a:rPr lang="en-US" sz="2400" b="1" u="sng" dirty="0" smtClean="0"/>
              <a:t>Romans 10- Has Israel Been Forgotten?</a:t>
            </a:r>
            <a:endParaRPr lang="en-US" sz="2400" u="sng" dirty="0"/>
          </a:p>
        </p:txBody>
      </p:sp>
      <p:sp>
        <p:nvSpPr>
          <p:cNvPr id="4" name="Rectangle 3"/>
          <p:cNvSpPr/>
          <p:nvPr/>
        </p:nvSpPr>
        <p:spPr>
          <a:xfrm>
            <a:off x="762000" y="1219200"/>
            <a:ext cx="7391400" cy="923330"/>
          </a:xfrm>
          <a:prstGeom prst="rect">
            <a:avLst/>
          </a:prstGeom>
        </p:spPr>
        <p:txBody>
          <a:bodyPr wrap="square">
            <a:spAutoFit/>
          </a:bodyPr>
          <a:lstStyle/>
          <a:p>
            <a:r>
              <a:rPr lang="en-US" b="1" dirty="0"/>
              <a:t>Rom 10:1</a:t>
            </a:r>
            <a:r>
              <a:rPr lang="en-US" dirty="0"/>
              <a:t>  Brethren, my heart's desire and prayer to God for </a:t>
            </a:r>
            <a:r>
              <a:rPr lang="en-US" b="1" u="sng" dirty="0"/>
              <a:t>Israel</a:t>
            </a:r>
            <a:r>
              <a:rPr lang="en-US" dirty="0"/>
              <a:t> is, [that they might be saved] – or [for </a:t>
            </a:r>
            <a:r>
              <a:rPr lang="en-US" i="1" dirty="0"/>
              <a:t>their</a:t>
            </a:r>
            <a:r>
              <a:rPr lang="en-US" dirty="0"/>
              <a:t> salvation].                     (what does your Bible have? Israel or them?)</a:t>
            </a:r>
          </a:p>
        </p:txBody>
      </p:sp>
      <p:sp>
        <p:nvSpPr>
          <p:cNvPr id="6" name="TextBox 5"/>
          <p:cNvSpPr txBox="1"/>
          <p:nvPr/>
        </p:nvSpPr>
        <p:spPr>
          <a:xfrm>
            <a:off x="762000" y="4191000"/>
            <a:ext cx="7537846" cy="923330"/>
          </a:xfrm>
          <a:prstGeom prst="rect">
            <a:avLst/>
          </a:prstGeom>
          <a:noFill/>
        </p:spPr>
        <p:txBody>
          <a:bodyPr wrap="square" rtlCol="0">
            <a:spAutoFit/>
          </a:bodyPr>
          <a:lstStyle/>
          <a:p>
            <a:r>
              <a:rPr lang="en-US" b="1" dirty="0"/>
              <a:t>Rom 10:21  </a:t>
            </a:r>
            <a:r>
              <a:rPr lang="en-US" dirty="0"/>
              <a:t>But to Israel he </a:t>
            </a:r>
            <a:r>
              <a:rPr lang="en-US" dirty="0" smtClean="0"/>
              <a:t>(YHWH) saith</a:t>
            </a:r>
            <a:r>
              <a:rPr lang="en-US" dirty="0"/>
              <a:t>, All day long I have stretched forth my hands unto a </a:t>
            </a:r>
            <a:r>
              <a:rPr lang="en-US" b="1" u="sng" dirty="0"/>
              <a:t>disobedient</a:t>
            </a:r>
            <a:r>
              <a:rPr lang="en-US" dirty="0"/>
              <a:t> and </a:t>
            </a:r>
            <a:r>
              <a:rPr lang="en-US" dirty="0" smtClean="0"/>
              <a:t>gainsaying (</a:t>
            </a:r>
            <a:r>
              <a:rPr lang="en-US" b="1" u="sng" dirty="0" smtClean="0"/>
              <a:t>stubborn</a:t>
            </a:r>
            <a:r>
              <a:rPr lang="en-US" dirty="0" smtClean="0"/>
              <a:t>) people. (Isa 65:1)</a:t>
            </a:r>
            <a:endParaRPr lang="en-US" dirty="0"/>
          </a:p>
        </p:txBody>
      </p:sp>
      <p:sp>
        <p:nvSpPr>
          <p:cNvPr id="7" name="Rectangle 6"/>
          <p:cNvSpPr/>
          <p:nvPr/>
        </p:nvSpPr>
        <p:spPr>
          <a:xfrm>
            <a:off x="751114" y="5257800"/>
            <a:ext cx="7502723" cy="1200329"/>
          </a:xfrm>
          <a:prstGeom prst="rect">
            <a:avLst/>
          </a:prstGeom>
        </p:spPr>
        <p:txBody>
          <a:bodyPr wrap="square">
            <a:spAutoFit/>
          </a:bodyPr>
          <a:lstStyle/>
          <a:p>
            <a:r>
              <a:rPr lang="en-US" u="sng" dirty="0" smtClean="0"/>
              <a:t>Paul’s Commission- </a:t>
            </a:r>
            <a:r>
              <a:rPr lang="en-US" dirty="0" smtClean="0"/>
              <a:t>Act </a:t>
            </a:r>
            <a:r>
              <a:rPr lang="en-US" dirty="0"/>
              <a:t>9:15  But the Lord </a:t>
            </a:r>
            <a:r>
              <a:rPr lang="en-US" dirty="0" smtClean="0"/>
              <a:t>(Yeshua) said </a:t>
            </a:r>
            <a:r>
              <a:rPr lang="en-US" dirty="0"/>
              <a:t>unto </a:t>
            </a:r>
            <a:r>
              <a:rPr lang="en-US" dirty="0" smtClean="0"/>
              <a:t>him (Ananias), </a:t>
            </a:r>
            <a:r>
              <a:rPr lang="en-US" dirty="0">
                <a:solidFill>
                  <a:srgbClr val="FF0000"/>
                </a:solidFill>
              </a:rPr>
              <a:t>Go thy way: for he </a:t>
            </a:r>
            <a:r>
              <a:rPr lang="en-US" dirty="0" smtClean="0">
                <a:solidFill>
                  <a:srgbClr val="FF0000"/>
                </a:solidFill>
              </a:rPr>
              <a:t>(Paul) is </a:t>
            </a:r>
            <a:r>
              <a:rPr lang="en-US" dirty="0">
                <a:solidFill>
                  <a:srgbClr val="FF0000"/>
                </a:solidFill>
              </a:rPr>
              <a:t>a chosen vessel unto me, to bear my name before the </a:t>
            </a:r>
            <a:r>
              <a:rPr lang="en-US" b="1" u="sng" dirty="0" smtClean="0">
                <a:solidFill>
                  <a:srgbClr val="FF0000"/>
                </a:solidFill>
              </a:rPr>
              <a:t>Gentiles [Nations], </a:t>
            </a:r>
            <a:r>
              <a:rPr lang="en-US" b="1" u="sng" dirty="0">
                <a:solidFill>
                  <a:srgbClr val="FF0000"/>
                </a:solidFill>
              </a:rPr>
              <a:t>and kings, and the children of Israel</a:t>
            </a:r>
            <a:r>
              <a:rPr lang="en-US" dirty="0"/>
              <a:t>: </a:t>
            </a:r>
          </a:p>
        </p:txBody>
      </p:sp>
      <p:sp>
        <p:nvSpPr>
          <p:cNvPr id="2" name="TextBox 1"/>
          <p:cNvSpPr txBox="1"/>
          <p:nvPr/>
        </p:nvSpPr>
        <p:spPr>
          <a:xfrm>
            <a:off x="762000" y="2362200"/>
            <a:ext cx="7620000" cy="1477328"/>
          </a:xfrm>
          <a:prstGeom prst="rect">
            <a:avLst/>
          </a:prstGeom>
          <a:noFill/>
        </p:spPr>
        <p:txBody>
          <a:bodyPr wrap="square" rtlCol="0">
            <a:spAutoFit/>
          </a:bodyPr>
          <a:lstStyle/>
          <a:p>
            <a:r>
              <a:rPr lang="en-US" b="1" dirty="0" smtClean="0"/>
              <a:t>Romans 10:6-8</a:t>
            </a:r>
            <a:r>
              <a:rPr lang="en-US" dirty="0" smtClean="0"/>
              <a:t>. Paul is </a:t>
            </a:r>
            <a:r>
              <a:rPr lang="en-US" dirty="0" err="1" smtClean="0"/>
              <a:t>midrashing</a:t>
            </a:r>
            <a:r>
              <a:rPr lang="en-US" dirty="0" smtClean="0"/>
              <a:t> Deuteronomy 30:11-14 [Read].     Paul is expressing Yeshua as the living Torah through the writings of Torah. Paul is literally interchanging Yeshua with Torah here. Yeshua said in John 6:51 –  </a:t>
            </a:r>
            <a:r>
              <a:rPr lang="en-US" i="1" dirty="0" smtClean="0"/>
              <a:t>“I am the Living Bread who has descended from Heaven”</a:t>
            </a:r>
            <a:r>
              <a:rPr lang="en-US" dirty="0" smtClean="0"/>
              <a:t>.</a:t>
            </a:r>
            <a:endParaRPr lang="en-US" dirty="0"/>
          </a:p>
        </p:txBody>
      </p:sp>
    </p:spTree>
    <p:extLst>
      <p:ext uri="{BB962C8B-B14F-4D97-AF65-F5344CB8AC3E}">
        <p14:creationId xmlns:p14="http://schemas.microsoft.com/office/powerpoint/2010/main" val="3348862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839" y="380999"/>
            <a:ext cx="7537846" cy="461665"/>
          </a:xfrm>
          <a:prstGeom prst="rect">
            <a:avLst/>
          </a:prstGeom>
          <a:noFill/>
        </p:spPr>
        <p:txBody>
          <a:bodyPr wrap="square" rtlCol="0">
            <a:spAutoFit/>
          </a:bodyPr>
          <a:lstStyle/>
          <a:p>
            <a:pPr algn="ctr"/>
            <a:r>
              <a:rPr lang="en-US" sz="2400" b="1" u="sng" dirty="0" smtClean="0"/>
              <a:t>Israel or Replacement Theology?</a:t>
            </a:r>
            <a:endParaRPr lang="en-US" sz="2400" b="1" u="sng" dirty="0"/>
          </a:p>
        </p:txBody>
      </p:sp>
      <p:sp>
        <p:nvSpPr>
          <p:cNvPr id="5" name="TextBox 4"/>
          <p:cNvSpPr txBox="1"/>
          <p:nvPr/>
        </p:nvSpPr>
        <p:spPr>
          <a:xfrm>
            <a:off x="899837" y="2607876"/>
            <a:ext cx="7405961" cy="923330"/>
          </a:xfrm>
          <a:prstGeom prst="rect">
            <a:avLst/>
          </a:prstGeom>
          <a:noFill/>
        </p:spPr>
        <p:txBody>
          <a:bodyPr wrap="square" rtlCol="0">
            <a:spAutoFit/>
          </a:bodyPr>
          <a:lstStyle/>
          <a:p>
            <a:r>
              <a:rPr lang="en-US" b="1" dirty="0"/>
              <a:t>Rom 11:1</a:t>
            </a:r>
            <a:r>
              <a:rPr lang="en-US" dirty="0"/>
              <a:t>  I say then, Hath God cast away his people? </a:t>
            </a:r>
            <a:r>
              <a:rPr lang="en-US" b="1" u="sng" dirty="0"/>
              <a:t>God forbid</a:t>
            </a:r>
            <a:r>
              <a:rPr lang="en-US" dirty="0"/>
              <a:t>. For </a:t>
            </a:r>
            <a:r>
              <a:rPr lang="en-US" b="1" u="sng" dirty="0"/>
              <a:t>I also am an Israelite</a:t>
            </a:r>
            <a:r>
              <a:rPr lang="en-US" dirty="0"/>
              <a:t>, of the seed of Abraham, </a:t>
            </a:r>
            <a:r>
              <a:rPr lang="en-US" i="1" dirty="0"/>
              <a:t>of</a:t>
            </a:r>
            <a:r>
              <a:rPr lang="en-US" dirty="0"/>
              <a:t> the tribe of Benjamin. </a:t>
            </a:r>
          </a:p>
        </p:txBody>
      </p:sp>
      <p:sp>
        <p:nvSpPr>
          <p:cNvPr id="6" name="TextBox 5"/>
          <p:cNvSpPr txBox="1"/>
          <p:nvPr/>
        </p:nvSpPr>
        <p:spPr>
          <a:xfrm>
            <a:off x="899839" y="3661173"/>
            <a:ext cx="7537846" cy="1200329"/>
          </a:xfrm>
          <a:prstGeom prst="rect">
            <a:avLst/>
          </a:prstGeom>
          <a:noFill/>
        </p:spPr>
        <p:txBody>
          <a:bodyPr wrap="square" rtlCol="0">
            <a:spAutoFit/>
          </a:bodyPr>
          <a:lstStyle/>
          <a:p>
            <a:r>
              <a:rPr lang="en-US" b="1" dirty="0"/>
              <a:t>Rom 11:11  </a:t>
            </a:r>
            <a:r>
              <a:rPr lang="en-US" dirty="0"/>
              <a:t>I say then, Have they </a:t>
            </a:r>
            <a:r>
              <a:rPr lang="en-US" dirty="0" smtClean="0"/>
              <a:t>(Israel) stumbled </a:t>
            </a:r>
            <a:r>
              <a:rPr lang="en-US" dirty="0"/>
              <a:t>that they should fall? </a:t>
            </a:r>
            <a:r>
              <a:rPr lang="en-US" b="1" u="sng" dirty="0"/>
              <a:t>God forbid</a:t>
            </a:r>
            <a:r>
              <a:rPr lang="en-US" dirty="0"/>
              <a:t>: but </a:t>
            </a:r>
            <a:r>
              <a:rPr lang="en-US" i="1" dirty="0"/>
              <a:t>rather</a:t>
            </a:r>
            <a:r>
              <a:rPr lang="en-US" dirty="0"/>
              <a:t> through their </a:t>
            </a:r>
            <a:r>
              <a:rPr lang="en-US" dirty="0" smtClean="0"/>
              <a:t>fall (transgression/disobedience to YHWH) </a:t>
            </a:r>
            <a:r>
              <a:rPr lang="en-US" dirty="0"/>
              <a:t>salvation </a:t>
            </a:r>
            <a:r>
              <a:rPr lang="en-US" i="1" dirty="0"/>
              <a:t>is come</a:t>
            </a:r>
            <a:r>
              <a:rPr lang="en-US" dirty="0"/>
              <a:t> unto the g</a:t>
            </a:r>
            <a:r>
              <a:rPr lang="en-US" dirty="0" smtClean="0"/>
              <a:t>entiles (Nations), </a:t>
            </a:r>
            <a:r>
              <a:rPr lang="en-US" dirty="0"/>
              <a:t>for to provoke them </a:t>
            </a:r>
            <a:r>
              <a:rPr lang="en-US" dirty="0" smtClean="0"/>
              <a:t>(Judah/Israel) to </a:t>
            </a:r>
            <a:r>
              <a:rPr lang="en-US" dirty="0"/>
              <a:t>jealousy. </a:t>
            </a:r>
          </a:p>
        </p:txBody>
      </p:sp>
      <p:sp>
        <p:nvSpPr>
          <p:cNvPr id="4" name="TextBox 3"/>
          <p:cNvSpPr txBox="1"/>
          <p:nvPr/>
        </p:nvSpPr>
        <p:spPr>
          <a:xfrm>
            <a:off x="899839" y="5181600"/>
            <a:ext cx="7329761" cy="923330"/>
          </a:xfrm>
          <a:prstGeom prst="rect">
            <a:avLst/>
          </a:prstGeom>
          <a:noFill/>
        </p:spPr>
        <p:txBody>
          <a:bodyPr wrap="square" rtlCol="0">
            <a:spAutoFit/>
          </a:bodyPr>
          <a:lstStyle/>
          <a:p>
            <a:r>
              <a:rPr lang="en-US" b="1" dirty="0"/>
              <a:t>Rom 11:14  </a:t>
            </a:r>
            <a:r>
              <a:rPr lang="en-US" dirty="0"/>
              <a:t>If by any means I may provoke to </a:t>
            </a:r>
            <a:r>
              <a:rPr lang="en-US" dirty="0" smtClean="0"/>
              <a:t>jealousy </a:t>
            </a:r>
            <a:r>
              <a:rPr lang="en-US" dirty="0"/>
              <a:t>my </a:t>
            </a:r>
            <a:r>
              <a:rPr lang="en-US" dirty="0" smtClean="0"/>
              <a:t>fellow countrymen (Israel (of the flesh) who are disobedient/disbelieving [Rom 10:21] ), </a:t>
            </a:r>
            <a:r>
              <a:rPr lang="en-US" dirty="0"/>
              <a:t>and might save some of them.</a:t>
            </a:r>
          </a:p>
        </p:txBody>
      </p:sp>
      <p:sp>
        <p:nvSpPr>
          <p:cNvPr id="7" name="Rectangle 6"/>
          <p:cNvSpPr/>
          <p:nvPr/>
        </p:nvSpPr>
        <p:spPr>
          <a:xfrm>
            <a:off x="899837" y="853550"/>
            <a:ext cx="7620000" cy="1754326"/>
          </a:xfrm>
          <a:prstGeom prst="rect">
            <a:avLst/>
          </a:prstGeom>
        </p:spPr>
        <p:txBody>
          <a:bodyPr wrap="square">
            <a:spAutoFit/>
          </a:bodyPr>
          <a:lstStyle/>
          <a:p>
            <a:r>
              <a:rPr lang="en-US" b="1" dirty="0"/>
              <a:t>Eph 2:12  </a:t>
            </a:r>
            <a:r>
              <a:rPr lang="en-US" dirty="0"/>
              <a:t>That at that time ye (gentiles/those of the nations) were without Christ, being aliens from the commonwealth (</a:t>
            </a:r>
            <a:r>
              <a:rPr lang="en-US" b="1" u="sng" dirty="0"/>
              <a:t>citizenship) of Israel</a:t>
            </a:r>
            <a:r>
              <a:rPr lang="en-US" dirty="0"/>
              <a:t>, and strangers from the </a:t>
            </a:r>
            <a:r>
              <a:rPr lang="en-US" b="1" u="sng" dirty="0"/>
              <a:t>covenants</a:t>
            </a:r>
            <a:r>
              <a:rPr lang="en-US" dirty="0"/>
              <a:t> of </a:t>
            </a:r>
            <a:r>
              <a:rPr lang="en-US" b="1" u="sng" dirty="0"/>
              <a:t>promise</a:t>
            </a:r>
            <a:r>
              <a:rPr lang="en-US" dirty="0"/>
              <a:t>, having no hope, and without God in the world: </a:t>
            </a:r>
            <a:r>
              <a:rPr lang="en-US" dirty="0" smtClean="0"/>
              <a:t>(see Romans 9:4)</a:t>
            </a:r>
            <a:endParaRPr lang="en-US" dirty="0"/>
          </a:p>
          <a:p>
            <a:r>
              <a:rPr lang="en-US" b="1" dirty="0"/>
              <a:t>Eph 2:13  </a:t>
            </a:r>
            <a:r>
              <a:rPr lang="en-US" dirty="0"/>
              <a:t>But now in Christ Jesus ye who sometimes were far off are made nigh (drawn near [korban]) by the blood of Christ. </a:t>
            </a:r>
          </a:p>
        </p:txBody>
      </p:sp>
    </p:spTree>
    <p:extLst>
      <p:ext uri="{BB962C8B-B14F-4D97-AF65-F5344CB8AC3E}">
        <p14:creationId xmlns:p14="http://schemas.microsoft.com/office/powerpoint/2010/main" val="49415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4"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304800"/>
            <a:ext cx="6096000" cy="369332"/>
          </a:xfrm>
          <a:prstGeom prst="rect">
            <a:avLst/>
          </a:prstGeom>
          <a:noFill/>
        </p:spPr>
        <p:txBody>
          <a:bodyPr wrap="square" rtlCol="0">
            <a:spAutoFit/>
          </a:bodyPr>
          <a:lstStyle/>
          <a:p>
            <a:pPr algn="ctr"/>
            <a:r>
              <a:rPr lang="en-US" b="1" u="sng" dirty="0" smtClean="0"/>
              <a:t>Romans 11: Understanding the ‘Olive Tree’</a:t>
            </a:r>
            <a:endParaRPr lang="en-US" b="1" u="sng" dirty="0"/>
          </a:p>
        </p:txBody>
      </p:sp>
      <p:sp>
        <p:nvSpPr>
          <p:cNvPr id="3" name="TextBox 2"/>
          <p:cNvSpPr txBox="1"/>
          <p:nvPr/>
        </p:nvSpPr>
        <p:spPr>
          <a:xfrm>
            <a:off x="1143000" y="1143000"/>
            <a:ext cx="7315200" cy="646331"/>
          </a:xfrm>
          <a:prstGeom prst="rect">
            <a:avLst/>
          </a:prstGeom>
          <a:noFill/>
        </p:spPr>
        <p:txBody>
          <a:bodyPr wrap="square" rtlCol="0">
            <a:spAutoFit/>
          </a:bodyPr>
          <a:lstStyle/>
          <a:p>
            <a:r>
              <a:rPr lang="en-US" b="1" dirty="0" smtClean="0"/>
              <a:t>Jer</a:t>
            </a:r>
            <a:r>
              <a:rPr lang="en-US" dirty="0" smtClean="0"/>
              <a:t> </a:t>
            </a:r>
            <a:r>
              <a:rPr lang="en-US" b="1" dirty="0" smtClean="0"/>
              <a:t>11:10,16  </a:t>
            </a:r>
            <a:r>
              <a:rPr lang="en-US" dirty="0" smtClean="0"/>
              <a:t>Yahweh called your name (Israel and Judah) a </a:t>
            </a:r>
            <a:r>
              <a:rPr lang="en-US" u="sng" dirty="0" smtClean="0"/>
              <a:t>green olive tree.</a:t>
            </a:r>
            <a:endParaRPr lang="en-US" u="sng" dirty="0"/>
          </a:p>
        </p:txBody>
      </p:sp>
      <p:pic>
        <p:nvPicPr>
          <p:cNvPr id="1028" name="Picture 4" descr="C:\Users\Chad\Desktop\olive-tree-of-israe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5948" y="2133600"/>
            <a:ext cx="6718852"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317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304800"/>
            <a:ext cx="6096000" cy="369332"/>
          </a:xfrm>
          <a:prstGeom prst="rect">
            <a:avLst/>
          </a:prstGeom>
          <a:noFill/>
        </p:spPr>
        <p:txBody>
          <a:bodyPr wrap="square" rtlCol="0">
            <a:spAutoFit/>
          </a:bodyPr>
          <a:lstStyle/>
          <a:p>
            <a:pPr algn="ctr"/>
            <a:r>
              <a:rPr lang="en-US" b="1" u="sng" dirty="0" smtClean="0"/>
              <a:t>Understanding the ‘Olive Tree’</a:t>
            </a:r>
            <a:endParaRPr lang="en-US" b="1" u="sng" dirty="0"/>
          </a:p>
        </p:txBody>
      </p:sp>
      <p:sp>
        <p:nvSpPr>
          <p:cNvPr id="3" name="TextBox 2"/>
          <p:cNvSpPr txBox="1"/>
          <p:nvPr/>
        </p:nvSpPr>
        <p:spPr>
          <a:xfrm>
            <a:off x="1143000" y="1143000"/>
            <a:ext cx="7315200" cy="646331"/>
          </a:xfrm>
          <a:prstGeom prst="rect">
            <a:avLst/>
          </a:prstGeom>
          <a:noFill/>
        </p:spPr>
        <p:txBody>
          <a:bodyPr wrap="square" rtlCol="0">
            <a:spAutoFit/>
          </a:bodyPr>
          <a:lstStyle/>
          <a:p>
            <a:r>
              <a:rPr lang="en-US" b="1" dirty="0" smtClean="0"/>
              <a:t>Hos 1-2, 8:8; Amo 9:9  Ephraim/Israel’s branches first to be broken off- Dispersed among the nations (721 BC)</a:t>
            </a:r>
            <a:endParaRPr lang="en-US" u="sng" dirty="0"/>
          </a:p>
        </p:txBody>
      </p:sp>
      <p:pic>
        <p:nvPicPr>
          <p:cNvPr id="2051" name="Picture 3" descr="C:\Users\Chad\Desktop\olive-tree-of-israe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7986" y="2085648"/>
            <a:ext cx="6283242" cy="3705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923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11588</TotalTime>
  <Words>3505</Words>
  <Application>Microsoft Office PowerPoint</Application>
  <PresentationFormat>On-screen Show (4:3)</PresentationFormat>
  <Paragraphs>143</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Slipstream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Chad</dc:creator>
  <cp:lastModifiedBy>Chad</cp:lastModifiedBy>
  <cp:revision>83</cp:revision>
  <cp:lastPrinted>2014-04-19T17:33:59Z</cp:lastPrinted>
  <dcterms:created xsi:type="dcterms:W3CDTF">2006-08-16T00:00:00Z</dcterms:created>
  <dcterms:modified xsi:type="dcterms:W3CDTF">2016-12-29T06:59:14Z</dcterms:modified>
</cp:coreProperties>
</file>