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5" r:id="rId2"/>
    <p:sldId id="266" r:id="rId3"/>
    <p:sldId id="267" r:id="rId4"/>
    <p:sldId id="283" r:id="rId5"/>
    <p:sldId id="284" r:id="rId6"/>
    <p:sldId id="287" r:id="rId7"/>
    <p:sldId id="288" r:id="rId8"/>
    <p:sldId id="285" r:id="rId9"/>
    <p:sldId id="286" r:id="rId10"/>
    <p:sldId id="290" r:id="rId11"/>
    <p:sldId id="291" r:id="rId12"/>
    <p:sldId id="292" r:id="rId13"/>
    <p:sldId id="293" r:id="rId14"/>
    <p:sldId id="300" r:id="rId15"/>
    <p:sldId id="294" r:id="rId16"/>
    <p:sldId id="295" r:id="rId17"/>
    <p:sldId id="296" r:id="rId18"/>
    <p:sldId id="309" r:id="rId19"/>
    <p:sldId id="310" r:id="rId20"/>
    <p:sldId id="311" r:id="rId21"/>
    <p:sldId id="29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0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12/2/2016</a:t>
            </a:fld>
            <a:endParaRPr lang="en-US" dirty="0"/>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pPr/>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12/2/2016</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templeinstitute.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dictionary.die.net/alkermes" TargetMode="External"/><Relationship Id="rId2" Type="http://schemas.openxmlformats.org/officeDocument/2006/relationships/hyperlink" Target="http://dictionary.die.net/crimson"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dictionary.die.net/quercus%20coccifera" TargetMode="External"/><Relationship Id="rId4" Type="http://schemas.openxmlformats.org/officeDocument/2006/relationships/hyperlink" Target="http://dictionary.die.net/cherme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533400"/>
            <a:ext cx="6096000" cy="461665"/>
          </a:xfrm>
          <a:prstGeom prst="rect">
            <a:avLst/>
          </a:prstGeom>
          <a:noFill/>
        </p:spPr>
        <p:txBody>
          <a:bodyPr wrap="square" rtlCol="0">
            <a:spAutoFit/>
          </a:bodyPr>
          <a:lstStyle/>
          <a:p>
            <a:pPr algn="ctr"/>
            <a:r>
              <a:rPr lang="en-US" sz="2400" b="1" u="sng" dirty="0" smtClean="0"/>
              <a:t>Haftarah: Isaiah 1:1-27</a:t>
            </a:r>
            <a:endParaRPr lang="en-US" sz="2400" b="1" u="sng" dirty="0"/>
          </a:p>
        </p:txBody>
      </p:sp>
      <p:sp>
        <p:nvSpPr>
          <p:cNvPr id="3" name="Rectangle 2"/>
          <p:cNvSpPr/>
          <p:nvPr/>
        </p:nvSpPr>
        <p:spPr>
          <a:xfrm>
            <a:off x="381000" y="1198781"/>
            <a:ext cx="8305800" cy="1015663"/>
          </a:xfrm>
          <a:prstGeom prst="rect">
            <a:avLst/>
          </a:prstGeom>
        </p:spPr>
        <p:txBody>
          <a:bodyPr wrap="square">
            <a:spAutoFit/>
          </a:bodyPr>
          <a:lstStyle/>
          <a:p>
            <a:r>
              <a:rPr lang="en-US" sz="2000" dirty="0"/>
              <a:t>This Haftarah is the last of three Haftarahs read between the 17</a:t>
            </a:r>
            <a:r>
              <a:rPr lang="en-US" sz="2000" baseline="30000" dirty="0"/>
              <a:t>th</a:t>
            </a:r>
            <a:r>
              <a:rPr lang="en-US" sz="2000" dirty="0"/>
              <a:t> day of Tammuz (when the Babylonians breached the city walls of Jerusalem) and the 9</a:t>
            </a:r>
            <a:r>
              <a:rPr lang="en-US" sz="2000" baseline="30000" dirty="0"/>
              <a:t>th</a:t>
            </a:r>
            <a:r>
              <a:rPr lang="en-US" sz="2000" dirty="0"/>
              <a:t> of Av (when the Babylonians razed the Holy Temple). </a:t>
            </a:r>
          </a:p>
        </p:txBody>
      </p:sp>
      <p:sp>
        <p:nvSpPr>
          <p:cNvPr id="4" name="Rectangle 3"/>
          <p:cNvSpPr/>
          <p:nvPr/>
        </p:nvSpPr>
        <p:spPr>
          <a:xfrm>
            <a:off x="381000" y="2438400"/>
            <a:ext cx="8305800" cy="707886"/>
          </a:xfrm>
          <a:prstGeom prst="rect">
            <a:avLst/>
          </a:prstGeom>
        </p:spPr>
        <p:txBody>
          <a:bodyPr wrap="square">
            <a:spAutoFit/>
          </a:bodyPr>
          <a:lstStyle/>
          <a:p>
            <a:r>
              <a:rPr lang="en-US" sz="2000" dirty="0"/>
              <a:t>Traditionally these three Haftarahs are known as the ‘three haftarot of affliction (also called the ‘three haftarot of punishment’)’. </a:t>
            </a:r>
          </a:p>
        </p:txBody>
      </p:sp>
      <p:sp>
        <p:nvSpPr>
          <p:cNvPr id="5" name="Rectangle 4"/>
          <p:cNvSpPr/>
          <p:nvPr/>
        </p:nvSpPr>
        <p:spPr>
          <a:xfrm>
            <a:off x="381000" y="3449667"/>
            <a:ext cx="8305800" cy="1015663"/>
          </a:xfrm>
          <a:prstGeom prst="rect">
            <a:avLst/>
          </a:prstGeom>
        </p:spPr>
        <p:txBody>
          <a:bodyPr wrap="square">
            <a:spAutoFit/>
          </a:bodyPr>
          <a:lstStyle/>
          <a:p>
            <a:r>
              <a:rPr lang="en-US" sz="2000" dirty="0"/>
              <a:t>This Haftarah is read on the Shabbat </a:t>
            </a:r>
            <a:r>
              <a:rPr lang="en-US" sz="2000" dirty="0" smtClean="0"/>
              <a:t>preceding or on </a:t>
            </a:r>
            <a:r>
              <a:rPr lang="en-US" sz="2000" dirty="0"/>
              <a:t>Tisha b’Av (9</a:t>
            </a:r>
            <a:r>
              <a:rPr lang="en-US" sz="2000" baseline="30000" dirty="0"/>
              <a:t>th</a:t>
            </a:r>
            <a:r>
              <a:rPr lang="en-US" sz="2000" dirty="0"/>
              <a:t> of Av) and, because it begins with the Hebrew word ‘chazon’ (meaning vision), </a:t>
            </a:r>
            <a:r>
              <a:rPr lang="en-US" sz="2000" dirty="0" smtClean="0"/>
              <a:t>this </a:t>
            </a:r>
            <a:r>
              <a:rPr lang="en-US" sz="2000" dirty="0"/>
              <a:t>Shabbat is called ‘Shabbat Chazon’. </a:t>
            </a:r>
          </a:p>
        </p:txBody>
      </p:sp>
      <p:sp>
        <p:nvSpPr>
          <p:cNvPr id="6" name="Rectangle 5"/>
          <p:cNvSpPr/>
          <p:nvPr/>
        </p:nvSpPr>
        <p:spPr>
          <a:xfrm>
            <a:off x="381000" y="4648200"/>
            <a:ext cx="8305800" cy="707886"/>
          </a:xfrm>
          <a:prstGeom prst="rect">
            <a:avLst/>
          </a:prstGeom>
        </p:spPr>
        <p:txBody>
          <a:bodyPr wrap="square">
            <a:spAutoFit/>
          </a:bodyPr>
          <a:lstStyle/>
          <a:p>
            <a:r>
              <a:rPr lang="en-US" sz="2000" dirty="0" smtClean="0"/>
              <a:t>This  </a:t>
            </a:r>
            <a:r>
              <a:rPr lang="en-US" sz="2000" dirty="0"/>
              <a:t>Shabbat is also referred to </a:t>
            </a:r>
            <a:r>
              <a:rPr lang="en-US" sz="2000" dirty="0" smtClean="0"/>
              <a:t>in Judaism as </a:t>
            </a:r>
            <a:r>
              <a:rPr lang="en-US" sz="2000" dirty="0"/>
              <a:t>‘Black Sabbath’ due to its status as the saddest Shabbat of the year.</a:t>
            </a:r>
          </a:p>
        </p:txBody>
      </p:sp>
    </p:spTree>
    <p:extLst>
      <p:ext uri="{BB962C8B-B14F-4D97-AF65-F5344CB8AC3E}">
        <p14:creationId xmlns:p14="http://schemas.microsoft.com/office/powerpoint/2010/main" val="318743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229600" cy="5324535"/>
          </a:xfrm>
          <a:prstGeom prst="rect">
            <a:avLst/>
          </a:prstGeom>
        </p:spPr>
        <p:txBody>
          <a:bodyPr wrap="square">
            <a:spAutoFit/>
          </a:bodyPr>
          <a:lstStyle/>
          <a:p>
            <a:pPr algn="ctr"/>
            <a:r>
              <a:rPr lang="en-US" sz="2000" b="1" u="sng" dirty="0" smtClean="0"/>
              <a:t>Other  </a:t>
            </a:r>
            <a:r>
              <a:rPr lang="en-US" sz="2000" b="1" u="sng" dirty="0"/>
              <a:t>interesting </a:t>
            </a:r>
            <a:r>
              <a:rPr lang="en-US" sz="2000" b="1" u="sng" dirty="0" smtClean="0"/>
              <a:t> facts  regarding  the  crimson  worm  include:</a:t>
            </a:r>
          </a:p>
          <a:p>
            <a:endParaRPr lang="en-US" sz="2000" dirty="0"/>
          </a:p>
          <a:p>
            <a:pPr marL="914400" indent="-914400"/>
            <a:r>
              <a:rPr lang="en-US" sz="2000" dirty="0"/>
              <a:t>•	In ancient days, the dead bodies of the female crimson worms were scraped from a tree, dried, and then ground into a powder that was used to dye their cloth garments red or crimson color. The crimson color dye would also have been used in the fabric of the priestly garments and tabernacle.</a:t>
            </a:r>
          </a:p>
          <a:p>
            <a:pPr marL="914400" indent="-914400"/>
            <a:r>
              <a:rPr lang="en-US" sz="2000" dirty="0"/>
              <a:t>•	The crimson worm is found throughout the Mediterranean including Israel. </a:t>
            </a:r>
          </a:p>
          <a:p>
            <a:pPr marL="914400" indent="-914400"/>
            <a:r>
              <a:rPr lang="en-US" sz="2000" dirty="0"/>
              <a:t>•	In 2008, the Temple Institute in Jerusalem conducted the first harvest for the tola’at shani (crimson worm) in nearly two thousand years.</a:t>
            </a:r>
          </a:p>
          <a:p>
            <a:pPr marL="914400" indent="-914400"/>
            <a:r>
              <a:rPr lang="en-US" sz="2000" dirty="0"/>
              <a:t>•	After three days, the dead mother crimson worm’s body loses its crimson color and turns into a </a:t>
            </a:r>
            <a:r>
              <a:rPr lang="en-US" sz="2000" u="sng" dirty="0"/>
              <a:t>white</a:t>
            </a:r>
            <a:r>
              <a:rPr lang="en-US" sz="2000" dirty="0"/>
              <a:t> wax which falls to the ground like snow.</a:t>
            </a:r>
          </a:p>
          <a:p>
            <a:pPr marL="914400" indent="-914400"/>
            <a:r>
              <a:rPr lang="en-US" sz="2000" dirty="0"/>
              <a:t>•	The crimson worm does not look like a worm, some people thought they were part of a plant. </a:t>
            </a:r>
            <a:endParaRPr lang="en-US" sz="2000" dirty="0">
              <a:effectLst/>
            </a:endParaRPr>
          </a:p>
        </p:txBody>
      </p:sp>
    </p:spTree>
    <p:extLst>
      <p:ext uri="{BB962C8B-B14F-4D97-AF65-F5344CB8AC3E}">
        <p14:creationId xmlns:p14="http://schemas.microsoft.com/office/powerpoint/2010/main" val="206740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8200"/>
            <a:ext cx="7848600" cy="4093428"/>
          </a:xfrm>
          <a:prstGeom prst="rect">
            <a:avLst/>
          </a:prstGeom>
        </p:spPr>
        <p:txBody>
          <a:bodyPr wrap="square">
            <a:spAutoFit/>
          </a:bodyPr>
          <a:lstStyle/>
          <a:p>
            <a:r>
              <a:rPr lang="en-US" sz="2000" dirty="0"/>
              <a:t>•	A female crimson worm will have offspring only </a:t>
            </a:r>
            <a:r>
              <a:rPr lang="en-US" sz="2000" u="sng" dirty="0"/>
              <a:t>once</a:t>
            </a:r>
            <a:r>
              <a:rPr lang="en-US" sz="2000" dirty="0"/>
              <a:t> in her lifetime. When she does, she finds a </a:t>
            </a:r>
            <a:r>
              <a:rPr lang="en-US" sz="2000" u="sng" dirty="0"/>
              <a:t>tree</a:t>
            </a:r>
            <a:r>
              <a:rPr lang="en-US" sz="2000" dirty="0"/>
              <a:t> or wooden item and </a:t>
            </a:r>
            <a:r>
              <a:rPr lang="en-US" sz="2000" u="sng" dirty="0"/>
              <a:t>attaches</a:t>
            </a:r>
            <a:r>
              <a:rPr lang="en-US" sz="2000" dirty="0"/>
              <a:t> her body to it making a hard crimson shell. Once attached, she will be permanently stuck to the wood that the shell cannot be removed without </a:t>
            </a:r>
            <a:r>
              <a:rPr lang="en-US" sz="2000" u="sng" dirty="0"/>
              <a:t>tearing</a:t>
            </a:r>
            <a:r>
              <a:rPr lang="en-US" sz="2000" dirty="0"/>
              <a:t> her body apart and killing her. The crimson worm then lays her eggs under her body and protective shell. When the larvae hatch, they stay under the shell. The mother gives protection to the larvae under her hard shell and feeds them as her young will feed on her living body! In a few days, once the larvae are mature enough to take care of themselves, the mother </a:t>
            </a:r>
            <a:r>
              <a:rPr lang="en-US" sz="2000" u="sng" dirty="0"/>
              <a:t>dies</a:t>
            </a:r>
            <a:r>
              <a:rPr lang="en-US" sz="2000" dirty="0"/>
              <a:t>. As she dies, she </a:t>
            </a:r>
            <a:r>
              <a:rPr lang="en-US" sz="2000" u="sng" dirty="0"/>
              <a:t>oozes out a crimson color</a:t>
            </a:r>
            <a:r>
              <a:rPr lang="en-US" sz="2000" dirty="0"/>
              <a:t> dye which not only stains the wood she is attached to, but also her offspring. Her offspring are colored crimson for the rest of their lives.</a:t>
            </a:r>
            <a:endParaRPr lang="en-US" sz="2000" dirty="0">
              <a:effectLst/>
            </a:endParaRPr>
          </a:p>
        </p:txBody>
      </p:sp>
    </p:spTree>
    <p:extLst>
      <p:ext uri="{BB962C8B-B14F-4D97-AF65-F5344CB8AC3E}">
        <p14:creationId xmlns:p14="http://schemas.microsoft.com/office/powerpoint/2010/main" val="3353395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4544"/>
            <a:ext cx="8686800" cy="642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7002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had\Desktop\tola-o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32657"/>
            <a:ext cx="8001000" cy="800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449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7696200" cy="769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751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842" y="1981200"/>
            <a:ext cx="8001000" cy="3970318"/>
          </a:xfrm>
          <a:prstGeom prst="rect">
            <a:avLst/>
          </a:prstGeom>
        </p:spPr>
        <p:txBody>
          <a:bodyPr wrap="square">
            <a:spAutoFit/>
          </a:bodyPr>
          <a:lstStyle/>
          <a:p>
            <a:r>
              <a:rPr lang="en-US" dirty="0" smtClean="0"/>
              <a:t>Messiah Yeshua </a:t>
            </a:r>
            <a:r>
              <a:rPr lang="en-US" dirty="0"/>
              <a:t>came ONCE to pay the atonement for sin, yours and mine. He willfully laid down his life (John 10:18), allowing himself to be ATTACHED to the TREE. He could not be removed without his BODY being TORN. He was CRUSHED in order to pay the redemption price of his people, Israel. When </a:t>
            </a:r>
            <a:r>
              <a:rPr lang="en-US" dirty="0" smtClean="0"/>
              <a:t>Yeshua </a:t>
            </a:r>
            <a:r>
              <a:rPr lang="en-US" dirty="0"/>
              <a:t>DIED on the tree, a Roman soldier pierced his side and BLOOD and water OOZED OUT, STAINING the tree. We who believe in Messiah </a:t>
            </a:r>
            <a:r>
              <a:rPr lang="en-US" dirty="0" smtClean="0"/>
              <a:t>Yeshua </a:t>
            </a:r>
            <a:r>
              <a:rPr lang="en-US" dirty="0"/>
              <a:t>are also washed in HIS BLOOD for forgiveness of sins. After being in the grave for THREE days, he ascended to the right hand of the Father in heaven. In Revelation, John sees </a:t>
            </a:r>
            <a:r>
              <a:rPr lang="en-US" dirty="0" smtClean="0"/>
              <a:t>Messiah Yeshua </a:t>
            </a:r>
            <a:r>
              <a:rPr lang="en-US" dirty="0"/>
              <a:t>and describes him as “…like unto the Son of man, clothed with a garment down to the foot, and girt about the paps with a golden girdle. His head and </a:t>
            </a:r>
            <a:r>
              <a:rPr lang="en-US" i="1" dirty="0"/>
              <a:t>his</a:t>
            </a:r>
            <a:r>
              <a:rPr lang="en-US" dirty="0"/>
              <a:t> hairs </a:t>
            </a:r>
            <a:r>
              <a:rPr lang="en-US" i="1" dirty="0"/>
              <a:t>were</a:t>
            </a:r>
            <a:r>
              <a:rPr lang="en-US" dirty="0"/>
              <a:t> WHITE like wool, as WHITE as snow; and his eyes </a:t>
            </a:r>
            <a:r>
              <a:rPr lang="en-US" i="1" dirty="0"/>
              <a:t>were</a:t>
            </a:r>
            <a:r>
              <a:rPr lang="en-US" dirty="0"/>
              <a:t> as a flame of fire…” (Rev 1:14-15). We who endure the great tribulation will have our robes washed WHITE in the blood of the Lamb (Rev 7:14)!</a:t>
            </a:r>
          </a:p>
        </p:txBody>
      </p:sp>
      <p:sp>
        <p:nvSpPr>
          <p:cNvPr id="3" name="Rectangle 2"/>
          <p:cNvSpPr/>
          <p:nvPr/>
        </p:nvSpPr>
        <p:spPr>
          <a:xfrm>
            <a:off x="608526" y="762000"/>
            <a:ext cx="7976315" cy="646331"/>
          </a:xfrm>
          <a:prstGeom prst="rect">
            <a:avLst/>
          </a:prstGeom>
        </p:spPr>
        <p:txBody>
          <a:bodyPr wrap="square">
            <a:spAutoFit/>
          </a:bodyPr>
          <a:lstStyle/>
          <a:p>
            <a:r>
              <a:rPr lang="en-US" dirty="0"/>
              <a:t>Let’s see if we can look at the deeper meaning here. Is there any connection with this worm and Messiah?</a:t>
            </a:r>
          </a:p>
        </p:txBody>
      </p:sp>
    </p:spTree>
    <p:extLst>
      <p:ext uri="{BB962C8B-B14F-4D97-AF65-F5344CB8AC3E}">
        <p14:creationId xmlns:p14="http://schemas.microsoft.com/office/powerpoint/2010/main" val="318757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887" y="533400"/>
            <a:ext cx="8077200" cy="4708981"/>
          </a:xfrm>
          <a:prstGeom prst="rect">
            <a:avLst/>
          </a:prstGeom>
        </p:spPr>
        <p:txBody>
          <a:bodyPr wrap="square">
            <a:spAutoFit/>
          </a:bodyPr>
          <a:lstStyle/>
          <a:p>
            <a:r>
              <a:rPr lang="en-US" sz="2000" dirty="0"/>
              <a:t>Continuing on, the female crimson worm is a rather unattractive grub. As stated earlier, many people in ancient times believed that they were a part of the plant and did not recognize them to be living creatures. Compare that statement with the following </a:t>
            </a:r>
            <a:r>
              <a:rPr lang="en-US" sz="2000" dirty="0" smtClean="0"/>
              <a:t>verse:</a:t>
            </a:r>
          </a:p>
          <a:p>
            <a:endParaRPr lang="en-US" sz="2000" dirty="0" smtClean="0"/>
          </a:p>
          <a:p>
            <a:endParaRPr lang="en-US" sz="2000" dirty="0"/>
          </a:p>
          <a:p>
            <a:r>
              <a:rPr lang="en-US" sz="2000" dirty="0"/>
              <a:t>“Behold, my servant shall deal prudently, he shall be exalted and extolled, and be very high. As many were </a:t>
            </a:r>
            <a:r>
              <a:rPr lang="en-US" sz="2000" dirty="0" smtClean="0"/>
              <a:t>astonished </a:t>
            </a:r>
            <a:r>
              <a:rPr lang="en-US" sz="2000" dirty="0"/>
              <a:t>at thee; </a:t>
            </a:r>
            <a:r>
              <a:rPr lang="en-US" sz="2000" u="sng" dirty="0"/>
              <a:t>his visage was so marred more than any man, and his form more than the sons of men</a:t>
            </a:r>
            <a:r>
              <a:rPr lang="en-US" sz="2000" dirty="0"/>
              <a:t>: So shall he sprinkle many nations; the kings shall shut their mouths at him: for </a:t>
            </a:r>
            <a:r>
              <a:rPr lang="en-US" sz="2000" i="1" dirty="0"/>
              <a:t>that</a:t>
            </a:r>
            <a:r>
              <a:rPr lang="en-US" sz="2000" dirty="0"/>
              <a:t> which had not been told them shall they see; and </a:t>
            </a:r>
            <a:r>
              <a:rPr lang="en-US" sz="2000" i="1" dirty="0"/>
              <a:t>that</a:t>
            </a:r>
            <a:r>
              <a:rPr lang="en-US" sz="2000" dirty="0"/>
              <a:t> which they had not heard shall they consider.” Isaiah 52:13-15 </a:t>
            </a:r>
          </a:p>
          <a:p>
            <a:endParaRPr lang="en-US" sz="2000" dirty="0" smtClean="0"/>
          </a:p>
          <a:p>
            <a:endParaRPr lang="en-US" sz="2000" dirty="0"/>
          </a:p>
        </p:txBody>
      </p:sp>
      <p:sp>
        <p:nvSpPr>
          <p:cNvPr id="3" name="Rectangle 2"/>
          <p:cNvSpPr/>
          <p:nvPr/>
        </p:nvSpPr>
        <p:spPr>
          <a:xfrm>
            <a:off x="533400" y="4953000"/>
            <a:ext cx="7935686" cy="1323439"/>
          </a:xfrm>
          <a:prstGeom prst="rect">
            <a:avLst/>
          </a:prstGeom>
        </p:spPr>
        <p:txBody>
          <a:bodyPr wrap="square">
            <a:spAutoFit/>
          </a:bodyPr>
          <a:lstStyle/>
          <a:p>
            <a:r>
              <a:rPr lang="en-US" sz="2000" dirty="0"/>
              <a:t>The above </a:t>
            </a:r>
            <a:r>
              <a:rPr lang="en-US" sz="2000" dirty="0" smtClean="0"/>
              <a:t>verse is </a:t>
            </a:r>
            <a:r>
              <a:rPr lang="en-US" sz="2000" dirty="0"/>
              <a:t>clearly Messianic and the ‘he’ is referring to Messiah </a:t>
            </a:r>
            <a:r>
              <a:rPr lang="en-US" sz="2000" dirty="0" smtClean="0"/>
              <a:t>Yeshua. </a:t>
            </a:r>
            <a:r>
              <a:rPr lang="en-US" sz="2000" dirty="0"/>
              <a:t>Just as the crimson worm could hardly be recognized, the Messiah would be so marred that he could barely be recognized as a man. </a:t>
            </a:r>
          </a:p>
        </p:txBody>
      </p:sp>
    </p:spTree>
    <p:extLst>
      <p:ext uri="{BB962C8B-B14F-4D97-AF65-F5344CB8AC3E}">
        <p14:creationId xmlns:p14="http://schemas.microsoft.com/office/powerpoint/2010/main" val="24435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05800" cy="2246769"/>
          </a:xfrm>
          <a:prstGeom prst="rect">
            <a:avLst/>
          </a:prstGeom>
        </p:spPr>
        <p:txBody>
          <a:bodyPr wrap="square">
            <a:spAutoFit/>
          </a:bodyPr>
          <a:lstStyle/>
          <a:p>
            <a:r>
              <a:rPr lang="en-US" sz="2000" b="1" dirty="0"/>
              <a:t>Crimson</a:t>
            </a:r>
            <a:r>
              <a:rPr lang="en-US" sz="2000" dirty="0"/>
              <a:t> in the following verse equates to the red color of </a:t>
            </a:r>
            <a:r>
              <a:rPr lang="en-US" sz="2000" b="1" dirty="0"/>
              <a:t>BLOOD</a:t>
            </a:r>
            <a:r>
              <a:rPr lang="en-US" sz="2000" dirty="0"/>
              <a:t> (symbolic), </a:t>
            </a:r>
            <a:r>
              <a:rPr lang="en-US" sz="2000" b="1" dirty="0"/>
              <a:t>scarlet</a:t>
            </a:r>
            <a:r>
              <a:rPr lang="en-US" sz="2000" dirty="0"/>
              <a:t> symbolizes </a:t>
            </a:r>
            <a:r>
              <a:rPr lang="en-US" sz="2000" b="1" dirty="0" smtClean="0"/>
              <a:t>SIN</a:t>
            </a:r>
            <a:r>
              <a:rPr lang="en-US" sz="2000" dirty="0" smtClean="0"/>
              <a:t>. </a:t>
            </a:r>
            <a:r>
              <a:rPr lang="en-US" sz="2000" dirty="0"/>
              <a:t>Remember Isaiah 1:18 from the Haftarah of Vision (chazon</a:t>
            </a:r>
            <a:r>
              <a:rPr lang="en-US" sz="2000" dirty="0" smtClean="0"/>
              <a:t>)?</a:t>
            </a:r>
          </a:p>
          <a:p>
            <a:endParaRPr lang="en-US" sz="2000" dirty="0"/>
          </a:p>
          <a:p>
            <a:r>
              <a:rPr lang="en-US" sz="2000" dirty="0"/>
              <a:t>“Come now, and let us reason together, saith </a:t>
            </a:r>
            <a:r>
              <a:rPr lang="en-US" sz="2000" dirty="0" smtClean="0"/>
              <a:t>YHWH though </a:t>
            </a:r>
            <a:r>
              <a:rPr lang="en-US" sz="2000" dirty="0"/>
              <a:t>your sins be as </a:t>
            </a:r>
            <a:r>
              <a:rPr lang="en-US" sz="2000" u="sng" dirty="0" smtClean="0"/>
              <a:t>scarlet (</a:t>
            </a:r>
            <a:r>
              <a:rPr lang="en-US" sz="2000" u="sng" dirty="0" err="1" smtClean="0"/>
              <a:t>Sha’nee</a:t>
            </a:r>
            <a:r>
              <a:rPr lang="en-US" sz="2000" dirty="0" smtClean="0"/>
              <a:t>), </a:t>
            </a:r>
            <a:r>
              <a:rPr lang="en-US" sz="2000" dirty="0"/>
              <a:t>they shall be as white as snow; though they be red </a:t>
            </a:r>
            <a:r>
              <a:rPr lang="en-US" sz="2000" dirty="0" smtClean="0"/>
              <a:t>like </a:t>
            </a:r>
            <a:r>
              <a:rPr lang="en-US" sz="2000" u="sng" dirty="0" smtClean="0"/>
              <a:t>crimson (</a:t>
            </a:r>
            <a:r>
              <a:rPr lang="en-US" sz="2000" u="sng" dirty="0" err="1" smtClean="0"/>
              <a:t>tow’lah</a:t>
            </a:r>
            <a:r>
              <a:rPr lang="en-US" sz="2000" dirty="0" smtClean="0"/>
              <a:t>), </a:t>
            </a:r>
            <a:r>
              <a:rPr lang="en-US" sz="2000" dirty="0"/>
              <a:t>they shall be as wool.” Isaiah 1:18</a:t>
            </a:r>
          </a:p>
        </p:txBody>
      </p:sp>
      <p:sp>
        <p:nvSpPr>
          <p:cNvPr id="3" name="Rectangle 2"/>
          <p:cNvSpPr/>
          <p:nvPr/>
        </p:nvSpPr>
        <p:spPr>
          <a:xfrm>
            <a:off x="381000" y="3733800"/>
            <a:ext cx="8305800" cy="2246769"/>
          </a:xfrm>
          <a:prstGeom prst="rect">
            <a:avLst/>
          </a:prstGeom>
        </p:spPr>
        <p:txBody>
          <a:bodyPr wrap="square">
            <a:spAutoFit/>
          </a:bodyPr>
          <a:lstStyle/>
          <a:p>
            <a:r>
              <a:rPr lang="en-US" sz="2000" dirty="0"/>
              <a:t>Praise YHWH that we have been redeemed and forgiveness of sins has been atoned for through the blood of Messiah </a:t>
            </a:r>
            <a:r>
              <a:rPr lang="en-US" sz="2000" dirty="0" smtClean="0"/>
              <a:t>Yeshua, </a:t>
            </a:r>
            <a:r>
              <a:rPr lang="en-US" sz="2000" dirty="0"/>
              <a:t>the Lamb of </a:t>
            </a:r>
            <a:r>
              <a:rPr lang="en-US" sz="2000" dirty="0" smtClean="0"/>
              <a:t>Elohim! </a:t>
            </a:r>
            <a:r>
              <a:rPr lang="en-US" sz="2000" dirty="0"/>
              <a:t>As mentioned earlier, Psalm 22:6 &amp; Isaiah 1:18 tells of a worm- more specifically, a crimson/scarlet worm (coccus ilicus). How incredible is that for our Heavenly Father to reveal to us Messiah </a:t>
            </a:r>
            <a:r>
              <a:rPr lang="en-US" sz="2000" dirty="0" smtClean="0"/>
              <a:t>Yeshua- </a:t>
            </a:r>
            <a:r>
              <a:rPr lang="en-US" sz="2000" dirty="0"/>
              <a:t>hinted at in a prophecy concerning the life cycle of a female ‘crimson worm’?! </a:t>
            </a:r>
          </a:p>
        </p:txBody>
      </p:sp>
      <p:sp>
        <p:nvSpPr>
          <p:cNvPr id="4" name="TextBox 3"/>
          <p:cNvSpPr txBox="1"/>
          <p:nvPr/>
        </p:nvSpPr>
        <p:spPr>
          <a:xfrm>
            <a:off x="1371600" y="3048000"/>
            <a:ext cx="6172200" cy="461665"/>
          </a:xfrm>
          <a:prstGeom prst="rect">
            <a:avLst/>
          </a:prstGeom>
          <a:noFill/>
        </p:spPr>
        <p:txBody>
          <a:bodyPr wrap="square" rtlCol="0">
            <a:spAutoFit/>
          </a:bodyPr>
          <a:lstStyle/>
          <a:p>
            <a:pPr algn="ctr"/>
            <a:r>
              <a:rPr lang="en-US" sz="2400" b="1" u="sng" dirty="0" smtClean="0"/>
              <a:t>Crimson worm  =  Messiah on the TREE !</a:t>
            </a:r>
            <a:endParaRPr lang="en-US" sz="2400" b="1" u="sng" dirty="0"/>
          </a:p>
        </p:txBody>
      </p:sp>
    </p:spTree>
    <p:extLst>
      <p:ext uri="{BB962C8B-B14F-4D97-AF65-F5344CB8AC3E}">
        <p14:creationId xmlns:p14="http://schemas.microsoft.com/office/powerpoint/2010/main" val="51628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458200" cy="461665"/>
          </a:xfrm>
          <a:prstGeom prst="rect">
            <a:avLst/>
          </a:prstGeom>
          <a:noFill/>
        </p:spPr>
        <p:txBody>
          <a:bodyPr wrap="square" rtlCol="0">
            <a:spAutoFit/>
          </a:bodyPr>
          <a:lstStyle/>
          <a:p>
            <a:pPr algn="ctr"/>
            <a:r>
              <a:rPr lang="en-US" sz="2400" b="1" u="sng" dirty="0" smtClean="0"/>
              <a:t>A Theory: Messiah was crucified and stoned  </a:t>
            </a:r>
            <a:endParaRPr lang="en-US" sz="2400" b="1" u="sng" dirty="0"/>
          </a:p>
        </p:txBody>
      </p:sp>
      <p:sp>
        <p:nvSpPr>
          <p:cNvPr id="5" name="TextBox 4"/>
          <p:cNvSpPr txBox="1"/>
          <p:nvPr/>
        </p:nvSpPr>
        <p:spPr>
          <a:xfrm>
            <a:off x="381000" y="838199"/>
            <a:ext cx="8382000" cy="646331"/>
          </a:xfrm>
          <a:prstGeom prst="rect">
            <a:avLst/>
          </a:prstGeom>
          <a:noFill/>
        </p:spPr>
        <p:txBody>
          <a:bodyPr wrap="square" rtlCol="0">
            <a:spAutoFit/>
          </a:bodyPr>
          <a:lstStyle/>
          <a:p>
            <a:pPr marL="285750" indent="-285750">
              <a:buFont typeface="Arial" charset="0"/>
              <a:buChar char="•"/>
            </a:pPr>
            <a:r>
              <a:rPr lang="en-US" dirty="0" smtClean="0"/>
              <a:t>Crime of Blasphemy was punished by DEATH through STONING</a:t>
            </a:r>
          </a:p>
          <a:p>
            <a:r>
              <a:rPr lang="en-US" dirty="0"/>
              <a:t>	</a:t>
            </a:r>
            <a:r>
              <a:rPr lang="en-US" dirty="0" smtClean="0"/>
              <a:t>Deuteronomy 13:1-10,  Leviticus 24:15-18</a:t>
            </a:r>
            <a:endParaRPr lang="en-US" dirty="0"/>
          </a:p>
        </p:txBody>
      </p:sp>
      <p:sp>
        <p:nvSpPr>
          <p:cNvPr id="6" name="Rectangle 5"/>
          <p:cNvSpPr/>
          <p:nvPr/>
        </p:nvSpPr>
        <p:spPr>
          <a:xfrm>
            <a:off x="381000" y="1600200"/>
            <a:ext cx="8382000" cy="646331"/>
          </a:xfrm>
          <a:prstGeom prst="rect">
            <a:avLst/>
          </a:prstGeom>
        </p:spPr>
        <p:txBody>
          <a:bodyPr wrap="square">
            <a:spAutoFit/>
          </a:bodyPr>
          <a:lstStyle/>
          <a:p>
            <a:pPr marL="285750" indent="-285750">
              <a:buFont typeface="Arial" charset="0"/>
              <a:buChar char="•"/>
            </a:pPr>
            <a:r>
              <a:rPr lang="en-US" dirty="0" smtClean="0"/>
              <a:t>Religious authorities wished to stone (kill) Yeshua.</a:t>
            </a:r>
          </a:p>
          <a:p>
            <a:pPr lvl="2"/>
            <a:r>
              <a:rPr lang="en-US" dirty="0" smtClean="0"/>
              <a:t>John 8:59, Mark 14:64, Matthew 26:65-66, John 19:7</a:t>
            </a:r>
            <a:endParaRPr lang="en-US" dirty="0"/>
          </a:p>
        </p:txBody>
      </p:sp>
      <p:sp>
        <p:nvSpPr>
          <p:cNvPr id="7" name="Rectangle 6"/>
          <p:cNvSpPr/>
          <p:nvPr/>
        </p:nvSpPr>
        <p:spPr>
          <a:xfrm>
            <a:off x="381000" y="2322731"/>
            <a:ext cx="8305800" cy="646331"/>
          </a:xfrm>
          <a:prstGeom prst="rect">
            <a:avLst/>
          </a:prstGeom>
        </p:spPr>
        <p:txBody>
          <a:bodyPr wrap="square">
            <a:spAutoFit/>
          </a:bodyPr>
          <a:lstStyle/>
          <a:p>
            <a:pPr marL="285750" indent="-285750">
              <a:buFont typeface="Arial" charset="0"/>
              <a:buChar char="•"/>
            </a:pPr>
            <a:r>
              <a:rPr lang="en-US" dirty="0" err="1" smtClean="0"/>
              <a:t>Yeshua’s</a:t>
            </a:r>
            <a:r>
              <a:rPr lang="en-US" dirty="0" smtClean="0"/>
              <a:t> disciples realized the danger Yeshua was in.</a:t>
            </a:r>
          </a:p>
          <a:p>
            <a:pPr lvl="2"/>
            <a:r>
              <a:rPr lang="en-US" dirty="0" smtClean="0"/>
              <a:t>John 11:7-8</a:t>
            </a:r>
            <a:endParaRPr lang="en-US" dirty="0"/>
          </a:p>
        </p:txBody>
      </p:sp>
      <p:sp>
        <p:nvSpPr>
          <p:cNvPr id="8" name="Rectangle 7"/>
          <p:cNvSpPr/>
          <p:nvPr/>
        </p:nvSpPr>
        <p:spPr>
          <a:xfrm>
            <a:off x="381000" y="3012237"/>
            <a:ext cx="8305800" cy="923330"/>
          </a:xfrm>
          <a:prstGeom prst="rect">
            <a:avLst/>
          </a:prstGeom>
        </p:spPr>
        <p:txBody>
          <a:bodyPr wrap="square">
            <a:spAutoFit/>
          </a:bodyPr>
          <a:lstStyle/>
          <a:p>
            <a:pPr marL="285750" indent="-285750">
              <a:buFont typeface="Arial" charset="0"/>
              <a:buChar char="•"/>
            </a:pPr>
            <a:r>
              <a:rPr lang="en-US" dirty="0" smtClean="0"/>
              <a:t>The common people of Judea understood that stoning was the means for execution under Torah.</a:t>
            </a:r>
          </a:p>
          <a:p>
            <a:pPr lvl="2"/>
            <a:r>
              <a:rPr lang="en-US" dirty="0" smtClean="0"/>
              <a:t>John 10:31-33 </a:t>
            </a:r>
            <a:endParaRPr lang="en-US" dirty="0"/>
          </a:p>
        </p:txBody>
      </p:sp>
      <p:sp>
        <p:nvSpPr>
          <p:cNvPr id="9" name="Rectangle 8"/>
          <p:cNvSpPr/>
          <p:nvPr/>
        </p:nvSpPr>
        <p:spPr>
          <a:xfrm>
            <a:off x="381000" y="4267200"/>
            <a:ext cx="8686800" cy="1477328"/>
          </a:xfrm>
          <a:prstGeom prst="rect">
            <a:avLst/>
          </a:prstGeom>
        </p:spPr>
        <p:txBody>
          <a:bodyPr wrap="square">
            <a:spAutoFit/>
          </a:bodyPr>
          <a:lstStyle/>
          <a:p>
            <a:pPr marL="285750" indent="-285750">
              <a:buFont typeface="Arial" charset="0"/>
              <a:buChar char="•"/>
            </a:pPr>
            <a:r>
              <a:rPr lang="en-US" dirty="0" smtClean="0"/>
              <a:t>“As many were astonished at thee; his visage was so marred more than any man, and his form more than the sons of men.” Isa 52:14   The scourging that Yeshua was subjected to before his crucifixion cannot account for such mangling since Pilate intended to let him go after the soldiers had chastised him, and from this it shows that Pilate believed he would recover- Luke 23:22</a:t>
            </a:r>
            <a:endParaRPr lang="en-US" dirty="0"/>
          </a:p>
        </p:txBody>
      </p:sp>
      <p:sp>
        <p:nvSpPr>
          <p:cNvPr id="10" name="Rectangle 9"/>
          <p:cNvSpPr/>
          <p:nvPr/>
        </p:nvSpPr>
        <p:spPr>
          <a:xfrm>
            <a:off x="3048000" y="6210236"/>
            <a:ext cx="4572000" cy="369332"/>
          </a:xfrm>
          <a:prstGeom prst="rect">
            <a:avLst/>
          </a:prstGeom>
        </p:spPr>
        <p:txBody>
          <a:bodyPr>
            <a:spAutoFit/>
          </a:bodyPr>
          <a:lstStyle/>
          <a:p>
            <a:r>
              <a:rPr lang="en-US" i="1" dirty="0" smtClean="0"/>
              <a:t>Ernest Martin: </a:t>
            </a:r>
            <a:r>
              <a:rPr lang="en-US" i="1" u="sng" dirty="0" smtClean="0"/>
              <a:t>Secrets of </a:t>
            </a:r>
            <a:r>
              <a:rPr lang="en-US" i="1" u="sng" dirty="0" err="1" smtClean="0"/>
              <a:t>Golgatha</a:t>
            </a:r>
            <a:endParaRPr lang="en-US" i="1" u="sng" dirty="0"/>
          </a:p>
        </p:txBody>
      </p:sp>
    </p:spTree>
    <p:extLst>
      <p:ext uri="{BB962C8B-B14F-4D97-AF65-F5344CB8AC3E}">
        <p14:creationId xmlns:p14="http://schemas.microsoft.com/office/powerpoint/2010/main" val="153445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067" y="42333"/>
            <a:ext cx="8458200" cy="461665"/>
          </a:xfrm>
          <a:prstGeom prst="rect">
            <a:avLst/>
          </a:prstGeom>
          <a:noFill/>
        </p:spPr>
        <p:txBody>
          <a:bodyPr wrap="square" rtlCol="0">
            <a:spAutoFit/>
          </a:bodyPr>
          <a:lstStyle/>
          <a:p>
            <a:pPr algn="ctr"/>
            <a:r>
              <a:rPr lang="en-US" sz="2400" b="1" u="sng" dirty="0" smtClean="0"/>
              <a:t>A Theory: Messiah was crucified and stoned  </a:t>
            </a:r>
            <a:endParaRPr lang="en-US" sz="2400" b="1" u="sng" dirty="0"/>
          </a:p>
        </p:txBody>
      </p:sp>
      <p:sp>
        <p:nvSpPr>
          <p:cNvPr id="5" name="TextBox 4"/>
          <p:cNvSpPr txBox="1"/>
          <p:nvPr/>
        </p:nvSpPr>
        <p:spPr>
          <a:xfrm>
            <a:off x="228600" y="503998"/>
            <a:ext cx="8763000" cy="3016210"/>
          </a:xfrm>
          <a:prstGeom prst="rect">
            <a:avLst/>
          </a:prstGeom>
          <a:noFill/>
        </p:spPr>
        <p:txBody>
          <a:bodyPr wrap="square" rtlCol="0">
            <a:spAutoFit/>
          </a:bodyPr>
          <a:lstStyle/>
          <a:p>
            <a:r>
              <a:rPr lang="en-US" sz="1900" dirty="0" smtClean="0"/>
              <a:t>*	It should be remembered that the crime which the authorities in Jerusalem charged against Yeshua was that of blasphemy (Mark 14:64). And the official judgment against him made him worthy of death in the most despicable fashion (Matthew 26:65,66).  </a:t>
            </a:r>
            <a:r>
              <a:rPr lang="en-US" sz="1900" dirty="0" err="1" smtClean="0"/>
              <a:t>Yeshua’s</a:t>
            </a:r>
            <a:r>
              <a:rPr lang="en-US" sz="1900" dirty="0" smtClean="0"/>
              <a:t> claim that he was the Son of Elohim is what made the authorities proclaim him a blasphemer. With that charge against him, the religious leaders went to Pilate and asked him to allow Yeshua to be killed in the manner prescribed by Torah (John 19:7).  To the leaders, </a:t>
            </a:r>
            <a:r>
              <a:rPr lang="en-US" sz="1900" dirty="0" err="1" smtClean="0"/>
              <a:t>Yeshua’s</a:t>
            </a:r>
            <a:r>
              <a:rPr lang="en-US" sz="1900" dirty="0" smtClean="0"/>
              <a:t> appraisal of himself was tantamount to blasphemy (Lev 24:16). In the time when Yeshua was put to death, the Roman authority forbade the people of Judea from applying the death penalty on anyone. </a:t>
            </a:r>
            <a:endParaRPr lang="en-US" sz="1900" dirty="0"/>
          </a:p>
        </p:txBody>
      </p:sp>
      <p:sp>
        <p:nvSpPr>
          <p:cNvPr id="10" name="Rectangle 9"/>
          <p:cNvSpPr/>
          <p:nvPr/>
        </p:nvSpPr>
        <p:spPr>
          <a:xfrm>
            <a:off x="3048000" y="6390605"/>
            <a:ext cx="4572000" cy="369332"/>
          </a:xfrm>
          <a:prstGeom prst="rect">
            <a:avLst/>
          </a:prstGeom>
        </p:spPr>
        <p:txBody>
          <a:bodyPr>
            <a:spAutoFit/>
          </a:bodyPr>
          <a:lstStyle/>
          <a:p>
            <a:r>
              <a:rPr lang="en-US" i="1" dirty="0" smtClean="0"/>
              <a:t>Ernest Martin: </a:t>
            </a:r>
            <a:r>
              <a:rPr lang="en-US" i="1" u="sng" dirty="0" smtClean="0"/>
              <a:t>Secrets of </a:t>
            </a:r>
            <a:r>
              <a:rPr lang="en-US" i="1" u="sng" dirty="0" err="1" smtClean="0"/>
              <a:t>Golgatha</a:t>
            </a:r>
            <a:endParaRPr lang="en-US" i="1" u="sng" dirty="0"/>
          </a:p>
        </p:txBody>
      </p:sp>
      <p:sp>
        <p:nvSpPr>
          <p:cNvPr id="2" name="Rectangle 1"/>
          <p:cNvSpPr/>
          <p:nvPr/>
        </p:nvSpPr>
        <p:spPr>
          <a:xfrm>
            <a:off x="237067" y="3520208"/>
            <a:ext cx="8754533" cy="2723823"/>
          </a:xfrm>
          <a:prstGeom prst="rect">
            <a:avLst/>
          </a:prstGeom>
        </p:spPr>
        <p:txBody>
          <a:bodyPr wrap="square">
            <a:spAutoFit/>
          </a:bodyPr>
          <a:lstStyle/>
          <a:p>
            <a:r>
              <a:rPr lang="en-US" sz="1900" dirty="0" smtClean="0"/>
              <a:t>*	In Sanhedrin 43a of the Talmud we have an interesting account of the crucifixion of Yeshua:  “On the eve of the Passover Yeshua the </a:t>
            </a:r>
            <a:r>
              <a:rPr lang="en-US" sz="1900" dirty="0" err="1" smtClean="0"/>
              <a:t>Nazarean</a:t>
            </a:r>
            <a:r>
              <a:rPr lang="en-US" sz="1900" dirty="0" smtClean="0"/>
              <a:t> was hanged. For forty days before the execution took place, a herald went forth and cried, ‘He is going forth TO BE STONED because he as practiced sorcery and enticed Israel to apostasy. Any one who can say anything in his </a:t>
            </a:r>
            <a:r>
              <a:rPr lang="en-US" sz="1900" dirty="0" err="1" smtClean="0"/>
              <a:t>favour</a:t>
            </a:r>
            <a:r>
              <a:rPr lang="en-US" sz="1900" dirty="0" smtClean="0"/>
              <a:t>, let him come forward and plead on his behalf.’ But since nothing was brought forward in his </a:t>
            </a:r>
            <a:r>
              <a:rPr lang="en-US" sz="1900" dirty="0" err="1" smtClean="0"/>
              <a:t>favour</a:t>
            </a:r>
            <a:r>
              <a:rPr lang="en-US" sz="1900" dirty="0" smtClean="0"/>
              <a:t> he was hanged on the eve of Passover.”		-True enough, Jewish </a:t>
            </a:r>
            <a:r>
              <a:rPr lang="en-US" sz="1900" dirty="0" err="1" smtClean="0"/>
              <a:t>authorites</a:t>
            </a:r>
            <a:r>
              <a:rPr lang="en-US" sz="1900" dirty="0" smtClean="0"/>
              <a:t> knew that Yeshua was hanged, but they also were aware that he was also stoned to satisfy the Law of Moshe…</a:t>
            </a:r>
            <a:endParaRPr lang="en-US" sz="1900" dirty="0"/>
          </a:p>
        </p:txBody>
      </p:sp>
    </p:spTree>
    <p:extLst>
      <p:ext uri="{BB962C8B-B14F-4D97-AF65-F5344CB8AC3E}">
        <p14:creationId xmlns:p14="http://schemas.microsoft.com/office/powerpoint/2010/main" val="230597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82000" cy="1938992"/>
          </a:xfrm>
          <a:prstGeom prst="rect">
            <a:avLst/>
          </a:prstGeom>
        </p:spPr>
        <p:txBody>
          <a:bodyPr wrap="square">
            <a:spAutoFit/>
          </a:bodyPr>
          <a:lstStyle/>
          <a:p>
            <a:r>
              <a:rPr lang="en-US" sz="2000" dirty="0"/>
              <a:t>Within the Haftarah reading of Isaiah 1:1-27 is a particular verse worth taking note of. In Isaiah 1:18 it is written: </a:t>
            </a:r>
            <a:endParaRPr lang="en-US" sz="2000" dirty="0" smtClean="0"/>
          </a:p>
          <a:p>
            <a:endParaRPr lang="en-US" sz="2000" dirty="0"/>
          </a:p>
          <a:p>
            <a:r>
              <a:rPr lang="en-US" sz="2000" dirty="0"/>
              <a:t>“Come now, and let us reason together, saith </a:t>
            </a:r>
            <a:r>
              <a:rPr lang="en-US" sz="2000" dirty="0" smtClean="0"/>
              <a:t>YHWH: </a:t>
            </a:r>
            <a:r>
              <a:rPr lang="en-US" sz="2000" dirty="0"/>
              <a:t>though your sins be as</a:t>
            </a:r>
            <a:r>
              <a:rPr lang="en-US" sz="2000" b="1" dirty="0"/>
              <a:t> </a:t>
            </a:r>
            <a:r>
              <a:rPr lang="en-US" sz="2000" b="1" u="sng" dirty="0"/>
              <a:t>scarlet</a:t>
            </a:r>
            <a:r>
              <a:rPr lang="en-US" sz="2000" dirty="0"/>
              <a:t>, they shall be as white as snow; though they be red like </a:t>
            </a:r>
            <a:r>
              <a:rPr lang="en-US" sz="2000" b="1" u="sng" dirty="0"/>
              <a:t>crimson</a:t>
            </a:r>
            <a:r>
              <a:rPr lang="en-US" sz="2000" dirty="0"/>
              <a:t>, they shall be as wool.” (</a:t>
            </a:r>
            <a:r>
              <a:rPr lang="en-US" sz="2000" b="1" u="sng" dirty="0"/>
              <a:t>emphasis mine</a:t>
            </a:r>
            <a:r>
              <a:rPr lang="en-US" sz="2000" dirty="0"/>
              <a:t>)</a:t>
            </a:r>
          </a:p>
        </p:txBody>
      </p:sp>
      <p:sp>
        <p:nvSpPr>
          <p:cNvPr id="3" name="Rectangle 2"/>
          <p:cNvSpPr/>
          <p:nvPr/>
        </p:nvSpPr>
        <p:spPr>
          <a:xfrm>
            <a:off x="381000" y="3200400"/>
            <a:ext cx="8382000" cy="2554545"/>
          </a:xfrm>
          <a:prstGeom prst="rect">
            <a:avLst/>
          </a:prstGeom>
        </p:spPr>
        <p:txBody>
          <a:bodyPr wrap="square">
            <a:spAutoFit/>
          </a:bodyPr>
          <a:lstStyle/>
          <a:p>
            <a:r>
              <a:rPr lang="en-US" sz="2000" dirty="0"/>
              <a:t>During the day of Yom Kippur in the first and second temple times a miracle would occur. A piece of wool dyed crimson in color would be tied to the scapegoat and another piece dyed crimson would be tied to the entrance of the temple sanctuary for all to see. The sage rabbi Yishmael taught that when the scapegoat reached its destination in the desert this wool would miraculously turn white before the people of Israel and providing a Heavenly sign that the sins of the people had been atoned for </a:t>
            </a:r>
            <a:r>
              <a:rPr lang="en-US" sz="2000" dirty="0" smtClean="0"/>
              <a:t>(Talmud: </a:t>
            </a:r>
            <a:r>
              <a:rPr lang="en-US" sz="2000" dirty="0" err="1" smtClean="0"/>
              <a:t>Yoma</a:t>
            </a:r>
            <a:r>
              <a:rPr lang="en-US" sz="2000" dirty="0" smtClean="0"/>
              <a:t> </a:t>
            </a:r>
            <a:r>
              <a:rPr lang="en-US" sz="2000" dirty="0"/>
              <a:t>6, 8). </a:t>
            </a:r>
          </a:p>
        </p:txBody>
      </p:sp>
    </p:spTree>
    <p:extLst>
      <p:ext uri="{BB962C8B-B14F-4D97-AF65-F5344CB8AC3E}">
        <p14:creationId xmlns:p14="http://schemas.microsoft.com/office/powerpoint/2010/main" val="232408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458200" cy="461665"/>
          </a:xfrm>
          <a:prstGeom prst="rect">
            <a:avLst/>
          </a:prstGeom>
          <a:noFill/>
        </p:spPr>
        <p:txBody>
          <a:bodyPr wrap="square" rtlCol="0">
            <a:spAutoFit/>
          </a:bodyPr>
          <a:lstStyle/>
          <a:p>
            <a:pPr algn="ctr"/>
            <a:r>
              <a:rPr lang="en-US" sz="2400" b="1" u="sng" dirty="0" smtClean="0"/>
              <a:t>A Theory: Messiah was crucified and stoned  </a:t>
            </a:r>
            <a:endParaRPr lang="en-US" sz="2400" b="1" u="sng" dirty="0"/>
          </a:p>
        </p:txBody>
      </p:sp>
      <p:sp>
        <p:nvSpPr>
          <p:cNvPr id="10" name="Rectangle 9"/>
          <p:cNvSpPr/>
          <p:nvPr/>
        </p:nvSpPr>
        <p:spPr>
          <a:xfrm>
            <a:off x="3048000" y="6210236"/>
            <a:ext cx="4572000" cy="369332"/>
          </a:xfrm>
          <a:prstGeom prst="rect">
            <a:avLst/>
          </a:prstGeom>
        </p:spPr>
        <p:txBody>
          <a:bodyPr>
            <a:spAutoFit/>
          </a:bodyPr>
          <a:lstStyle/>
          <a:p>
            <a:r>
              <a:rPr lang="en-US" i="1" dirty="0" smtClean="0"/>
              <a:t>Ernest Martin: </a:t>
            </a:r>
            <a:r>
              <a:rPr lang="en-US" i="1" u="sng" dirty="0" smtClean="0"/>
              <a:t>Secrets of </a:t>
            </a:r>
            <a:r>
              <a:rPr lang="en-US" i="1" u="sng" dirty="0" err="1" smtClean="0"/>
              <a:t>Golgatha</a:t>
            </a:r>
            <a:endParaRPr lang="en-US" i="1" u="sng" dirty="0"/>
          </a:p>
        </p:txBody>
      </p:sp>
      <p:sp>
        <p:nvSpPr>
          <p:cNvPr id="2" name="Rectangle 1"/>
          <p:cNvSpPr/>
          <p:nvPr/>
        </p:nvSpPr>
        <p:spPr>
          <a:xfrm>
            <a:off x="381000" y="685800"/>
            <a:ext cx="8382000" cy="2308324"/>
          </a:xfrm>
          <a:prstGeom prst="rect">
            <a:avLst/>
          </a:prstGeom>
        </p:spPr>
        <p:txBody>
          <a:bodyPr wrap="square">
            <a:spAutoFit/>
          </a:bodyPr>
          <a:lstStyle/>
          <a:p>
            <a:r>
              <a:rPr lang="en-US" dirty="0" smtClean="0"/>
              <a:t>In my opinion, Yeshua was first sentenced to die by crucifixion (Roman decree) and then while alive on the execution stake (tree), he was stoned (by Judeans) in accordance with Torah law. Recall also that Pilate wondered why Yeshua had died so early because it was at least an hour before sundown that the legs of those crucified were broken in order to kill them more quickly. But it was reported to Pilate that Yeshua had died earlier than this (Mark 15:44). Something else caused Yeshua to die more quickly, and it presents us with a terrifying spectacle of what actually happened to him.</a:t>
            </a:r>
            <a:endParaRPr lang="en-US" dirty="0"/>
          </a:p>
        </p:txBody>
      </p:sp>
      <p:sp>
        <p:nvSpPr>
          <p:cNvPr id="6" name="TextBox 5"/>
          <p:cNvSpPr txBox="1"/>
          <p:nvPr/>
        </p:nvSpPr>
        <p:spPr>
          <a:xfrm>
            <a:off x="304800" y="3276600"/>
            <a:ext cx="8382000" cy="923330"/>
          </a:xfrm>
          <a:prstGeom prst="rect">
            <a:avLst/>
          </a:prstGeom>
          <a:noFill/>
        </p:spPr>
        <p:txBody>
          <a:bodyPr wrap="square" rtlCol="0">
            <a:spAutoFit/>
          </a:bodyPr>
          <a:lstStyle/>
          <a:p>
            <a:r>
              <a:rPr lang="en-US" dirty="0" smtClean="0"/>
              <a:t>“AS MANY WERE ASTONISHED AT THEE; HIS VISAGE WAS SO MARRED MORE THAN ANY MAN, AND HIS FORM MORE THAT THE SONS OF MEN.” Isa 52:14</a:t>
            </a:r>
            <a:endParaRPr lang="en-US" dirty="0"/>
          </a:p>
        </p:txBody>
      </p:sp>
      <p:sp>
        <p:nvSpPr>
          <p:cNvPr id="3" name="Rectangle 2"/>
          <p:cNvSpPr/>
          <p:nvPr/>
        </p:nvSpPr>
        <p:spPr>
          <a:xfrm>
            <a:off x="304800" y="4343400"/>
            <a:ext cx="8458200" cy="646331"/>
          </a:xfrm>
          <a:prstGeom prst="rect">
            <a:avLst/>
          </a:prstGeom>
        </p:spPr>
        <p:txBody>
          <a:bodyPr wrap="square">
            <a:spAutoFit/>
          </a:bodyPr>
          <a:lstStyle/>
          <a:p>
            <a:r>
              <a:rPr lang="en-US" dirty="0" smtClean="0"/>
              <a:t>“BUT I AM A WORM (TOLA’AT), AND NO MAN; A REPROACH OF MEN, AND DESPISED OF THE PEOPLE.” </a:t>
            </a:r>
            <a:r>
              <a:rPr lang="en-US" dirty="0" err="1" smtClean="0"/>
              <a:t>Psa</a:t>
            </a:r>
            <a:r>
              <a:rPr lang="en-US" dirty="0" smtClean="0"/>
              <a:t> 22:6</a:t>
            </a:r>
            <a:endParaRPr lang="en-US" dirty="0"/>
          </a:p>
        </p:txBody>
      </p:sp>
    </p:spTree>
    <p:extLst>
      <p:ext uri="{BB962C8B-B14F-4D97-AF65-F5344CB8AC3E}">
        <p14:creationId xmlns:p14="http://schemas.microsoft.com/office/powerpoint/2010/main" val="94068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838200"/>
            <a:ext cx="7848600" cy="1754326"/>
          </a:xfrm>
          <a:prstGeom prst="rect">
            <a:avLst/>
          </a:prstGeom>
          <a:noFill/>
        </p:spPr>
        <p:txBody>
          <a:bodyPr wrap="square" rtlCol="0">
            <a:spAutoFit/>
          </a:bodyPr>
          <a:lstStyle/>
          <a:p>
            <a:r>
              <a:rPr lang="en-US" u="sng" dirty="0" smtClean="0"/>
              <a:t>SOURCES:</a:t>
            </a:r>
          </a:p>
          <a:p>
            <a:endParaRPr lang="en-US" dirty="0"/>
          </a:p>
          <a:p>
            <a:r>
              <a:rPr lang="en-US" dirty="0" smtClean="0"/>
              <a:t>Temple Institute: </a:t>
            </a:r>
            <a:r>
              <a:rPr lang="en-US" dirty="0" smtClean="0">
                <a:hlinkClick r:id="rId2"/>
              </a:rPr>
              <a:t>www.templeinstitute.org</a:t>
            </a:r>
            <a:endParaRPr lang="en-US" dirty="0" smtClean="0"/>
          </a:p>
          <a:p>
            <a:r>
              <a:rPr lang="en-US" dirty="0" smtClean="0"/>
              <a:t>	</a:t>
            </a:r>
          </a:p>
          <a:p>
            <a:r>
              <a:rPr lang="en-US" dirty="0" smtClean="0"/>
              <a:t> </a:t>
            </a:r>
            <a:endParaRPr lang="en-US" dirty="0" smtClean="0"/>
          </a:p>
          <a:p>
            <a:r>
              <a:rPr lang="en-US" u="sng" dirty="0" smtClean="0"/>
              <a:t>‘Secrets of Golgotha (2</a:t>
            </a:r>
            <a:r>
              <a:rPr lang="en-US" u="sng" baseline="30000" dirty="0" smtClean="0"/>
              <a:t>nd</a:t>
            </a:r>
            <a:r>
              <a:rPr lang="en-US" u="sng" dirty="0" smtClean="0"/>
              <a:t> Edition)’</a:t>
            </a:r>
            <a:r>
              <a:rPr lang="en-US" dirty="0" smtClean="0"/>
              <a:t> Ernest Martin</a:t>
            </a:r>
            <a:endParaRPr lang="en-US" u="sng" dirty="0"/>
          </a:p>
        </p:txBody>
      </p:sp>
    </p:spTree>
    <p:extLst>
      <p:ext uri="{BB962C8B-B14F-4D97-AF65-F5344CB8AC3E}">
        <p14:creationId xmlns:p14="http://schemas.microsoft.com/office/powerpoint/2010/main" val="2261077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0933"/>
            <a:ext cx="4930098"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7" y="3200400"/>
            <a:ext cx="5000625"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399" y="700087"/>
            <a:ext cx="3076575"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8309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763000" cy="1477328"/>
          </a:xfrm>
          <a:prstGeom prst="rect">
            <a:avLst/>
          </a:prstGeom>
        </p:spPr>
        <p:txBody>
          <a:bodyPr wrap="square">
            <a:spAutoFit/>
          </a:bodyPr>
          <a:lstStyle/>
          <a:p>
            <a:r>
              <a:rPr lang="en-US" dirty="0"/>
              <a:t>What ‘vision’ can we see through the Isaiah 1:18 scripture? Take note of the words ‘scarlet’ and ‘crimson’. The Hebrew word (according to the Brown-Driver-Briggs Hebrew and English Lexicon) for ‘scarlet’ is  </a:t>
            </a:r>
            <a:r>
              <a:rPr lang="he-IL" dirty="0" smtClean="0"/>
              <a:t>שׁני</a:t>
            </a:r>
            <a:r>
              <a:rPr lang="en-US" dirty="0" smtClean="0"/>
              <a:t> pronounced </a:t>
            </a:r>
            <a:r>
              <a:rPr lang="en-US" u="sng" dirty="0"/>
              <a:t>‘sha-nee’ (H8144)</a:t>
            </a:r>
            <a:r>
              <a:rPr lang="en-US" dirty="0"/>
              <a:t> and has the meaning of scarlet (as in color). This scarlet color comes from an insect ‘coccus ilicis’ which looks more like a grub. The dye from the female grub is used </a:t>
            </a:r>
            <a:r>
              <a:rPr lang="en-US" dirty="0" smtClean="0"/>
              <a:t>to</a:t>
            </a:r>
            <a:endParaRPr lang="en-US" dirty="0"/>
          </a:p>
        </p:txBody>
      </p:sp>
      <p:pic>
        <p:nvPicPr>
          <p:cNvPr id="2050" name="Picture 2" descr="C:\Users\Chad\Desktop\crimson-wool_zohar-am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676399"/>
            <a:ext cx="5334000" cy="52555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1524000"/>
            <a:ext cx="4038600" cy="3416320"/>
          </a:xfrm>
          <a:prstGeom prst="rect">
            <a:avLst/>
          </a:prstGeom>
        </p:spPr>
        <p:txBody>
          <a:bodyPr wrap="square">
            <a:spAutoFit/>
          </a:bodyPr>
          <a:lstStyle/>
          <a:p>
            <a:r>
              <a:rPr lang="en-US" dirty="0"/>
              <a:t>make the red/scarlet dye.  The Hebrew word for ‘crimson’ is </a:t>
            </a:r>
            <a:r>
              <a:rPr lang="he-IL" u="sng" dirty="0"/>
              <a:t>ת</a:t>
            </a:r>
            <a:r>
              <a:rPr lang="he-IL" dirty="0"/>
              <a:t>ּולע</a:t>
            </a:r>
            <a:r>
              <a:rPr lang="en-US" dirty="0"/>
              <a:t> pronounced </a:t>
            </a:r>
            <a:r>
              <a:rPr lang="en-US" u="sng" dirty="0"/>
              <a:t>'tow-lah’ (H8438) </a:t>
            </a:r>
            <a:r>
              <a:rPr lang="en-US" dirty="0"/>
              <a:t>and is defined as: worm, scarlet, crimson, the dye made from the dried body of the female worm ‘coccus ilicis’.  In layman’s terms: a scarlet worm or a crimson worm. This is what was used to dye the wool crimson for the Yom Kippur Temple </a:t>
            </a:r>
            <a:r>
              <a:rPr lang="en-US" dirty="0" smtClean="0"/>
              <a:t>service and also used in building the tabernacle and priestly garments !</a:t>
            </a:r>
            <a:endParaRPr lang="en-US" dirty="0"/>
          </a:p>
        </p:txBody>
      </p:sp>
    </p:spTree>
    <p:extLst>
      <p:ext uri="{BB962C8B-B14F-4D97-AF65-F5344CB8AC3E}">
        <p14:creationId xmlns:p14="http://schemas.microsoft.com/office/powerpoint/2010/main" val="3363719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369332"/>
          </a:xfrm>
          <a:prstGeom prst="rect">
            <a:avLst/>
          </a:prstGeom>
        </p:spPr>
        <p:txBody>
          <a:bodyPr wrap="square">
            <a:spAutoFit/>
          </a:bodyPr>
          <a:lstStyle/>
          <a:p>
            <a:r>
              <a:rPr lang="en-US" dirty="0" smtClean="0"/>
              <a:t>‘coccus ilicis’- the Kermes Insect found on several species of oak near the Mediterranean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518968"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077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35846"/>
            <a:ext cx="8153400" cy="3693319"/>
          </a:xfrm>
          <a:prstGeom prst="rect">
            <a:avLst/>
          </a:prstGeom>
        </p:spPr>
        <p:txBody>
          <a:bodyPr wrap="square">
            <a:spAutoFit/>
          </a:bodyPr>
          <a:lstStyle/>
          <a:p>
            <a:r>
              <a:rPr lang="en-US" dirty="0" smtClean="0"/>
              <a:t>One </a:t>
            </a:r>
            <a:r>
              <a:rPr lang="en-US" dirty="0"/>
              <a:t>can </a:t>
            </a:r>
            <a:r>
              <a:rPr lang="en-US" dirty="0" smtClean="0"/>
              <a:t>also see </a:t>
            </a:r>
            <a:r>
              <a:rPr lang="en-US" dirty="0"/>
              <a:t>the same word ‘tow-lah’ (crimson/ scarlet worm) used in Psalm 22:1-6. </a:t>
            </a:r>
            <a:endParaRPr lang="en-US" dirty="0" smtClean="0"/>
          </a:p>
          <a:p>
            <a:endParaRPr lang="en-US" dirty="0"/>
          </a:p>
          <a:p>
            <a:r>
              <a:rPr lang="en-US" dirty="0"/>
              <a:t>“My </a:t>
            </a:r>
            <a:r>
              <a:rPr lang="en-US" dirty="0" smtClean="0"/>
              <a:t>El, </a:t>
            </a:r>
            <a:r>
              <a:rPr lang="en-US" dirty="0"/>
              <a:t>my </a:t>
            </a:r>
            <a:r>
              <a:rPr lang="en-US" dirty="0" smtClean="0"/>
              <a:t>El, </a:t>
            </a:r>
            <a:r>
              <a:rPr lang="en-US" dirty="0"/>
              <a:t>why hast thou forsaken me? </a:t>
            </a:r>
            <a:r>
              <a:rPr lang="en-US" i="1" dirty="0"/>
              <a:t>why art thou so</a:t>
            </a:r>
            <a:r>
              <a:rPr lang="en-US" dirty="0"/>
              <a:t> far from helping me, </a:t>
            </a:r>
            <a:r>
              <a:rPr lang="en-US" i="1" dirty="0"/>
              <a:t>and from</a:t>
            </a:r>
            <a:r>
              <a:rPr lang="en-US" dirty="0"/>
              <a:t> the words of my roaring? O my </a:t>
            </a:r>
            <a:r>
              <a:rPr lang="en-US" dirty="0" smtClean="0"/>
              <a:t>Elohim, </a:t>
            </a:r>
            <a:r>
              <a:rPr lang="en-US" dirty="0"/>
              <a:t>I cry in the daytime, but thou hearest not; and in the night season, and am not silent.  But thou </a:t>
            </a:r>
            <a:r>
              <a:rPr lang="en-US" i="1" dirty="0"/>
              <a:t>art</a:t>
            </a:r>
            <a:r>
              <a:rPr lang="en-US" dirty="0"/>
              <a:t> holy, </a:t>
            </a:r>
            <a:r>
              <a:rPr lang="en-US" i="1" dirty="0"/>
              <a:t>O thou</a:t>
            </a:r>
            <a:r>
              <a:rPr lang="en-US" dirty="0"/>
              <a:t> that inhabitest the praises of Israel. Our fathers trusted in thee: they trusted, and thou didst deliver them. They cried unto thee, and were delivered: they trusted in thee, and were not confounded. </a:t>
            </a:r>
            <a:r>
              <a:rPr lang="en-US" b="1" u="sng" dirty="0"/>
              <a:t>But I </a:t>
            </a:r>
            <a:r>
              <a:rPr lang="en-US" b="1" i="1" u="sng" dirty="0"/>
              <a:t>am</a:t>
            </a:r>
            <a:r>
              <a:rPr lang="en-US" b="1" u="sng" dirty="0"/>
              <a:t> a worm, and no man</a:t>
            </a:r>
            <a:r>
              <a:rPr lang="en-US" dirty="0"/>
              <a:t>; a reproach of men, and despised of the people. All they that see me laugh me to scorn: they shoot out the lip, they shake the head, </a:t>
            </a:r>
            <a:r>
              <a:rPr lang="en-US" i="1" dirty="0"/>
              <a:t>saying,</a:t>
            </a:r>
            <a:r>
              <a:rPr lang="en-US" dirty="0"/>
              <a:t> He trusted on </a:t>
            </a:r>
            <a:r>
              <a:rPr lang="en-US" dirty="0" smtClean="0"/>
              <a:t>YHWH </a:t>
            </a:r>
            <a:r>
              <a:rPr lang="en-US" i="1" dirty="0" smtClean="0"/>
              <a:t>that</a:t>
            </a:r>
            <a:r>
              <a:rPr lang="en-US" dirty="0" smtClean="0"/>
              <a:t> </a:t>
            </a:r>
            <a:r>
              <a:rPr lang="en-US" dirty="0"/>
              <a:t>he would deliver him: let him deliver him, seeing he delighted in him</a:t>
            </a:r>
            <a:r>
              <a:rPr lang="en-US" dirty="0" smtClean="0"/>
              <a:t>.”</a:t>
            </a:r>
            <a:endParaRPr lang="en-US" dirty="0"/>
          </a:p>
        </p:txBody>
      </p:sp>
      <p:sp>
        <p:nvSpPr>
          <p:cNvPr id="3" name="Rectangle 2"/>
          <p:cNvSpPr/>
          <p:nvPr/>
        </p:nvSpPr>
        <p:spPr>
          <a:xfrm>
            <a:off x="533400" y="4272677"/>
            <a:ext cx="8153400" cy="1477328"/>
          </a:xfrm>
          <a:prstGeom prst="rect">
            <a:avLst/>
          </a:prstGeom>
        </p:spPr>
        <p:txBody>
          <a:bodyPr wrap="square">
            <a:spAutoFit/>
          </a:bodyPr>
          <a:lstStyle/>
          <a:p>
            <a:r>
              <a:rPr lang="en-US" dirty="0"/>
              <a:t>In the Gospels of Matthew 27:46 and in Mark 15:34, Messiah </a:t>
            </a:r>
            <a:r>
              <a:rPr lang="en-US" dirty="0" smtClean="0"/>
              <a:t>Yeshua </a:t>
            </a:r>
            <a:r>
              <a:rPr lang="en-US" dirty="0"/>
              <a:t>cried out the same words of Psalm 22:1 while hanging on the tree</a:t>
            </a:r>
            <a:r>
              <a:rPr lang="en-US" dirty="0" smtClean="0"/>
              <a:t>:</a:t>
            </a:r>
          </a:p>
          <a:p>
            <a:endParaRPr lang="en-US" dirty="0"/>
          </a:p>
          <a:p>
            <a:r>
              <a:rPr lang="en-US" dirty="0"/>
              <a:t>“And about the ninth hour </a:t>
            </a:r>
            <a:r>
              <a:rPr lang="en-US" dirty="0" err="1" smtClean="0"/>
              <a:t>Yeshua</a:t>
            </a:r>
            <a:r>
              <a:rPr lang="en-US" dirty="0" smtClean="0"/>
              <a:t> </a:t>
            </a:r>
            <a:r>
              <a:rPr lang="en-US" dirty="0"/>
              <a:t>cried with a loud voice, saying, Eli, Eli, lama sabachthani? that is to say, My </a:t>
            </a:r>
            <a:r>
              <a:rPr lang="en-US" dirty="0" smtClean="0"/>
              <a:t>El, </a:t>
            </a:r>
            <a:r>
              <a:rPr lang="en-US" dirty="0"/>
              <a:t>my </a:t>
            </a:r>
            <a:r>
              <a:rPr lang="en-US" dirty="0" smtClean="0"/>
              <a:t>El, </a:t>
            </a:r>
            <a:r>
              <a:rPr lang="en-US" dirty="0"/>
              <a:t>why hast thou forsaken me</a:t>
            </a:r>
            <a:r>
              <a:rPr lang="en-US" dirty="0" smtClean="0"/>
              <a:t>?”</a:t>
            </a:r>
            <a:endParaRPr lang="en-US" dirty="0"/>
          </a:p>
        </p:txBody>
      </p:sp>
    </p:spTree>
    <p:extLst>
      <p:ext uri="{BB962C8B-B14F-4D97-AF65-F5344CB8AC3E}">
        <p14:creationId xmlns:p14="http://schemas.microsoft.com/office/powerpoint/2010/main" val="298784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153400" cy="2308324"/>
          </a:xfrm>
          <a:prstGeom prst="rect">
            <a:avLst/>
          </a:prstGeom>
        </p:spPr>
        <p:txBody>
          <a:bodyPr wrap="square">
            <a:spAutoFit/>
          </a:bodyPr>
          <a:lstStyle/>
          <a:p>
            <a:r>
              <a:rPr lang="en-US" dirty="0"/>
              <a:t>Indeed if Psalm 22 is a Psalm concerning Messiah, then what was meant by verse 6: “But I am a worm, and no man.” What is meant here by this saying? Usually in the Bible, the English word for worm comes from the Hebrew word ‘rimmah’ </a:t>
            </a:r>
            <a:r>
              <a:rPr lang="he-IL" b="1" dirty="0"/>
              <a:t>רמּה</a:t>
            </a:r>
            <a:r>
              <a:rPr lang="en-US" dirty="0"/>
              <a:t> meaning 'maggot or worm’, but in this particular verse the Hebrew word used is </a:t>
            </a:r>
            <a:r>
              <a:rPr lang="he-IL" b="1" dirty="0"/>
              <a:t>תּולע</a:t>
            </a:r>
            <a:r>
              <a:rPr lang="en-US" dirty="0"/>
              <a:t>, again meaning a scarlet or crimson worm. This again is the same word used for ‘crimson’ in Isaiah 1:18. Both scarlet and crimson are a deep red color very similar to the color of blood. Let’s take a deeper look into this ‘coccus ilicis’.</a:t>
            </a:r>
          </a:p>
        </p:txBody>
      </p:sp>
      <p:sp>
        <p:nvSpPr>
          <p:cNvPr id="3" name="Rectangle 2"/>
          <p:cNvSpPr/>
          <p:nvPr/>
        </p:nvSpPr>
        <p:spPr>
          <a:xfrm>
            <a:off x="255813" y="3657600"/>
            <a:ext cx="8632371" cy="2862322"/>
          </a:xfrm>
          <a:prstGeom prst="rect">
            <a:avLst/>
          </a:prstGeom>
        </p:spPr>
        <p:txBody>
          <a:bodyPr wrap="square">
            <a:spAutoFit/>
          </a:bodyPr>
          <a:lstStyle/>
          <a:p>
            <a:r>
              <a:rPr lang="en-US" dirty="0"/>
              <a:t>According to Webster’s Revised Unabridged Dictionary (1913):</a:t>
            </a:r>
          </a:p>
          <a:p>
            <a:r>
              <a:rPr lang="en-US" b="1" dirty="0"/>
              <a:t>Kermes</a:t>
            </a:r>
            <a:r>
              <a:rPr lang="en-US" dirty="0"/>
              <a:t> \Ker"mes\, n. [Ar. &amp; Per. girmiz. See </a:t>
            </a:r>
            <a:r>
              <a:rPr lang="en-US" u="sng" dirty="0">
                <a:hlinkClick r:id="rId2"/>
              </a:rPr>
              <a:t>Crimson</a:t>
            </a:r>
            <a:r>
              <a:rPr lang="en-US" dirty="0"/>
              <a:t>, and cf</a:t>
            </a:r>
            <a:r>
              <a:rPr lang="en-US" dirty="0" smtClean="0"/>
              <a:t>.   </a:t>
            </a:r>
            <a:r>
              <a:rPr lang="en-US" u="sng" dirty="0">
                <a:hlinkClick r:id="rId3"/>
              </a:rPr>
              <a:t>Alkermes</a:t>
            </a:r>
            <a:r>
              <a:rPr lang="en-US" dirty="0"/>
              <a:t>.]</a:t>
            </a:r>
          </a:p>
          <a:p>
            <a:r>
              <a:rPr lang="en-US" dirty="0"/>
              <a:t>   1. (Zo["o]l.) The </a:t>
            </a:r>
            <a:r>
              <a:rPr lang="en-US" u="sng" dirty="0"/>
              <a:t>dried bodies of the females of a </a:t>
            </a:r>
            <a:r>
              <a:rPr lang="en-US" u="sng" dirty="0" smtClean="0"/>
              <a:t>scale insect </a:t>
            </a:r>
            <a:r>
              <a:rPr lang="en-US" u="sng" dirty="0"/>
              <a:t>(Coccus ilicis</a:t>
            </a:r>
            <a:r>
              <a:rPr lang="en-US" dirty="0"/>
              <a:t>), allied </a:t>
            </a:r>
            <a:r>
              <a:rPr lang="en-US" dirty="0" smtClean="0"/>
              <a:t>	to </a:t>
            </a:r>
            <a:r>
              <a:rPr lang="en-US" dirty="0"/>
              <a:t>the cochineal insect</a:t>
            </a:r>
            <a:r>
              <a:rPr lang="en-US" dirty="0" smtClean="0"/>
              <a:t>,  </a:t>
            </a:r>
            <a:r>
              <a:rPr lang="en-US" dirty="0"/>
              <a:t>and </a:t>
            </a:r>
            <a:r>
              <a:rPr lang="en-US" u="sng" dirty="0"/>
              <a:t>found on several species of oak </a:t>
            </a:r>
            <a:r>
              <a:rPr lang="en-US" dirty="0"/>
              <a:t>near the</a:t>
            </a:r>
          </a:p>
          <a:p>
            <a:r>
              <a:rPr lang="en-US" dirty="0"/>
              <a:t>      </a:t>
            </a:r>
            <a:r>
              <a:rPr lang="en-US" dirty="0" smtClean="0"/>
              <a:t>	</a:t>
            </a:r>
            <a:r>
              <a:rPr lang="en-US" u="sng" dirty="0" smtClean="0"/>
              <a:t>Mediterranean</a:t>
            </a:r>
            <a:r>
              <a:rPr lang="en-US" dirty="0"/>
              <a:t>. They are round, about the size of a </a:t>
            </a:r>
            <a:r>
              <a:rPr lang="en-US" dirty="0" smtClean="0"/>
              <a:t>pea, contain </a:t>
            </a:r>
            <a:r>
              <a:rPr lang="en-US" dirty="0"/>
              <a:t>coloring </a:t>
            </a:r>
            <a:r>
              <a:rPr lang="en-US" dirty="0" smtClean="0"/>
              <a:t>	matter </a:t>
            </a:r>
            <a:r>
              <a:rPr lang="en-US" dirty="0"/>
              <a:t>analogous to carmine, and are </a:t>
            </a:r>
            <a:r>
              <a:rPr lang="en-US" u="sng" dirty="0" smtClean="0"/>
              <a:t>used in </a:t>
            </a:r>
            <a:r>
              <a:rPr lang="en-US" u="sng" dirty="0"/>
              <a:t>dyeing</a:t>
            </a:r>
            <a:r>
              <a:rPr lang="en-US" dirty="0"/>
              <a:t>. They were anciently </a:t>
            </a:r>
            <a:r>
              <a:rPr lang="en-US" dirty="0" smtClean="0"/>
              <a:t>	thought </a:t>
            </a:r>
            <a:r>
              <a:rPr lang="en-US" dirty="0"/>
              <a:t>to be </a:t>
            </a:r>
            <a:r>
              <a:rPr lang="en-US" dirty="0" smtClean="0"/>
              <a:t>of a vegetable </a:t>
            </a:r>
            <a:r>
              <a:rPr lang="en-US" dirty="0"/>
              <a:t>nature, and were used in medicine. [Written </a:t>
            </a:r>
            <a:r>
              <a:rPr lang="en-US" dirty="0" smtClean="0"/>
              <a:t>	also </a:t>
            </a:r>
            <a:r>
              <a:rPr lang="en-US" u="sng" dirty="0">
                <a:hlinkClick r:id="rId4"/>
              </a:rPr>
              <a:t>chermes</a:t>
            </a:r>
            <a:r>
              <a:rPr lang="en-US" dirty="0"/>
              <a:t>.]</a:t>
            </a:r>
          </a:p>
          <a:p>
            <a:r>
              <a:rPr lang="en-US" dirty="0"/>
              <a:t> </a:t>
            </a:r>
            <a:r>
              <a:rPr lang="en-US" dirty="0" smtClean="0"/>
              <a:t>   </a:t>
            </a:r>
            <a:r>
              <a:rPr lang="en-US" dirty="0"/>
              <a:t>2. (Bot.) A small European evergreen oak (</a:t>
            </a:r>
            <a:r>
              <a:rPr lang="en-US" u="sng" dirty="0" smtClean="0">
                <a:hlinkClick r:id="rId5"/>
              </a:rPr>
              <a:t>Quercus</a:t>
            </a:r>
            <a:r>
              <a:rPr lang="en-US" u="sng" dirty="0" smtClean="0"/>
              <a:t> </a:t>
            </a:r>
            <a:r>
              <a:rPr lang="en-US" dirty="0" smtClean="0"/>
              <a:t> </a:t>
            </a:r>
            <a:r>
              <a:rPr lang="en-US" u="sng" dirty="0">
                <a:hlinkClick r:id="rId5"/>
              </a:rPr>
              <a:t>coccifera</a:t>
            </a:r>
            <a:r>
              <a:rPr lang="en-US" dirty="0"/>
              <a:t>) on which the </a:t>
            </a:r>
            <a:r>
              <a:rPr lang="en-US" dirty="0" smtClean="0"/>
              <a:t>	kermes </a:t>
            </a:r>
            <a:r>
              <a:rPr lang="en-US" dirty="0"/>
              <a:t>insect (Coccus ilicis</a:t>
            </a:r>
            <a:r>
              <a:rPr lang="en-US" dirty="0" smtClean="0"/>
              <a:t>) </a:t>
            </a:r>
            <a:r>
              <a:rPr lang="en-US" dirty="0"/>
              <a:t>feeds. --J. Smith (Dict. Econ. Plants).</a:t>
            </a: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286000"/>
            <a:ext cx="360045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868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had\Desktop\branc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7467600" cy="746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921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had\Desktop\tola-at-shani_zohar-am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
            <a:ext cx="7772400" cy="77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5797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8098</TotalTime>
  <Words>1870</Words>
  <Application>Microsoft Office PowerPoint</Application>
  <PresentationFormat>On-screen Show (4:3)</PresentationFormat>
  <Paragraphs>70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Deuteronomy 1:1-3:22</dc:title>
  <dc:creator>Romans1125</dc:creator>
  <cp:lastModifiedBy>Chad</cp:lastModifiedBy>
  <cp:revision>104</cp:revision>
  <dcterms:created xsi:type="dcterms:W3CDTF">2006-08-16T00:00:00Z</dcterms:created>
  <dcterms:modified xsi:type="dcterms:W3CDTF">2016-12-02T15:14:47Z</dcterms:modified>
</cp:coreProperties>
</file>