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6" r:id="rId8"/>
    <p:sldId id="270" r:id="rId9"/>
    <p:sldId id="272" r:id="rId10"/>
    <p:sldId id="262" r:id="rId11"/>
    <p:sldId id="263" r:id="rId12"/>
    <p:sldId id="264" r:id="rId13"/>
    <p:sldId id="267" r:id="rId14"/>
    <p:sldId id="268" r:id="rId15"/>
    <p:sldId id="269" r:id="rId16"/>
    <p:sldId id="273" r:id="rId17"/>
    <p:sldId id="274" r:id="rId18"/>
    <p:sldId id="282" r:id="rId19"/>
    <p:sldId id="283" r:id="rId20"/>
    <p:sldId id="280" r:id="rId21"/>
    <p:sldId id="281" r:id="rId22"/>
    <p:sldId id="275" r:id="rId23"/>
    <p:sldId id="276" r:id="rId24"/>
    <p:sldId id="265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4" autoAdjust="0"/>
    <p:restoredTop sz="94660"/>
  </p:normalViewPr>
  <p:slideViewPr>
    <p:cSldViewPr showGuides="1">
      <p:cViewPr varScale="1">
        <p:scale>
          <a:sx n="96" d="100"/>
          <a:sy n="96" d="100"/>
        </p:scale>
        <p:origin x="-58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4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2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1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6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9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4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3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A1901-B6E8-4232-A39D-F899C8B1C47C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84D9-9D3E-4DEE-918B-347E34A85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5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"/>
            <a:ext cx="92202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056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Pic: Discipledaily.com</a:t>
            </a:r>
          </a:p>
        </p:txBody>
      </p:sp>
    </p:spTree>
    <p:extLst>
      <p:ext uri="{BB962C8B-B14F-4D97-AF65-F5344CB8AC3E}">
        <p14:creationId xmlns:p14="http://schemas.microsoft.com/office/powerpoint/2010/main" val="3370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Perhaps </a:t>
            </a:r>
            <a:r>
              <a:rPr lang="en-US" sz="2800" dirty="0" smtClean="0"/>
              <a:t>the Jeremiah 32:17 scripture is </a:t>
            </a:r>
            <a:r>
              <a:rPr lang="en-US" sz="2800" dirty="0"/>
              <a:t>what the Apostle Paul was commenting on when he said: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58907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Col 1:16  For through him (Messiah </a:t>
            </a:r>
            <a:r>
              <a:rPr lang="en-US" sz="2800" dirty="0" smtClean="0"/>
              <a:t>Yeshua</a:t>
            </a:r>
            <a:r>
              <a:rPr lang="en-US" sz="2800" dirty="0"/>
              <a:t>) were all things created, that are in heaven, and that are in earth, visible and invisible, whether </a:t>
            </a:r>
            <a:r>
              <a:rPr lang="en-US" sz="2800" i="1" dirty="0"/>
              <a:t>they be</a:t>
            </a:r>
            <a:r>
              <a:rPr lang="en-US" sz="2800" dirty="0"/>
              <a:t> thrones, or dominions, or principalities, or powers: </a:t>
            </a:r>
            <a:r>
              <a:rPr lang="en-US" sz="2800" u="sng" dirty="0"/>
              <a:t>all things were created through him (</a:t>
            </a:r>
            <a:r>
              <a:rPr lang="en-US" sz="2800" u="sng" dirty="0" smtClean="0"/>
              <a:t>Yeshua</a:t>
            </a:r>
            <a:r>
              <a:rPr lang="en-US" sz="2800" u="sng" dirty="0"/>
              <a:t>)</a:t>
            </a:r>
            <a:r>
              <a:rPr lang="en-US" sz="2800" dirty="0"/>
              <a:t>, and for him: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505676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Eph</a:t>
            </a:r>
            <a:r>
              <a:rPr lang="en-US" sz="2800" dirty="0"/>
              <a:t> 3:9  And to make all </a:t>
            </a:r>
            <a:r>
              <a:rPr lang="en-US" sz="2800" i="1" dirty="0"/>
              <a:t>men</a:t>
            </a:r>
            <a:r>
              <a:rPr lang="en-US" sz="2800" dirty="0"/>
              <a:t> see what </a:t>
            </a:r>
            <a:r>
              <a:rPr lang="en-US" sz="2800" i="1" dirty="0"/>
              <a:t>is</a:t>
            </a:r>
            <a:r>
              <a:rPr lang="en-US" sz="2800" dirty="0"/>
              <a:t> the fellowship of the mystery, which from the beginning of the world hath been hid in </a:t>
            </a:r>
            <a:r>
              <a:rPr lang="en-US" sz="2800" dirty="0" smtClean="0"/>
              <a:t>Elohim </a:t>
            </a:r>
            <a:r>
              <a:rPr lang="en-US" sz="2800" dirty="0"/>
              <a:t>(the Father),</a:t>
            </a:r>
            <a:r>
              <a:rPr lang="en-US" sz="2800" u="sng" dirty="0"/>
              <a:t> who created all things through </a:t>
            </a:r>
            <a:r>
              <a:rPr lang="en-US" sz="2800" u="sng" dirty="0" smtClean="0"/>
              <a:t>Messiah Yeshua:    (Read </a:t>
            </a:r>
            <a:r>
              <a:rPr lang="en-US" sz="2800" u="sng" dirty="0" err="1" smtClean="0"/>
              <a:t>Heb</a:t>
            </a:r>
            <a:r>
              <a:rPr lang="en-US" sz="2800" u="sng" dirty="0" smtClean="0"/>
              <a:t>: 1:1-2)</a:t>
            </a:r>
            <a:endParaRPr lang="en-US" sz="28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14061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/>
              <a:t>Jer</a:t>
            </a:r>
            <a:r>
              <a:rPr lang="en-US" sz="2800" i="1" dirty="0"/>
              <a:t> 32:17  O</a:t>
            </a:r>
            <a:r>
              <a:rPr lang="en-US" sz="2800" i="1" dirty="0" smtClean="0"/>
              <a:t>h Adonai YHWH </a:t>
            </a:r>
            <a:r>
              <a:rPr lang="en-US" sz="2800" i="1" dirty="0"/>
              <a:t>! behold, thou hast made the heaven and the earth by thy great power and </a:t>
            </a:r>
            <a:r>
              <a:rPr lang="en-US" sz="2800" i="1" u="sng" dirty="0"/>
              <a:t>stretched out </a:t>
            </a:r>
            <a:r>
              <a:rPr lang="en-US" sz="2800" i="1" u="sng" dirty="0" smtClean="0"/>
              <a:t>arm (zeroah)</a:t>
            </a:r>
            <a:r>
              <a:rPr lang="en-US" sz="2800" i="1" dirty="0" smtClean="0"/>
              <a:t>, </a:t>
            </a:r>
            <a:r>
              <a:rPr lang="en-US" sz="2800" i="1" dirty="0"/>
              <a:t>and there is nothing too hard for thee:</a:t>
            </a:r>
          </a:p>
        </p:txBody>
      </p:sp>
    </p:spTree>
    <p:extLst>
      <p:ext uri="{BB962C8B-B14F-4D97-AF65-F5344CB8AC3E}">
        <p14:creationId xmlns:p14="http://schemas.microsoft.com/office/powerpoint/2010/main" val="41540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Continuing on, do we see the ‘zeroah’ or ‘arm’ of YHWH performing </a:t>
            </a:r>
            <a:r>
              <a:rPr lang="en-US" sz="2800" b="1" dirty="0"/>
              <a:t>redemption or salvation</a:t>
            </a:r>
            <a:r>
              <a:rPr lang="en-US" sz="2800" dirty="0"/>
              <a:t>?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Psa</a:t>
            </a:r>
            <a:r>
              <a:rPr lang="en-US" sz="2800" dirty="0"/>
              <a:t> 77:15  Thou hast with </a:t>
            </a:r>
            <a:r>
              <a:rPr lang="en-US" sz="2800" i="1" dirty="0"/>
              <a:t>thine</a:t>
            </a:r>
            <a:r>
              <a:rPr lang="en-US" sz="2800" dirty="0"/>
              <a:t> </a:t>
            </a:r>
            <a:r>
              <a:rPr lang="en-US" sz="2800" b="1" u="sng" dirty="0" smtClean="0"/>
              <a:t>arm</a:t>
            </a:r>
            <a:r>
              <a:rPr lang="en-US" sz="2800" u="sng" dirty="0" smtClean="0"/>
              <a:t> </a:t>
            </a:r>
            <a:r>
              <a:rPr lang="en-US" sz="2800" u="sng" dirty="0"/>
              <a:t>redeemed thy people</a:t>
            </a:r>
            <a:r>
              <a:rPr lang="en-US" sz="2800" dirty="0"/>
              <a:t>, the sons of Jacob and Joseph. Selah.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4343400"/>
            <a:ext cx="8801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Psa</a:t>
            </a:r>
            <a:r>
              <a:rPr lang="en-US" sz="2800" dirty="0"/>
              <a:t> </a:t>
            </a:r>
            <a:r>
              <a:rPr lang="en-US" sz="2800" dirty="0" smtClean="0"/>
              <a:t>98:1-2 O </a:t>
            </a:r>
            <a:r>
              <a:rPr lang="en-US" sz="2800" dirty="0"/>
              <a:t>sing unto </a:t>
            </a:r>
            <a:r>
              <a:rPr lang="en-US" sz="2800" dirty="0" smtClean="0"/>
              <a:t>YHWH a </a:t>
            </a:r>
            <a:r>
              <a:rPr lang="en-US" sz="2800" dirty="0"/>
              <a:t>new song; for he hath done </a:t>
            </a:r>
            <a:r>
              <a:rPr lang="en-US" sz="2800" dirty="0" err="1"/>
              <a:t>marvellous</a:t>
            </a:r>
            <a:r>
              <a:rPr lang="en-US" sz="2800" dirty="0"/>
              <a:t> things: his right hand, and </a:t>
            </a:r>
            <a:r>
              <a:rPr lang="en-US" sz="2800" u="sng" dirty="0"/>
              <a:t>his holy </a:t>
            </a:r>
            <a:r>
              <a:rPr lang="en-US" sz="2800" b="1" u="sng" dirty="0"/>
              <a:t>arm</a:t>
            </a:r>
            <a:r>
              <a:rPr lang="en-US" sz="2800" dirty="0"/>
              <a:t>, hath gotten him the victory. </a:t>
            </a:r>
            <a:r>
              <a:rPr lang="en-US" sz="2800" dirty="0" smtClean="0"/>
              <a:t>YHWH hath </a:t>
            </a:r>
            <a:r>
              <a:rPr lang="en-US" sz="2800" dirty="0"/>
              <a:t>made known </a:t>
            </a:r>
            <a:r>
              <a:rPr lang="en-US" sz="2800" u="sng" dirty="0" smtClean="0"/>
              <a:t>his salvation </a:t>
            </a:r>
            <a:r>
              <a:rPr lang="en-US" sz="2800" dirty="0" smtClean="0"/>
              <a:t>(H3444- </a:t>
            </a:r>
            <a:r>
              <a:rPr lang="en-US" sz="2800" b="1" dirty="0" smtClean="0"/>
              <a:t>YESHUA</a:t>
            </a:r>
            <a:r>
              <a:rPr lang="en-US" sz="2800" dirty="0" smtClean="0"/>
              <a:t>): </a:t>
            </a:r>
            <a:r>
              <a:rPr lang="en-US" sz="2800" dirty="0"/>
              <a:t>his righteousness hath he openly shewed in the sight of the heathen.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" y="2173307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Deu</a:t>
            </a:r>
            <a:r>
              <a:rPr lang="en-US" sz="2800" dirty="0"/>
              <a:t> 5:15  And remember that thou </a:t>
            </a:r>
            <a:r>
              <a:rPr lang="en-US" sz="2800" dirty="0" err="1"/>
              <a:t>wast</a:t>
            </a:r>
            <a:r>
              <a:rPr lang="en-US" sz="2800" dirty="0"/>
              <a:t> a servant in the land of Egypt, and </a:t>
            </a:r>
            <a:r>
              <a:rPr lang="en-US" sz="2800" i="1" dirty="0"/>
              <a:t>that</a:t>
            </a:r>
            <a:r>
              <a:rPr lang="en-US" sz="2800" dirty="0"/>
              <a:t> </a:t>
            </a:r>
            <a:r>
              <a:rPr lang="en-US" sz="2800" dirty="0" smtClean="0"/>
              <a:t>YHWH your Elohim brought </a:t>
            </a:r>
            <a:r>
              <a:rPr lang="en-US" sz="2800" dirty="0"/>
              <a:t>thee out thence through a mighty hand and by a </a:t>
            </a:r>
            <a:r>
              <a:rPr lang="en-US" sz="2800" u="sng" dirty="0"/>
              <a:t>stretched out </a:t>
            </a:r>
            <a:r>
              <a:rPr lang="en-US" sz="2800" b="1" u="sng" dirty="0" smtClean="0"/>
              <a:t>arm</a:t>
            </a:r>
            <a:r>
              <a:rPr lang="en-US" sz="2800" u="sng" dirty="0" smtClean="0"/>
              <a:t>(H2220 –Zeroah)</a:t>
            </a:r>
            <a:r>
              <a:rPr lang="en-US" sz="2800" dirty="0" smtClean="0"/>
              <a:t>…	(Ex 6:6 – I will redeem you with a stretched out arm, and with great judgments.)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62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9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Again, the ‘arm’ or ‘zeroah’ of YHWH redeems His people, Israel. Is there any scripture to validate the ‘arm’ of YHWH judging or punishing the nations or the people of Israel? 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828800"/>
            <a:ext cx="899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Isa 51:5  My righteousness </a:t>
            </a:r>
            <a:r>
              <a:rPr lang="en-US" sz="2800" i="1" dirty="0"/>
              <a:t>is</a:t>
            </a:r>
            <a:r>
              <a:rPr lang="en-US" sz="2800" dirty="0"/>
              <a:t> near; my salvation is gone forth, and </a:t>
            </a:r>
            <a:r>
              <a:rPr lang="en-US" sz="2800" u="sng" dirty="0"/>
              <a:t>my </a:t>
            </a:r>
            <a:r>
              <a:rPr lang="en-US" sz="2800" u="sng" dirty="0" smtClean="0"/>
              <a:t>ARM</a:t>
            </a:r>
            <a:r>
              <a:rPr lang="en-US" sz="2800" dirty="0" smtClean="0"/>
              <a:t> </a:t>
            </a:r>
            <a:r>
              <a:rPr lang="en-US" sz="2800" dirty="0"/>
              <a:t>shall </a:t>
            </a:r>
            <a:r>
              <a:rPr lang="en-US" sz="2800" b="1" dirty="0"/>
              <a:t>judge</a:t>
            </a:r>
            <a:r>
              <a:rPr lang="en-US" sz="2800" dirty="0"/>
              <a:t> the people; the isles shall wait upon me, and on </a:t>
            </a:r>
            <a:r>
              <a:rPr lang="en-US" sz="2800" u="sng" dirty="0"/>
              <a:t>mine </a:t>
            </a:r>
            <a:r>
              <a:rPr lang="en-US" sz="2800" u="sng" dirty="0" smtClean="0"/>
              <a:t>ARM</a:t>
            </a:r>
            <a:r>
              <a:rPr lang="en-US" sz="2800" dirty="0" smtClean="0"/>
              <a:t> </a:t>
            </a:r>
            <a:r>
              <a:rPr lang="en-US" sz="2800" dirty="0"/>
              <a:t>shall they trust.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3352800"/>
            <a:ext cx="899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Isa 30:30  And </a:t>
            </a:r>
            <a:r>
              <a:rPr lang="en-US" sz="2800" dirty="0" smtClean="0"/>
              <a:t>YHWH </a:t>
            </a:r>
            <a:r>
              <a:rPr lang="en-US" sz="2800" dirty="0"/>
              <a:t>shall cause his glorious voice to be heard, and </a:t>
            </a:r>
            <a:r>
              <a:rPr lang="en-US" sz="2800" u="sng" dirty="0"/>
              <a:t>shall shew the lighting down (punishment) of his </a:t>
            </a:r>
            <a:r>
              <a:rPr lang="en-US" sz="2800" u="sng" dirty="0" smtClean="0"/>
              <a:t>ARM</a:t>
            </a:r>
            <a:r>
              <a:rPr lang="en-US" sz="2800" dirty="0" smtClean="0"/>
              <a:t>, </a:t>
            </a:r>
            <a:r>
              <a:rPr lang="en-US" sz="2800" dirty="0"/>
              <a:t>with the indignation of his anger, and with the flame of a devouring fire, with scattering, and tempest, and hailstones.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98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838200"/>
            <a:ext cx="6781800" cy="667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00200" y="58264"/>
            <a:ext cx="61437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u="sng" dirty="0" smtClean="0"/>
              <a:t>The Passover ‘</a:t>
            </a:r>
            <a:r>
              <a:rPr lang="en-US" sz="4400" u="sng" dirty="0" err="1" smtClean="0"/>
              <a:t>Shankbone</a:t>
            </a:r>
            <a:r>
              <a:rPr lang="en-US" sz="4400" u="sng" dirty="0" smtClean="0"/>
              <a:t>’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3543" y="152400"/>
            <a:ext cx="9056914" cy="54142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the Passover Seder, the </a:t>
            </a:r>
            <a:r>
              <a:rPr lang="en-US" dirty="0" err="1" smtClean="0"/>
              <a:t>Shankbone</a:t>
            </a:r>
            <a:r>
              <a:rPr lang="en-US" dirty="0" smtClean="0"/>
              <a:t> commemorates the Lamb that was slain during the original Passover in Egypt.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shankbone</a:t>
            </a:r>
            <a:r>
              <a:rPr lang="en-US" dirty="0" smtClean="0"/>
              <a:t> is also called the ‘Zeroah’; and because of this, the Passover Lamb is equated to the ‘Zeroah’</a:t>
            </a:r>
          </a:p>
          <a:p>
            <a:r>
              <a:rPr lang="en-US" dirty="0" smtClean="0"/>
              <a:t>According to Torah, the Passover Lamb had to be a male of the first year.</a:t>
            </a:r>
          </a:p>
          <a:p>
            <a:r>
              <a:rPr lang="en-US" dirty="0" smtClean="0"/>
              <a:t>The Passover Lamb had to be perfect, without blemish.</a:t>
            </a:r>
          </a:p>
          <a:p>
            <a:r>
              <a:rPr lang="en-US" dirty="0" smtClean="0"/>
              <a:t>The blood of the Passover Lamb was needed to prevent the destroyer from killing the ‘first-born’ among Israel.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9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4222" y="152400"/>
            <a:ext cx="8983578" cy="2009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(Read Isaiah 53) Isaiah 53:1… the question: “…to whom is the arm (Zeroah) of Yahweh revealed? From this question we understand that the ‘Zeroah’ is not readily seen or comprehended, unless it is ‘revealed’- unless the Spirit of Yahweh reveals its identity. Let’s summarize: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221" y="2992228"/>
            <a:ext cx="90597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 ZEROAH is the ‘</a:t>
            </a:r>
            <a:r>
              <a:rPr lang="en-US" sz="2800" b="1" dirty="0" smtClean="0"/>
              <a:t>He</a:t>
            </a:r>
            <a:r>
              <a:rPr lang="en-US" sz="2800" dirty="0" smtClean="0"/>
              <a:t>’ who was wounded because of our transgressions of Torah (Isa 53:5)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 ZEROAH is the ‘</a:t>
            </a:r>
            <a:r>
              <a:rPr lang="en-US" sz="2800" b="1" dirty="0" smtClean="0"/>
              <a:t>He</a:t>
            </a:r>
            <a:r>
              <a:rPr lang="en-US" sz="2800" dirty="0" smtClean="0"/>
              <a:t>’ by whose stripes/wounds, we are healed (Isa 53:5)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 ZEROAH is the ‘</a:t>
            </a:r>
            <a:r>
              <a:rPr lang="en-US" sz="2800" b="1" dirty="0" smtClean="0"/>
              <a:t>Him</a:t>
            </a:r>
            <a:r>
              <a:rPr lang="en-US" sz="2800" dirty="0" smtClean="0"/>
              <a:t>’ upon whom Yahweh has laid the iniquity of us all (Isa 53:6)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 ZEROAH is the unblemished Lamb slain at Passover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4223" y="6096000"/>
            <a:ext cx="90597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i="1" dirty="0" smtClean="0"/>
              <a:t>The </a:t>
            </a:r>
            <a:r>
              <a:rPr lang="en-US" sz="2800" b="1" i="1" u="sng" dirty="0" smtClean="0"/>
              <a:t>Zeroah is the Messiah</a:t>
            </a:r>
            <a:r>
              <a:rPr lang="en-US" sz="2800" b="1" i="1" dirty="0" smtClean="0"/>
              <a:t>, according to the sages of old.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59058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suffering servant message of Isaiah 53: Our </a:t>
            </a:r>
            <a:r>
              <a:rPr lang="en-US" sz="2800" dirty="0"/>
              <a:t>Heavenly Father laid on His only begotten Son, Messiah </a:t>
            </a:r>
            <a:r>
              <a:rPr lang="en-US" sz="2800" dirty="0" smtClean="0"/>
              <a:t>Yeshua</a:t>
            </a:r>
            <a:r>
              <a:rPr lang="en-US" sz="2800" dirty="0"/>
              <a:t>, the iniquity of us all. Perhaps this is what Isaiah meant when he said: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Isa 52:10  </a:t>
            </a:r>
            <a:r>
              <a:rPr lang="en-US" sz="2800" dirty="0" smtClean="0"/>
              <a:t>YHWH </a:t>
            </a:r>
            <a:r>
              <a:rPr lang="en-US" sz="2800" dirty="0"/>
              <a:t>hath made bare (revealed) his holy arm (‘zeroah’ = The Messiah) in the eyes of all the nations; and all the ends of the earth shall see the salvation </a:t>
            </a:r>
            <a:r>
              <a:rPr lang="en-US" sz="2800" dirty="0" smtClean="0"/>
              <a:t>(H3444 -Yeshua</a:t>
            </a:r>
            <a:r>
              <a:rPr lang="en-US" sz="2800" dirty="0"/>
              <a:t>) of our </a:t>
            </a:r>
            <a:r>
              <a:rPr lang="en-US" sz="2800" dirty="0" smtClean="0"/>
              <a:t>Elohim.</a:t>
            </a:r>
            <a:endParaRPr lang="en-US" sz="28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886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Read Isaiah 52:13-15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2400" y="4409420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Early Jewish interpretation of Isaiah 52 correctly identifies the servant of </a:t>
            </a:r>
            <a:r>
              <a:rPr lang="en-US" sz="2800" dirty="0" smtClean="0"/>
              <a:t>YHWH </a:t>
            </a:r>
            <a:r>
              <a:rPr lang="en-US" sz="2800" dirty="0"/>
              <a:t>presented at the end of this chapter as the promised Messiah of </a:t>
            </a:r>
            <a:r>
              <a:rPr lang="en-US" sz="2800" dirty="0" err="1"/>
              <a:t>HaShem</a:t>
            </a:r>
            <a:r>
              <a:rPr lang="en-US" sz="2800" dirty="0"/>
              <a:t>: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5056" y="5794415"/>
            <a:ext cx="8730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'Behold, My servant, the Messiah, shall prosper.' — </a:t>
            </a:r>
            <a:r>
              <a:rPr lang="en-US" sz="2800" dirty="0" err="1"/>
              <a:t>Targum</a:t>
            </a:r>
            <a:r>
              <a:rPr lang="en-US" sz="2800" dirty="0"/>
              <a:t> Yonatan on Isaiah </a:t>
            </a:r>
            <a:r>
              <a:rPr lang="en-US" sz="2800" dirty="0" smtClean="0"/>
              <a:t>52:13… What follows in Isa 53:1? zeroah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5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John, the disciple of Messiah Yahshua had similar words to say in this passage: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582341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Joh 12:37-41  But though he had done so many miracles before them, yet they believed not on him: That the saying of Isaiah the prophet might be fulfilled, which he spoke, YHWH, who hath believed our report? and to </a:t>
            </a:r>
            <a:r>
              <a:rPr lang="en-US" sz="2800" u="sng" dirty="0"/>
              <a:t>whom hath the arm of the Lord (YHWH) been revealed [Isa 53:1]</a:t>
            </a:r>
            <a:r>
              <a:rPr lang="en-US" sz="2800" dirty="0"/>
              <a:t>? Therefore they could not believe, because that Isaiah said again, He hath blinded their eyes, and hardened their heart; that they should not see with their eyes, nor understand with their heart, and be converted, and I should heal them. </a:t>
            </a:r>
            <a:r>
              <a:rPr lang="en-US" sz="2800" b="1" dirty="0"/>
              <a:t>These things said Isaiah, </a:t>
            </a:r>
            <a:r>
              <a:rPr lang="en-US" sz="2800" b="1" u="sng" dirty="0"/>
              <a:t>when he saw his glory</a:t>
            </a:r>
            <a:r>
              <a:rPr lang="en-US" sz="2800" b="1" dirty="0"/>
              <a:t>, and </a:t>
            </a:r>
            <a:r>
              <a:rPr lang="en-US" sz="2800" b="1" dirty="0" err="1"/>
              <a:t>spake</a:t>
            </a:r>
            <a:r>
              <a:rPr lang="en-US" sz="2800" b="1" dirty="0"/>
              <a:t> of him.</a:t>
            </a:r>
            <a:endParaRPr lang="en-US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51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ISAIAH 53 – Clearly the Messiah- (Earlier Rabbinic Commentary)</a:t>
            </a:r>
            <a:endParaRPr lang="en-US" sz="2800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ZOHAR</a:t>
            </a:r>
          </a:p>
          <a:p>
            <a:r>
              <a:rPr lang="en-US" sz="2000" dirty="0" smtClean="0"/>
              <a:t>BABYLONIAN TALMUD – Sanhedrin 98b</a:t>
            </a:r>
          </a:p>
          <a:p>
            <a:r>
              <a:rPr lang="en-US" sz="2000" dirty="0" smtClean="0"/>
              <a:t>TARGUM JONATHAN</a:t>
            </a:r>
          </a:p>
          <a:p>
            <a:r>
              <a:rPr lang="en-US" sz="2000" dirty="0" smtClean="0"/>
              <a:t>MAIMONIDES</a:t>
            </a:r>
          </a:p>
          <a:p>
            <a:r>
              <a:rPr lang="en-US" sz="2000" dirty="0" smtClean="0"/>
              <a:t>MOSHEH KOHN IBN CRISPIN</a:t>
            </a:r>
          </a:p>
          <a:p>
            <a:r>
              <a:rPr lang="en-US" sz="2000" dirty="0" smtClean="0"/>
              <a:t>MIDRASH RUTH RABBAH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SONGS OF THE SERVANT – Henry </a:t>
            </a:r>
            <a:r>
              <a:rPr lang="en-US" sz="2000" dirty="0" err="1" smtClean="0"/>
              <a:t>Blocher</a:t>
            </a:r>
            <a:r>
              <a:rPr lang="en-US" sz="2000" dirty="0" smtClean="0"/>
              <a:t>, </a:t>
            </a:r>
            <a:r>
              <a:rPr lang="en-US" sz="2000" dirty="0" err="1" smtClean="0"/>
              <a:t>InterVarsity</a:t>
            </a:r>
            <a:r>
              <a:rPr lang="en-US" sz="2000" dirty="0" smtClean="0"/>
              <a:t> Press</a:t>
            </a:r>
          </a:p>
          <a:p>
            <a:r>
              <a:rPr lang="en-US" sz="2000" dirty="0" smtClean="0"/>
              <a:t>THE MESSIANIC HOPE – Dr. Arthur </a:t>
            </a:r>
            <a:r>
              <a:rPr lang="en-US" sz="2000" dirty="0" err="1" smtClean="0"/>
              <a:t>Kac</a:t>
            </a:r>
            <a:r>
              <a:rPr lang="en-US" sz="2000" dirty="0" smtClean="0"/>
              <a:t>, Baker Book House</a:t>
            </a:r>
          </a:p>
          <a:p>
            <a:r>
              <a:rPr lang="en-US" sz="2000" dirty="0" smtClean="0"/>
              <a:t>THE MESSIAH TEXTS – Raphael </a:t>
            </a:r>
            <a:r>
              <a:rPr lang="en-US" sz="2000" dirty="0" err="1" smtClean="0"/>
              <a:t>Patai</a:t>
            </a:r>
            <a:r>
              <a:rPr lang="en-US" sz="2000" dirty="0" smtClean="0"/>
              <a:t>, Avon Books</a:t>
            </a:r>
          </a:p>
          <a:p>
            <a:r>
              <a:rPr lang="en-US" sz="2000" dirty="0" smtClean="0"/>
              <a:t>THE FIFTY-THIRD CHAPTER OF ISAIAH ACCORDING TO THE JEWISH INTERPRETERS, </a:t>
            </a:r>
            <a:r>
              <a:rPr lang="en-US" sz="2000" dirty="0" err="1" smtClean="0"/>
              <a:t>Ktav</a:t>
            </a:r>
            <a:r>
              <a:rPr lang="en-US" sz="2000" dirty="0" smtClean="0"/>
              <a:t> Publishing House</a:t>
            </a:r>
          </a:p>
          <a:p>
            <a:endParaRPr lang="en-US" sz="2000" dirty="0"/>
          </a:p>
          <a:p>
            <a:r>
              <a:rPr lang="en-US" sz="2000" dirty="0" smtClean="0"/>
              <a:t>…and many others!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51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#1  Sages of old believed the text referred to the Messiah</a:t>
            </a:r>
          </a:p>
          <a:p>
            <a:r>
              <a:rPr lang="en-US" sz="2800" dirty="0" smtClean="0"/>
              <a:t>#2 The ‘pronouns’ within the text</a:t>
            </a:r>
          </a:p>
          <a:p>
            <a:r>
              <a:rPr lang="en-US" sz="2800" dirty="0" smtClean="0"/>
              <a:t>#3 Innocence of the ‘sufferer’</a:t>
            </a:r>
          </a:p>
          <a:p>
            <a:r>
              <a:rPr lang="en-US" sz="2800" dirty="0" smtClean="0"/>
              <a:t>-many more connections-</a:t>
            </a:r>
          </a:p>
          <a:p>
            <a:endParaRPr lang="en-US" sz="2800" dirty="0"/>
          </a:p>
          <a:p>
            <a:r>
              <a:rPr lang="en-US" sz="2800" dirty="0" smtClean="0"/>
              <a:t>One source: </a:t>
            </a:r>
            <a:r>
              <a:rPr lang="en-US" sz="2800" dirty="0" err="1" smtClean="0"/>
              <a:t>Dr</a:t>
            </a:r>
            <a:r>
              <a:rPr lang="en-US" sz="2800" dirty="0" smtClean="0"/>
              <a:t> Michael </a:t>
            </a:r>
            <a:r>
              <a:rPr lang="en-US" sz="2800" dirty="0" err="1" smtClean="0"/>
              <a:t>Rydelnik</a:t>
            </a:r>
            <a:r>
              <a:rPr lang="en-US" sz="2800" dirty="0" smtClean="0"/>
              <a:t>, Chairman of the Jewish Studies </a:t>
            </a:r>
            <a:r>
              <a:rPr lang="en-US" sz="2800" dirty="0" err="1" smtClean="0"/>
              <a:t>Dept</a:t>
            </a:r>
            <a:r>
              <a:rPr lang="en-US" sz="2800" dirty="0" smtClean="0"/>
              <a:t>, Moody bible institute.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 way is this particular text referring to Israel as the ‘suffering servant’, only Messiah fits this particular reading.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91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657"/>
            <a:ext cx="7772400" cy="1186543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The ‘arm’ of YHWH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15400" cy="17526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/>
              <a:t>Exo</a:t>
            </a:r>
            <a:r>
              <a:rPr lang="en-US" sz="2800" dirty="0"/>
              <a:t> 6:5  And I </a:t>
            </a:r>
            <a:r>
              <a:rPr lang="en-US" sz="2800" dirty="0" smtClean="0"/>
              <a:t>(YHWH) have </a:t>
            </a:r>
            <a:r>
              <a:rPr lang="en-US" sz="2800" dirty="0"/>
              <a:t>also heard the groaning of the children of Israel, whom the Egyptians keep in bondage; and I have remembered my covenant. </a:t>
            </a:r>
            <a:r>
              <a:rPr lang="en-US" sz="2800" dirty="0" err="1" smtClean="0"/>
              <a:t>Exo</a:t>
            </a:r>
            <a:r>
              <a:rPr lang="en-US" sz="2800" dirty="0" smtClean="0"/>
              <a:t> </a:t>
            </a:r>
            <a:r>
              <a:rPr lang="en-US" sz="2800" dirty="0"/>
              <a:t>6:6  Wherefore say unto the children of Israel, I </a:t>
            </a:r>
            <a:r>
              <a:rPr lang="en-US" sz="2800" i="1" dirty="0"/>
              <a:t>am</a:t>
            </a:r>
            <a:r>
              <a:rPr lang="en-US" sz="2800" dirty="0"/>
              <a:t> </a:t>
            </a:r>
            <a:r>
              <a:rPr lang="en-US" sz="2800" dirty="0" smtClean="0"/>
              <a:t>YHWH, </a:t>
            </a:r>
            <a:r>
              <a:rPr lang="en-US" sz="2800" dirty="0"/>
              <a:t>and I will bring you out from under the burdens of the Egyptians, and I will rid you out of their bondage, and I will redeem you with a </a:t>
            </a:r>
            <a:r>
              <a:rPr lang="en-US" sz="2800" u="sng" dirty="0"/>
              <a:t>stretched out </a:t>
            </a:r>
            <a:r>
              <a:rPr lang="en-US" sz="2800" b="1" u="sng" dirty="0" smtClean="0"/>
              <a:t>ARM (H2220 –Zeroah)</a:t>
            </a:r>
            <a:r>
              <a:rPr lang="en-US" sz="2800" dirty="0" smtClean="0"/>
              <a:t>, </a:t>
            </a:r>
            <a:r>
              <a:rPr lang="en-US" sz="2800" dirty="0"/>
              <a:t>and with great judgments: </a:t>
            </a:r>
            <a:r>
              <a:rPr lang="en-US" sz="2800" dirty="0" err="1" smtClean="0"/>
              <a:t>Exo</a:t>
            </a:r>
            <a:r>
              <a:rPr lang="en-US" sz="2800" dirty="0" smtClean="0"/>
              <a:t> </a:t>
            </a:r>
            <a:r>
              <a:rPr lang="en-US" sz="2800" dirty="0"/>
              <a:t>6:7  And I will take you to me for a people, and I </a:t>
            </a:r>
            <a:r>
              <a:rPr lang="en-US" sz="2800" dirty="0" smtClean="0"/>
              <a:t>shall be your Elohim: </a:t>
            </a:r>
            <a:r>
              <a:rPr lang="en-US" sz="2800" dirty="0"/>
              <a:t>and ye shall know that I </a:t>
            </a:r>
            <a:r>
              <a:rPr lang="en-US" sz="2800" i="1" dirty="0"/>
              <a:t>am</a:t>
            </a:r>
            <a:r>
              <a:rPr lang="en-US" sz="2800" dirty="0"/>
              <a:t> </a:t>
            </a:r>
            <a:r>
              <a:rPr lang="en-US" sz="2800" dirty="0" smtClean="0"/>
              <a:t>YHWH your Elohim, </a:t>
            </a:r>
            <a:r>
              <a:rPr lang="en-US" sz="2800" dirty="0"/>
              <a:t>which </a:t>
            </a:r>
            <a:r>
              <a:rPr lang="en-US" sz="2800" dirty="0" err="1"/>
              <a:t>bringeth</a:t>
            </a:r>
            <a:r>
              <a:rPr lang="en-US" sz="2800" dirty="0"/>
              <a:t> you out from under the burdens of the Egyptians.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791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 occurrence: Gen 49:24 (blessing of Joseph), First time here when YHWH uses this word…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50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The ‘Arm’ of YHWH in the Brit </a:t>
            </a:r>
            <a:r>
              <a:rPr lang="en-US" sz="3600" b="1" u="sng" dirty="0" err="1" smtClean="0"/>
              <a:t>Chadasha</a:t>
            </a:r>
            <a:endParaRPr lang="en-US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82600" y="83059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 else do we see this arm in the Brit </a:t>
            </a:r>
            <a:r>
              <a:rPr lang="en-US" sz="2800" dirty="0" err="1" smtClean="0"/>
              <a:t>Chadasha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1362277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Luk</a:t>
            </a:r>
            <a:r>
              <a:rPr lang="en-US" sz="2800" dirty="0"/>
              <a:t> 1:51  He hath shewed strength with his </a:t>
            </a:r>
            <a:r>
              <a:rPr lang="en-US" sz="2800" dirty="0" smtClean="0"/>
              <a:t>arm (G1023); </a:t>
            </a:r>
            <a:r>
              <a:rPr lang="en-US" sz="2800" dirty="0"/>
              <a:t>he hath scattered the proud in the imagination of their hearts.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4544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 13:17  The God of this people of Israel chose our fathers, and exalted the people when they dwelt as strangers in the land of Egypt, and with an high </a:t>
            </a:r>
            <a:r>
              <a:rPr lang="en-US" sz="2800" dirty="0" smtClean="0"/>
              <a:t>arm (G1023) </a:t>
            </a:r>
            <a:r>
              <a:rPr lang="en-US" sz="2800" dirty="0"/>
              <a:t>brought he them out of it. </a:t>
            </a:r>
          </a:p>
        </p:txBody>
      </p:sp>
    </p:spTree>
    <p:extLst>
      <p:ext uri="{BB962C8B-B14F-4D97-AF65-F5344CB8AC3E}">
        <p14:creationId xmlns:p14="http://schemas.microsoft.com/office/powerpoint/2010/main" val="26788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G1023  </a:t>
            </a:r>
            <a:r>
              <a:rPr lang="en-US" u="sng" dirty="0" err="1" smtClean="0"/>
              <a:t>brachion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228600" y="35052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G1023  (Strong’s)</a:t>
            </a:r>
            <a:endParaRPr lang="en-US" sz="2800" dirty="0"/>
          </a:p>
          <a:p>
            <a:r>
              <a:rPr lang="el-GR" sz="2800" dirty="0" smtClean="0"/>
              <a:t>Β</a:t>
            </a:r>
            <a:r>
              <a:rPr lang="vi-VN" sz="2800" dirty="0" smtClean="0"/>
              <a:t>ραχίων</a:t>
            </a:r>
            <a:r>
              <a:rPr lang="en-US" sz="2800" dirty="0" smtClean="0"/>
              <a:t>  </a:t>
            </a:r>
            <a:r>
              <a:rPr lang="en-US" sz="2800" dirty="0" err="1" smtClean="0"/>
              <a:t>brachio</a:t>
            </a:r>
            <a:r>
              <a:rPr lang="en-US" sz="2800" dirty="0" err="1"/>
              <a:t>̄</a:t>
            </a:r>
            <a:r>
              <a:rPr lang="en-US" sz="2800" dirty="0" err="1" smtClean="0"/>
              <a:t>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brakh</a:t>
            </a:r>
            <a:r>
              <a:rPr lang="en-US" sz="2800" i="1" dirty="0" smtClean="0"/>
              <a:t>-</a:t>
            </a:r>
            <a:r>
              <a:rPr lang="en-US" sz="2800" i="1" dirty="0" err="1" smtClean="0"/>
              <a:t>ee</a:t>
            </a:r>
            <a:r>
              <a:rPr lang="en-US" sz="2800" i="1" dirty="0"/>
              <a:t>'-own</a:t>
            </a:r>
            <a:endParaRPr lang="en-US" sz="2800" dirty="0"/>
          </a:p>
          <a:p>
            <a:r>
              <a:rPr lang="en-US" sz="2800" dirty="0"/>
              <a:t>Properly a compound of G1024, but apparently in the sense of βρά</a:t>
            </a:r>
            <a:r>
              <a:rPr lang="en-US" sz="2800" dirty="0" err="1"/>
              <a:t>σσω</a:t>
            </a:r>
            <a:r>
              <a:rPr lang="en-US" sz="2800" dirty="0"/>
              <a:t> </a:t>
            </a:r>
            <a:r>
              <a:rPr lang="en-US" sz="2800" dirty="0" err="1"/>
              <a:t>brasso</a:t>
            </a:r>
            <a:r>
              <a:rPr lang="en-US" sz="2800" dirty="0"/>
              <a:t>̄ (to </a:t>
            </a:r>
            <a:r>
              <a:rPr lang="en-US" sz="2800" i="1" dirty="0"/>
              <a:t>wield</a:t>
            </a:r>
            <a:r>
              <a:rPr lang="en-US" sz="2800" dirty="0"/>
              <a:t>); the </a:t>
            </a:r>
            <a:r>
              <a:rPr lang="en-US" sz="2800" i="1" dirty="0"/>
              <a:t>arm</a:t>
            </a:r>
            <a:r>
              <a:rPr lang="en-US" sz="2800" dirty="0"/>
              <a:t>, </a:t>
            </a:r>
            <a:r>
              <a:rPr lang="en-US" sz="2800" b="1" dirty="0"/>
              <a:t>that is, (figuratively) strength: - arm</a:t>
            </a:r>
            <a:r>
              <a:rPr lang="en-US" sz="28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5174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G1023  (Thayer’s Greek Lexicon)</a:t>
            </a:r>
            <a:endParaRPr lang="en-US" sz="2800" dirty="0"/>
          </a:p>
          <a:p>
            <a:r>
              <a:rPr lang="el-GR" sz="2800" dirty="0" smtClean="0"/>
              <a:t>Β</a:t>
            </a:r>
            <a:r>
              <a:rPr lang="vi-VN" sz="2800" dirty="0" smtClean="0"/>
              <a:t>ραχίων</a:t>
            </a:r>
            <a:r>
              <a:rPr lang="en-US" sz="2800" dirty="0" smtClean="0"/>
              <a:t> </a:t>
            </a:r>
            <a:r>
              <a:rPr lang="en-US" sz="2800" dirty="0" err="1" smtClean="0"/>
              <a:t>brachio</a:t>
            </a:r>
            <a:r>
              <a:rPr lang="en-US" sz="2800" dirty="0" err="1"/>
              <a:t>̄n</a:t>
            </a:r>
            <a:endParaRPr lang="en-US" sz="2800" dirty="0"/>
          </a:p>
          <a:p>
            <a:r>
              <a:rPr lang="en-US" sz="2800" b="1" dirty="0"/>
              <a:t>Thayer Definition:</a:t>
            </a:r>
            <a:endParaRPr lang="en-US" sz="2800" dirty="0"/>
          </a:p>
          <a:p>
            <a:r>
              <a:rPr lang="en-US" sz="2800" dirty="0"/>
              <a:t>1) the arm</a:t>
            </a:r>
          </a:p>
          <a:p>
            <a:r>
              <a:rPr lang="en-US" sz="2800" dirty="0"/>
              <a:t>1a) </a:t>
            </a:r>
            <a:r>
              <a:rPr lang="en-US" sz="2800" b="1" u="sng" dirty="0"/>
              <a:t>the arm of </a:t>
            </a:r>
            <a:r>
              <a:rPr lang="en-US" sz="2800" b="1" u="sng" dirty="0" smtClean="0"/>
              <a:t>Elohim </a:t>
            </a:r>
            <a:r>
              <a:rPr lang="en-US" sz="2800" b="1" u="sng" dirty="0"/>
              <a:t>is a Hebrew idiom for the might </a:t>
            </a:r>
            <a:r>
              <a:rPr lang="en-US" sz="2800" b="1" u="sng" dirty="0" smtClean="0"/>
              <a:t>and power of Elohim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7912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One of the Septuagint related words in Hebrew is H2220 – Zeroah= Ex 6:6,Dt 5:15, Ps 98:1, Isa 30:30;40:10;52:10;53:1…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7425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002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Isa 40:10  </a:t>
            </a:r>
            <a:r>
              <a:rPr lang="en-US" sz="2800" dirty="0" smtClean="0"/>
              <a:t>Behold</a:t>
            </a:r>
            <a:r>
              <a:rPr lang="en-US" sz="2800" dirty="0"/>
              <a:t>, the Adonai YHWH will come with strong </a:t>
            </a:r>
            <a:r>
              <a:rPr lang="en-US" sz="2800" i="1" dirty="0"/>
              <a:t>hand,</a:t>
            </a:r>
            <a:r>
              <a:rPr lang="en-US" sz="2800" dirty="0"/>
              <a:t> and his arm shall rule for him: behold, his reward </a:t>
            </a:r>
            <a:r>
              <a:rPr lang="en-US" sz="2800" i="1" dirty="0"/>
              <a:t>is</a:t>
            </a:r>
            <a:r>
              <a:rPr lang="en-US" sz="2800" dirty="0"/>
              <a:t> with him, and his work before him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96333" y="3276600"/>
            <a:ext cx="85513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That </a:t>
            </a:r>
            <a:r>
              <a:rPr lang="en-US" sz="2800" dirty="0"/>
              <a:t>our Heavenly Father will send His Son, Messiah </a:t>
            </a:r>
            <a:r>
              <a:rPr lang="en-US" sz="2800" dirty="0" smtClean="0"/>
              <a:t>Yeshua</a:t>
            </a:r>
            <a:r>
              <a:rPr lang="en-US" sz="2800" dirty="0"/>
              <a:t>, who will bring the reward of the Father with him and Messiah </a:t>
            </a:r>
            <a:r>
              <a:rPr lang="en-US" sz="2800" dirty="0" smtClean="0"/>
              <a:t>Yeshua </a:t>
            </a:r>
            <a:r>
              <a:rPr lang="en-US" sz="2800" dirty="0"/>
              <a:t>has been given the authority from the Father to rule and reign. Does this statement line up with the following scriptures?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everything we have looked at today, what can we conclude from the following verse?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3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Mat 2:6  And thou Bethlehem, in the land of Juda, art not the least among the princes of Juda: for out of thee shall come a Governor, that </a:t>
            </a:r>
            <a:r>
              <a:rPr lang="en-US" sz="2800" u="sng" dirty="0"/>
              <a:t>shall rule my people Israel</a:t>
            </a:r>
            <a:r>
              <a:rPr lang="en-US" sz="2800" dirty="0"/>
              <a:t>. [Matthew is quoting a scripture from Micah 5:2]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74838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Eze</a:t>
            </a:r>
            <a:r>
              <a:rPr lang="en-US" sz="2800" dirty="0"/>
              <a:t> 20:33-34  As I live, </a:t>
            </a:r>
            <a:r>
              <a:rPr lang="en-US" sz="2800" dirty="0" err="1"/>
              <a:t>saith</a:t>
            </a:r>
            <a:r>
              <a:rPr lang="en-US" sz="2800" dirty="0"/>
              <a:t> </a:t>
            </a:r>
            <a:r>
              <a:rPr lang="en-US" sz="2800" dirty="0" smtClean="0"/>
              <a:t>Adonai YHWH, </a:t>
            </a:r>
            <a:r>
              <a:rPr lang="en-US" sz="2800" dirty="0"/>
              <a:t>surely with a mighty hand, and </a:t>
            </a:r>
            <a:r>
              <a:rPr lang="en-US" sz="2800" u="sng" dirty="0"/>
              <a:t>with a stretched out arm</a:t>
            </a:r>
            <a:r>
              <a:rPr lang="en-US" sz="2800" dirty="0"/>
              <a:t>, and with fury poured out, will I rule over you: And I will bring you out from the people, and will gather you out of the countries wherein ye are scattered, with a mighty hand, and </a:t>
            </a:r>
            <a:r>
              <a:rPr lang="en-US" sz="2800" u="sng" dirty="0"/>
              <a:t>with a stretched out arm</a:t>
            </a:r>
            <a:r>
              <a:rPr lang="en-US" sz="2800" dirty="0"/>
              <a:t>, and with fury poured out.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2578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(This is a prophecy concerning the second coming of Messiah.)</a:t>
            </a:r>
            <a:endParaRPr lang="en-US" sz="28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891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Isa 40:10  “Behold</a:t>
            </a:r>
            <a:r>
              <a:rPr lang="en-US" sz="2800" dirty="0" smtClean="0"/>
              <a:t>, Adonai YHWH will </a:t>
            </a:r>
            <a:r>
              <a:rPr lang="en-US" sz="2800" dirty="0"/>
              <a:t>come with strong </a:t>
            </a:r>
            <a:r>
              <a:rPr lang="en-US" sz="2800" i="1" dirty="0"/>
              <a:t>hand,</a:t>
            </a:r>
            <a:r>
              <a:rPr lang="en-US" sz="2800" dirty="0"/>
              <a:t> and his arm shall rule for him: behold, his reward </a:t>
            </a:r>
            <a:r>
              <a:rPr lang="en-US" sz="2800" i="1" dirty="0"/>
              <a:t>is</a:t>
            </a:r>
            <a:r>
              <a:rPr lang="en-US" sz="2800" dirty="0"/>
              <a:t> with him, and his work before him.”</a:t>
            </a:r>
            <a:endParaRPr lang="en-US" sz="28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630627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Does Yeshua talk about this prophecy in the Brit </a:t>
            </a:r>
            <a:r>
              <a:rPr lang="en-US" sz="2800" dirty="0" err="1" smtClean="0"/>
              <a:t>Chadasha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25908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Based on what we know, here is one interpretation:</a:t>
            </a:r>
            <a:endParaRPr lang="en-US" sz="2800" dirty="0"/>
          </a:p>
          <a:p>
            <a:r>
              <a:rPr lang="en-US" sz="2800" dirty="0"/>
              <a:t>Isa 40:10  “Behold, </a:t>
            </a:r>
            <a:r>
              <a:rPr lang="en-US" sz="2800" dirty="0" smtClean="0"/>
              <a:t>Adonai YHWH will </a:t>
            </a:r>
            <a:r>
              <a:rPr lang="en-US" sz="2800" dirty="0"/>
              <a:t>come with strong </a:t>
            </a:r>
            <a:r>
              <a:rPr lang="en-US" sz="2800" i="1" dirty="0"/>
              <a:t>hand,</a:t>
            </a:r>
            <a:r>
              <a:rPr lang="en-US" sz="2800" dirty="0"/>
              <a:t> and his Son, Messiah </a:t>
            </a:r>
            <a:r>
              <a:rPr lang="en-US" sz="2800" dirty="0" smtClean="0"/>
              <a:t>Yeshua </a:t>
            </a:r>
            <a:r>
              <a:rPr lang="en-US" sz="2800" dirty="0"/>
              <a:t>shall rule for his Heavenly Father- Almighty YHWH (Rev 20:4): behold, the Heavenly Father’s reward </a:t>
            </a:r>
            <a:r>
              <a:rPr lang="en-US" sz="2800" i="1" dirty="0" smtClean="0"/>
              <a:t>is</a:t>
            </a:r>
            <a:r>
              <a:rPr lang="en-US" sz="2800" dirty="0" smtClean="0"/>
              <a:t> </a:t>
            </a:r>
            <a:r>
              <a:rPr lang="en-US" sz="2800" dirty="0"/>
              <a:t>with his Son, Messiah </a:t>
            </a:r>
            <a:r>
              <a:rPr lang="en-US" sz="2800" dirty="0" smtClean="0"/>
              <a:t>Yeshua </a:t>
            </a:r>
            <a:r>
              <a:rPr lang="en-US" sz="2800" dirty="0"/>
              <a:t>(Rev 22:12), and his work before him.” </a:t>
            </a:r>
          </a:p>
        </p:txBody>
      </p:sp>
    </p:spTree>
    <p:extLst>
      <p:ext uri="{BB962C8B-B14F-4D97-AF65-F5344CB8AC3E}">
        <p14:creationId xmlns:p14="http://schemas.microsoft.com/office/powerpoint/2010/main" val="391994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Mat 16:27  For the Son of man shall come in the glory of his Father with his angels; and then he shall reward every man according to his works.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237476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Rev 19:15  And out of his (</a:t>
            </a:r>
            <a:r>
              <a:rPr lang="en-US" sz="2800" dirty="0" smtClean="0"/>
              <a:t>Yeshua</a:t>
            </a:r>
            <a:r>
              <a:rPr lang="en-US" sz="2800" dirty="0"/>
              <a:t>) mouth goes a sharp sword, that with it he (</a:t>
            </a:r>
            <a:r>
              <a:rPr lang="en-US" sz="2800" dirty="0" smtClean="0"/>
              <a:t>Yeshua</a:t>
            </a:r>
            <a:r>
              <a:rPr lang="en-US" sz="2800" dirty="0"/>
              <a:t>) should smite the nations: </a:t>
            </a:r>
            <a:r>
              <a:rPr lang="en-US" sz="2800" u="sng" dirty="0"/>
              <a:t>and he (</a:t>
            </a:r>
            <a:r>
              <a:rPr lang="en-US" sz="2800" u="sng" dirty="0" smtClean="0"/>
              <a:t>Yeshua</a:t>
            </a:r>
            <a:r>
              <a:rPr lang="en-US" sz="2800" u="sng" dirty="0"/>
              <a:t>) shall rule them with a rod of iron</a:t>
            </a:r>
            <a:r>
              <a:rPr lang="en-US" sz="2800" dirty="0"/>
              <a:t>: and he (</a:t>
            </a:r>
            <a:r>
              <a:rPr lang="en-US" sz="2800" dirty="0" smtClean="0"/>
              <a:t>Yeshua</a:t>
            </a:r>
            <a:r>
              <a:rPr lang="en-US" sz="2800" dirty="0"/>
              <a:t>) </a:t>
            </a:r>
            <a:r>
              <a:rPr lang="en-US" sz="2800" dirty="0" err="1"/>
              <a:t>treadeth</a:t>
            </a:r>
            <a:r>
              <a:rPr lang="en-US" sz="2800" dirty="0"/>
              <a:t> the winepress of the fierceness and wrath of Almighty God (Our Heavenly Father).</a:t>
            </a:r>
            <a:endParaRPr lang="en-US" sz="2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8768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Rev 2:27  And </a:t>
            </a:r>
            <a:r>
              <a:rPr lang="en-US" sz="2800" dirty="0" smtClean="0"/>
              <a:t>he (overcomers) </a:t>
            </a:r>
            <a:r>
              <a:rPr lang="en-US" sz="2800" dirty="0"/>
              <a:t>shall rule </a:t>
            </a:r>
            <a:r>
              <a:rPr lang="en-US" sz="2800" dirty="0" smtClean="0"/>
              <a:t>them (nations) </a:t>
            </a:r>
            <a:r>
              <a:rPr lang="en-US" sz="2800" dirty="0"/>
              <a:t>with a rod of iron; as the vessels of a potter shall they be broken to shivers: </a:t>
            </a:r>
            <a:r>
              <a:rPr lang="en-US" sz="2800" u="sng" dirty="0"/>
              <a:t>even as I (</a:t>
            </a:r>
            <a:r>
              <a:rPr lang="en-US" sz="2800" u="sng" dirty="0" smtClean="0"/>
              <a:t>Yeshua</a:t>
            </a:r>
            <a:r>
              <a:rPr lang="en-US" sz="2800" u="sng" dirty="0"/>
              <a:t>) received (</a:t>
            </a:r>
            <a:r>
              <a:rPr lang="en-US" sz="2800" u="sng" dirty="0" err="1"/>
              <a:t>rulership</a:t>
            </a:r>
            <a:r>
              <a:rPr lang="en-US" sz="2800" u="sng" dirty="0"/>
              <a:t>) of my Father</a:t>
            </a:r>
            <a:r>
              <a:rPr lang="en-US" sz="2800" dirty="0"/>
              <a:t>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622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Rev 20:6  Blessed and holy </a:t>
            </a:r>
            <a:r>
              <a:rPr lang="en-US" sz="2400" i="1" dirty="0"/>
              <a:t>is</a:t>
            </a:r>
            <a:r>
              <a:rPr lang="en-US" sz="2400" dirty="0"/>
              <a:t> he that hath part in the first resurrection: on such the second death hath no power, but they shall be priests of </a:t>
            </a:r>
            <a:r>
              <a:rPr lang="en-US" sz="2400" dirty="0" smtClean="0"/>
              <a:t>Elohim </a:t>
            </a:r>
            <a:r>
              <a:rPr lang="en-US" sz="2400" dirty="0"/>
              <a:t>(the Father) and of </a:t>
            </a:r>
            <a:r>
              <a:rPr lang="en-US" sz="2400" dirty="0" smtClean="0"/>
              <a:t>Messiah (the Son), </a:t>
            </a:r>
            <a:r>
              <a:rPr lang="en-US" sz="2400" dirty="0"/>
              <a:t>and shall reign with him (Messiah </a:t>
            </a:r>
            <a:r>
              <a:rPr lang="en-US" sz="2400" dirty="0" smtClean="0"/>
              <a:t>Yeshua</a:t>
            </a:r>
            <a:r>
              <a:rPr lang="en-US" sz="2400" dirty="0"/>
              <a:t>) a thousand years.</a:t>
            </a:r>
            <a:endParaRPr lang="en-US" sz="24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5281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1Co 15:24-28  Then </a:t>
            </a:r>
            <a:r>
              <a:rPr lang="en-US" sz="2400" i="1" dirty="0"/>
              <a:t>cometh</a:t>
            </a:r>
            <a:r>
              <a:rPr lang="en-US" sz="2400" dirty="0"/>
              <a:t> the end, when he (</a:t>
            </a:r>
            <a:r>
              <a:rPr lang="en-US" sz="2400" dirty="0" smtClean="0"/>
              <a:t>Yeshua</a:t>
            </a:r>
            <a:r>
              <a:rPr lang="en-US" sz="2400" dirty="0"/>
              <a:t>) shall have delivered up the kingdom to God, even the Father; when he (</a:t>
            </a:r>
            <a:r>
              <a:rPr lang="en-US" sz="2400" dirty="0" smtClean="0"/>
              <a:t>Yeshua</a:t>
            </a:r>
            <a:r>
              <a:rPr lang="en-US" sz="2400" dirty="0"/>
              <a:t>) shall have put down all rule and all authority and power.  For he (</a:t>
            </a:r>
            <a:r>
              <a:rPr lang="en-US" sz="2400" dirty="0" smtClean="0"/>
              <a:t>Yeshua</a:t>
            </a:r>
            <a:r>
              <a:rPr lang="en-US" sz="2400" dirty="0"/>
              <a:t>) must reign, till he (</a:t>
            </a:r>
            <a:r>
              <a:rPr lang="en-US" sz="2400" dirty="0" smtClean="0"/>
              <a:t>Yeshua</a:t>
            </a:r>
            <a:r>
              <a:rPr lang="en-US" sz="2400" dirty="0"/>
              <a:t>) hath put all enemies under his (</a:t>
            </a:r>
            <a:r>
              <a:rPr lang="en-US" sz="2400" dirty="0" err="1" smtClean="0"/>
              <a:t>Yeshua’s</a:t>
            </a:r>
            <a:r>
              <a:rPr lang="en-US" sz="2400" dirty="0"/>
              <a:t>) feet. The last enemy </a:t>
            </a:r>
            <a:r>
              <a:rPr lang="en-US" sz="2400" i="1" dirty="0"/>
              <a:t>that</a:t>
            </a:r>
            <a:r>
              <a:rPr lang="en-US" sz="2400" dirty="0"/>
              <a:t> shall be destroyed </a:t>
            </a:r>
            <a:r>
              <a:rPr lang="en-US" sz="2400" i="1" dirty="0"/>
              <a:t>is</a:t>
            </a:r>
            <a:r>
              <a:rPr lang="en-US" sz="2400" dirty="0"/>
              <a:t> death. For he hath put all things under his feet. But when he </a:t>
            </a:r>
            <a:r>
              <a:rPr lang="en-US" sz="2400" dirty="0" err="1"/>
              <a:t>saith</a:t>
            </a:r>
            <a:r>
              <a:rPr lang="en-US" sz="2400" dirty="0"/>
              <a:t> all things are put under </a:t>
            </a:r>
            <a:r>
              <a:rPr lang="en-US" sz="2400" i="1" dirty="0"/>
              <a:t>him, it is</a:t>
            </a:r>
            <a:r>
              <a:rPr lang="en-US" sz="2400" dirty="0"/>
              <a:t> manifest that he is excepted, which did put all things under him. And when all things shall be subdued unto him (</a:t>
            </a:r>
            <a:r>
              <a:rPr lang="en-US" sz="2400" dirty="0" smtClean="0"/>
              <a:t>Yeshua</a:t>
            </a:r>
            <a:r>
              <a:rPr lang="en-US" sz="2400" dirty="0"/>
              <a:t>), then shall the Son (</a:t>
            </a:r>
            <a:r>
              <a:rPr lang="en-US" sz="2400" dirty="0" smtClean="0"/>
              <a:t>Yeshua</a:t>
            </a:r>
            <a:r>
              <a:rPr lang="en-US" sz="2400" dirty="0"/>
              <a:t>) also himself be subject unto him (Heavenly Father) that put all things under him (</a:t>
            </a:r>
            <a:r>
              <a:rPr lang="en-US" sz="2400" dirty="0" smtClean="0"/>
              <a:t>Yeshua</a:t>
            </a:r>
            <a:r>
              <a:rPr lang="en-US" sz="2400" dirty="0"/>
              <a:t>), that God (Heavenly Father) may be all in all.</a:t>
            </a:r>
            <a:endParaRPr lang="en-US" sz="24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90779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(Messiah will rule and reign for a set time until all enemies are under his feet (Psalm 110), then he will be subject to the rule and reign of </a:t>
            </a:r>
            <a:r>
              <a:rPr lang="en-US" i="1" dirty="0" smtClean="0"/>
              <a:t>his Heavenly Father and our Heavenly Father)</a:t>
            </a:r>
            <a:endParaRPr lang="en-U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165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Our Heavenly Father will send his Son Messiah Yeshua, a second time, to console and redeem Israel. He will return as </a:t>
            </a:r>
            <a:r>
              <a:rPr lang="en-US" sz="2800" dirty="0" err="1"/>
              <a:t>Moshiach</a:t>
            </a:r>
            <a:r>
              <a:rPr lang="en-US" sz="2800" dirty="0"/>
              <a:t> Ben David- executing judgment and justice on the ungodly (Jude 1:14-16) and bringing the reward of salvation unto those who believe and practice righteousness (Rev 14:12). These are comforting words to those who love and embrace our Heavenly Father- His Word and His Son, Messiah Yahshua, </a:t>
            </a:r>
            <a:r>
              <a:rPr lang="en-US" sz="2800" b="1" u="sng" dirty="0"/>
              <a:t>who is the ‘zeroah’ of YHWH</a:t>
            </a:r>
            <a:r>
              <a:rPr lang="en-US" sz="2800" dirty="0"/>
              <a:t>!</a:t>
            </a:r>
            <a:endParaRPr lang="en-US" sz="28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4648200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Psa</a:t>
            </a:r>
            <a:r>
              <a:rPr lang="en-US" sz="2800" dirty="0"/>
              <a:t> 98:1  </a:t>
            </a:r>
            <a:r>
              <a:rPr lang="en-US" sz="2800" dirty="0" smtClean="0"/>
              <a:t>O </a:t>
            </a:r>
            <a:r>
              <a:rPr lang="en-US" sz="2800" dirty="0"/>
              <a:t>sing unto </a:t>
            </a:r>
            <a:r>
              <a:rPr lang="en-US" sz="2800" dirty="0" smtClean="0"/>
              <a:t>YHWH a </a:t>
            </a:r>
            <a:r>
              <a:rPr lang="en-US" sz="2800" dirty="0"/>
              <a:t>new song; for he hath done </a:t>
            </a:r>
            <a:r>
              <a:rPr lang="en-US" sz="2800" dirty="0" err="1"/>
              <a:t>marvellous</a:t>
            </a:r>
            <a:r>
              <a:rPr lang="en-US" sz="2800" dirty="0"/>
              <a:t> things: his right hand, and </a:t>
            </a:r>
            <a:r>
              <a:rPr lang="en-US" sz="2800" u="sng" dirty="0"/>
              <a:t>his holy </a:t>
            </a:r>
            <a:r>
              <a:rPr lang="en-US" sz="2800" u="sng" dirty="0" smtClean="0"/>
              <a:t>arm (Yeshua)</a:t>
            </a:r>
            <a:r>
              <a:rPr lang="en-US" sz="2800" dirty="0" smtClean="0"/>
              <a:t>, </a:t>
            </a:r>
            <a:r>
              <a:rPr lang="en-US" sz="2800" dirty="0"/>
              <a:t>hath gotten him the victory</a:t>
            </a:r>
            <a:r>
              <a:rPr lang="en-US" sz="2800" dirty="0" smtClean="0"/>
              <a:t>. !!!</a:t>
            </a:r>
            <a:endParaRPr lang="en-US" sz="2800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61722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/>
              <a:t>HalelluYah</a:t>
            </a:r>
            <a:r>
              <a:rPr lang="en-US" sz="2800" dirty="0" smtClean="0"/>
              <a:t> &amp; Amein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16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199"/>
            <a:ext cx="71150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u="sng" dirty="0" smtClean="0"/>
              <a:t>The </a:t>
            </a:r>
            <a:r>
              <a:rPr lang="en-US" sz="4800" b="1" u="sng" dirty="0"/>
              <a:t>H</a:t>
            </a:r>
            <a:r>
              <a:rPr lang="en-US" sz="4800" b="1" u="sng" dirty="0" smtClean="0"/>
              <a:t>ebrew word for ‘Arm’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685800" y="982176"/>
            <a:ext cx="79351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6000" dirty="0">
                <a:latin typeface="BibliaLS" panose="02000000000000000000" pitchFamily="2" charset="-79"/>
                <a:cs typeface="BibliaLS" panose="02000000000000000000" pitchFamily="2" charset="-79"/>
              </a:rPr>
              <a:t>זרוע</a:t>
            </a:r>
            <a:r>
              <a:rPr lang="en-US" sz="6000" dirty="0">
                <a:latin typeface="BibliaLS" panose="02000000000000000000" pitchFamily="2" charset="-79"/>
                <a:cs typeface="BibliaLS" panose="02000000000000000000" pitchFamily="2" charset="-79"/>
              </a:rPr>
              <a:t>  /  </a:t>
            </a:r>
            <a:r>
              <a:rPr lang="he-IL" sz="6000" dirty="0">
                <a:latin typeface="BibliaLS" panose="02000000000000000000" pitchFamily="2" charset="-79"/>
                <a:cs typeface="BibliaLS" panose="02000000000000000000" pitchFamily="2" charset="-79"/>
              </a:rPr>
              <a:t>זרעה</a:t>
            </a:r>
            <a:r>
              <a:rPr lang="en-US" sz="6000" dirty="0">
                <a:latin typeface="BibliaLS" panose="02000000000000000000" pitchFamily="2" charset="-79"/>
                <a:cs typeface="BibliaLS" panose="02000000000000000000" pitchFamily="2" charset="-79"/>
              </a:rPr>
              <a:t>  /  </a:t>
            </a:r>
            <a:r>
              <a:rPr lang="he-IL" sz="6000" dirty="0">
                <a:latin typeface="BibliaLS" panose="02000000000000000000" pitchFamily="2" charset="-79"/>
                <a:cs typeface="BibliaLS" panose="02000000000000000000" pitchFamily="2" charset="-79"/>
              </a:rPr>
              <a:t>זרועה</a:t>
            </a:r>
            <a:r>
              <a:rPr lang="en-US" sz="6000" dirty="0">
                <a:latin typeface="BibliaLS" panose="02000000000000000000" pitchFamily="2" charset="-79"/>
                <a:cs typeface="BibliaLS" panose="02000000000000000000" pitchFamily="2" charset="-79"/>
              </a:rPr>
              <a:t>  /  </a:t>
            </a:r>
            <a:r>
              <a:rPr lang="he-IL" sz="6000" dirty="0">
                <a:latin typeface="BibliaLS" panose="02000000000000000000" pitchFamily="2" charset="-79"/>
                <a:cs typeface="BibliaLS" panose="02000000000000000000" pitchFamily="2" charset="-79"/>
              </a:rPr>
              <a:t>זרע</a:t>
            </a:r>
            <a:endParaRPr lang="en-US" sz="6000" dirty="0">
              <a:latin typeface="BibliaLS" panose="02000000000000000000" pitchFamily="2" charset="-79"/>
              <a:cs typeface="BibliaLS" panose="02000000000000000000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997839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zerôa‛  /  zerô‛âh</a:t>
            </a:r>
          </a:p>
          <a:p>
            <a:r>
              <a:rPr lang="en-US" sz="2400" b="1" dirty="0"/>
              <a:t>BDB Definition:</a:t>
            </a: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smtClean="0"/>
              <a:t>arm</a:t>
            </a:r>
            <a:r>
              <a:rPr lang="en-US" sz="2400" dirty="0"/>
              <a:t>, forearm, shoulder, </a:t>
            </a:r>
            <a:r>
              <a:rPr lang="en-US" sz="2400" dirty="0" smtClean="0"/>
              <a:t>strength;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1a</a:t>
            </a:r>
            <a:r>
              <a:rPr lang="en-US" sz="2400" dirty="0"/>
              <a:t>) </a:t>
            </a:r>
            <a:r>
              <a:rPr lang="en-US" sz="2400" dirty="0" smtClean="0"/>
              <a:t>arm;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1b</a:t>
            </a:r>
            <a:r>
              <a:rPr lang="en-US" sz="2400" dirty="0"/>
              <a:t>) arm (</a:t>
            </a:r>
            <a:r>
              <a:rPr lang="en-US" sz="2400" b="1" dirty="0"/>
              <a:t>as symbol of strength</a:t>
            </a:r>
            <a:r>
              <a:rPr lang="en-US" sz="2400" dirty="0" smtClean="0"/>
              <a:t>);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1c</a:t>
            </a:r>
            <a:r>
              <a:rPr lang="en-US" sz="2400" dirty="0"/>
              <a:t>) forces (</a:t>
            </a:r>
            <a:r>
              <a:rPr lang="en-US" sz="2400" b="1" dirty="0"/>
              <a:t>political and military</a:t>
            </a:r>
            <a:r>
              <a:rPr lang="en-US" sz="2400" dirty="0" smtClean="0"/>
              <a:t>);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1d</a:t>
            </a:r>
            <a:r>
              <a:rPr lang="en-US" sz="2400" dirty="0"/>
              <a:t>) </a:t>
            </a:r>
            <a:r>
              <a:rPr lang="en-US" sz="2400" b="1" dirty="0"/>
              <a:t>shoulder (of animal sacrificed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5410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Strongs</a:t>
            </a:r>
            <a:r>
              <a:rPr lang="en-US" sz="2400" b="1" dirty="0" smtClean="0"/>
              <a:t> Definition: </a:t>
            </a:r>
            <a:r>
              <a:rPr lang="en-US" sz="2400" dirty="0"/>
              <a:t>From H2232; the </a:t>
            </a:r>
            <a:r>
              <a:rPr lang="en-US" sz="2400" i="1" dirty="0"/>
              <a:t>arm</a:t>
            </a:r>
            <a:r>
              <a:rPr lang="en-US" sz="2400" dirty="0"/>
              <a:t> (as </a:t>
            </a:r>
            <a:r>
              <a:rPr lang="en-US" sz="2400" i="1" dirty="0"/>
              <a:t>stretched</a:t>
            </a:r>
            <a:r>
              <a:rPr lang="en-US" sz="2400" dirty="0"/>
              <a:t> out), or </a:t>
            </a:r>
            <a:r>
              <a:rPr lang="en-US" sz="2400" b="1" u="sng" dirty="0"/>
              <a:t>(of animals) the </a:t>
            </a:r>
            <a:r>
              <a:rPr lang="en-US" sz="2400" b="1" i="1" u="sng" dirty="0"/>
              <a:t>foreleg</a:t>
            </a:r>
            <a:r>
              <a:rPr lang="en-US" sz="2400" dirty="0"/>
              <a:t>; figuratively </a:t>
            </a:r>
            <a:r>
              <a:rPr lang="en-US" sz="2400" i="1" dirty="0"/>
              <a:t>force: - </a:t>
            </a:r>
            <a:r>
              <a:rPr lang="en-US" sz="2400" dirty="0"/>
              <a:t>arm, + help, </a:t>
            </a:r>
            <a:r>
              <a:rPr lang="en-US" sz="2400" u="sng" dirty="0"/>
              <a:t>mighty, power, shoulder, strength.</a:t>
            </a:r>
          </a:p>
        </p:txBody>
      </p:sp>
    </p:spTree>
    <p:extLst>
      <p:ext uri="{BB962C8B-B14F-4D97-AF65-F5344CB8AC3E}">
        <p14:creationId xmlns:p14="http://schemas.microsoft.com/office/powerpoint/2010/main" val="3130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Other related scriptures</a:t>
            </a:r>
            <a:endParaRPr lang="en-US" sz="48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83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Deu</a:t>
            </a:r>
            <a:r>
              <a:rPr lang="en-US" sz="2800" b="1" dirty="0"/>
              <a:t> 5:15</a:t>
            </a:r>
            <a:r>
              <a:rPr lang="en-US" sz="2800" dirty="0"/>
              <a:t>  And remember that thou </a:t>
            </a:r>
            <a:r>
              <a:rPr lang="en-US" sz="2800" dirty="0" err="1"/>
              <a:t>wast</a:t>
            </a:r>
            <a:r>
              <a:rPr lang="en-US" sz="2800" dirty="0"/>
              <a:t> a servant in the land of Egypt, and </a:t>
            </a:r>
            <a:r>
              <a:rPr lang="en-US" sz="2800" i="1" dirty="0"/>
              <a:t>that</a:t>
            </a:r>
            <a:r>
              <a:rPr lang="en-US" sz="2800" dirty="0"/>
              <a:t> </a:t>
            </a:r>
            <a:r>
              <a:rPr lang="en-US" sz="2800" dirty="0" smtClean="0"/>
              <a:t>YHWH thy Elohim </a:t>
            </a:r>
            <a:r>
              <a:rPr lang="en-US" sz="2800" dirty="0"/>
              <a:t>brought thee out thence through a mighty hand and by a </a:t>
            </a:r>
            <a:r>
              <a:rPr lang="en-US" sz="2800" u="sng" dirty="0"/>
              <a:t>stretched out </a:t>
            </a:r>
            <a:r>
              <a:rPr lang="en-US" sz="2800" b="1" u="sng" dirty="0" smtClean="0"/>
              <a:t>ARM (zeroah)</a:t>
            </a:r>
            <a:r>
              <a:rPr lang="en-US" sz="2800" dirty="0" smtClean="0"/>
              <a:t>: </a:t>
            </a:r>
            <a:r>
              <a:rPr lang="en-US" sz="2800" dirty="0"/>
              <a:t>therefore </a:t>
            </a:r>
            <a:r>
              <a:rPr lang="en-US" sz="2800" dirty="0" smtClean="0"/>
              <a:t>YHWH </a:t>
            </a:r>
            <a:r>
              <a:rPr lang="en-US" sz="2800" dirty="0"/>
              <a:t>thy </a:t>
            </a:r>
            <a:r>
              <a:rPr lang="en-US" sz="2800" dirty="0" smtClean="0"/>
              <a:t>Elohim </a:t>
            </a:r>
            <a:r>
              <a:rPr lang="en-US" sz="2800" dirty="0"/>
              <a:t>commanded thee to keep the </a:t>
            </a:r>
            <a:r>
              <a:rPr lang="en-US" sz="2800" dirty="0" err="1"/>
              <a:t>sabbath</a:t>
            </a:r>
            <a:r>
              <a:rPr lang="en-US" sz="2800" dirty="0"/>
              <a:t> day.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581400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Psa</a:t>
            </a:r>
            <a:r>
              <a:rPr lang="en-US" sz="2800" b="1" dirty="0"/>
              <a:t> 98:1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O sing unto </a:t>
            </a:r>
            <a:r>
              <a:rPr lang="en-US" sz="2800" dirty="0" smtClean="0"/>
              <a:t>YHWH a </a:t>
            </a:r>
            <a:r>
              <a:rPr lang="en-US" sz="2800" dirty="0"/>
              <a:t>new song; for he hath done </a:t>
            </a:r>
            <a:r>
              <a:rPr lang="en-US" sz="2800" dirty="0" err="1"/>
              <a:t>marvellous</a:t>
            </a:r>
            <a:r>
              <a:rPr lang="en-US" sz="2800" dirty="0"/>
              <a:t> things: his right hand, and </a:t>
            </a:r>
            <a:r>
              <a:rPr lang="en-US" sz="2800" b="1" u="sng" dirty="0"/>
              <a:t>his holy </a:t>
            </a:r>
            <a:r>
              <a:rPr lang="en-US" sz="2800" b="1" u="sng" dirty="0" smtClean="0"/>
              <a:t>arm (zeroah)</a:t>
            </a:r>
            <a:r>
              <a:rPr lang="en-US" sz="2800" dirty="0" smtClean="0"/>
              <a:t>, </a:t>
            </a:r>
            <a:r>
              <a:rPr lang="en-US" sz="2800" dirty="0"/>
              <a:t>hath gotten him the victory. </a:t>
            </a:r>
          </a:p>
          <a:p>
            <a:r>
              <a:rPr lang="en-US" sz="2800" dirty="0" err="1"/>
              <a:t>Psa</a:t>
            </a:r>
            <a:r>
              <a:rPr lang="en-US" sz="2800" dirty="0"/>
              <a:t> 98:2  </a:t>
            </a:r>
            <a:r>
              <a:rPr lang="en-US" sz="2800" dirty="0" smtClean="0"/>
              <a:t>YHWH hath </a:t>
            </a:r>
            <a:r>
              <a:rPr lang="en-US" sz="2800" dirty="0"/>
              <a:t>made known </a:t>
            </a:r>
            <a:r>
              <a:rPr lang="en-US" sz="2800" b="1" u="sng" dirty="0"/>
              <a:t>his salvation</a:t>
            </a:r>
            <a:r>
              <a:rPr lang="en-US" sz="2800" dirty="0"/>
              <a:t>: his righteousness hath he openly shewed in the sight of the heathen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6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Zeroah = ‘Arm of YHWH’ = Messiah</a:t>
            </a:r>
            <a:endParaRPr lang="en-US" sz="48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52400" y="1672557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we study out this Hebrew word ‘zeroah’ at the </a:t>
            </a:r>
            <a:r>
              <a:rPr lang="en-US" sz="2800" u="sng" dirty="0"/>
              <a:t>litera</a:t>
            </a:r>
            <a:r>
              <a:rPr lang="en-US" sz="2800" dirty="0"/>
              <a:t>l interpretative level of scripture, the ‘arm of YHWH’ or ‘zeroah’ is a metaphor for the power of YHWH. At the </a:t>
            </a:r>
            <a:r>
              <a:rPr lang="en-US" sz="2800" u="sng" dirty="0"/>
              <a:t>hidden</a:t>
            </a:r>
            <a:r>
              <a:rPr lang="en-US" sz="2800" dirty="0"/>
              <a:t> level of scripture, it is a metaphor for the Messiah, who is the mediator of the mighty acts of YHWH — </a:t>
            </a:r>
            <a:r>
              <a:rPr lang="en-US" sz="2800" u="sng" dirty="0"/>
              <a:t>creation, judgment, and salvation</a:t>
            </a:r>
            <a:r>
              <a:rPr lang="en-US" sz="2800" dirty="0"/>
              <a:t>. The Heavenly Father is the master designer and absolute cause of all things, and the Messiah is the one who mediates the will of the Heavenly Father. </a:t>
            </a:r>
          </a:p>
        </p:txBody>
      </p:sp>
    </p:spTree>
    <p:extLst>
      <p:ext uri="{BB962C8B-B14F-4D97-AF65-F5344CB8AC3E}">
        <p14:creationId xmlns:p14="http://schemas.microsoft.com/office/powerpoint/2010/main" val="2225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89679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At the hidden level of scripture, statements that YHWH did something with “a strong hand (Hebrew= ‘</a:t>
            </a:r>
            <a:r>
              <a:rPr lang="en-US" sz="2800" dirty="0" err="1"/>
              <a:t>yad</a:t>
            </a:r>
            <a:r>
              <a:rPr lang="en-US" sz="2800" dirty="0"/>
              <a:t>’) and an outstretched arm (‘zeroah’)” teaches us that He (YHWH) did it through the Messiah. When we understand this concept, the </a:t>
            </a:r>
            <a:r>
              <a:rPr lang="en-US" sz="2800" dirty="0" err="1"/>
              <a:t>Tanakh</a:t>
            </a:r>
            <a:r>
              <a:rPr lang="en-US" sz="2800" dirty="0"/>
              <a:t> teaches us that Messiah is the mediator of </a:t>
            </a:r>
            <a:r>
              <a:rPr lang="en-US" sz="2800" u="sng" dirty="0"/>
              <a:t>creation, judgment, and salvation</a:t>
            </a:r>
            <a:r>
              <a:rPr lang="en-US" sz="2800" dirty="0"/>
              <a:t>. Here are a few interesting scriptures that this Hebrew word ‘zeroah’, which is translated into English as ‘arm’, can be found: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008844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Jer</a:t>
            </a:r>
            <a:r>
              <a:rPr lang="en-US" sz="2800" dirty="0"/>
              <a:t> 32:17  Ah Lord GOD (Adonai YHWH) ! behold, thou hast made the heaven and the earth by thy great power and </a:t>
            </a:r>
            <a:r>
              <a:rPr lang="en-US" sz="2800" u="sng" dirty="0"/>
              <a:t>stretched out arm</a:t>
            </a:r>
            <a:r>
              <a:rPr lang="en-US" sz="2800" dirty="0"/>
              <a:t>, </a:t>
            </a:r>
            <a:r>
              <a:rPr lang="en-US" sz="2800" i="1" dirty="0"/>
              <a:t>and</a:t>
            </a:r>
            <a:r>
              <a:rPr lang="en-US" sz="2800" dirty="0"/>
              <a:t> there is nothing too hard for thee:</a:t>
            </a:r>
            <a:endParaRPr lang="en-US" sz="28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451234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scripture above relates to the creation account. YHWH is using His </a:t>
            </a:r>
            <a:r>
              <a:rPr lang="en-US" sz="2800" u="sng" dirty="0"/>
              <a:t>arm or ‘zeroah</a:t>
            </a:r>
            <a:r>
              <a:rPr lang="en-US" sz="2800" dirty="0"/>
              <a:t>’ to create the heaven and the earth. </a:t>
            </a:r>
          </a:p>
        </p:txBody>
      </p:sp>
    </p:spTree>
    <p:extLst>
      <p:ext uri="{BB962C8B-B14F-4D97-AF65-F5344CB8AC3E}">
        <p14:creationId xmlns:p14="http://schemas.microsoft.com/office/powerpoint/2010/main" val="192249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Compare that with the following proof texts: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1Sa 2:31  Behold, the days come, that I will cut off thine </a:t>
            </a:r>
            <a:r>
              <a:rPr lang="en-US" sz="2800" b="1" u="sng" dirty="0" smtClean="0"/>
              <a:t>arm (H2220- Zeroah), </a:t>
            </a:r>
            <a:r>
              <a:rPr lang="en-US" sz="2800" b="1" u="sng" dirty="0"/>
              <a:t>and the arm </a:t>
            </a:r>
            <a:r>
              <a:rPr lang="en-US" sz="2800" b="1" u="sng" dirty="0" smtClean="0"/>
              <a:t>(H2220- Zeroah) of </a:t>
            </a:r>
            <a:r>
              <a:rPr lang="en-US" sz="2800" b="1" u="sng" dirty="0"/>
              <a:t>thy father's house</a:t>
            </a:r>
            <a:r>
              <a:rPr lang="en-US" sz="2800" dirty="0"/>
              <a:t>, that there shall not be an old man in thine house.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scripture is in regards to A man of Elohim came to Eli and said ‘thus </a:t>
            </a:r>
            <a:r>
              <a:rPr lang="en-US" sz="2800" dirty="0" err="1" smtClean="0"/>
              <a:t>saith</a:t>
            </a:r>
            <a:r>
              <a:rPr lang="en-US" sz="2800" dirty="0" smtClean="0"/>
              <a:t> YHWH’ regarding his priesthood and that of his two sons. </a:t>
            </a:r>
            <a:r>
              <a:rPr lang="en-US" sz="2800" dirty="0"/>
              <a:t>This prophecy came to pass when Eli’s sons, </a:t>
            </a:r>
            <a:r>
              <a:rPr lang="en-US" sz="2800" dirty="0" err="1"/>
              <a:t>Hophni</a:t>
            </a:r>
            <a:r>
              <a:rPr lang="en-US" sz="2800" dirty="0"/>
              <a:t> and Phineas, died in a battle against the Philistines. When news of their deaths came to Eli, he fell over and died.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97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886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Eze</a:t>
            </a:r>
            <a:r>
              <a:rPr lang="en-US" sz="2800" dirty="0"/>
              <a:t> </a:t>
            </a:r>
            <a:r>
              <a:rPr lang="en-US" sz="2800" dirty="0" smtClean="0"/>
              <a:t>30:21-25  </a:t>
            </a:r>
            <a:r>
              <a:rPr lang="en-US" sz="2800" dirty="0"/>
              <a:t>Son of man, I have broken the </a:t>
            </a:r>
            <a:r>
              <a:rPr lang="en-US" sz="2800" b="1" u="sng" dirty="0"/>
              <a:t>arm</a:t>
            </a:r>
            <a:r>
              <a:rPr lang="en-US" sz="2800" dirty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Pharaoh king of Egypt; and, lo, it shall not be bound up to be healed, to put a roller to bind it, to make it strong to hold the sword. </a:t>
            </a:r>
            <a:r>
              <a:rPr lang="en-US" sz="2800" dirty="0" smtClean="0"/>
              <a:t>22  </a:t>
            </a:r>
            <a:r>
              <a:rPr lang="en-US" sz="2800" dirty="0"/>
              <a:t>Therefore thus </a:t>
            </a:r>
            <a:r>
              <a:rPr lang="en-US" sz="2800" dirty="0" err="1"/>
              <a:t>saith</a:t>
            </a:r>
            <a:r>
              <a:rPr lang="en-US" sz="2800" dirty="0"/>
              <a:t> the Lord GOD; Behold, I </a:t>
            </a:r>
            <a:r>
              <a:rPr lang="en-US" sz="2800" i="1" dirty="0"/>
              <a:t>am</a:t>
            </a:r>
            <a:r>
              <a:rPr lang="en-US" sz="2800" dirty="0"/>
              <a:t> against Pharaoh king of Egypt, and will break his </a:t>
            </a:r>
            <a:r>
              <a:rPr lang="en-US" sz="2800" b="1" u="sng" dirty="0" smtClean="0"/>
              <a:t>arms</a:t>
            </a:r>
            <a:r>
              <a:rPr lang="en-US" sz="2800" dirty="0" smtClean="0"/>
              <a:t>, </a:t>
            </a:r>
            <a:r>
              <a:rPr lang="en-US" sz="2800" dirty="0"/>
              <a:t>the strong, and that which was broken; and I will cause the sword to fall out of his hand. </a:t>
            </a:r>
            <a:r>
              <a:rPr lang="en-US" sz="2800" dirty="0" smtClean="0"/>
              <a:t>23  </a:t>
            </a:r>
            <a:r>
              <a:rPr lang="en-US" sz="2800" dirty="0"/>
              <a:t>And I will scatter the Egyptians among the nations, and will disperse them through the countries. </a:t>
            </a:r>
            <a:r>
              <a:rPr lang="en-US" sz="2800" dirty="0" smtClean="0"/>
              <a:t>24  </a:t>
            </a:r>
            <a:r>
              <a:rPr lang="en-US" sz="2800" dirty="0"/>
              <a:t>And I will strengthen the </a:t>
            </a:r>
            <a:r>
              <a:rPr lang="en-US" sz="2800" b="1" u="sng" dirty="0"/>
              <a:t>arms</a:t>
            </a:r>
            <a:r>
              <a:rPr lang="en-US" sz="2800" dirty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the king of Babylon, and put my sword in his hand: but I will break Pharaoh's </a:t>
            </a:r>
            <a:r>
              <a:rPr lang="en-US" sz="2800" b="1" u="sng" dirty="0" smtClean="0"/>
              <a:t>arms</a:t>
            </a:r>
            <a:r>
              <a:rPr lang="en-US" sz="2800" dirty="0" smtClean="0"/>
              <a:t>, </a:t>
            </a:r>
            <a:r>
              <a:rPr lang="en-US" sz="2800" dirty="0"/>
              <a:t>and he shall groan before him with the </a:t>
            </a:r>
            <a:r>
              <a:rPr lang="en-US" sz="2800" dirty="0" err="1"/>
              <a:t>groanings</a:t>
            </a:r>
            <a:r>
              <a:rPr lang="en-US" sz="2800" dirty="0"/>
              <a:t> of a deadly wounded </a:t>
            </a:r>
            <a:r>
              <a:rPr lang="en-US" sz="2800" i="1" dirty="0"/>
              <a:t>man</a:t>
            </a:r>
            <a:r>
              <a:rPr lang="en-US" sz="2800" dirty="0"/>
              <a:t>. </a:t>
            </a:r>
            <a:r>
              <a:rPr lang="en-US" sz="2800" dirty="0" smtClean="0"/>
              <a:t>25  </a:t>
            </a:r>
            <a:r>
              <a:rPr lang="en-US" sz="2800" dirty="0"/>
              <a:t>But I will strengthen the </a:t>
            </a:r>
            <a:r>
              <a:rPr lang="en-US" sz="2800" b="1" u="sng" dirty="0"/>
              <a:t>arms</a:t>
            </a:r>
            <a:r>
              <a:rPr lang="en-US" sz="2800" dirty="0"/>
              <a:t> of the king of Babylon, and the </a:t>
            </a:r>
            <a:r>
              <a:rPr lang="en-US" sz="2800" b="1" u="sng" dirty="0"/>
              <a:t>arms</a:t>
            </a:r>
            <a:r>
              <a:rPr lang="en-US" sz="2800" dirty="0"/>
              <a:t> of Pharaoh shall fall down; and they shall know that I </a:t>
            </a:r>
            <a:r>
              <a:rPr lang="en-US" sz="2800" i="1" dirty="0"/>
              <a:t>am</a:t>
            </a:r>
            <a:r>
              <a:rPr lang="en-US" sz="2800" dirty="0"/>
              <a:t> the LORD, when I shall put my sword into the hand of the king of Babylon, and he shall stretch it out upon the land of Egypt. </a:t>
            </a:r>
          </a:p>
        </p:txBody>
      </p:sp>
    </p:spTree>
    <p:extLst>
      <p:ext uri="{BB962C8B-B14F-4D97-AF65-F5344CB8AC3E}">
        <p14:creationId xmlns:p14="http://schemas.microsoft.com/office/powerpoint/2010/main" val="6854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 what is being said in the previous verses concerning Eli’s “arm” and Pharaoh’s “arm”?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Was the prophecies concerning their actual ‘arm’ or what their arm ‘</a:t>
            </a:r>
            <a:r>
              <a:rPr lang="en-US" sz="2800" u="sng" dirty="0" smtClean="0"/>
              <a:t>represented</a:t>
            </a:r>
            <a:r>
              <a:rPr lang="en-US" sz="2800" dirty="0" smtClean="0"/>
              <a:t>’ ?  In these cases, as throughout much of the Bible, this is speaking of the ‘power’ or ‘authority’ (of Eli’s priesthood and that of his sons – and also Pharaoh’s Kingship).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708419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This is a perfect example of where words can be used ‘allegorically’ (figurative) NOT literally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38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6518</TotalTime>
  <Words>3210</Words>
  <Application>Microsoft Office PowerPoint</Application>
  <PresentationFormat>On-screen Show (4:3)</PresentationFormat>
  <Paragraphs>117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The ‘arm’ of YHWH</vt:lpstr>
      <vt:lpstr>PowerPoint Presentation</vt:lpstr>
      <vt:lpstr>Other related scriptures</vt:lpstr>
      <vt:lpstr>Zeroah = ‘Arm of YHWH’ = Messiah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G1023  brachion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</dc:creator>
  <cp:lastModifiedBy>Chad</cp:lastModifiedBy>
  <cp:revision>47</cp:revision>
  <dcterms:created xsi:type="dcterms:W3CDTF">2015-02-08T15:29:31Z</dcterms:created>
  <dcterms:modified xsi:type="dcterms:W3CDTF">2016-08-20T12:34:32Z</dcterms:modified>
</cp:coreProperties>
</file>