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4" r:id="rId4"/>
    <p:sldId id="263" r:id="rId5"/>
    <p:sldId id="295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06" r:id="rId17"/>
    <p:sldId id="307" r:id="rId18"/>
    <p:sldId id="273" r:id="rId19"/>
    <p:sldId id="275" r:id="rId20"/>
    <p:sldId id="260" r:id="rId21"/>
    <p:sldId id="296" r:id="rId22"/>
    <p:sldId id="278" r:id="rId23"/>
    <p:sldId id="279" r:id="rId24"/>
    <p:sldId id="299" r:id="rId25"/>
    <p:sldId id="280" r:id="rId26"/>
    <p:sldId id="301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304" r:id="rId38"/>
    <p:sldId id="303" r:id="rId39"/>
    <p:sldId id="297" r:id="rId40"/>
    <p:sldId id="302" r:id="rId41"/>
    <p:sldId id="298" r:id="rId42"/>
    <p:sldId id="300" r:id="rId43"/>
    <p:sldId id="259" r:id="rId4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DF3"/>
    <a:srgbClr val="F0F8FA"/>
    <a:srgbClr val="F8EDEC"/>
    <a:srgbClr val="FFFFA7"/>
    <a:srgbClr val="56CAC7"/>
    <a:srgbClr val="D5FB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540C-BDD8-43B3-BBB9-3DAAC96EC80D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9CB6C-7C2B-4A18-9889-858BCC11AE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5E06-F39A-469F-875A-6293C1D3A6BA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1612-7E35-47EE-A18F-7E4D1F07B8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63EE-348D-4B7D-AC6F-7D50F6DC44BC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371B-D1F3-4C99-86F2-EBF457E263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D0D0-FFC6-4696-9C51-78F7318B7163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86FC-9176-4DDB-BF08-4F2FE8052E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F835-BEE3-4074-9025-2950041B2C3D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7045-AE5D-4DF6-A7DC-27CCB0A969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D0CF-A3C9-4C8C-AAE3-0D35D9A7CDEC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FB21-17C4-4373-B34F-38064B60C8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2529-C585-4F87-AC89-03FC6D006CCE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43E3-A93E-4D6A-9E8A-98F3297A61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904E-4BA9-416E-8D56-F4A37814F6FD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2623-BCBC-4954-912D-64CA368E76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6760-CC61-445B-8C5F-51D5789EB01E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11C6-41C8-4D79-A3D7-3C490463E4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369D-D2F1-42AE-816F-E103CD396FF2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FEFF-3C16-461A-895E-AFF74A30CF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B262-29AA-4180-BDC9-FAE7D63F43E9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7F90-7763-4970-BB77-AE183B8299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3D229B-0754-4819-A647-77A6C0F42DD0}" type="datetimeFigureOut">
              <a:rPr lang="fr-FR"/>
              <a:pPr>
                <a:defRPr/>
              </a:pPr>
              <a:t>09/09/2011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90335-92CA-4086-8101-87148649CD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2663825"/>
            <a:ext cx="7772400" cy="1470025"/>
          </a:xfrm>
        </p:spPr>
        <p:txBody>
          <a:bodyPr/>
          <a:lstStyle/>
          <a:p>
            <a:r>
              <a:rPr lang="fr-CA" sz="3600" dirty="0" err="1" smtClean="0">
                <a:solidFill>
                  <a:srgbClr val="D5FBFF"/>
                </a:solidFill>
                <a:latin typeface="Georgia" pitchFamily="18" charset="0"/>
              </a:rPr>
              <a:t>Navigating</a:t>
            </a:r>
            <a:r>
              <a:rPr lang="fr-CA" sz="3600" dirty="0" smtClean="0">
                <a:solidFill>
                  <a:srgbClr val="D5FBFF"/>
                </a:solidFill>
                <a:latin typeface="Georgia" pitchFamily="18" charset="0"/>
              </a:rPr>
              <a:t> Tests</a:t>
            </a:r>
            <a:endParaRPr lang="fr-FR" sz="3600" dirty="0" smtClean="0">
              <a:solidFill>
                <a:srgbClr val="D5FBFF"/>
              </a:solidFill>
              <a:latin typeface="Georgia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fr-CA" sz="2400" dirty="0" smtClean="0">
                <a:solidFill>
                  <a:srgbClr val="D5FBFF"/>
                </a:solidFill>
                <a:latin typeface="Georgia" pitchFamily="18" charset="0"/>
              </a:rPr>
              <a:t>A Guide to the SAT, PSAT, and the ACT</a:t>
            </a:r>
            <a:endParaRPr lang="fr-FR" sz="2400" dirty="0" smtClean="0">
              <a:solidFill>
                <a:srgbClr val="D5FB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The SAT and PSAT are </a:t>
            </a:r>
            <a:r>
              <a:rPr lang="fr-FR" dirty="0" err="1" smtClean="0">
                <a:solidFill>
                  <a:schemeClr val="bg1"/>
                </a:solidFill>
              </a:rPr>
              <a:t>graded</a:t>
            </a:r>
            <a:r>
              <a:rPr lang="fr-FR" dirty="0" smtClean="0">
                <a:solidFill>
                  <a:schemeClr val="bg1"/>
                </a:solidFill>
              </a:rPr>
              <a:t> on a VERY </a:t>
            </a:r>
            <a:r>
              <a:rPr lang="fr-FR" dirty="0" err="1" smtClean="0">
                <a:solidFill>
                  <a:schemeClr val="bg1"/>
                </a:solidFill>
              </a:rPr>
              <a:t>similar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scale</a:t>
            </a:r>
            <a:r>
              <a:rPr lang="fr-FR" dirty="0" smtClean="0">
                <a:solidFill>
                  <a:schemeClr val="bg1"/>
                </a:solidFill>
              </a:rPr>
              <a:t>, but the SAT score </a:t>
            </a:r>
            <a:r>
              <a:rPr lang="fr-FR" dirty="0" err="1" smtClean="0">
                <a:solidFill>
                  <a:schemeClr val="bg1"/>
                </a:solidFill>
              </a:rPr>
              <a:t>is</a:t>
            </a:r>
            <a:r>
              <a:rPr lang="fr-FR" dirty="0" smtClean="0">
                <a:solidFill>
                  <a:schemeClr val="bg1"/>
                </a:solidFill>
              </a:rPr>
              <a:t> x10. So…</a:t>
            </a:r>
          </a:p>
          <a:p>
            <a:endParaRPr lang="fr-FR" sz="1050" dirty="0" smtClean="0"/>
          </a:p>
          <a:p>
            <a:r>
              <a:rPr lang="fr-FR" dirty="0" err="1" smtClean="0"/>
              <a:t>Sample</a:t>
            </a:r>
            <a:r>
              <a:rPr lang="fr-FR" dirty="0" smtClean="0"/>
              <a:t> score: </a:t>
            </a:r>
            <a:r>
              <a:rPr lang="fr-FR" dirty="0" smtClean="0">
                <a:solidFill>
                  <a:srgbClr val="FF0000"/>
                </a:solidFill>
              </a:rPr>
              <a:t>(SAT)</a:t>
            </a:r>
          </a:p>
          <a:p>
            <a:pPr>
              <a:buNone/>
            </a:pPr>
            <a:r>
              <a:rPr lang="fr-FR" dirty="0" smtClean="0"/>
              <a:t>			</a:t>
            </a:r>
            <a:r>
              <a:rPr lang="fr-FR" dirty="0" err="1" smtClean="0"/>
              <a:t>Critical</a:t>
            </a:r>
            <a:r>
              <a:rPr lang="fr-FR" dirty="0" smtClean="0"/>
              <a:t> Reading = 530</a:t>
            </a:r>
          </a:p>
          <a:p>
            <a:pPr>
              <a:buNone/>
            </a:pPr>
            <a:r>
              <a:rPr lang="fr-FR" dirty="0" smtClean="0"/>
              <a:t>				        Math = 600</a:t>
            </a:r>
          </a:p>
          <a:p>
            <a:pPr>
              <a:buNone/>
            </a:pPr>
            <a:r>
              <a:rPr lang="fr-FR" dirty="0" smtClean="0"/>
              <a:t>				     </a:t>
            </a:r>
            <a:r>
              <a:rPr lang="fr-FR" dirty="0" err="1" smtClean="0"/>
              <a:t>Writing</a:t>
            </a:r>
            <a:r>
              <a:rPr lang="fr-FR" dirty="0" smtClean="0"/>
              <a:t> = 460</a:t>
            </a:r>
          </a:p>
          <a:p>
            <a:pPr>
              <a:buNone/>
            </a:pPr>
            <a:r>
              <a:rPr lang="fr-FR" dirty="0" smtClean="0"/>
              <a:t>		   COMPOSITE SCORE = </a:t>
            </a:r>
            <a:r>
              <a:rPr lang="fr-FR" dirty="0" smtClean="0">
                <a:solidFill>
                  <a:srgbClr val="FF0000"/>
                </a:solidFill>
              </a:rPr>
              <a:t>1590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A Note about </a:t>
            </a:r>
            <a:r>
              <a:rPr lang="fr-CA" dirty="0" err="1" smtClean="0">
                <a:solidFill>
                  <a:schemeClr val="bg1"/>
                </a:solidFill>
              </a:rPr>
              <a:t>writing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smtClean="0">
                <a:solidFill>
                  <a:schemeClr val="bg1"/>
                </a:solidFill>
              </a:rPr>
              <a:t>scores</a:t>
            </a:r>
            <a:r>
              <a:rPr lang="fr-CA" dirty="0" smtClean="0">
                <a:solidFill>
                  <a:schemeClr val="bg1"/>
                </a:solidFill>
              </a:rPr>
              <a:t>…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universities</a:t>
            </a:r>
            <a:r>
              <a:rPr lang="fr-FR" dirty="0" smtClean="0"/>
              <a:t> and </a:t>
            </a:r>
            <a:r>
              <a:rPr lang="fr-FR" dirty="0" err="1" smtClean="0"/>
              <a:t>scholarships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consider</a:t>
            </a:r>
            <a:r>
              <a:rPr lang="fr-FR" dirty="0" smtClean="0"/>
              <a:t> </a:t>
            </a:r>
            <a:r>
              <a:rPr lang="fr-FR" dirty="0" err="1" smtClean="0"/>
              <a:t>writing</a:t>
            </a:r>
            <a:r>
              <a:rPr lang="fr-FR" dirty="0" smtClean="0"/>
              <a:t> scores, but </a:t>
            </a:r>
            <a:r>
              <a:rPr lang="fr-FR" dirty="0" err="1" smtClean="0"/>
              <a:t>some</a:t>
            </a:r>
            <a:r>
              <a:rPr lang="fr-FR" dirty="0" smtClean="0"/>
              <a:t> do!</a:t>
            </a:r>
          </a:p>
          <a:p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trying</a:t>
            </a:r>
            <a:r>
              <a:rPr lang="fr-FR" dirty="0" smtClean="0"/>
              <a:t> to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SAT score, </a:t>
            </a:r>
            <a:r>
              <a:rPr lang="fr-FR" dirty="0" err="1" smtClean="0"/>
              <a:t>it’s</a:t>
            </a:r>
            <a:r>
              <a:rPr lang="fr-FR" dirty="0" smtClean="0"/>
              <a:t> ok to focus more on the Reading and Math Sections. But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completely</a:t>
            </a:r>
            <a:r>
              <a:rPr lang="fr-FR" dirty="0" smtClean="0"/>
              <a:t> ignore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shows up as part of </a:t>
            </a:r>
            <a:r>
              <a:rPr lang="fr-FR" dirty="0" err="1" smtClean="0"/>
              <a:t>your</a:t>
            </a:r>
            <a:r>
              <a:rPr lang="fr-FR" dirty="0" smtClean="0"/>
              <a:t> score. Just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lose</a:t>
            </a:r>
            <a:r>
              <a:rPr lang="fr-FR" dirty="0" smtClean="0"/>
              <a:t> </a:t>
            </a:r>
            <a:r>
              <a:rPr lang="fr-FR" i="1" dirty="0" smtClean="0"/>
              <a:t>as </a:t>
            </a:r>
            <a:r>
              <a:rPr lang="fr-FR" i="1" dirty="0" err="1" smtClean="0"/>
              <a:t>much</a:t>
            </a:r>
            <a:r>
              <a:rPr lang="fr-FR" i="1" dirty="0" smtClean="0"/>
              <a:t> </a:t>
            </a:r>
            <a:r>
              <a:rPr lang="fr-FR" dirty="0" err="1" smtClean="0"/>
              <a:t>sleep</a:t>
            </a:r>
            <a:r>
              <a:rPr lang="fr-FR" dirty="0" smtClean="0"/>
              <a:t> over </a:t>
            </a:r>
            <a:r>
              <a:rPr lang="fr-FR" dirty="0" err="1" smtClean="0"/>
              <a:t>it</a:t>
            </a:r>
            <a:r>
              <a:rPr lang="fr-FR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A Note about </a:t>
            </a:r>
            <a:r>
              <a:rPr lang="fr-CA" dirty="0" err="1" smtClean="0">
                <a:solidFill>
                  <a:schemeClr val="bg1"/>
                </a:solidFill>
              </a:rPr>
              <a:t>w</a:t>
            </a:r>
            <a:r>
              <a:rPr lang="fr-CA" dirty="0" err="1" smtClean="0">
                <a:solidFill>
                  <a:schemeClr val="bg1"/>
                </a:solidFill>
              </a:rPr>
              <a:t>riting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smtClean="0">
                <a:solidFill>
                  <a:schemeClr val="bg1"/>
                </a:solidFill>
              </a:rPr>
              <a:t>s</a:t>
            </a:r>
            <a:r>
              <a:rPr lang="fr-CA" dirty="0" smtClean="0">
                <a:solidFill>
                  <a:schemeClr val="bg1"/>
                </a:solidFill>
              </a:rPr>
              <a:t>cores</a:t>
            </a:r>
            <a:r>
              <a:rPr lang="fr-CA" dirty="0" smtClean="0">
                <a:solidFill>
                  <a:schemeClr val="bg1"/>
                </a:solidFill>
              </a:rPr>
              <a:t>…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r>
              <a:rPr lang="fr-FR" dirty="0" err="1" smtClean="0"/>
              <a:t>Furthermore</a:t>
            </a:r>
            <a:r>
              <a:rPr lang="fr-FR" dirty="0" smtClean="0"/>
              <a:t>, the </a:t>
            </a:r>
            <a:r>
              <a:rPr lang="fr-FR" dirty="0" err="1" smtClean="0"/>
              <a:t>writing</a:t>
            </a:r>
            <a:r>
              <a:rPr lang="fr-FR" dirty="0" smtClean="0"/>
              <a:t> score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VERY important </a:t>
            </a:r>
            <a:r>
              <a:rPr lang="fr-FR" dirty="0" err="1" smtClean="0"/>
              <a:t>with</a:t>
            </a:r>
            <a:r>
              <a:rPr lang="fr-FR" dirty="0" smtClean="0"/>
              <a:t> the PSAT.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a National </a:t>
            </a:r>
            <a:r>
              <a:rPr lang="fr-FR" dirty="0" err="1" smtClean="0"/>
              <a:t>Merit</a:t>
            </a:r>
            <a:r>
              <a:rPr lang="fr-FR" dirty="0" smtClean="0"/>
              <a:t> </a:t>
            </a:r>
            <a:r>
              <a:rPr lang="fr-FR" dirty="0" err="1" smtClean="0"/>
              <a:t>Scholar</a:t>
            </a:r>
            <a:r>
              <a:rPr lang="fr-FR" dirty="0" smtClean="0"/>
              <a:t>, all 3 scores are </a:t>
            </a:r>
            <a:r>
              <a:rPr lang="fr-FR" dirty="0" err="1" smtClean="0"/>
              <a:t>included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Instead</a:t>
            </a:r>
            <a:r>
              <a:rPr lang="fr-FR" dirty="0" smtClean="0"/>
              <a:t>,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trying</a:t>
            </a:r>
            <a:r>
              <a:rPr lang="fr-FR" dirty="0" smtClean="0"/>
              <a:t> to </a:t>
            </a:r>
            <a:r>
              <a:rPr lang="fr-FR" dirty="0" err="1" smtClean="0"/>
              <a:t>determine</a:t>
            </a:r>
            <a:r>
              <a:rPr lang="fr-FR" dirty="0" smtClean="0"/>
              <a:t> if </a:t>
            </a:r>
            <a:r>
              <a:rPr lang="fr-FR" dirty="0" err="1" smtClean="0"/>
              <a:t>your</a:t>
            </a:r>
            <a:r>
              <a:rPr lang="fr-FR" dirty="0" smtClean="0"/>
              <a:t> score </a:t>
            </a:r>
            <a:r>
              <a:rPr lang="fr-FR" dirty="0" err="1" smtClean="0"/>
              <a:t>is</a:t>
            </a:r>
            <a:r>
              <a:rPr lang="fr-FR" dirty="0" smtClean="0"/>
              <a:t> a good score or not, </a:t>
            </a:r>
            <a:r>
              <a:rPr lang="fr-FR" dirty="0" err="1" smtClean="0"/>
              <a:t>it’s</a:t>
            </a:r>
            <a:r>
              <a:rPr lang="fr-FR" dirty="0" smtClean="0"/>
              <a:t> ok to </a:t>
            </a:r>
            <a:r>
              <a:rPr lang="fr-FR" dirty="0" err="1" smtClean="0"/>
              <a:t>take</a:t>
            </a:r>
            <a:r>
              <a:rPr lang="fr-FR" dirty="0" smtClean="0"/>
              <a:t> out the </a:t>
            </a:r>
            <a:r>
              <a:rPr lang="fr-FR" dirty="0" err="1" smtClean="0"/>
              <a:t>writing</a:t>
            </a:r>
            <a:r>
              <a:rPr lang="fr-FR" dirty="0" smtClean="0"/>
              <a:t> score and look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composite score </a:t>
            </a:r>
            <a:r>
              <a:rPr lang="fr-FR" dirty="0" err="1" smtClean="0"/>
              <a:t>from</a:t>
            </a:r>
            <a:r>
              <a:rPr lang="fr-FR" dirty="0" smtClean="0"/>
              <a:t> Reading and Math </a:t>
            </a:r>
            <a:r>
              <a:rPr lang="fr-FR" dirty="0" err="1" smtClean="0"/>
              <a:t>only</a:t>
            </a:r>
            <a:r>
              <a:rPr lang="fr-F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err="1" smtClean="0">
                <a:solidFill>
                  <a:schemeClr val="bg1"/>
                </a:solidFill>
              </a:rPr>
              <a:t>What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is</a:t>
            </a:r>
            <a:r>
              <a:rPr lang="fr-CA" dirty="0" smtClean="0">
                <a:solidFill>
                  <a:schemeClr val="bg1"/>
                </a:solidFill>
              </a:rPr>
              <a:t> a good score?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4"/>
            <a:ext cx="8229600" cy="4625975"/>
          </a:xfrm>
        </p:spPr>
        <p:txBody>
          <a:bodyPr/>
          <a:lstStyle/>
          <a:p>
            <a:r>
              <a:rPr lang="fr-FR" sz="2800" dirty="0" smtClean="0"/>
              <a:t>PSAT: For National </a:t>
            </a:r>
            <a:r>
              <a:rPr lang="fr-FR" sz="2800" dirty="0" err="1" smtClean="0"/>
              <a:t>Merit</a:t>
            </a:r>
            <a:r>
              <a:rPr lang="fr-FR" sz="2800" dirty="0" smtClean="0"/>
              <a:t> </a:t>
            </a:r>
            <a:r>
              <a:rPr lang="fr-FR" sz="2800" dirty="0" err="1" smtClean="0"/>
              <a:t>Scholars</a:t>
            </a:r>
            <a:r>
              <a:rPr lang="fr-FR" sz="2800" dirty="0" smtClean="0"/>
              <a:t>, </a:t>
            </a:r>
            <a:r>
              <a:rPr lang="fr-FR" sz="2800" dirty="0" err="1" smtClean="0"/>
              <a:t>remember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all 3 parts are </a:t>
            </a:r>
            <a:r>
              <a:rPr lang="fr-FR" sz="2800" dirty="0" err="1" smtClean="0"/>
              <a:t>considered</a:t>
            </a:r>
            <a:r>
              <a:rPr lang="fr-FR" sz="2800" dirty="0" smtClean="0"/>
              <a:t>. There </a:t>
            </a:r>
            <a:r>
              <a:rPr lang="fr-FR" sz="2800" dirty="0" err="1" smtClean="0"/>
              <a:t>is</a:t>
            </a:r>
            <a:r>
              <a:rPr lang="fr-FR" sz="2800" dirty="0" smtClean="0"/>
              <a:t> no exact </a:t>
            </a:r>
            <a:r>
              <a:rPr lang="fr-FR" sz="2800" dirty="0" err="1" smtClean="0"/>
              <a:t>cutoff</a:t>
            </a:r>
            <a:r>
              <a:rPr lang="fr-FR" sz="2800" dirty="0" smtClean="0"/>
              <a:t> score; </a:t>
            </a:r>
            <a:r>
              <a:rPr lang="fr-FR" sz="2800" dirty="0" err="1" smtClean="0"/>
              <a:t>it</a:t>
            </a:r>
            <a:r>
              <a:rPr lang="fr-FR" sz="2800" dirty="0" smtClean="0"/>
              <a:t> changes </a:t>
            </a:r>
            <a:r>
              <a:rPr lang="fr-FR" sz="2800" dirty="0" err="1" smtClean="0"/>
              <a:t>slightly</a:t>
            </a:r>
            <a:r>
              <a:rPr lang="fr-FR" sz="2800" dirty="0" smtClean="0"/>
              <a:t> </a:t>
            </a:r>
            <a:r>
              <a:rPr lang="fr-FR" sz="2800" dirty="0" err="1" smtClean="0"/>
              <a:t>every</a:t>
            </a:r>
            <a:r>
              <a:rPr lang="fr-FR" sz="2800" dirty="0" smtClean="0"/>
              <a:t> </a:t>
            </a:r>
            <a:r>
              <a:rPr lang="fr-FR" sz="2800" dirty="0" err="1" smtClean="0"/>
              <a:t>year</a:t>
            </a:r>
            <a:r>
              <a:rPr lang="fr-FR" sz="2800" dirty="0" smtClean="0"/>
              <a:t>. </a:t>
            </a:r>
            <a:r>
              <a:rPr lang="fr-FR" sz="2800" dirty="0" err="1" smtClean="0"/>
              <a:t>Instead</a:t>
            </a:r>
            <a:r>
              <a:rPr lang="fr-FR" sz="2800" dirty="0" smtClean="0"/>
              <a:t>, </a:t>
            </a:r>
            <a:r>
              <a:rPr lang="fr-FR" sz="2800" dirty="0" err="1" smtClean="0"/>
              <a:t>it’s</a:t>
            </a:r>
            <a:r>
              <a:rPr lang="fr-FR" sz="2800" dirty="0" smtClean="0"/>
              <a:t> </a:t>
            </a:r>
            <a:r>
              <a:rPr lang="fr-FR" sz="2800" dirty="0" err="1" smtClean="0"/>
              <a:t>based</a:t>
            </a:r>
            <a:r>
              <a:rPr lang="fr-FR" sz="2800" dirty="0" smtClean="0"/>
              <a:t> on </a:t>
            </a:r>
            <a:r>
              <a:rPr lang="fr-FR" sz="2800" dirty="0" err="1" smtClean="0"/>
              <a:t>everyone</a:t>
            </a:r>
            <a:r>
              <a:rPr lang="fr-FR" sz="2800" dirty="0" smtClean="0"/>
              <a:t> </a:t>
            </a:r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took</a:t>
            </a:r>
            <a:r>
              <a:rPr lang="fr-FR" sz="2800" dirty="0" smtClean="0"/>
              <a:t> the test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year</a:t>
            </a:r>
            <a:r>
              <a:rPr lang="fr-FR" sz="2800" dirty="0" smtClean="0"/>
              <a:t>, and </a:t>
            </a:r>
            <a:r>
              <a:rPr lang="fr-FR" sz="2800" dirty="0" err="1" smtClean="0"/>
              <a:t>they</a:t>
            </a:r>
            <a:r>
              <a:rPr lang="fr-FR" sz="2800" dirty="0" smtClean="0"/>
              <a:t> look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top 4%.</a:t>
            </a:r>
          </a:p>
          <a:p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top 4% for the PSAT to </a:t>
            </a:r>
            <a:r>
              <a:rPr lang="fr-FR" sz="2800" dirty="0" err="1" smtClean="0"/>
              <a:t>be</a:t>
            </a:r>
            <a:r>
              <a:rPr lang="fr-FR" sz="2800" dirty="0" smtClean="0"/>
              <a:t> a National </a:t>
            </a:r>
            <a:r>
              <a:rPr lang="fr-FR" sz="2800" dirty="0" err="1" smtClean="0"/>
              <a:t>Merit</a:t>
            </a:r>
            <a:r>
              <a:rPr lang="fr-FR" sz="2800" dirty="0" smtClean="0"/>
              <a:t> </a:t>
            </a:r>
            <a:r>
              <a:rPr lang="fr-FR" sz="2800" dirty="0" err="1" smtClean="0"/>
              <a:t>Scholar</a:t>
            </a:r>
            <a:r>
              <a:rPr lang="fr-FR" sz="2800" dirty="0" smtClean="0"/>
              <a:t>?</a:t>
            </a:r>
          </a:p>
          <a:p>
            <a:pPr algn="ctr"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200+ (</a:t>
            </a:r>
            <a:r>
              <a:rPr lang="fr-FR" sz="2800" dirty="0" err="1" smtClean="0">
                <a:solidFill>
                  <a:srgbClr val="FF0000"/>
                </a:solidFill>
              </a:rPr>
              <a:t>Usually</a:t>
            </a:r>
            <a:r>
              <a:rPr lang="fr-FR" sz="2800" dirty="0" smtClean="0">
                <a:solidFill>
                  <a:srgbClr val="FF0000"/>
                </a:solidFill>
              </a:rPr>
              <a:t> 215+)</a:t>
            </a:r>
          </a:p>
          <a:p>
            <a:pPr algn="ctr">
              <a:buNone/>
            </a:pPr>
            <a:r>
              <a:rPr lang="fr-FR" sz="2800" dirty="0" err="1" smtClean="0">
                <a:solidFill>
                  <a:srgbClr val="FF0000"/>
                </a:solidFill>
              </a:rPr>
              <a:t>Remember</a:t>
            </a:r>
            <a:r>
              <a:rPr lang="fr-FR" sz="2800" dirty="0" smtClean="0">
                <a:solidFill>
                  <a:srgbClr val="FF0000"/>
                </a:solidFill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</a:rPr>
              <a:t>perfect</a:t>
            </a:r>
            <a:r>
              <a:rPr lang="fr-FR" sz="2800" dirty="0" smtClean="0">
                <a:solidFill>
                  <a:srgbClr val="FF0000"/>
                </a:solidFill>
              </a:rPr>
              <a:t> score = 240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pPr algn="r"/>
            <a:r>
              <a:rPr lang="fr-CA" dirty="0" err="1" smtClean="0">
                <a:solidFill>
                  <a:schemeClr val="bg1"/>
                </a:solidFill>
              </a:rPr>
              <a:t>What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is</a:t>
            </a:r>
            <a:r>
              <a:rPr lang="fr-CA" dirty="0" smtClean="0">
                <a:solidFill>
                  <a:schemeClr val="bg1"/>
                </a:solidFill>
              </a:rPr>
              <a:t> a good score?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473576"/>
          </a:xfrm>
        </p:spPr>
        <p:txBody>
          <a:bodyPr/>
          <a:lstStyle/>
          <a:p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top 4% for the PSAT to </a:t>
            </a:r>
            <a:r>
              <a:rPr lang="fr-FR" sz="2800" dirty="0" err="1" smtClean="0"/>
              <a:t>be</a:t>
            </a:r>
            <a:r>
              <a:rPr lang="fr-FR" sz="2800" dirty="0" smtClean="0"/>
              <a:t> a National </a:t>
            </a:r>
            <a:r>
              <a:rPr lang="fr-FR" sz="2800" dirty="0" err="1" smtClean="0"/>
              <a:t>Merit</a:t>
            </a:r>
            <a:r>
              <a:rPr lang="fr-FR" sz="2800" dirty="0" smtClean="0"/>
              <a:t> </a:t>
            </a:r>
            <a:r>
              <a:rPr lang="fr-FR" sz="2800" dirty="0" err="1" smtClean="0"/>
              <a:t>Scholar</a:t>
            </a:r>
            <a:r>
              <a:rPr lang="fr-FR" sz="2800" dirty="0" smtClean="0"/>
              <a:t>?</a:t>
            </a:r>
          </a:p>
          <a:p>
            <a:pPr algn="ctr"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200+ (</a:t>
            </a:r>
            <a:r>
              <a:rPr lang="fr-FR" sz="2800" dirty="0" err="1" smtClean="0">
                <a:solidFill>
                  <a:srgbClr val="FF0000"/>
                </a:solidFill>
              </a:rPr>
              <a:t>Usually</a:t>
            </a:r>
            <a:r>
              <a:rPr lang="fr-FR" sz="2800" dirty="0" smtClean="0">
                <a:solidFill>
                  <a:srgbClr val="FF0000"/>
                </a:solidFill>
              </a:rPr>
              <a:t> 215+)</a:t>
            </a:r>
          </a:p>
          <a:p>
            <a:pPr algn="ctr">
              <a:buNone/>
            </a:pPr>
            <a:r>
              <a:rPr lang="fr-FR" sz="2800" dirty="0" err="1" smtClean="0">
                <a:solidFill>
                  <a:srgbClr val="FF0000"/>
                </a:solidFill>
              </a:rPr>
              <a:t>Remember</a:t>
            </a:r>
            <a:r>
              <a:rPr lang="fr-FR" sz="2800" dirty="0" smtClean="0">
                <a:solidFill>
                  <a:srgbClr val="FF0000"/>
                </a:solidFill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</a:rPr>
              <a:t>perfect</a:t>
            </a:r>
            <a:r>
              <a:rPr lang="fr-FR" sz="2800" dirty="0" smtClean="0">
                <a:solidFill>
                  <a:srgbClr val="FF0000"/>
                </a:solidFill>
              </a:rPr>
              <a:t> score = 240</a:t>
            </a:r>
          </a:p>
          <a:p>
            <a:pPr algn="ctr">
              <a:buNone/>
            </a:pPr>
            <a:endParaRPr lang="fr-FR" sz="105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That </a:t>
            </a:r>
            <a:r>
              <a:rPr lang="fr-FR" sz="2800" dirty="0" err="1" smtClean="0"/>
              <a:t>means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a good SAT Score </a:t>
            </a:r>
            <a:r>
              <a:rPr lang="fr-FR" sz="2800" dirty="0" err="1" smtClean="0"/>
              <a:t>will</a:t>
            </a:r>
            <a:r>
              <a:rPr lang="fr-FR" sz="2800" dirty="0" smtClean="0"/>
              <a:t> look the </a:t>
            </a:r>
            <a:r>
              <a:rPr lang="fr-FR" sz="2800" dirty="0" err="1" smtClean="0"/>
              <a:t>same</a:t>
            </a:r>
            <a:r>
              <a:rPr lang="fr-FR" sz="2800" dirty="0" smtClean="0"/>
              <a:t>, but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don’t</a:t>
            </a:r>
            <a:r>
              <a:rPr lang="fr-FR" sz="2800" dirty="0" smtClean="0"/>
              <a:t> HAVE to shoot for the top 4%...</a:t>
            </a:r>
          </a:p>
          <a:p>
            <a:pPr>
              <a:buNone/>
            </a:pPr>
            <a:r>
              <a:rPr lang="fr-FR" sz="2800" dirty="0" smtClean="0"/>
              <a:t>				</a:t>
            </a:r>
            <a:endParaRPr lang="fr-F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By The </a:t>
            </a:r>
            <a:r>
              <a:rPr lang="fr-CA" dirty="0" err="1" smtClean="0">
                <a:solidFill>
                  <a:schemeClr val="bg1"/>
                </a:solidFill>
              </a:rPr>
              <a:t>Numbers</a:t>
            </a:r>
            <a:endParaRPr lang="fr-FR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286000"/>
          <a:ext cx="8229599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57600"/>
                <a:gridCol w="1524000"/>
                <a:gridCol w="1524000"/>
                <a:gridCol w="1523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SAT-1600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SAT-2400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MINIMUMS for College (Not PSAT)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880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1320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NMS range (PSAT ONLY)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200+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Superior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68580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Bright Futures</a:t>
            </a:r>
            <a:endParaRPr lang="fr-FR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438400"/>
          <a:ext cx="84582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2200"/>
                <a:gridCol w="1600200"/>
                <a:gridCol w="1524000"/>
                <a:gridCol w="14478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Graduation Year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 SAT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FAS ACT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FMS SAT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FMS ACT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Class of 2012</a:t>
                      </a:r>
                      <a:endParaRPr lang="en-US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21</a:t>
                      </a:r>
                      <a:endParaRPr lang="en-US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of 2013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of 2014 and After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163763"/>
          </a:xfrm>
        </p:spPr>
        <p:txBody>
          <a:bodyPr/>
          <a:lstStyle/>
          <a:p>
            <a:r>
              <a:rPr lang="en-US" dirty="0" smtClean="0"/>
              <a:t>FAS = Florida Academic Scholar</a:t>
            </a:r>
          </a:p>
          <a:p>
            <a:pPr lvl="1"/>
            <a:r>
              <a:rPr lang="en-US" dirty="0" smtClean="0"/>
              <a:t>Up to $101 per semester hour paid for</a:t>
            </a:r>
            <a:endParaRPr lang="en-US" dirty="0" smtClean="0"/>
          </a:p>
          <a:p>
            <a:r>
              <a:rPr lang="en-US" dirty="0" smtClean="0"/>
              <a:t>FMS = Florida Medallion Scholar</a:t>
            </a:r>
          </a:p>
          <a:p>
            <a:pPr lvl="1"/>
            <a:r>
              <a:rPr lang="en-US" dirty="0" smtClean="0"/>
              <a:t>Up to $76 per semester hour paid for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0"/>
          <a:ext cx="9144000" cy="68256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6108"/>
                <a:gridCol w="2306595"/>
                <a:gridCol w="2224216"/>
                <a:gridCol w="1977081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Indicator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SAT (Prior to Writing Test Addition)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SAT (With Writing Test Addition)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ACT Composite Score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1600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2400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36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1560–1590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2340–2390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35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1520–1550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2280–2330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34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1480–1510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2220–2270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33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1440–1470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2160–2210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32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1400–1430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2100–2150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31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1360–1390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2040–2090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30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1320–1350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1980–2030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29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Minimum for FAS, 2013-14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1280–1310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/>
                        <a:t>1920–1970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u="none" strike="noStrike" dirty="0"/>
                        <a:t>28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Minimum for FAS, 2012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1240–1270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1860–1910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27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1200–1230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1800–1850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26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Minimum for FMS, 2014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1160–1190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1740–1790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25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1120–1150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1680–1730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24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1080–1110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1620–1670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23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1040–1070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1560–1610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22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Minimum for FMS, 2013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1000–1030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1500–1550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21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for FMS,</a:t>
                      </a:r>
                      <a:r>
                        <a:rPr lang="en-US" sz="155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2012</a:t>
                      </a:r>
                      <a:endParaRPr lang="en-US" sz="15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960–990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1440–1490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5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920–950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1380–1430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for college</a:t>
                      </a:r>
                      <a:endParaRPr lang="en-US" sz="155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880–910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1320–1370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840–870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1260–1310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17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800–830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1200–1250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16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760–790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1140–1190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15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720–750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1080–1130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14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680–710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1020–1070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13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640–670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960–1010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12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600–630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900–950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11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The SAT II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473576"/>
          </a:xfrm>
        </p:spPr>
        <p:txBody>
          <a:bodyPr/>
          <a:lstStyle/>
          <a:p>
            <a:r>
              <a:rPr lang="fr-FR" sz="2800" dirty="0" smtClean="0"/>
              <a:t>SAT </a:t>
            </a:r>
            <a:r>
              <a:rPr lang="fr-FR" sz="2800" dirty="0" err="1" smtClean="0"/>
              <a:t>Subject</a:t>
            </a:r>
            <a:r>
              <a:rPr lang="fr-FR" sz="2800" dirty="0" smtClean="0"/>
              <a:t> Tests</a:t>
            </a:r>
          </a:p>
          <a:p>
            <a:r>
              <a:rPr lang="fr-FR" sz="2800" dirty="0" smtClean="0"/>
              <a:t>Not </a:t>
            </a:r>
            <a:r>
              <a:rPr lang="fr-FR" sz="2800" dirty="0" err="1" smtClean="0"/>
              <a:t>always</a:t>
            </a:r>
            <a:r>
              <a:rPr lang="fr-FR" sz="2800" dirty="0" smtClean="0"/>
              <a:t> </a:t>
            </a:r>
            <a:r>
              <a:rPr lang="fr-FR" sz="2800" dirty="0" err="1" smtClean="0"/>
              <a:t>necessary</a:t>
            </a:r>
            <a:r>
              <a:rPr lang="fr-FR" sz="2800" dirty="0" smtClean="0"/>
              <a:t>; </a:t>
            </a:r>
            <a:r>
              <a:rPr lang="fr-FR" sz="2800" dirty="0" err="1" smtClean="0"/>
              <a:t>wait</a:t>
            </a:r>
            <a:r>
              <a:rPr lang="fr-FR" sz="2800" dirty="0" smtClean="0"/>
              <a:t> </a:t>
            </a:r>
            <a:r>
              <a:rPr lang="fr-FR" sz="2800" dirty="0" err="1" smtClean="0"/>
              <a:t>until</a:t>
            </a:r>
            <a:r>
              <a:rPr lang="fr-FR" sz="2800" dirty="0" smtClean="0"/>
              <a:t> </a:t>
            </a:r>
            <a:r>
              <a:rPr lang="fr-FR" sz="2800" dirty="0" err="1" smtClean="0"/>
              <a:t>you</a:t>
            </a:r>
            <a:r>
              <a:rPr lang="fr-FR" sz="2800" dirty="0" smtClean="0"/>
              <a:t> know </a:t>
            </a: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college</a:t>
            </a:r>
            <a:r>
              <a:rPr lang="fr-FR" sz="2800" dirty="0" smtClean="0"/>
              <a:t>(s)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want</a:t>
            </a:r>
            <a:r>
              <a:rPr lang="fr-FR" sz="2800" dirty="0" smtClean="0"/>
              <a:t> to go to AND </a:t>
            </a: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want</a:t>
            </a:r>
            <a:r>
              <a:rPr lang="fr-FR" sz="2800" dirty="0" smtClean="0"/>
              <a:t> to major in </a:t>
            </a:r>
            <a:r>
              <a:rPr lang="fr-FR" sz="2800" dirty="0" err="1" smtClean="0"/>
              <a:t>before</a:t>
            </a:r>
            <a:r>
              <a:rPr lang="fr-FR" sz="2800" dirty="0" smtClean="0"/>
              <a:t>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sign</a:t>
            </a:r>
            <a:r>
              <a:rPr lang="fr-FR" sz="2800" dirty="0" smtClean="0"/>
              <a:t> up. Most </a:t>
            </a:r>
            <a:r>
              <a:rPr lang="fr-FR" sz="2800" dirty="0" err="1" smtClean="0"/>
              <a:t>don’t</a:t>
            </a:r>
            <a:r>
              <a:rPr lang="fr-FR" sz="2800" dirty="0" smtClean="0"/>
              <a:t> </a:t>
            </a:r>
            <a:r>
              <a:rPr lang="fr-FR" sz="2800" dirty="0" err="1" smtClean="0"/>
              <a:t>require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.</a:t>
            </a:r>
          </a:p>
          <a:p>
            <a:endParaRPr lang="fr-FR" sz="2800" dirty="0" smtClean="0"/>
          </a:p>
          <a:p>
            <a:pPr>
              <a:buNone/>
            </a:pPr>
            <a:endParaRPr lang="fr-F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The SAT II: </a:t>
            </a:r>
            <a:r>
              <a:rPr lang="fr-CA" dirty="0" err="1" smtClean="0">
                <a:solidFill>
                  <a:schemeClr val="bg1"/>
                </a:solidFill>
              </a:rPr>
              <a:t>Available</a:t>
            </a:r>
            <a:r>
              <a:rPr lang="fr-CA" dirty="0" smtClean="0">
                <a:solidFill>
                  <a:schemeClr val="bg1"/>
                </a:solidFill>
              </a:rPr>
              <a:t> Tests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sz="half" idx="2"/>
          </p:nvPr>
        </p:nvSpPr>
        <p:spPr>
          <a:xfrm>
            <a:off x="5029200" y="2209800"/>
            <a:ext cx="3733800" cy="3951288"/>
          </a:xfrm>
        </p:spPr>
        <p:txBody>
          <a:bodyPr/>
          <a:lstStyle/>
          <a:p>
            <a:r>
              <a:rPr lang="en-US" dirty="0" smtClean="0"/>
              <a:t>Literature </a:t>
            </a:r>
          </a:p>
          <a:p>
            <a:r>
              <a:rPr lang="en-US" dirty="0" smtClean="0"/>
              <a:t>U.S. History </a:t>
            </a:r>
          </a:p>
          <a:p>
            <a:r>
              <a:rPr lang="en-US" dirty="0" smtClean="0"/>
              <a:t>World History </a:t>
            </a:r>
          </a:p>
          <a:p>
            <a:r>
              <a:rPr lang="en-US" dirty="0" smtClean="0"/>
              <a:t>Mathematics Level  1</a:t>
            </a:r>
          </a:p>
          <a:p>
            <a:r>
              <a:rPr lang="en-US" dirty="0" smtClean="0"/>
              <a:t> Mathematics Level 2 </a:t>
            </a:r>
          </a:p>
          <a:p>
            <a:r>
              <a:rPr lang="en-US" dirty="0" smtClean="0"/>
              <a:t> Biology </a:t>
            </a:r>
          </a:p>
          <a:p>
            <a:r>
              <a:rPr lang="en-US" dirty="0" smtClean="0"/>
              <a:t>Chemistry </a:t>
            </a:r>
          </a:p>
          <a:p>
            <a:r>
              <a:rPr lang="en-US" dirty="0" smtClean="0"/>
              <a:t>Physics </a:t>
            </a:r>
          </a:p>
          <a:p>
            <a:endParaRPr lang="fr-FR" sz="2800" dirty="0" smtClean="0"/>
          </a:p>
          <a:p>
            <a:pPr>
              <a:buNone/>
            </a:pPr>
            <a:endParaRPr 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5000" y="2209800"/>
            <a:ext cx="3352800" cy="3951288"/>
          </a:xfrm>
        </p:spPr>
        <p:txBody>
          <a:bodyPr/>
          <a:lstStyle/>
          <a:p>
            <a:r>
              <a:rPr lang="en-US" dirty="0" smtClean="0"/>
              <a:t>Chinese </a:t>
            </a:r>
          </a:p>
          <a:p>
            <a:r>
              <a:rPr lang="en-US" dirty="0" smtClean="0"/>
              <a:t>French </a:t>
            </a:r>
          </a:p>
          <a:p>
            <a:r>
              <a:rPr lang="en-US" dirty="0" smtClean="0"/>
              <a:t>German </a:t>
            </a:r>
          </a:p>
          <a:p>
            <a:r>
              <a:rPr lang="en-US" dirty="0" smtClean="0"/>
              <a:t>Modern Hebrew </a:t>
            </a:r>
          </a:p>
          <a:p>
            <a:r>
              <a:rPr lang="en-US" dirty="0" smtClean="0"/>
              <a:t> Japanese </a:t>
            </a:r>
          </a:p>
          <a:p>
            <a:r>
              <a:rPr lang="en-US" dirty="0" smtClean="0"/>
              <a:t> Korean </a:t>
            </a:r>
          </a:p>
          <a:p>
            <a:r>
              <a:rPr lang="en-US" dirty="0" smtClean="0"/>
              <a:t>Spanish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err="1" smtClean="0">
                <a:solidFill>
                  <a:schemeClr val="bg1"/>
                </a:solidFill>
              </a:rPr>
              <a:t>Understanding</a:t>
            </a:r>
            <a:r>
              <a:rPr lang="fr-CA" dirty="0" smtClean="0">
                <a:solidFill>
                  <a:schemeClr val="bg1"/>
                </a:solidFill>
              </a:rPr>
              <a:t> the Tests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r>
              <a:rPr lang="fr-FR" dirty="0" smtClean="0"/>
              <a:t>SAT= </a:t>
            </a:r>
            <a:r>
              <a:rPr lang="fr-FR" dirty="0" err="1" smtClean="0"/>
              <a:t>Scholastic</a:t>
            </a:r>
            <a:r>
              <a:rPr lang="fr-FR" dirty="0" smtClean="0"/>
              <a:t> Aptitude test</a:t>
            </a:r>
          </a:p>
          <a:p>
            <a:pPr lvl="1"/>
            <a:r>
              <a:rPr lang="fr-FR" dirty="0" err="1" smtClean="0"/>
              <a:t>Promoted</a:t>
            </a:r>
            <a:r>
              <a:rPr lang="fr-FR" dirty="0" smtClean="0"/>
              <a:t> by </a:t>
            </a:r>
            <a:r>
              <a:rPr lang="fr-FR" dirty="0" err="1" smtClean="0"/>
              <a:t>CollegeBoard</a:t>
            </a:r>
            <a:endParaRPr lang="fr-FR" dirty="0" smtClean="0"/>
          </a:p>
          <a:p>
            <a:r>
              <a:rPr lang="fr-FR" dirty="0" smtClean="0"/>
              <a:t>PSAT = </a:t>
            </a:r>
            <a:r>
              <a:rPr lang="fr-FR" dirty="0" err="1" smtClean="0"/>
              <a:t>Pre</a:t>
            </a:r>
            <a:r>
              <a:rPr lang="fr-FR" dirty="0" smtClean="0"/>
              <a:t>-SAT </a:t>
            </a:r>
          </a:p>
          <a:p>
            <a:pPr lvl="1"/>
            <a:r>
              <a:rPr lang="fr-FR" dirty="0" smtClean="0"/>
              <a:t>Can </a:t>
            </a:r>
            <a:r>
              <a:rPr lang="fr-FR" dirty="0" err="1" smtClean="0"/>
              <a:t>predict</a:t>
            </a:r>
            <a:r>
              <a:rPr lang="fr-FR" dirty="0" smtClean="0"/>
              <a:t> SAT Scores</a:t>
            </a:r>
          </a:p>
          <a:p>
            <a:r>
              <a:rPr lang="fr-FR" dirty="0" smtClean="0"/>
              <a:t>ACT = American </a:t>
            </a:r>
            <a:r>
              <a:rPr lang="fr-FR" dirty="0" err="1" smtClean="0"/>
              <a:t>College</a:t>
            </a:r>
            <a:r>
              <a:rPr lang="fr-FR" dirty="0" smtClean="0"/>
              <a:t> Test</a:t>
            </a:r>
          </a:p>
          <a:p>
            <a:pPr lvl="1"/>
            <a:r>
              <a:rPr lang="fr-FR" dirty="0" smtClean="0"/>
              <a:t>NOT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College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lang="fr-CA" dirty="0" smtClean="0"/>
              <a:t>ACT Test</a:t>
            </a:r>
            <a:endParaRPr lang="fr-FR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525963"/>
          </a:xfrm>
        </p:spPr>
        <p:txBody>
          <a:bodyPr/>
          <a:lstStyle/>
          <a:p>
            <a:r>
              <a:rPr lang="fr-FR" dirty="0" smtClean="0"/>
              <a:t>English</a:t>
            </a:r>
          </a:p>
          <a:p>
            <a:r>
              <a:rPr lang="fr-FR" dirty="0" smtClean="0"/>
              <a:t>Math</a:t>
            </a:r>
          </a:p>
          <a:p>
            <a:r>
              <a:rPr lang="fr-FR" dirty="0" smtClean="0"/>
              <a:t>Reading </a:t>
            </a:r>
          </a:p>
          <a:p>
            <a:r>
              <a:rPr lang="fr-FR" dirty="0" smtClean="0"/>
              <a:t>Science</a:t>
            </a:r>
          </a:p>
          <a:p>
            <a:r>
              <a:rPr lang="fr-FR" dirty="0" err="1" smtClean="0"/>
              <a:t>Writing</a:t>
            </a:r>
            <a:r>
              <a:rPr lang="fr-FR" dirty="0" smtClean="0"/>
              <a:t> (</a:t>
            </a:r>
            <a:r>
              <a:rPr lang="fr-FR" dirty="0" err="1" smtClean="0"/>
              <a:t>Optional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lang="fr-CA" dirty="0" smtClean="0"/>
              <a:t>ACT Test</a:t>
            </a:r>
            <a:endParaRPr lang="fr-FR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295525" y="1219200"/>
            <a:ext cx="6543675" cy="5410200"/>
          </a:xfrm>
        </p:spPr>
        <p:txBody>
          <a:bodyPr/>
          <a:lstStyle/>
          <a:p>
            <a:r>
              <a:rPr lang="fr-FR" dirty="0" smtClean="0"/>
              <a:t>English, Math, Reading, Science</a:t>
            </a:r>
          </a:p>
          <a:p>
            <a:pPr lvl="1"/>
            <a:r>
              <a:rPr lang="fr-FR" dirty="0" smtClean="0"/>
              <a:t>All are on a 36-point </a:t>
            </a:r>
            <a:r>
              <a:rPr lang="fr-FR" dirty="0" err="1" smtClean="0"/>
              <a:t>scale</a:t>
            </a:r>
            <a:r>
              <a:rPr lang="fr-FR" dirty="0" smtClean="0"/>
              <a:t>. You </a:t>
            </a:r>
            <a:r>
              <a:rPr lang="fr-FR" dirty="0" err="1" smtClean="0"/>
              <a:t>get</a:t>
            </a:r>
            <a:r>
              <a:rPr lang="fr-FR" dirty="0" smtClean="0"/>
              <a:t> a score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Subtest</a:t>
            </a:r>
            <a:r>
              <a:rPr lang="fr-FR" dirty="0" smtClean="0"/>
              <a:t>. </a:t>
            </a:r>
            <a:r>
              <a:rPr lang="fr-FR" dirty="0" err="1" smtClean="0"/>
              <a:t>Your</a:t>
            </a:r>
            <a:r>
              <a:rPr lang="fr-FR" dirty="0" smtClean="0"/>
              <a:t> composite score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average</a:t>
            </a:r>
            <a:r>
              <a:rPr lang="fr-FR" dirty="0" smtClean="0"/>
              <a:t> of all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subscores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Writing</a:t>
            </a:r>
            <a:r>
              <a:rPr lang="fr-FR" dirty="0" smtClean="0"/>
              <a:t> (</a:t>
            </a:r>
            <a:r>
              <a:rPr lang="fr-FR" dirty="0" err="1" smtClean="0"/>
              <a:t>Optional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, </a:t>
            </a:r>
            <a:r>
              <a:rPr lang="fr-FR" dirty="0" err="1" smtClean="0"/>
              <a:t>makes</a:t>
            </a:r>
            <a:r>
              <a:rPr lang="fr-FR" dirty="0" smtClean="0"/>
              <a:t> up 1/3 of </a:t>
            </a:r>
            <a:r>
              <a:rPr lang="fr-FR" dirty="0" err="1" smtClean="0"/>
              <a:t>your</a:t>
            </a:r>
            <a:r>
              <a:rPr lang="fr-FR" dirty="0" smtClean="0"/>
              <a:t> English </a:t>
            </a:r>
            <a:r>
              <a:rPr lang="fr-FR" dirty="0" err="1" smtClean="0"/>
              <a:t>Subscore</a:t>
            </a:r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Perfect</a:t>
            </a:r>
            <a:r>
              <a:rPr lang="fr-FR" dirty="0" smtClean="0">
                <a:solidFill>
                  <a:srgbClr val="FF0000"/>
                </a:solidFill>
              </a:rPr>
              <a:t> Score = 36; Bright Futures </a:t>
            </a:r>
            <a:r>
              <a:rPr lang="fr-FR" dirty="0" err="1" smtClean="0">
                <a:solidFill>
                  <a:srgbClr val="FF0000"/>
                </a:solidFill>
              </a:rPr>
              <a:t>Cutoff</a:t>
            </a:r>
            <a:r>
              <a:rPr lang="fr-FR" dirty="0" smtClean="0">
                <a:solidFill>
                  <a:srgbClr val="FF0000"/>
                </a:solidFill>
              </a:rPr>
              <a:t> = 28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How to </a:t>
            </a:r>
            <a:r>
              <a:rPr lang="fr-CA" dirty="0" err="1" smtClean="0">
                <a:solidFill>
                  <a:schemeClr val="bg1"/>
                </a:solidFill>
              </a:rPr>
              <a:t>sign</a:t>
            </a:r>
            <a:r>
              <a:rPr lang="fr-CA" dirty="0" smtClean="0">
                <a:solidFill>
                  <a:schemeClr val="bg1"/>
                </a:solidFill>
              </a:rPr>
              <a:t> up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473576"/>
          </a:xfrm>
        </p:spPr>
        <p:txBody>
          <a:bodyPr/>
          <a:lstStyle/>
          <a:p>
            <a:r>
              <a:rPr lang="fr-FR" dirty="0" smtClean="0"/>
              <a:t>PSAT: </a:t>
            </a:r>
            <a:r>
              <a:rPr lang="fr-FR" sz="2800" dirty="0" err="1" smtClean="0"/>
              <a:t>Done</a:t>
            </a:r>
            <a:r>
              <a:rPr lang="fr-FR" sz="2800" dirty="0" smtClean="0"/>
              <a:t> in </a:t>
            </a:r>
            <a:r>
              <a:rPr lang="fr-FR" sz="2800" dirty="0" err="1" smtClean="0"/>
              <a:t>schools</a:t>
            </a:r>
            <a:r>
              <a:rPr lang="fr-FR" sz="2800" dirty="0" smtClean="0"/>
              <a:t> </a:t>
            </a:r>
            <a:r>
              <a:rPr lang="fr-FR" sz="2800" dirty="0" err="1" smtClean="0"/>
              <a:t>every</a:t>
            </a:r>
            <a:r>
              <a:rPr lang="fr-FR" sz="2800" dirty="0" smtClean="0"/>
              <a:t> </a:t>
            </a:r>
            <a:r>
              <a:rPr lang="fr-FR" sz="2800" dirty="0" err="1" smtClean="0"/>
              <a:t>October</a:t>
            </a:r>
            <a:r>
              <a:rPr lang="fr-FR" sz="2800" dirty="0" smtClean="0"/>
              <a:t>. </a:t>
            </a:r>
            <a:r>
              <a:rPr lang="fr-FR" sz="2800" dirty="0" err="1" smtClean="0"/>
              <a:t>Students</a:t>
            </a:r>
            <a:r>
              <a:rPr lang="fr-FR" sz="2800" dirty="0" smtClean="0"/>
              <a:t> do not have to </a:t>
            </a:r>
            <a:r>
              <a:rPr lang="fr-FR" sz="2800" dirty="0" err="1" smtClean="0"/>
              <a:t>sign</a:t>
            </a:r>
            <a:r>
              <a:rPr lang="fr-FR" sz="2800" dirty="0" smtClean="0"/>
              <a:t> up. </a:t>
            </a:r>
            <a:endParaRPr lang="fr-FR" sz="2400" dirty="0" smtClean="0"/>
          </a:p>
          <a:p>
            <a:r>
              <a:rPr lang="fr-FR" sz="2800" dirty="0" smtClean="0"/>
              <a:t>SAT &amp; ACT: </a:t>
            </a:r>
            <a:r>
              <a:rPr lang="fr-FR" sz="2800" dirty="0" err="1" smtClean="0"/>
              <a:t>Sign</a:t>
            </a:r>
            <a:r>
              <a:rPr lang="fr-FR" sz="2800" dirty="0" smtClean="0"/>
              <a:t> up online. Tests are </a:t>
            </a:r>
            <a:r>
              <a:rPr lang="fr-FR" sz="2800" dirty="0" err="1" smtClean="0"/>
              <a:t>given</a:t>
            </a:r>
            <a:r>
              <a:rPr lang="fr-FR" sz="2800" dirty="0" smtClean="0"/>
              <a:t> (on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) ONE Saturday </a:t>
            </a:r>
            <a:r>
              <a:rPr lang="fr-FR" sz="2800" dirty="0" err="1" smtClean="0"/>
              <a:t>each</a:t>
            </a:r>
            <a:r>
              <a:rPr lang="fr-FR" sz="2800" dirty="0" smtClean="0"/>
              <a:t> </a:t>
            </a:r>
            <a:r>
              <a:rPr lang="fr-FR" sz="2800" dirty="0" err="1" smtClean="0"/>
              <a:t>month</a:t>
            </a:r>
            <a:r>
              <a:rPr lang="fr-FR" sz="2800" dirty="0" smtClean="0"/>
              <a:t>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the </a:t>
            </a:r>
            <a:r>
              <a:rPr lang="fr-FR" sz="2800" dirty="0" err="1" smtClean="0"/>
              <a:t>school</a:t>
            </a:r>
            <a:r>
              <a:rPr lang="fr-FR" sz="2800" dirty="0" smtClean="0"/>
              <a:t> </a:t>
            </a:r>
            <a:r>
              <a:rPr lang="fr-FR" sz="2800" dirty="0" err="1" smtClean="0"/>
              <a:t>year</a:t>
            </a:r>
            <a:endParaRPr lang="fr-FR" sz="2800" dirty="0" smtClean="0"/>
          </a:p>
          <a:p>
            <a:pPr lvl="1"/>
            <a:r>
              <a:rPr lang="fr-FR" dirty="0" smtClean="0"/>
              <a:t>SAT.CollegeBoard.org</a:t>
            </a:r>
          </a:p>
          <a:p>
            <a:pPr lvl="1"/>
            <a:r>
              <a:rPr lang="fr-FR" dirty="0" smtClean="0"/>
              <a:t>ACTstudent.org</a:t>
            </a:r>
          </a:p>
          <a:p>
            <a:endParaRPr lang="fr-FR" sz="2800" dirty="0" smtClean="0"/>
          </a:p>
          <a:p>
            <a:pPr>
              <a:buNone/>
            </a:pPr>
            <a:endParaRPr lang="fr-F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err="1" smtClean="0">
                <a:solidFill>
                  <a:schemeClr val="bg1"/>
                </a:solidFill>
              </a:rPr>
              <a:t>Fees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473576"/>
          </a:xfrm>
        </p:spPr>
        <p:txBody>
          <a:bodyPr/>
          <a:lstStyle/>
          <a:p>
            <a:r>
              <a:rPr lang="fr-FR" sz="2800" dirty="0" smtClean="0"/>
              <a:t>PSAT: </a:t>
            </a:r>
            <a:r>
              <a:rPr lang="fr-FR" sz="2800" dirty="0" err="1" smtClean="0"/>
              <a:t>Always</a:t>
            </a:r>
            <a:r>
              <a:rPr lang="fr-FR" sz="2800" dirty="0" smtClean="0"/>
              <a:t> FREE</a:t>
            </a:r>
            <a:endParaRPr lang="fr-FR" sz="2000" dirty="0" smtClean="0"/>
          </a:p>
          <a:p>
            <a:r>
              <a:rPr lang="fr-FR" sz="2800" dirty="0" smtClean="0"/>
              <a:t>SAT</a:t>
            </a:r>
            <a:r>
              <a:rPr lang="fr-FR" sz="2400" dirty="0" smtClean="0"/>
              <a:t>: </a:t>
            </a:r>
          </a:p>
          <a:p>
            <a:pPr lvl="1"/>
            <a:r>
              <a:rPr lang="fr-FR" sz="2000" dirty="0" smtClean="0"/>
              <a:t>$49 for Reading, Math, and </a:t>
            </a:r>
            <a:r>
              <a:rPr lang="fr-FR" sz="2000" dirty="0" err="1" smtClean="0"/>
              <a:t>Writing</a:t>
            </a:r>
            <a:endParaRPr lang="fr-FR" sz="2000" dirty="0" smtClean="0"/>
          </a:p>
          <a:p>
            <a:pPr lvl="1"/>
            <a:r>
              <a:rPr lang="fr-FR" sz="2000" dirty="0" smtClean="0"/>
              <a:t>$22 </a:t>
            </a:r>
            <a:r>
              <a:rPr lang="fr-FR" sz="2000" dirty="0" err="1" smtClean="0"/>
              <a:t>additional</a:t>
            </a:r>
            <a:r>
              <a:rPr lang="fr-FR" sz="2000" dirty="0" smtClean="0"/>
              <a:t> for </a:t>
            </a:r>
            <a:r>
              <a:rPr lang="fr-FR" sz="2000" dirty="0" err="1" smtClean="0"/>
              <a:t>subject</a:t>
            </a:r>
            <a:r>
              <a:rPr lang="fr-FR" sz="2000" dirty="0" smtClean="0"/>
              <a:t> tests</a:t>
            </a:r>
          </a:p>
          <a:p>
            <a:pPr lvl="1"/>
            <a:r>
              <a:rPr lang="fr-FR" sz="2000" dirty="0" smtClean="0"/>
              <a:t>FREE for all Juniors ONCE. </a:t>
            </a:r>
            <a:r>
              <a:rPr lang="fr-FR" sz="2000" dirty="0" err="1" smtClean="0"/>
              <a:t>Students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register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school</a:t>
            </a:r>
            <a:r>
              <a:rPr lang="fr-FR" sz="2000" dirty="0" smtClean="0"/>
              <a:t> (</a:t>
            </a:r>
            <a:r>
              <a:rPr lang="fr-FR" sz="2000" dirty="0" err="1" smtClean="0"/>
              <a:t>bulk</a:t>
            </a:r>
            <a:r>
              <a:rPr lang="fr-FR" sz="2000" dirty="0" smtClean="0"/>
              <a:t> registration) in </a:t>
            </a:r>
            <a:r>
              <a:rPr lang="fr-FR" sz="2000" dirty="0" err="1" smtClean="0"/>
              <a:t>January</a:t>
            </a:r>
            <a:r>
              <a:rPr lang="fr-FR" sz="2000" dirty="0" smtClean="0"/>
              <a:t>/</a:t>
            </a:r>
            <a:r>
              <a:rPr lang="fr-FR" sz="2000" dirty="0" err="1" smtClean="0"/>
              <a:t>February</a:t>
            </a:r>
            <a:r>
              <a:rPr lang="fr-FR" sz="2000" dirty="0" smtClean="0"/>
              <a:t> and </a:t>
            </a:r>
            <a:r>
              <a:rPr lang="fr-FR" sz="2000" dirty="0" err="1" smtClean="0"/>
              <a:t>students</a:t>
            </a:r>
            <a:r>
              <a:rPr lang="fr-FR" sz="2000" dirty="0" smtClean="0"/>
              <a:t> </a:t>
            </a:r>
            <a:r>
              <a:rPr lang="fr-FR" sz="2000" dirty="0" err="1" smtClean="0"/>
              <a:t>get</a:t>
            </a:r>
            <a:r>
              <a:rPr lang="fr-FR" sz="2000" dirty="0" smtClean="0"/>
              <a:t> to </a:t>
            </a:r>
            <a:r>
              <a:rPr lang="fr-FR" sz="2000" dirty="0" err="1" smtClean="0"/>
              <a:t>pick</a:t>
            </a:r>
            <a:r>
              <a:rPr lang="fr-FR" sz="2000" dirty="0" smtClean="0"/>
              <a:t> </a:t>
            </a:r>
            <a:r>
              <a:rPr lang="fr-FR" sz="2000" dirty="0" err="1" smtClean="0"/>
              <a:t>their</a:t>
            </a:r>
            <a:r>
              <a:rPr lang="fr-FR" sz="2000" dirty="0" smtClean="0"/>
              <a:t> test date. </a:t>
            </a:r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choose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March, May, or </a:t>
            </a:r>
            <a:r>
              <a:rPr lang="fr-FR" sz="2000" dirty="0" err="1" smtClean="0"/>
              <a:t>June</a:t>
            </a:r>
            <a:r>
              <a:rPr lang="fr-FR" sz="2000" dirty="0" smtClean="0"/>
              <a:t>. </a:t>
            </a:r>
          </a:p>
          <a:p>
            <a:r>
              <a:rPr lang="fr-FR" sz="2800" dirty="0" smtClean="0"/>
              <a:t>ACT</a:t>
            </a:r>
            <a:r>
              <a:rPr lang="fr-FR" sz="2400" dirty="0" smtClean="0"/>
              <a:t>:</a:t>
            </a:r>
          </a:p>
          <a:p>
            <a:pPr lvl="1"/>
            <a:r>
              <a:rPr lang="fr-FR" sz="2400" dirty="0" smtClean="0"/>
              <a:t>$34 </a:t>
            </a:r>
            <a:r>
              <a:rPr lang="fr-FR" sz="2400" dirty="0" err="1" smtClean="0"/>
              <a:t>without</a:t>
            </a:r>
            <a:r>
              <a:rPr lang="fr-FR" sz="2400" dirty="0" smtClean="0"/>
              <a:t> </a:t>
            </a:r>
            <a:r>
              <a:rPr lang="fr-FR" sz="2400" dirty="0" err="1" smtClean="0"/>
              <a:t>Writing</a:t>
            </a:r>
            <a:r>
              <a:rPr lang="fr-FR" sz="2400" dirty="0" smtClean="0"/>
              <a:t> section</a:t>
            </a:r>
          </a:p>
          <a:p>
            <a:pPr lvl="1"/>
            <a:r>
              <a:rPr lang="fr-FR" sz="2400" dirty="0" smtClean="0"/>
              <a:t>$49.50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Writing</a:t>
            </a:r>
            <a:r>
              <a:rPr lang="fr-FR" sz="2400" dirty="0" smtClean="0"/>
              <a:t> section; </a:t>
            </a:r>
            <a:r>
              <a:rPr lang="fr-FR" sz="2400" dirty="0" err="1" smtClean="0"/>
              <a:t>Writing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optional</a:t>
            </a:r>
            <a:r>
              <a:rPr lang="fr-FR" sz="2400" dirty="0" smtClean="0"/>
              <a:t> and </a:t>
            </a:r>
            <a:r>
              <a:rPr lang="fr-FR" sz="2400" dirty="0" err="1" smtClean="0"/>
              <a:t>cannot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taken</a:t>
            </a:r>
            <a:r>
              <a:rPr lang="fr-FR" sz="2400" dirty="0" smtClean="0"/>
              <a:t> </a:t>
            </a:r>
            <a:r>
              <a:rPr lang="fr-FR" sz="2400" dirty="0" err="1" smtClean="0"/>
              <a:t>separately</a:t>
            </a:r>
            <a:endParaRPr lang="fr-FR" sz="2400" dirty="0" smtClean="0"/>
          </a:p>
          <a:p>
            <a:pPr>
              <a:buNone/>
            </a:pPr>
            <a:endParaRPr lang="fr-F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err="1" smtClean="0">
                <a:solidFill>
                  <a:schemeClr val="bg1"/>
                </a:solidFill>
              </a:rPr>
              <a:t>Fees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473576"/>
          </a:xfrm>
        </p:spPr>
        <p:txBody>
          <a:bodyPr/>
          <a:lstStyle/>
          <a:p>
            <a:r>
              <a:rPr lang="fr-FR" dirty="0" err="1" smtClean="0"/>
              <a:t>Fee</a:t>
            </a:r>
            <a:r>
              <a:rPr lang="fr-FR" dirty="0" smtClean="0"/>
              <a:t> </a:t>
            </a:r>
            <a:r>
              <a:rPr lang="fr-FR" dirty="0" err="1" smtClean="0"/>
              <a:t>waivers</a:t>
            </a:r>
            <a:r>
              <a:rPr lang="fr-FR" dirty="0" smtClean="0"/>
              <a:t> are </a:t>
            </a:r>
            <a:r>
              <a:rPr lang="fr-FR" dirty="0" err="1" smtClean="0"/>
              <a:t>available</a:t>
            </a:r>
            <a:r>
              <a:rPr lang="fr-FR" dirty="0" smtClean="0"/>
              <a:t> for bot the SAT and ACT</a:t>
            </a:r>
          </a:p>
          <a:p>
            <a:pPr lvl="1"/>
            <a:r>
              <a:rPr lang="fr-FR" sz="2400" dirty="0" smtClean="0"/>
              <a:t>You must </a:t>
            </a:r>
            <a:r>
              <a:rPr lang="fr-FR" sz="2400" dirty="0" err="1" smtClean="0"/>
              <a:t>be</a:t>
            </a:r>
            <a:r>
              <a:rPr lang="fr-FR" sz="2400" dirty="0" smtClean="0"/>
              <a:t> on free or </a:t>
            </a:r>
            <a:r>
              <a:rPr lang="fr-FR" sz="2400" dirty="0" err="1" smtClean="0"/>
              <a:t>reduced</a:t>
            </a:r>
            <a:r>
              <a:rPr lang="fr-FR" sz="2400" dirty="0" smtClean="0"/>
              <a:t> lunch</a:t>
            </a:r>
          </a:p>
          <a:p>
            <a:pPr lvl="1"/>
            <a:r>
              <a:rPr lang="fr-FR" sz="2400" dirty="0" err="1" smtClean="0"/>
              <a:t>Limit</a:t>
            </a:r>
            <a:r>
              <a:rPr lang="fr-FR" sz="2400" dirty="0" smtClean="0"/>
              <a:t> 4 total</a:t>
            </a:r>
          </a:p>
          <a:p>
            <a:pPr lvl="1"/>
            <a:r>
              <a:rPr lang="fr-FR" sz="2400" dirty="0" smtClean="0"/>
              <a:t>You must </a:t>
            </a:r>
            <a:r>
              <a:rPr lang="fr-FR" sz="2400" dirty="0" err="1" smtClean="0"/>
              <a:t>get</a:t>
            </a:r>
            <a:r>
              <a:rPr lang="fr-FR" sz="2400" dirty="0" smtClean="0"/>
              <a:t> the </a:t>
            </a:r>
            <a:r>
              <a:rPr lang="fr-FR" sz="2400" dirty="0" err="1" smtClean="0"/>
              <a:t>fee</a:t>
            </a:r>
            <a:r>
              <a:rPr lang="fr-FR" sz="2400" dirty="0" smtClean="0"/>
              <a:t> </a:t>
            </a:r>
            <a:r>
              <a:rPr lang="fr-FR" sz="2400" dirty="0" err="1" smtClean="0"/>
              <a:t>waiver</a:t>
            </a:r>
            <a:r>
              <a:rPr lang="fr-FR" sz="2400" dirty="0" smtClean="0"/>
              <a:t> BEFORE </a:t>
            </a:r>
            <a:r>
              <a:rPr lang="fr-FR" sz="2400" dirty="0" err="1" smtClean="0"/>
              <a:t>you</a:t>
            </a:r>
            <a:r>
              <a:rPr lang="fr-FR" sz="2400" dirty="0" smtClean="0"/>
              <a:t> </a:t>
            </a:r>
            <a:r>
              <a:rPr lang="fr-FR" sz="2400" dirty="0" err="1" smtClean="0"/>
              <a:t>register</a:t>
            </a:r>
            <a:r>
              <a:rPr lang="fr-FR" sz="2400" dirty="0" smtClean="0"/>
              <a:t>. The </a:t>
            </a:r>
            <a:r>
              <a:rPr lang="fr-FR" sz="2400" dirty="0" err="1" smtClean="0"/>
              <a:t>waiver</a:t>
            </a:r>
            <a:r>
              <a:rPr lang="fr-FR" sz="2400" dirty="0" smtClean="0"/>
              <a:t> has a code </a:t>
            </a:r>
            <a:r>
              <a:rPr lang="fr-FR" sz="2400" dirty="0" err="1" smtClean="0"/>
              <a:t>you</a:t>
            </a:r>
            <a:r>
              <a:rPr lang="fr-FR" sz="2400" dirty="0" smtClean="0"/>
              <a:t> must enter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your</a:t>
            </a:r>
            <a:r>
              <a:rPr lang="fr-FR" sz="2400" dirty="0" smtClean="0"/>
              <a:t> online registration!</a:t>
            </a:r>
          </a:p>
          <a:p>
            <a:pPr lvl="1">
              <a:buNone/>
            </a:pPr>
            <a:endParaRPr lang="fr-FR" sz="2400" dirty="0" smtClean="0"/>
          </a:p>
          <a:p>
            <a:pPr>
              <a:buNone/>
            </a:pPr>
            <a:endParaRPr lang="fr-F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More about </a:t>
            </a:r>
            <a:r>
              <a:rPr lang="fr-CA" dirty="0" err="1" smtClean="0">
                <a:solidFill>
                  <a:schemeClr val="bg1"/>
                </a:solidFill>
              </a:rPr>
              <a:t>signing</a:t>
            </a:r>
            <a:r>
              <a:rPr lang="fr-CA" dirty="0" smtClean="0">
                <a:solidFill>
                  <a:schemeClr val="bg1"/>
                </a:solidFill>
              </a:rPr>
              <a:t> up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28600" y="2232025"/>
            <a:ext cx="8686800" cy="4321176"/>
          </a:xfrm>
        </p:spPr>
        <p:txBody>
          <a:bodyPr/>
          <a:lstStyle/>
          <a:p>
            <a:r>
              <a:rPr lang="fr-FR" sz="2800" dirty="0" smtClean="0"/>
              <a:t>Score Reports</a:t>
            </a:r>
          </a:p>
          <a:p>
            <a:pPr lvl="1"/>
            <a:r>
              <a:rPr lang="fr-FR" sz="2000" dirty="0" smtClean="0"/>
              <a:t>Standard score reports are </a:t>
            </a:r>
            <a:r>
              <a:rPr lang="fr-FR" sz="2000" dirty="0" err="1" smtClean="0"/>
              <a:t>always</a:t>
            </a:r>
            <a:r>
              <a:rPr lang="fr-FR" sz="2000" dirty="0" smtClean="0"/>
              <a:t> free. You have the option to </a:t>
            </a:r>
            <a:r>
              <a:rPr lang="fr-FR" sz="2000" dirty="0" err="1" smtClean="0"/>
              <a:t>order</a:t>
            </a:r>
            <a:r>
              <a:rPr lang="fr-FR" sz="2000" dirty="0" smtClean="0"/>
              <a:t> more </a:t>
            </a:r>
            <a:r>
              <a:rPr lang="fr-FR" sz="2000" dirty="0" err="1" smtClean="0"/>
              <a:t>detailed</a:t>
            </a:r>
            <a:r>
              <a:rPr lang="fr-FR" sz="2000" dirty="0" smtClean="0"/>
              <a:t> score reports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give</a:t>
            </a:r>
            <a:r>
              <a:rPr lang="fr-FR" sz="2000" dirty="0" smtClean="0"/>
              <a:t> </a:t>
            </a:r>
            <a:r>
              <a:rPr lang="fr-FR" sz="2000" dirty="0" err="1" smtClean="0"/>
              <a:t>expanded</a:t>
            </a:r>
            <a:r>
              <a:rPr lang="fr-FR" sz="2000" dirty="0" smtClean="0"/>
              <a:t> information on </a:t>
            </a:r>
            <a:r>
              <a:rPr lang="fr-FR" sz="2000" dirty="0" err="1" smtClean="0"/>
              <a:t>your</a:t>
            </a:r>
            <a:r>
              <a:rPr lang="fr-FR" sz="2000" dirty="0" smtClean="0"/>
              <a:t> score, </a:t>
            </a:r>
            <a:r>
              <a:rPr lang="fr-FR" sz="2000" dirty="0" err="1" smtClean="0"/>
              <a:t>including</a:t>
            </a:r>
            <a:r>
              <a:rPr lang="fr-FR" sz="2000" dirty="0" smtClean="0"/>
              <a:t> </a:t>
            </a:r>
            <a:r>
              <a:rPr lang="fr-FR" sz="2000" dirty="0" err="1" smtClean="0"/>
              <a:t>wrong</a:t>
            </a:r>
            <a:r>
              <a:rPr lang="fr-FR" sz="2000" dirty="0" smtClean="0"/>
              <a:t> </a:t>
            </a:r>
            <a:r>
              <a:rPr lang="fr-FR" sz="2000" dirty="0" err="1" smtClean="0"/>
              <a:t>answers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More about </a:t>
            </a:r>
            <a:r>
              <a:rPr lang="fr-CA" dirty="0" err="1" smtClean="0">
                <a:solidFill>
                  <a:schemeClr val="bg1"/>
                </a:solidFill>
              </a:rPr>
              <a:t>signing</a:t>
            </a:r>
            <a:r>
              <a:rPr lang="fr-CA" dirty="0" smtClean="0">
                <a:solidFill>
                  <a:schemeClr val="bg1"/>
                </a:solidFill>
              </a:rPr>
              <a:t> up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28600" y="2232025"/>
            <a:ext cx="8686800" cy="4321176"/>
          </a:xfrm>
        </p:spPr>
        <p:txBody>
          <a:bodyPr/>
          <a:lstStyle/>
          <a:p>
            <a:r>
              <a:rPr lang="fr-FR" sz="2800" dirty="0" smtClean="0"/>
              <a:t>Score Reports</a:t>
            </a:r>
          </a:p>
          <a:p>
            <a:pPr lvl="1"/>
            <a:r>
              <a:rPr lang="fr-FR" sz="2000" dirty="0" smtClean="0"/>
              <a:t>Standard score reports are </a:t>
            </a:r>
            <a:r>
              <a:rPr lang="fr-FR" sz="2000" dirty="0" err="1" smtClean="0"/>
              <a:t>always</a:t>
            </a:r>
            <a:r>
              <a:rPr lang="fr-FR" sz="2000" dirty="0" smtClean="0"/>
              <a:t> free. You have the option to </a:t>
            </a:r>
            <a:r>
              <a:rPr lang="fr-FR" sz="2000" dirty="0" err="1" smtClean="0"/>
              <a:t>order</a:t>
            </a:r>
            <a:r>
              <a:rPr lang="fr-FR" sz="2000" dirty="0" smtClean="0"/>
              <a:t> more </a:t>
            </a:r>
            <a:r>
              <a:rPr lang="fr-FR" sz="2000" dirty="0" err="1" smtClean="0"/>
              <a:t>detailed</a:t>
            </a:r>
            <a:r>
              <a:rPr lang="fr-FR" sz="2000" dirty="0" smtClean="0"/>
              <a:t> score reports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give</a:t>
            </a:r>
            <a:r>
              <a:rPr lang="fr-FR" sz="2000" dirty="0" smtClean="0"/>
              <a:t> </a:t>
            </a:r>
            <a:r>
              <a:rPr lang="fr-FR" sz="2000" dirty="0" err="1" smtClean="0"/>
              <a:t>expanded</a:t>
            </a:r>
            <a:r>
              <a:rPr lang="fr-FR" sz="2000" dirty="0" smtClean="0"/>
              <a:t> information on </a:t>
            </a:r>
            <a:r>
              <a:rPr lang="fr-FR" sz="2000" dirty="0" err="1" smtClean="0"/>
              <a:t>your</a:t>
            </a:r>
            <a:r>
              <a:rPr lang="fr-FR" sz="2000" dirty="0" smtClean="0"/>
              <a:t> score, </a:t>
            </a:r>
            <a:r>
              <a:rPr lang="fr-FR" sz="2000" dirty="0" err="1" smtClean="0"/>
              <a:t>including</a:t>
            </a:r>
            <a:r>
              <a:rPr lang="fr-FR" sz="2000" dirty="0" smtClean="0"/>
              <a:t> </a:t>
            </a:r>
            <a:r>
              <a:rPr lang="fr-FR" sz="2000" dirty="0" err="1" smtClean="0"/>
              <a:t>wrong</a:t>
            </a:r>
            <a:r>
              <a:rPr lang="fr-FR" sz="2000" dirty="0" smtClean="0"/>
              <a:t> </a:t>
            </a:r>
            <a:r>
              <a:rPr lang="fr-FR" sz="2000" dirty="0" err="1" smtClean="0"/>
              <a:t>answers</a:t>
            </a:r>
            <a:endParaRPr lang="fr-FR" sz="2000" dirty="0" smtClean="0"/>
          </a:p>
          <a:p>
            <a:r>
              <a:rPr lang="fr-FR" sz="2800" dirty="0" smtClean="0"/>
              <a:t>Know </a:t>
            </a:r>
            <a:r>
              <a:rPr lang="fr-FR" sz="2800" dirty="0" err="1" smtClean="0"/>
              <a:t>your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school</a:t>
            </a:r>
            <a:r>
              <a:rPr lang="fr-FR" sz="2800" dirty="0" smtClean="0"/>
              <a:t> code! </a:t>
            </a:r>
          </a:p>
          <a:p>
            <a:r>
              <a:rPr lang="fr-FR" sz="2800" dirty="0" smtClean="0"/>
              <a:t>All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schools</a:t>
            </a:r>
            <a:r>
              <a:rPr lang="fr-FR" sz="2800" dirty="0" smtClean="0"/>
              <a:t> have 5 AND 6 digit codes…</a:t>
            </a:r>
          </a:p>
          <a:p>
            <a:pPr lvl="1"/>
            <a:r>
              <a:rPr lang="fr-FR" sz="2400" dirty="0" smtClean="0"/>
              <a:t>One for the site </a:t>
            </a:r>
            <a:r>
              <a:rPr lang="fr-FR" sz="2400" dirty="0" err="1" smtClean="0"/>
              <a:t>you’re</a:t>
            </a:r>
            <a:r>
              <a:rPr lang="fr-FR" sz="2400" dirty="0" smtClean="0"/>
              <a:t> </a:t>
            </a:r>
            <a:r>
              <a:rPr lang="fr-FR" sz="2400" dirty="0" err="1" smtClean="0"/>
              <a:t>testing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endParaRPr lang="fr-FR" sz="2400" dirty="0" smtClean="0"/>
          </a:p>
          <a:p>
            <a:pPr lvl="1"/>
            <a:r>
              <a:rPr lang="fr-FR" sz="2400" dirty="0" smtClean="0"/>
              <a:t>One for the </a:t>
            </a:r>
            <a:r>
              <a:rPr lang="fr-FR" sz="2400" dirty="0" err="1" smtClean="0"/>
              <a:t>school</a:t>
            </a:r>
            <a:r>
              <a:rPr lang="fr-FR" sz="2400" dirty="0" smtClean="0"/>
              <a:t> </a:t>
            </a:r>
            <a:r>
              <a:rPr lang="fr-FR" sz="2400" dirty="0" err="1" smtClean="0"/>
              <a:t>you</a:t>
            </a:r>
            <a:r>
              <a:rPr lang="fr-FR" sz="2400" dirty="0" smtClean="0"/>
              <a:t> attend</a:t>
            </a:r>
          </a:p>
          <a:p>
            <a:pPr lvl="1"/>
            <a:r>
              <a:rPr lang="fr-FR" sz="2400" dirty="0" smtClean="0"/>
              <a:t>You </a:t>
            </a:r>
            <a:r>
              <a:rPr lang="fr-FR" sz="2400" dirty="0" err="1" smtClean="0"/>
              <a:t>only</a:t>
            </a:r>
            <a:r>
              <a:rPr lang="fr-FR" sz="2400" dirty="0" smtClean="0"/>
              <a:t> </a:t>
            </a:r>
            <a:r>
              <a:rPr lang="fr-FR" sz="2400" dirty="0" err="1" smtClean="0"/>
              <a:t>need</a:t>
            </a:r>
            <a:r>
              <a:rPr lang="fr-FR" sz="2400" dirty="0" smtClean="0"/>
              <a:t> </a:t>
            </a:r>
            <a:r>
              <a:rPr lang="fr-FR" sz="2400" dirty="0" err="1" smtClean="0"/>
              <a:t>these</a:t>
            </a:r>
            <a:r>
              <a:rPr lang="fr-FR" sz="2400" dirty="0" smtClean="0"/>
              <a:t> for registration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More about </a:t>
            </a:r>
            <a:r>
              <a:rPr lang="fr-CA" dirty="0" err="1" smtClean="0">
                <a:solidFill>
                  <a:schemeClr val="bg1"/>
                </a:solidFill>
              </a:rPr>
              <a:t>signing</a:t>
            </a:r>
            <a:r>
              <a:rPr lang="fr-CA" dirty="0" smtClean="0">
                <a:solidFill>
                  <a:schemeClr val="bg1"/>
                </a:solidFill>
              </a:rPr>
              <a:t> up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473576"/>
          </a:xfrm>
        </p:spPr>
        <p:txBody>
          <a:bodyPr/>
          <a:lstStyle/>
          <a:p>
            <a:r>
              <a:rPr lang="fr-FR" sz="3600" dirty="0" err="1" smtClean="0"/>
              <a:t>Required</a:t>
            </a:r>
            <a:r>
              <a:rPr lang="fr-FR" sz="3600" dirty="0" smtClean="0"/>
              <a:t>/</a:t>
            </a:r>
            <a:r>
              <a:rPr lang="fr-FR" sz="3600" dirty="0" err="1" smtClean="0"/>
              <a:t>Permitted</a:t>
            </a:r>
            <a:r>
              <a:rPr lang="fr-FR" sz="3600" dirty="0" smtClean="0"/>
              <a:t> </a:t>
            </a:r>
            <a:r>
              <a:rPr lang="fr-FR" sz="3600" dirty="0" err="1" smtClean="0"/>
              <a:t>Materials</a:t>
            </a:r>
            <a:r>
              <a:rPr lang="fr-FR" sz="3600" dirty="0" smtClean="0"/>
              <a:t> (Check online for full </a:t>
            </a:r>
            <a:r>
              <a:rPr lang="fr-FR" sz="3600" dirty="0" err="1" smtClean="0"/>
              <a:t>list</a:t>
            </a:r>
            <a:r>
              <a:rPr lang="fr-FR" sz="3600" dirty="0" smtClean="0"/>
              <a:t>)</a:t>
            </a:r>
          </a:p>
          <a:p>
            <a:pPr lvl="1"/>
            <a:r>
              <a:rPr lang="fr-FR" dirty="0" smtClean="0"/>
              <a:t>Acceptable </a:t>
            </a:r>
            <a:r>
              <a:rPr lang="fr-FR" dirty="0" err="1" smtClean="0"/>
              <a:t>calculators</a:t>
            </a:r>
            <a:r>
              <a:rPr lang="fr-FR" dirty="0" smtClean="0"/>
              <a:t> and extra batteries </a:t>
            </a:r>
          </a:p>
          <a:p>
            <a:pPr lvl="1"/>
            <a:r>
              <a:rPr lang="fr-FR" dirty="0" smtClean="0"/>
              <a:t>PHOTO ID (or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won’t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able to test!)</a:t>
            </a:r>
          </a:p>
          <a:p>
            <a:pPr lvl="1"/>
            <a:r>
              <a:rPr lang="fr-FR" dirty="0" smtClean="0"/>
              <a:t>#2 </a:t>
            </a:r>
            <a:r>
              <a:rPr lang="fr-FR" dirty="0" err="1" smtClean="0"/>
              <a:t>Pencils</a:t>
            </a:r>
            <a:r>
              <a:rPr lang="fr-FR" dirty="0" smtClean="0"/>
              <a:t> (none are </a:t>
            </a:r>
            <a:r>
              <a:rPr lang="fr-FR" dirty="0" err="1" smtClean="0"/>
              <a:t>provided</a:t>
            </a:r>
            <a:r>
              <a:rPr lang="fr-FR" dirty="0" smtClean="0"/>
              <a:t>!)</a:t>
            </a:r>
          </a:p>
          <a:p>
            <a:pPr lvl="1"/>
            <a:r>
              <a:rPr lang="fr-FR" dirty="0" smtClean="0"/>
              <a:t>Water</a:t>
            </a:r>
          </a:p>
          <a:p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err="1" smtClean="0">
                <a:solidFill>
                  <a:schemeClr val="bg1"/>
                </a:solidFill>
              </a:rPr>
              <a:t>Sending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your</a:t>
            </a:r>
            <a:r>
              <a:rPr lang="fr-CA" dirty="0" smtClean="0">
                <a:solidFill>
                  <a:schemeClr val="bg1"/>
                </a:solidFill>
              </a:rPr>
              <a:t> scores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473576"/>
          </a:xfrm>
        </p:spPr>
        <p:txBody>
          <a:bodyPr/>
          <a:lstStyle/>
          <a:p>
            <a:r>
              <a:rPr lang="fr-FR" sz="2800" dirty="0" smtClean="0"/>
              <a:t>You </a:t>
            </a:r>
            <a:r>
              <a:rPr lang="fr-FR" sz="2800" dirty="0" err="1" smtClean="0"/>
              <a:t>can</a:t>
            </a:r>
            <a:r>
              <a:rPr lang="fr-FR" sz="2800" dirty="0" smtClean="0"/>
              <a:t> have </a:t>
            </a:r>
            <a:r>
              <a:rPr lang="fr-FR" sz="2800" dirty="0" err="1" smtClean="0"/>
              <a:t>your</a:t>
            </a:r>
            <a:r>
              <a:rPr lang="fr-FR" sz="2800" dirty="0" smtClean="0"/>
              <a:t> scores sent to up to 4 </a:t>
            </a:r>
            <a:r>
              <a:rPr lang="fr-FR" sz="2800" dirty="0" err="1" smtClean="0"/>
              <a:t>colleges</a:t>
            </a:r>
            <a:r>
              <a:rPr lang="fr-FR" sz="2800" dirty="0" smtClean="0"/>
              <a:t> for free! </a:t>
            </a:r>
            <a:r>
              <a:rPr lang="fr-FR" sz="2800" dirty="0" err="1" smtClean="0"/>
              <a:t>Any</a:t>
            </a:r>
            <a:r>
              <a:rPr lang="fr-FR" sz="2800" dirty="0" smtClean="0"/>
              <a:t> scores sent </a:t>
            </a:r>
            <a:r>
              <a:rPr lang="fr-FR" sz="2800" dirty="0" err="1" smtClean="0"/>
              <a:t>past</a:t>
            </a:r>
            <a:r>
              <a:rPr lang="fr-FR" sz="2800" dirty="0" smtClean="0"/>
              <a:t> the first four </a:t>
            </a:r>
            <a:r>
              <a:rPr lang="fr-FR" sz="2800" dirty="0" err="1" smtClean="0"/>
              <a:t>will</a:t>
            </a:r>
            <a:r>
              <a:rPr lang="fr-FR" sz="2800" dirty="0" smtClean="0"/>
              <a:t> </a:t>
            </a:r>
            <a:r>
              <a:rPr lang="fr-FR" sz="2800" dirty="0" err="1" smtClean="0"/>
              <a:t>cost</a:t>
            </a:r>
            <a:r>
              <a:rPr lang="fr-FR" sz="2800" dirty="0" smtClean="0"/>
              <a:t> extra.</a:t>
            </a:r>
          </a:p>
          <a:p>
            <a:r>
              <a:rPr lang="fr-FR" sz="2800" dirty="0" smtClean="0"/>
              <a:t>Know </a:t>
            </a:r>
            <a:r>
              <a:rPr lang="fr-FR" sz="2800" dirty="0" err="1" smtClean="0"/>
              <a:t>your</a:t>
            </a:r>
            <a:r>
              <a:rPr lang="fr-FR" sz="2800" dirty="0" smtClean="0"/>
              <a:t> </a:t>
            </a:r>
            <a:r>
              <a:rPr lang="fr-FR" sz="2800" dirty="0" err="1" smtClean="0"/>
              <a:t>college</a:t>
            </a:r>
            <a:r>
              <a:rPr lang="fr-FR" sz="2800" dirty="0" smtClean="0"/>
              <a:t> codes!</a:t>
            </a:r>
          </a:p>
          <a:p>
            <a:pPr lvl="1"/>
            <a:r>
              <a:rPr lang="fr-FR" sz="2400" dirty="0" smtClean="0"/>
              <a:t>Or </a:t>
            </a:r>
            <a:r>
              <a:rPr lang="fr-FR" sz="2400" dirty="0" err="1" smtClean="0"/>
              <a:t>leave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blank</a:t>
            </a:r>
            <a:r>
              <a:rPr lang="fr-FR" sz="2400" dirty="0" smtClean="0"/>
              <a:t>. Scores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sent </a:t>
            </a:r>
            <a:r>
              <a:rPr lang="fr-FR" sz="2400" dirty="0" err="1" smtClean="0"/>
              <a:t>separately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a </a:t>
            </a:r>
            <a:r>
              <a:rPr lang="fr-FR" sz="2400" dirty="0" err="1" smtClean="0"/>
              <a:t>later</a:t>
            </a:r>
            <a:r>
              <a:rPr lang="fr-FR" sz="2400" dirty="0" smtClean="0"/>
              <a:t> time.</a:t>
            </a:r>
          </a:p>
          <a:p>
            <a:pPr lvl="1"/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/>
              <a:t>only</a:t>
            </a:r>
            <a:r>
              <a:rPr lang="fr-FR" sz="2400" dirty="0" smtClean="0"/>
              <a:t> </a:t>
            </a:r>
            <a:r>
              <a:rPr lang="fr-FR" sz="2400" dirty="0" err="1" smtClean="0"/>
              <a:t>needed</a:t>
            </a:r>
            <a:r>
              <a:rPr lang="fr-FR" sz="2400" dirty="0" smtClean="0"/>
              <a:t> </a:t>
            </a:r>
            <a:r>
              <a:rPr lang="fr-FR" sz="2400" dirty="0" err="1" smtClean="0"/>
              <a:t>when</a:t>
            </a:r>
            <a:r>
              <a:rPr lang="fr-FR" sz="2400" dirty="0" smtClean="0"/>
              <a:t> </a:t>
            </a:r>
            <a:r>
              <a:rPr lang="fr-FR" sz="2400" dirty="0" err="1" smtClean="0"/>
              <a:t>you</a:t>
            </a:r>
            <a:r>
              <a:rPr lang="fr-FR" sz="2400" dirty="0" smtClean="0"/>
              <a:t> </a:t>
            </a:r>
            <a:r>
              <a:rPr lang="fr-FR" sz="2400" dirty="0" err="1" smtClean="0"/>
              <a:t>register</a:t>
            </a:r>
            <a:r>
              <a:rPr lang="fr-F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How To </a:t>
            </a:r>
            <a:r>
              <a:rPr lang="fr-CA" dirty="0" err="1" smtClean="0">
                <a:solidFill>
                  <a:schemeClr val="bg1"/>
                </a:solidFill>
              </a:rPr>
              <a:t>Prepare</a:t>
            </a:r>
            <a:r>
              <a:rPr lang="fr-CA" dirty="0" smtClean="0">
                <a:solidFill>
                  <a:schemeClr val="bg1"/>
                </a:solidFill>
              </a:rPr>
              <a:t>: ACT &amp; SAT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384424"/>
            <a:ext cx="8229600" cy="3863976"/>
          </a:xfrm>
        </p:spPr>
        <p:txBody>
          <a:bodyPr/>
          <a:lstStyle/>
          <a:p>
            <a:r>
              <a:rPr lang="fr-FR" sz="3600" dirty="0" smtClean="0"/>
              <a:t>For a </a:t>
            </a:r>
            <a:r>
              <a:rPr lang="fr-FR" sz="3600" dirty="0" err="1" smtClean="0"/>
              <a:t>fee</a:t>
            </a:r>
            <a:r>
              <a:rPr lang="fr-FR" sz="3600" dirty="0" smtClean="0"/>
              <a:t>:</a:t>
            </a:r>
          </a:p>
          <a:p>
            <a:pPr lvl="1"/>
            <a:r>
              <a:rPr lang="fr-FR" dirty="0" smtClean="0"/>
              <a:t>Princeton </a:t>
            </a:r>
            <a:r>
              <a:rPr lang="fr-FR" dirty="0" err="1" smtClean="0"/>
              <a:t>Review</a:t>
            </a:r>
            <a:endParaRPr lang="fr-FR" dirty="0" smtClean="0"/>
          </a:p>
          <a:p>
            <a:pPr lvl="1"/>
            <a:r>
              <a:rPr lang="fr-FR" dirty="0" smtClean="0"/>
              <a:t>Kaplan</a:t>
            </a:r>
          </a:p>
          <a:p>
            <a:pPr lvl="1"/>
            <a:r>
              <a:rPr lang="fr-FR" dirty="0" smtClean="0"/>
              <a:t>Huntington &amp; </a:t>
            </a:r>
            <a:r>
              <a:rPr lang="fr-FR" dirty="0" err="1" smtClean="0"/>
              <a:t>Sylvan</a:t>
            </a:r>
            <a:endParaRPr lang="fr-FR" dirty="0" smtClean="0"/>
          </a:p>
          <a:p>
            <a:pPr lvl="1"/>
            <a:r>
              <a:rPr lang="fr-FR" dirty="0" smtClean="0"/>
              <a:t>Test </a:t>
            </a:r>
            <a:r>
              <a:rPr lang="fr-FR" dirty="0" err="1" smtClean="0"/>
              <a:t>Prep</a:t>
            </a:r>
            <a:r>
              <a:rPr lang="fr-FR" dirty="0" smtClean="0"/>
              <a:t> Books</a:t>
            </a:r>
          </a:p>
          <a:p>
            <a:pPr lvl="2"/>
            <a:r>
              <a:rPr lang="fr-FR" dirty="0" smtClean="0"/>
              <a:t>Online, or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major </a:t>
            </a:r>
            <a:r>
              <a:rPr lang="fr-FR" dirty="0" err="1" smtClean="0"/>
              <a:t>bookstore</a:t>
            </a:r>
            <a:endParaRPr lang="fr-FR" dirty="0" smtClean="0"/>
          </a:p>
          <a:p>
            <a:pPr lvl="2"/>
            <a:r>
              <a:rPr lang="fr-FR" dirty="0" smtClean="0"/>
              <a:t>Best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DAILY!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err="1" smtClean="0">
                <a:solidFill>
                  <a:schemeClr val="bg1"/>
                </a:solidFill>
              </a:rPr>
              <a:t>Understanding</a:t>
            </a:r>
            <a:r>
              <a:rPr lang="fr-CA" dirty="0" smtClean="0">
                <a:solidFill>
                  <a:schemeClr val="bg1"/>
                </a:solidFill>
              </a:rPr>
              <a:t> the Tests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r>
              <a:rPr lang="fr-FR" dirty="0" smtClean="0"/>
              <a:t>SAT= </a:t>
            </a:r>
            <a:r>
              <a:rPr lang="fr-FR" dirty="0" err="1" smtClean="0"/>
              <a:t>Scholastic</a:t>
            </a:r>
            <a:r>
              <a:rPr lang="fr-FR" dirty="0" smtClean="0"/>
              <a:t> Aptitude test</a:t>
            </a:r>
          </a:p>
          <a:p>
            <a:r>
              <a:rPr lang="fr-FR" dirty="0" smtClean="0"/>
              <a:t>Not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confused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other</a:t>
            </a:r>
            <a:r>
              <a:rPr lang="fr-FR" dirty="0" smtClean="0"/>
              <a:t> SAT=</a:t>
            </a:r>
          </a:p>
          <a:p>
            <a:pPr>
              <a:buNone/>
            </a:pPr>
            <a:r>
              <a:rPr lang="fr-FR" dirty="0" smtClean="0"/>
              <a:t>		</a:t>
            </a:r>
            <a:r>
              <a:rPr lang="fr-FR" dirty="0" err="1" smtClean="0"/>
              <a:t>Stanford</a:t>
            </a:r>
            <a:r>
              <a:rPr lang="fr-FR" dirty="0" smtClean="0"/>
              <a:t> </a:t>
            </a:r>
            <a:r>
              <a:rPr lang="fr-FR" dirty="0" err="1" smtClean="0"/>
              <a:t>Achievement</a:t>
            </a:r>
            <a:r>
              <a:rPr lang="fr-FR" dirty="0" smtClean="0"/>
              <a:t> Test</a:t>
            </a:r>
          </a:p>
          <a:p>
            <a:pPr lvl="1"/>
            <a:r>
              <a:rPr lang="fr-FR" dirty="0" err="1" smtClean="0"/>
              <a:t>Taken</a:t>
            </a:r>
            <a:r>
              <a:rPr lang="fr-FR" dirty="0" smtClean="0"/>
              <a:t> in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FCAT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How To </a:t>
            </a:r>
            <a:r>
              <a:rPr lang="fr-CA" dirty="0" err="1" smtClean="0">
                <a:solidFill>
                  <a:schemeClr val="bg1"/>
                </a:solidFill>
              </a:rPr>
              <a:t>Prepare</a:t>
            </a:r>
            <a:r>
              <a:rPr lang="fr-CA" dirty="0" smtClean="0">
                <a:solidFill>
                  <a:schemeClr val="bg1"/>
                </a:solidFill>
              </a:rPr>
              <a:t>: SAT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473576"/>
          </a:xfrm>
        </p:spPr>
        <p:txBody>
          <a:bodyPr/>
          <a:lstStyle/>
          <a:p>
            <a:r>
              <a:rPr lang="fr-FR" dirty="0" smtClean="0"/>
              <a:t>SAT Online</a:t>
            </a:r>
          </a:p>
          <a:p>
            <a:pPr lvl="1"/>
            <a:r>
              <a:rPr lang="fr-FR" dirty="0" err="1" smtClean="0"/>
              <a:t>Need</a:t>
            </a:r>
            <a:r>
              <a:rPr lang="fr-FR" dirty="0" smtClean="0"/>
              <a:t> a code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See</a:t>
            </a:r>
            <a:r>
              <a:rPr lang="fr-FR" dirty="0" smtClean="0"/>
              <a:t> Mr. Delgado in the </a:t>
            </a:r>
            <a:r>
              <a:rPr lang="fr-FR" dirty="0" err="1" smtClean="0"/>
              <a:t>Success</a:t>
            </a:r>
            <a:r>
              <a:rPr lang="fr-FR" dirty="0" smtClean="0"/>
              <a:t> </a:t>
            </a:r>
            <a:r>
              <a:rPr lang="fr-FR" dirty="0" err="1" smtClean="0"/>
              <a:t>Lab</a:t>
            </a:r>
            <a:endParaRPr lang="fr-FR" dirty="0" smtClean="0"/>
          </a:p>
          <a:p>
            <a:pPr lvl="1"/>
            <a:r>
              <a:rPr lang="fr-FR" dirty="0" smtClean="0"/>
              <a:t>Quick to </a:t>
            </a:r>
            <a:r>
              <a:rPr lang="fr-FR" dirty="0" err="1" smtClean="0"/>
              <a:t>sign</a:t>
            </a:r>
            <a:r>
              <a:rPr lang="fr-FR" dirty="0" smtClean="0"/>
              <a:t> up, </a:t>
            </a:r>
            <a:r>
              <a:rPr lang="fr-FR" dirty="0" err="1" smtClean="0"/>
              <a:t>then</a:t>
            </a:r>
            <a:r>
              <a:rPr lang="fr-FR" dirty="0" smtClean="0"/>
              <a:t> practice as </a:t>
            </a:r>
            <a:r>
              <a:rPr lang="fr-FR" dirty="0" err="1" smtClean="0"/>
              <a:t>much</a:t>
            </a:r>
            <a:r>
              <a:rPr lang="fr-FR" dirty="0" smtClean="0"/>
              <a:t> as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home.</a:t>
            </a:r>
          </a:p>
          <a:p>
            <a:pPr lvl="1"/>
            <a:r>
              <a:rPr lang="fr-FR" dirty="0" smtClean="0"/>
              <a:t>Practice tests </a:t>
            </a:r>
            <a:r>
              <a:rPr lang="fr-FR" dirty="0" err="1" smtClean="0"/>
              <a:t>with</a:t>
            </a:r>
            <a:r>
              <a:rPr lang="fr-FR" dirty="0" smtClean="0"/>
              <a:t> INSTANT score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lvl="1"/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r>
              <a:rPr lang="fr-FR" dirty="0" smtClean="0"/>
              <a:t> and </a:t>
            </a:r>
            <a:r>
              <a:rPr lang="fr-FR" dirty="0" err="1" smtClean="0"/>
              <a:t>lesson</a:t>
            </a:r>
            <a:r>
              <a:rPr lang="fr-FR" dirty="0" smtClean="0"/>
              <a:t> plans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How To </a:t>
            </a:r>
            <a:r>
              <a:rPr lang="fr-CA" dirty="0" err="1" smtClean="0">
                <a:solidFill>
                  <a:schemeClr val="bg1"/>
                </a:solidFill>
              </a:rPr>
              <a:t>Prepare</a:t>
            </a:r>
            <a:r>
              <a:rPr lang="fr-CA" dirty="0" smtClean="0">
                <a:solidFill>
                  <a:schemeClr val="bg1"/>
                </a:solidFill>
              </a:rPr>
              <a:t>: SAT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609600" y="1546225"/>
            <a:ext cx="8229600" cy="1196975"/>
          </a:xfrm>
        </p:spPr>
        <p:txBody>
          <a:bodyPr/>
          <a:lstStyle/>
          <a:p>
            <a:pPr algn="r"/>
            <a:r>
              <a:rPr lang="fr-FR" dirty="0" err="1" smtClean="0"/>
              <a:t>College</a:t>
            </a:r>
            <a:r>
              <a:rPr lang="fr-FR" dirty="0" smtClean="0"/>
              <a:t> </a:t>
            </a:r>
            <a:r>
              <a:rPr lang="fr-FR" dirty="0" err="1" smtClean="0"/>
              <a:t>Board’s</a:t>
            </a:r>
            <a:r>
              <a:rPr lang="fr-FR" dirty="0" smtClean="0"/>
              <a:t> </a:t>
            </a:r>
            <a:r>
              <a:rPr lang="fr-FR" dirty="0" err="1" smtClean="0"/>
              <a:t>Website</a:t>
            </a:r>
            <a:endParaRPr lang="fr-FR" dirty="0" smtClean="0"/>
          </a:p>
          <a:p>
            <a:pPr algn="r">
              <a:buNone/>
            </a:pPr>
            <a:endParaRPr lang="fr-FR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1923" t="16667" r="4808" b="14103"/>
          <a:stretch>
            <a:fillRect/>
          </a:stretch>
        </p:blipFill>
        <p:spPr bwMode="auto">
          <a:xfrm>
            <a:off x="914400" y="22860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828800" y="21336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276600"/>
            <a:ext cx="3429000" cy="2362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How To </a:t>
            </a:r>
            <a:r>
              <a:rPr lang="fr-CA" dirty="0" err="1" smtClean="0">
                <a:solidFill>
                  <a:schemeClr val="bg1"/>
                </a:solidFill>
              </a:rPr>
              <a:t>Prepare</a:t>
            </a:r>
            <a:r>
              <a:rPr lang="fr-CA" dirty="0" smtClean="0">
                <a:solidFill>
                  <a:schemeClr val="bg1"/>
                </a:solidFill>
              </a:rPr>
              <a:t>: SAT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473576"/>
          </a:xfrm>
        </p:spPr>
        <p:txBody>
          <a:bodyPr/>
          <a:lstStyle/>
          <a:p>
            <a:r>
              <a:rPr lang="fr-FR" dirty="0" smtClean="0"/>
              <a:t>SAT </a:t>
            </a:r>
            <a:r>
              <a:rPr lang="fr-FR" dirty="0" err="1" smtClean="0"/>
              <a:t>Prep</a:t>
            </a:r>
            <a:r>
              <a:rPr lang="fr-FR" dirty="0" smtClean="0"/>
              <a:t> Classes </a:t>
            </a:r>
            <a:r>
              <a:rPr lang="fr-FR" dirty="0" err="1" smtClean="0"/>
              <a:t>with</a:t>
            </a:r>
            <a:r>
              <a:rPr lang="fr-FR" dirty="0" smtClean="0"/>
              <a:t> the district</a:t>
            </a:r>
          </a:p>
          <a:p>
            <a:pPr lvl="1"/>
            <a:r>
              <a:rPr lang="fr-FR" dirty="0" smtClean="0"/>
              <a:t>4 </a:t>
            </a:r>
            <a:r>
              <a:rPr lang="fr-FR" dirty="0" err="1" smtClean="0"/>
              <a:t>weeks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endParaRPr lang="fr-FR" dirty="0" smtClean="0"/>
          </a:p>
          <a:p>
            <a:pPr lvl="2"/>
            <a:r>
              <a:rPr lang="fr-FR" dirty="0" smtClean="0"/>
              <a:t>4 </a:t>
            </a:r>
            <a:r>
              <a:rPr lang="fr-FR" dirty="0" err="1" smtClean="0"/>
              <a:t>consecutive</a:t>
            </a:r>
            <a:r>
              <a:rPr lang="fr-FR" dirty="0" smtClean="0"/>
              <a:t> Saturdays, 9:00 – 1:00</a:t>
            </a:r>
          </a:p>
          <a:p>
            <a:pPr lvl="1"/>
            <a:r>
              <a:rPr lang="fr-FR" dirty="0" smtClean="0"/>
              <a:t>4 sessions a </a:t>
            </a:r>
            <a:r>
              <a:rPr lang="fr-FR" dirty="0" err="1" smtClean="0"/>
              <a:t>year</a:t>
            </a:r>
            <a:r>
              <a:rPr lang="fr-FR" dirty="0" smtClean="0"/>
              <a:t>: </a:t>
            </a:r>
            <a:r>
              <a:rPr lang="fr-FR" dirty="0" err="1" smtClean="0"/>
              <a:t>September</a:t>
            </a:r>
            <a:r>
              <a:rPr lang="fr-FR" dirty="0" smtClean="0"/>
              <a:t>, </a:t>
            </a:r>
            <a:r>
              <a:rPr lang="fr-FR" dirty="0" err="1" smtClean="0"/>
              <a:t>October</a:t>
            </a:r>
            <a:r>
              <a:rPr lang="fr-FR" dirty="0" smtClean="0"/>
              <a:t>, </a:t>
            </a:r>
            <a:r>
              <a:rPr lang="fr-FR" dirty="0" err="1" smtClean="0"/>
              <a:t>February</a:t>
            </a:r>
            <a:r>
              <a:rPr lang="fr-FR" dirty="0" smtClean="0"/>
              <a:t>, April</a:t>
            </a:r>
          </a:p>
          <a:p>
            <a:pPr lvl="1"/>
            <a:r>
              <a:rPr lang="fr-FR" dirty="0" smtClean="0"/>
              <a:t>Multiple sites </a:t>
            </a:r>
            <a:r>
              <a:rPr lang="fr-FR" dirty="0" err="1" smtClean="0"/>
              <a:t>throughout</a:t>
            </a:r>
            <a:r>
              <a:rPr lang="fr-FR" dirty="0" smtClean="0"/>
              <a:t> the </a:t>
            </a:r>
            <a:r>
              <a:rPr lang="fr-FR" dirty="0" err="1" smtClean="0"/>
              <a:t>county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:</a:t>
            </a:r>
          </a:p>
          <a:p>
            <a:pPr lvl="2"/>
            <a:r>
              <a:rPr lang="fr-FR" dirty="0" err="1" smtClean="0"/>
              <a:t>Bloomingdale</a:t>
            </a:r>
            <a:r>
              <a:rPr lang="fr-FR" dirty="0" smtClean="0"/>
              <a:t>, Brandon, East </a:t>
            </a:r>
            <a:r>
              <a:rPr lang="fr-FR" dirty="0" err="1" smtClean="0"/>
              <a:t>Bay</a:t>
            </a:r>
            <a:r>
              <a:rPr lang="fr-FR" dirty="0" smtClean="0"/>
              <a:t>, </a:t>
            </a:r>
            <a:r>
              <a:rPr lang="fr-FR" dirty="0" err="1" smtClean="0"/>
              <a:t>Newsome</a:t>
            </a:r>
            <a:r>
              <a:rPr lang="fr-FR" dirty="0" smtClean="0"/>
              <a:t>, Durant, Plant City, &amp; Riverview </a:t>
            </a:r>
          </a:p>
          <a:p>
            <a:pPr lvl="1"/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offered</a:t>
            </a:r>
            <a:r>
              <a:rPr lang="fr-FR" dirty="0" smtClean="0"/>
              <a:t> in </a:t>
            </a:r>
            <a:r>
              <a:rPr lang="fr-FR" dirty="0" err="1" smtClean="0"/>
              <a:t>summer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SCHS!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How To </a:t>
            </a:r>
            <a:r>
              <a:rPr lang="fr-CA" dirty="0" err="1" smtClean="0">
                <a:solidFill>
                  <a:schemeClr val="bg1"/>
                </a:solidFill>
              </a:rPr>
              <a:t>Prepare</a:t>
            </a:r>
            <a:r>
              <a:rPr lang="fr-CA" dirty="0" smtClean="0">
                <a:solidFill>
                  <a:schemeClr val="bg1"/>
                </a:solidFill>
              </a:rPr>
              <a:t>: SAT &amp; ACT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473576"/>
          </a:xfrm>
        </p:spPr>
        <p:txBody>
          <a:bodyPr/>
          <a:lstStyle/>
          <a:p>
            <a:r>
              <a:rPr lang="fr-FR" dirty="0" err="1" smtClean="0"/>
              <a:t>Countless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sites online!</a:t>
            </a:r>
          </a:p>
          <a:p>
            <a:pPr lvl="1"/>
            <a:r>
              <a:rPr lang="fr-FR" dirty="0" err="1" smtClean="0"/>
              <a:t>Search</a:t>
            </a:r>
            <a:r>
              <a:rPr lang="fr-FR" dirty="0" smtClean="0"/>
              <a:t> for Free SAT/ACT Practice and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come up!</a:t>
            </a:r>
          </a:p>
          <a:p>
            <a:r>
              <a:rPr lang="fr-FR" dirty="0" smtClean="0"/>
              <a:t>Number2.com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How To </a:t>
            </a:r>
            <a:r>
              <a:rPr lang="fr-CA" dirty="0" err="1" smtClean="0">
                <a:solidFill>
                  <a:schemeClr val="bg1"/>
                </a:solidFill>
              </a:rPr>
              <a:t>Prepare</a:t>
            </a:r>
            <a:r>
              <a:rPr lang="fr-CA" dirty="0" smtClean="0">
                <a:solidFill>
                  <a:schemeClr val="bg1"/>
                </a:solidFill>
              </a:rPr>
              <a:t>: ACT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1120775"/>
          </a:xfrm>
        </p:spPr>
        <p:txBody>
          <a:bodyPr/>
          <a:lstStyle/>
          <a:p>
            <a:r>
              <a:rPr lang="fr-FR" dirty="0" smtClean="0"/>
              <a:t>Free help </a:t>
            </a:r>
            <a:r>
              <a:rPr lang="fr-FR" dirty="0" err="1" smtClean="0"/>
              <a:t>from</a:t>
            </a:r>
            <a:r>
              <a:rPr lang="fr-FR" dirty="0" smtClean="0"/>
              <a:t> www.act.org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111" t="16667" r="13194" b="7407"/>
          <a:stretch>
            <a:fillRect/>
          </a:stretch>
        </p:blipFill>
        <p:spPr bwMode="auto">
          <a:xfrm>
            <a:off x="533400" y="2286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Test Dates: 2011-2012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1066800"/>
          <a:ext cx="6096000" cy="2876550"/>
        </p:xfrm>
        <a:graphic>
          <a:graphicData uri="http://schemas.openxmlformats.org/drawingml/2006/table">
            <a:tbl>
              <a:tblPr/>
              <a:tblGrid>
                <a:gridCol w="1689100"/>
                <a:gridCol w="1752600"/>
                <a:gridCol w="2654300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215867"/>
                          </a:solidFill>
                          <a:latin typeface="Arial"/>
                        </a:rPr>
                        <a:t>SAT Test Dates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215867"/>
                          </a:solidFill>
                          <a:latin typeface="Arial"/>
                        </a:rPr>
                        <a:t>Registration Deadline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215867"/>
                          </a:solidFill>
                          <a:latin typeface="Arial"/>
                        </a:rPr>
                        <a:t>Late Registration (Fee Required)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October 1, 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September 9, 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September 21, 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November 5, 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October 7, 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October 21, 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December 3, 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November 8, 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November 20, 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January 28,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December 30, 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January 13,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March 10,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February 10,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February 24,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May 5,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April 6,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April 20,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June 2,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May 8,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May 22, 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4114800"/>
          <a:ext cx="6096000" cy="2495550"/>
        </p:xfrm>
        <a:graphic>
          <a:graphicData uri="http://schemas.openxmlformats.org/drawingml/2006/table">
            <a:tbl>
              <a:tblPr/>
              <a:tblGrid>
                <a:gridCol w="1689100"/>
                <a:gridCol w="1752600"/>
                <a:gridCol w="2654300"/>
              </a:tblGrid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215867"/>
                          </a:solidFill>
                          <a:latin typeface="Arial"/>
                        </a:rPr>
                        <a:t>ACT Test Dates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215867"/>
                          </a:solidFill>
                          <a:latin typeface="Arial"/>
                        </a:rPr>
                        <a:t>Registration Deadline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215867"/>
                          </a:solidFill>
                          <a:latin typeface="Arial"/>
                        </a:rPr>
                        <a:t>Late Registration (Fee Required)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September 10, 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August 12, 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August 13 – 26, 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October 22, 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September 16, 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September 17 – 30, 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December 10, 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November 4, 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November 5 – 18, 2011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February 11, 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January 13, 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January 14 – 20, 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April 14, 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March 9, 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March 10 – 23, 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5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June 9, 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May 4, 2012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May 5 – 18, 2012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7315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So </a:t>
            </a:r>
            <a:r>
              <a:rPr lang="fr-FR" dirty="0" err="1" smtClean="0">
                <a:solidFill>
                  <a:schemeClr val="bg1"/>
                </a:solidFill>
              </a:rPr>
              <a:t>w</a:t>
            </a:r>
            <a:r>
              <a:rPr lang="fr-FR" dirty="0" err="1" smtClean="0">
                <a:solidFill>
                  <a:schemeClr val="bg1"/>
                </a:solidFill>
              </a:rPr>
              <a:t>hat’s</a:t>
            </a:r>
            <a:r>
              <a:rPr lang="fr-FR" dirty="0" smtClean="0">
                <a:solidFill>
                  <a:schemeClr val="bg1"/>
                </a:solidFill>
              </a:rPr>
              <a:t> the </a:t>
            </a:r>
            <a:r>
              <a:rPr lang="fr-FR" dirty="0" err="1" smtClean="0">
                <a:solidFill>
                  <a:schemeClr val="bg1"/>
                </a:solidFill>
              </a:rPr>
              <a:t>difference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6CAC7"/>
                </a:solidFill>
              </a:rPr>
              <a:t>Why take one or the other?</a:t>
            </a:r>
          </a:p>
          <a:p>
            <a:r>
              <a:rPr lang="en-US" dirty="0" smtClean="0">
                <a:solidFill>
                  <a:srgbClr val="56CAC7"/>
                </a:solidFill>
              </a:rPr>
              <a:t>Why take both? </a:t>
            </a:r>
            <a:endParaRPr lang="en-US" dirty="0">
              <a:solidFill>
                <a:srgbClr val="56CAC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83368"/>
                <a:gridCol w="3593432"/>
                <a:gridCol w="4267200"/>
              </a:tblGrid>
              <a:tr h="3723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A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CA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AC7"/>
                    </a:solidFill>
                  </a:tcPr>
                </a:tc>
              </a:tr>
              <a:tr h="3723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General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non-multiple</a:t>
                      </a:r>
                      <a:r>
                        <a:rPr lang="en-US" baseline="0" dirty="0" smtClean="0"/>
                        <a:t> choice included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Entirely multiple</a:t>
                      </a:r>
                      <a:r>
                        <a:rPr lang="en-US" baseline="0" dirty="0" smtClean="0"/>
                        <a:t>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3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Guessing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Guessing</a:t>
                      </a:r>
                      <a:r>
                        <a:rPr lang="en-US" baseline="0" dirty="0" smtClean="0"/>
                        <a:t> penalty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guessing penalty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6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Difficulty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Questions go from easy to hard in most sections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 and hard</a:t>
                      </a:r>
                      <a:r>
                        <a:rPr lang="en-US" baseline="0" dirty="0" smtClean="0"/>
                        <a:t> questions mixed within sections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6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Measures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Measures achievement</a:t>
                      </a:r>
                      <a:r>
                        <a:rPr lang="en-US" baseline="0" dirty="0" smtClean="0"/>
                        <a:t> in reading, math, and writing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Measures achievement</a:t>
                      </a:r>
                      <a:r>
                        <a:rPr lang="en-US" baseline="0" dirty="0" smtClean="0"/>
                        <a:t> in English, math, science, and writing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6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Reading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Includes</a:t>
                      </a:r>
                      <a:r>
                        <a:rPr lang="en-US" baseline="0" dirty="0" smtClean="0"/>
                        <a:t> s</a:t>
                      </a:r>
                      <a:r>
                        <a:rPr lang="en-US" dirty="0" smtClean="0"/>
                        <a:t>entence level reading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Includes Humanities, Natural Science, Prose, Fiction, &amp; social studies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0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Math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Includes numbers &amp; operations, Algebra</a:t>
                      </a:r>
                      <a:r>
                        <a:rPr lang="en-US" baseline="0" dirty="0" smtClean="0"/>
                        <a:t> I &amp; II,  geometry, statistics, probability, &amp; data analysis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Pre-Algebra, Elementary algebra, Geometry (Coordinate &amp; Plane),</a:t>
                      </a:r>
                      <a:r>
                        <a:rPr lang="en-US" baseline="0" dirty="0" smtClean="0"/>
                        <a:t> Trigonometry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6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Writing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Includes multiple choice grammar &amp; usage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Added in to English score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6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Science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Science Portion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Science: Biology, Chemistry, Physics,</a:t>
                      </a:r>
                      <a:r>
                        <a:rPr lang="en-US" baseline="0" dirty="0" smtClean="0"/>
                        <a:t> &amp; earth/space science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3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English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“English” Portion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English: Usage &amp; Mechanics (grammar, punctuation, &amp; syntax); rhetoric skills (styles &amp; strategies)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6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Approx. 4 hours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Approx. 4 hours</a:t>
                      </a:r>
                      <a:r>
                        <a:rPr lang="en-US" baseline="0" dirty="0" smtClean="0"/>
                        <a:t> (longer if writing portion is added)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1600200"/>
            <a:ext cx="8229600" cy="1143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err="1" smtClean="0">
                <a:solidFill>
                  <a:schemeClr val="bg1"/>
                </a:solidFill>
              </a:rPr>
              <a:t>Why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take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both</a:t>
            </a:r>
            <a:r>
              <a:rPr lang="fr-CA" dirty="0" smtClean="0">
                <a:solidFill>
                  <a:schemeClr val="bg1"/>
                </a:solidFill>
              </a:rPr>
              <a:t>?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068763"/>
          </a:xfrm>
        </p:spPr>
        <p:txBody>
          <a:bodyPr/>
          <a:lstStyle/>
          <a:p>
            <a:r>
              <a:rPr lang="en-US" dirty="0" smtClean="0"/>
              <a:t>Sometimes, students can score slightly higher on one test than another. This is especially helpful if you’re close to a cutoff score. Sometimes just sitting for the other test is enough for you to qualify. </a:t>
            </a:r>
          </a:p>
          <a:p>
            <a:r>
              <a:rPr lang="en-US" dirty="0" smtClean="0"/>
              <a:t>But if you get a score you’re happy with, taking additional tests isn’t necessary.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PSAT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r>
              <a:rPr lang="fr-FR" dirty="0" err="1" smtClean="0"/>
              <a:t>Promoted</a:t>
            </a:r>
            <a:r>
              <a:rPr lang="fr-FR" dirty="0" smtClean="0"/>
              <a:t> as </a:t>
            </a:r>
            <a:r>
              <a:rPr lang="fr-FR" dirty="0" err="1" smtClean="0"/>
              <a:t>early</a:t>
            </a:r>
            <a:r>
              <a:rPr lang="fr-FR" dirty="0" smtClean="0"/>
              <a:t> as middle </a:t>
            </a:r>
            <a:r>
              <a:rPr lang="fr-FR" dirty="0" err="1" smtClean="0"/>
              <a:t>school</a:t>
            </a:r>
            <a:endParaRPr lang="fr-FR" dirty="0" smtClean="0"/>
          </a:p>
          <a:p>
            <a:r>
              <a:rPr lang="fr-FR" dirty="0" smtClean="0"/>
              <a:t>BIG DEAL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test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qualifies </a:t>
            </a:r>
            <a:r>
              <a:rPr lang="fr-FR" dirty="0" err="1" smtClean="0"/>
              <a:t>students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 National </a:t>
            </a:r>
            <a:r>
              <a:rPr lang="fr-FR" dirty="0" err="1" smtClean="0"/>
              <a:t>Merit</a:t>
            </a:r>
            <a:r>
              <a:rPr lang="fr-FR" dirty="0" smtClean="0"/>
              <a:t> </a:t>
            </a:r>
            <a:r>
              <a:rPr lang="fr-FR" dirty="0" err="1" smtClean="0"/>
              <a:t>Scholar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	(= major </a:t>
            </a:r>
            <a:r>
              <a:rPr lang="fr-FR" dirty="0" err="1" smtClean="0"/>
              <a:t>scholarships</a:t>
            </a:r>
            <a:r>
              <a:rPr lang="fr-FR" dirty="0" smtClean="0"/>
              <a:t>!)</a:t>
            </a:r>
          </a:p>
          <a:p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the NMSQT = National </a:t>
            </a:r>
            <a:r>
              <a:rPr lang="fr-FR" dirty="0" err="1" smtClean="0"/>
              <a:t>Merit</a:t>
            </a:r>
            <a:r>
              <a:rPr lang="fr-FR" dirty="0" smtClean="0"/>
              <a:t> </a:t>
            </a:r>
            <a:r>
              <a:rPr lang="fr-FR" dirty="0" err="1" smtClean="0"/>
              <a:t>Scholar</a:t>
            </a:r>
            <a:r>
              <a:rPr lang="fr-FR" dirty="0" smtClean="0"/>
              <a:t> </a:t>
            </a:r>
            <a:r>
              <a:rPr lang="fr-FR" dirty="0" err="1" smtClean="0"/>
              <a:t>Qualifying</a:t>
            </a:r>
            <a:r>
              <a:rPr lang="fr-FR" dirty="0" smtClean="0"/>
              <a:t>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err="1" smtClean="0">
                <a:solidFill>
                  <a:schemeClr val="bg1"/>
                </a:solidFill>
              </a:rPr>
              <a:t>Why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retake</a:t>
            </a:r>
            <a:r>
              <a:rPr lang="fr-CA" smtClean="0">
                <a:solidFill>
                  <a:schemeClr val="bg1"/>
                </a:solidFill>
              </a:rPr>
              <a:t> the SAT?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068763"/>
          </a:xfrm>
        </p:spPr>
        <p:txBody>
          <a:bodyPr/>
          <a:lstStyle/>
          <a:p>
            <a:r>
              <a:rPr lang="en-US" dirty="0" smtClean="0"/>
              <a:t>Remember, you can use your best </a:t>
            </a:r>
            <a:r>
              <a:rPr lang="en-US" dirty="0" err="1" smtClean="0"/>
              <a:t>subscores</a:t>
            </a:r>
            <a:r>
              <a:rPr lang="en-US" dirty="0" smtClean="0"/>
              <a:t> to make your composite score, even if they didn’t come from the same test! </a:t>
            </a:r>
          </a:p>
          <a:p>
            <a:r>
              <a:rPr lang="en-US" dirty="0" smtClean="0"/>
              <a:t>Taking the SAT multiple times can help improve your composite score by using </a:t>
            </a:r>
            <a:r>
              <a:rPr lang="en-US" dirty="0" err="1" smtClean="0"/>
              <a:t>subscores</a:t>
            </a:r>
            <a:r>
              <a:rPr lang="en-US" dirty="0" smtClean="0"/>
              <a:t> from different tests.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An </a:t>
            </a:r>
            <a:r>
              <a:rPr lang="fr-FR" dirty="0" err="1" smtClean="0">
                <a:solidFill>
                  <a:schemeClr val="bg1"/>
                </a:solidFill>
              </a:rPr>
              <a:t>example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533400" y="4876800"/>
            <a:ext cx="4191000" cy="1981200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</a:rPr>
              <a:t>One </a:t>
            </a:r>
            <a:r>
              <a:rPr lang="fr-FR" sz="2400" dirty="0" err="1" smtClean="0">
                <a:solidFill>
                  <a:schemeClr val="bg1"/>
                </a:solidFill>
              </a:rPr>
              <a:t>student’s</a:t>
            </a:r>
            <a:r>
              <a:rPr lang="fr-FR" sz="2400" dirty="0" smtClean="0">
                <a:solidFill>
                  <a:schemeClr val="bg1"/>
                </a:solidFill>
              </a:rPr>
              <a:t> scores: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SAT = 1130 (out of 1600)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ACT Score = 25</a:t>
            </a:r>
          </a:p>
          <a:p>
            <a:r>
              <a:rPr lang="fr-FR" sz="2400" dirty="0" err="1" smtClean="0">
                <a:solidFill>
                  <a:schemeClr val="bg1"/>
                </a:solidFill>
              </a:rPr>
              <a:t>Different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Levels</a:t>
            </a:r>
            <a:r>
              <a:rPr lang="fr-FR" sz="2400" dirty="0" smtClean="0">
                <a:solidFill>
                  <a:schemeClr val="bg1"/>
                </a:solidFill>
              </a:rPr>
              <a:t>!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914400"/>
          <a:ext cx="8229600" cy="40100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SAT (Prior to Writing Test Addition)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SAT (With Writing Test Addition)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ACT Composite Score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/>
                        <a:t>1600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2400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/>
                        <a:t>1560–1590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2340–2390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1520–1550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/>
                        <a:t>2280–2330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1480–1510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/>
                        <a:t>2220–2270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1440–1470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/>
                        <a:t>2160–2210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1400–1430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/>
                        <a:t>2100–2150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1360–1390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2040–2090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/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1320–1350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1980–2030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/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/>
                        <a:t>1280–1310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/>
                        <a:t>1920–1970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/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1240–1270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1860–1910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1200–1230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1800–1850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1160–1190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1740–1790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1120–1150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1680–1730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4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1080–1110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1620–1670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1040–1070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1560–1610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1000–1030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1500–1550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371600" y="39624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34200" y="3810000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8200" y="5029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This is </a:t>
            </a:r>
            <a:r>
              <a:rPr lang="en-US" sz="2400" b="1" u="sng" dirty="0">
                <a:solidFill>
                  <a:schemeClr val="bg1"/>
                </a:solidFill>
                <a:latin typeface="+mn-lt"/>
              </a:rPr>
              <a:t>not always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the case, but worth a try!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876800"/>
          </a:xfrm>
        </p:spPr>
        <p:txBody>
          <a:bodyPr/>
          <a:lstStyle/>
          <a:p>
            <a:pPr algn="ctr">
              <a:buNone/>
            </a:pPr>
            <a:r>
              <a:rPr lang="fr-FR" sz="13800" dirty="0" smtClean="0">
                <a:solidFill>
                  <a:schemeClr val="bg1"/>
                </a:solidFill>
                <a:latin typeface="Berlin Sans FB" pitchFamily="34" charset="0"/>
              </a:rPr>
              <a:t>GOOD LUCK!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914400" y="0"/>
          <a:ext cx="8229600" cy="67602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1800"/>
                <a:gridCol w="26670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50" u="none" strike="noStrike" dirty="0"/>
                        <a:t>SAT (Prior to Writing Test Addition)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50" u="none" strike="noStrike" dirty="0"/>
                        <a:t>SAT (With Writing Test Addition)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50" u="none" strike="noStrike" dirty="0"/>
                        <a:t>ACT Composite Score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1600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2400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36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1560–1590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2340–2390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35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1520–1550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2280–2330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34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1480–1510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2220–2270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33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1440–1470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2160–2210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32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1400–1430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2100–2150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31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1360–1390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2040–2090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30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1320–1350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1980–2030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29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1280–1310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/>
                        <a:t>1920–1970</a:t>
                      </a:r>
                      <a:endParaRPr lang="en-US" sz="15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b="1" u="none" strike="noStrike" dirty="0"/>
                        <a:t>28</a:t>
                      </a:r>
                      <a:endParaRPr lang="en-US" sz="15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1240–1270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1860–1910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27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1200–1230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1800–1850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26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1160–1190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1740–1790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25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1120–1150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1680–1730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24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1080–1110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1620–1670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23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1040–1070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1560–1610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22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1000–1030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1500–1550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21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960–990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1440–1490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920–950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1380–1430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880–910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1320–1370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5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840–870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1260–1310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17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800–830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1200–1250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16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760–790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1140–1190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15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720–750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1080–1130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14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680–710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1020–1070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13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640–670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960–1010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12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600–630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/>
                        <a:t>900–950</a:t>
                      </a:r>
                      <a:endParaRPr lang="en-US" sz="15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50" u="none" strike="noStrike" dirty="0"/>
                        <a:t>11</a:t>
                      </a:r>
                      <a:endParaRPr lang="en-US" sz="15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ED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dirty="0" smtClean="0">
                <a:solidFill>
                  <a:schemeClr val="bg1"/>
                </a:solidFill>
              </a:rPr>
              <a:t>NMSQT…Say </a:t>
            </a:r>
            <a:r>
              <a:rPr lang="fr-CA" dirty="0" err="1" smtClean="0">
                <a:solidFill>
                  <a:schemeClr val="bg1"/>
                </a:solidFill>
              </a:rPr>
              <a:t>What</a:t>
            </a:r>
            <a:r>
              <a:rPr lang="fr-CA" dirty="0" smtClean="0">
                <a:solidFill>
                  <a:schemeClr val="bg1"/>
                </a:solidFill>
              </a:rPr>
              <a:t>?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05200"/>
          </a:xfrm>
        </p:spPr>
        <p:txBody>
          <a:bodyPr/>
          <a:lstStyle/>
          <a:p>
            <a:r>
              <a:rPr lang="fr-FR" dirty="0" smtClean="0"/>
              <a:t>1.5 Million </a:t>
            </a:r>
            <a:r>
              <a:rPr lang="fr-FR" dirty="0" err="1" smtClean="0"/>
              <a:t>take</a:t>
            </a:r>
            <a:r>
              <a:rPr lang="fr-FR" dirty="0" smtClean="0"/>
              <a:t> the test</a:t>
            </a:r>
          </a:p>
          <a:p>
            <a:r>
              <a:rPr lang="fr-FR" dirty="0" smtClean="0"/>
              <a:t>50,000 </a:t>
            </a:r>
            <a:r>
              <a:rPr lang="fr-FR" dirty="0" err="1" smtClean="0"/>
              <a:t>earn</a:t>
            </a:r>
            <a:r>
              <a:rPr lang="fr-FR" dirty="0" smtClean="0"/>
              <a:t> recognition</a:t>
            </a:r>
          </a:p>
          <a:p>
            <a:r>
              <a:rPr lang="fr-FR" dirty="0" smtClean="0"/>
              <a:t>16,000 are </a:t>
            </a:r>
            <a:r>
              <a:rPr lang="fr-FR" dirty="0" err="1" smtClean="0"/>
              <a:t>Semifinalists</a:t>
            </a:r>
            <a:endParaRPr lang="fr-FR" dirty="0" smtClean="0"/>
          </a:p>
          <a:p>
            <a:r>
              <a:rPr lang="fr-FR" dirty="0" smtClean="0"/>
              <a:t>15,000 </a:t>
            </a:r>
            <a:r>
              <a:rPr lang="fr-FR" dirty="0" err="1" smtClean="0"/>
              <a:t>Finalists</a:t>
            </a:r>
            <a:endParaRPr lang="fr-FR" dirty="0" smtClean="0"/>
          </a:p>
          <a:p>
            <a:r>
              <a:rPr lang="fr-FR" dirty="0" smtClean="0"/>
              <a:t>8,300 Winners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4295775"/>
          </a:xfrm>
        </p:spPr>
        <p:txBody>
          <a:bodyPr/>
          <a:lstStyle/>
          <a:p>
            <a:r>
              <a:rPr lang="fr-FR" sz="4800" dirty="0" err="1" smtClean="0"/>
              <a:t>Required</a:t>
            </a:r>
            <a:r>
              <a:rPr lang="fr-FR" sz="4800" dirty="0" smtClean="0"/>
              <a:t> for Bright Futures</a:t>
            </a:r>
            <a:r>
              <a:rPr lang="fr-FR" sz="4800" dirty="0" smtClean="0"/>
              <a:t>!</a:t>
            </a:r>
          </a:p>
          <a:p>
            <a:r>
              <a:rPr lang="fr-FR" sz="4800" dirty="0" err="1" smtClean="0"/>
              <a:t>Still</a:t>
            </a:r>
            <a:r>
              <a:rPr lang="fr-FR" sz="4800" dirty="0" smtClean="0"/>
              <a:t> </a:t>
            </a:r>
            <a:r>
              <a:rPr lang="fr-FR" sz="4800" dirty="0" err="1" smtClean="0"/>
              <a:t>needed</a:t>
            </a:r>
            <a:r>
              <a:rPr lang="fr-FR" sz="4800" dirty="0" smtClean="0"/>
              <a:t>, </a:t>
            </a:r>
            <a:r>
              <a:rPr lang="fr-FR" sz="4800" dirty="0" err="1" smtClean="0"/>
              <a:t>even</a:t>
            </a:r>
            <a:r>
              <a:rPr lang="fr-FR" sz="4800" dirty="0" smtClean="0"/>
              <a:t> if </a:t>
            </a:r>
            <a:r>
              <a:rPr lang="fr-FR" sz="4800" dirty="0" err="1" smtClean="0"/>
              <a:t>you</a:t>
            </a:r>
            <a:r>
              <a:rPr lang="fr-FR" sz="4800" dirty="0" smtClean="0"/>
              <a:t> </a:t>
            </a:r>
            <a:r>
              <a:rPr lang="fr-FR" sz="4800" dirty="0" err="1" smtClean="0"/>
              <a:t>were</a:t>
            </a:r>
            <a:r>
              <a:rPr lang="fr-FR" sz="4800" dirty="0" smtClean="0"/>
              <a:t> in Duke </a:t>
            </a:r>
            <a:r>
              <a:rPr lang="fr-FR" sz="4800" dirty="0" err="1" smtClean="0"/>
              <a:t>TIPs</a:t>
            </a:r>
            <a:r>
              <a:rPr lang="fr-FR" sz="4800" dirty="0" smtClean="0"/>
              <a:t>!	</a:t>
            </a:r>
          </a:p>
          <a:p>
            <a:pPr lvl="1"/>
            <a:r>
              <a:rPr lang="fr-FR" sz="3200" dirty="0" err="1" smtClean="0"/>
              <a:t>Colleges</a:t>
            </a:r>
            <a:r>
              <a:rPr lang="fr-FR" sz="3200" dirty="0" smtClean="0"/>
              <a:t> </a:t>
            </a:r>
            <a:r>
              <a:rPr lang="fr-FR" sz="3200" dirty="0" err="1" smtClean="0"/>
              <a:t>want</a:t>
            </a:r>
            <a:r>
              <a:rPr lang="fr-FR" sz="3200" dirty="0" smtClean="0"/>
              <a:t> to </a:t>
            </a:r>
            <a:r>
              <a:rPr lang="fr-FR" sz="3200" dirty="0" err="1" smtClean="0"/>
              <a:t>see</a:t>
            </a:r>
            <a:r>
              <a:rPr lang="fr-FR" sz="3200" dirty="0" smtClean="0"/>
              <a:t> </a:t>
            </a:r>
            <a:r>
              <a:rPr lang="fr-FR" sz="3200" dirty="0" err="1" smtClean="0"/>
              <a:t>your</a:t>
            </a:r>
            <a:r>
              <a:rPr lang="fr-FR" sz="3200" dirty="0" smtClean="0"/>
              <a:t> SAT scores </a:t>
            </a:r>
            <a:r>
              <a:rPr lang="fr-FR" sz="3200" dirty="0" err="1" smtClean="0"/>
              <a:t>from</a:t>
            </a:r>
            <a:r>
              <a:rPr lang="fr-FR" sz="3200" dirty="0" smtClean="0"/>
              <a:t> </a:t>
            </a:r>
            <a:r>
              <a:rPr lang="fr-FR" sz="3200" dirty="0" err="1" smtClean="0"/>
              <a:t>high</a:t>
            </a:r>
            <a:r>
              <a:rPr lang="fr-FR" sz="3200" dirty="0" smtClean="0"/>
              <a:t> </a:t>
            </a:r>
            <a:r>
              <a:rPr lang="fr-FR" sz="3200" dirty="0" err="1" smtClean="0"/>
              <a:t>school</a:t>
            </a:r>
            <a:endParaRPr lang="fr-FR" sz="3200" dirty="0" smtClean="0"/>
          </a:p>
          <a:p>
            <a:pPr lvl="1"/>
            <a:r>
              <a:rPr lang="fr-FR" sz="3200" dirty="0" smtClean="0"/>
              <a:t>Scores </a:t>
            </a:r>
            <a:r>
              <a:rPr lang="fr-FR" sz="3200" dirty="0" err="1" smtClean="0"/>
              <a:t>will</a:t>
            </a:r>
            <a:r>
              <a:rPr lang="fr-FR" sz="3200" dirty="0" smtClean="0"/>
              <a:t> </a:t>
            </a:r>
            <a:r>
              <a:rPr lang="fr-FR" sz="3200" dirty="0" err="1" smtClean="0"/>
              <a:t>likely</a:t>
            </a:r>
            <a:r>
              <a:rPr lang="fr-FR" sz="3200" dirty="0" smtClean="0"/>
              <a:t> </a:t>
            </a:r>
            <a:r>
              <a:rPr lang="fr-FR" sz="3200" dirty="0" err="1" smtClean="0"/>
              <a:t>increase</a:t>
            </a:r>
            <a:r>
              <a:rPr lang="fr-FR" sz="3200" dirty="0" smtClean="0"/>
              <a:t> </a:t>
            </a:r>
            <a:r>
              <a:rPr lang="fr-FR" sz="3200" dirty="0" err="1" smtClean="0"/>
              <a:t>from</a:t>
            </a:r>
            <a:r>
              <a:rPr lang="fr-FR" sz="3200" dirty="0" smtClean="0"/>
              <a:t> grade 7</a:t>
            </a:r>
            <a:endParaRPr lang="fr-FR" sz="3200" dirty="0" smtClean="0"/>
          </a:p>
          <a:p>
            <a:endParaRPr lang="fr-FR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:	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Critical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Reading</a:t>
            </a:r>
          </a:p>
          <a:p>
            <a:pPr>
              <a:buNone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				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Mathematics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fr-FR" dirty="0" err="1" smtClean="0"/>
              <a:t>Both</a:t>
            </a:r>
            <a:r>
              <a:rPr lang="fr-FR" dirty="0" smtClean="0"/>
              <a:t> on an 800-point </a:t>
            </a:r>
            <a:r>
              <a:rPr lang="fr-FR" dirty="0" err="1" smtClean="0"/>
              <a:t>scale</a:t>
            </a:r>
            <a:endParaRPr lang="fr-FR" dirty="0" smtClean="0"/>
          </a:p>
          <a:p>
            <a:r>
              <a:rPr lang="fr-FR" dirty="0" smtClean="0"/>
              <a:t>All </a:t>
            </a:r>
            <a:r>
              <a:rPr lang="fr-FR" dirty="0" err="1" smtClean="0"/>
              <a:t>individual</a:t>
            </a:r>
            <a:r>
              <a:rPr lang="fr-FR" dirty="0" smtClean="0"/>
              <a:t> scores are </a:t>
            </a:r>
            <a:r>
              <a:rPr lang="fr-FR" dirty="0" err="1" smtClean="0"/>
              <a:t>added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total score</a:t>
            </a:r>
          </a:p>
          <a:p>
            <a:r>
              <a:rPr lang="fr-FR" dirty="0" smtClean="0"/>
              <a:t>200 = minimum score</a:t>
            </a:r>
          </a:p>
          <a:p>
            <a:r>
              <a:rPr lang="fr-FR" dirty="0" smtClean="0"/>
              <a:t>1600 = </a:t>
            </a:r>
            <a:r>
              <a:rPr lang="fr-FR" dirty="0" err="1" smtClean="0"/>
              <a:t>perfect</a:t>
            </a:r>
            <a:r>
              <a:rPr lang="fr-FR" dirty="0" smtClean="0"/>
              <a:t> score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Scale</a:t>
            </a:r>
            <a:r>
              <a:rPr lang="fr-FR" dirty="0" smtClean="0"/>
              <a:t>:	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Critical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Reading</a:t>
            </a:r>
          </a:p>
          <a:p>
            <a:pPr>
              <a:buNone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				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Mathematics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				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Writing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/>
              <a:t>All </a:t>
            </a:r>
            <a:r>
              <a:rPr lang="fr-FR" dirty="0" err="1" smtClean="0"/>
              <a:t>subtests</a:t>
            </a:r>
            <a:r>
              <a:rPr lang="fr-FR" dirty="0" smtClean="0"/>
              <a:t> on an 800-point </a:t>
            </a:r>
            <a:r>
              <a:rPr lang="fr-FR" dirty="0" err="1" smtClean="0"/>
              <a:t>scale</a:t>
            </a:r>
            <a:endParaRPr lang="fr-FR" dirty="0" smtClean="0"/>
          </a:p>
          <a:p>
            <a:r>
              <a:rPr lang="fr-FR" dirty="0" smtClean="0"/>
              <a:t>All </a:t>
            </a:r>
            <a:r>
              <a:rPr lang="fr-FR" dirty="0" err="1" smtClean="0"/>
              <a:t>individual</a:t>
            </a:r>
            <a:r>
              <a:rPr lang="fr-FR" dirty="0" smtClean="0"/>
              <a:t> scores are </a:t>
            </a:r>
            <a:r>
              <a:rPr lang="fr-FR" dirty="0" err="1" smtClean="0"/>
              <a:t>added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total score</a:t>
            </a:r>
          </a:p>
          <a:p>
            <a:r>
              <a:rPr lang="fr-FR" dirty="0" smtClean="0"/>
              <a:t>2400 = </a:t>
            </a:r>
            <a:r>
              <a:rPr lang="fr-FR" dirty="0" err="1" smtClean="0"/>
              <a:t>perfect</a:t>
            </a:r>
            <a:r>
              <a:rPr lang="fr-FR" dirty="0" smtClean="0"/>
              <a:t> score</a:t>
            </a:r>
          </a:p>
        </p:txBody>
      </p:sp>
      <p:sp>
        <p:nvSpPr>
          <p:cNvPr id="4" name="Oval 3"/>
          <p:cNvSpPr/>
          <p:nvPr/>
        </p:nvSpPr>
        <p:spPr>
          <a:xfrm>
            <a:off x="2743200" y="3429000"/>
            <a:ext cx="2286000" cy="609600"/>
          </a:xfrm>
          <a:prstGeom prst="ellipse">
            <a:avLst/>
          </a:prstGeom>
          <a:noFill/>
          <a:ln>
            <a:solidFill>
              <a:srgbClr val="56C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SAT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r>
              <a:rPr lang="fr-FR" dirty="0" smtClean="0"/>
              <a:t>The SAT and PSAT are </a:t>
            </a:r>
            <a:r>
              <a:rPr lang="fr-FR" dirty="0" err="1" smtClean="0"/>
              <a:t>graded</a:t>
            </a:r>
            <a:r>
              <a:rPr lang="fr-FR" dirty="0" smtClean="0"/>
              <a:t> on a VERY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, but the SAT score </a:t>
            </a:r>
            <a:r>
              <a:rPr lang="fr-FR" dirty="0" err="1" smtClean="0"/>
              <a:t>is</a:t>
            </a:r>
            <a:r>
              <a:rPr lang="fr-FR" dirty="0" smtClean="0"/>
              <a:t> x10. So…</a:t>
            </a:r>
          </a:p>
          <a:p>
            <a:endParaRPr lang="fr-FR" sz="1050" dirty="0" smtClean="0"/>
          </a:p>
          <a:p>
            <a:r>
              <a:rPr lang="fr-FR" dirty="0" err="1" smtClean="0"/>
              <a:t>Sample</a:t>
            </a:r>
            <a:r>
              <a:rPr lang="fr-FR" dirty="0" smtClean="0"/>
              <a:t> score: </a:t>
            </a:r>
            <a:r>
              <a:rPr lang="fr-FR" dirty="0" smtClean="0">
                <a:solidFill>
                  <a:srgbClr val="FF0000"/>
                </a:solidFill>
              </a:rPr>
              <a:t>(PSAT)</a:t>
            </a:r>
          </a:p>
          <a:p>
            <a:pPr>
              <a:buNone/>
            </a:pPr>
            <a:r>
              <a:rPr lang="fr-FR" dirty="0" smtClean="0"/>
              <a:t>			</a:t>
            </a:r>
            <a:r>
              <a:rPr lang="fr-FR" dirty="0" err="1" smtClean="0"/>
              <a:t>Critical</a:t>
            </a:r>
            <a:r>
              <a:rPr lang="fr-FR" dirty="0" smtClean="0"/>
              <a:t> Reading = 53</a:t>
            </a:r>
          </a:p>
          <a:p>
            <a:pPr>
              <a:buNone/>
            </a:pPr>
            <a:r>
              <a:rPr lang="fr-FR" dirty="0" smtClean="0"/>
              <a:t>				        Math = 60</a:t>
            </a:r>
          </a:p>
          <a:p>
            <a:pPr>
              <a:buNone/>
            </a:pPr>
            <a:r>
              <a:rPr lang="fr-FR" dirty="0" smtClean="0"/>
              <a:t>				     </a:t>
            </a:r>
            <a:r>
              <a:rPr lang="fr-FR" dirty="0" err="1" smtClean="0"/>
              <a:t>Writing</a:t>
            </a:r>
            <a:r>
              <a:rPr lang="fr-FR" dirty="0" smtClean="0"/>
              <a:t> = 46</a:t>
            </a:r>
          </a:p>
          <a:p>
            <a:pPr>
              <a:buNone/>
            </a:pPr>
            <a:r>
              <a:rPr lang="fr-FR" dirty="0" smtClean="0"/>
              <a:t>		   COMPOSITE SCORE = </a:t>
            </a:r>
            <a:r>
              <a:rPr lang="fr-FR" dirty="0" smtClean="0">
                <a:solidFill>
                  <a:srgbClr val="FF0000"/>
                </a:solidFill>
              </a:rPr>
              <a:t>159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125</Template>
  <TotalTime>788</TotalTime>
  <Words>1994</Words>
  <Application>Microsoft Office PowerPoint</Application>
  <PresentationFormat>On-screen Show (4:3)</PresentationFormat>
  <Paragraphs>558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125</vt:lpstr>
      <vt:lpstr>Navigating Tests</vt:lpstr>
      <vt:lpstr>Understanding the Tests</vt:lpstr>
      <vt:lpstr>Understanding the Tests</vt:lpstr>
      <vt:lpstr>PSAT</vt:lpstr>
      <vt:lpstr>NMSQT…Say What?</vt:lpstr>
      <vt:lpstr>SAT</vt:lpstr>
      <vt:lpstr>SAT</vt:lpstr>
      <vt:lpstr>SAT</vt:lpstr>
      <vt:lpstr>SAT</vt:lpstr>
      <vt:lpstr>SAT</vt:lpstr>
      <vt:lpstr>A Note about writing scores…</vt:lpstr>
      <vt:lpstr>A Note about writing scores…</vt:lpstr>
      <vt:lpstr>What is a good score?</vt:lpstr>
      <vt:lpstr>What is a good score?</vt:lpstr>
      <vt:lpstr>By The Numbers</vt:lpstr>
      <vt:lpstr>Bright Futures</vt:lpstr>
      <vt:lpstr>Slide 17</vt:lpstr>
      <vt:lpstr>The SAT II</vt:lpstr>
      <vt:lpstr>The SAT II: Available Tests</vt:lpstr>
      <vt:lpstr>ACT Test</vt:lpstr>
      <vt:lpstr>ACT Test</vt:lpstr>
      <vt:lpstr>How to sign up</vt:lpstr>
      <vt:lpstr>Fees</vt:lpstr>
      <vt:lpstr>Fees</vt:lpstr>
      <vt:lpstr>More about signing up</vt:lpstr>
      <vt:lpstr>More about signing up</vt:lpstr>
      <vt:lpstr>More about signing up</vt:lpstr>
      <vt:lpstr>Sending your scores</vt:lpstr>
      <vt:lpstr>How To Prepare: ACT &amp; SAT</vt:lpstr>
      <vt:lpstr>How To Prepare: SAT</vt:lpstr>
      <vt:lpstr>How To Prepare: SAT</vt:lpstr>
      <vt:lpstr>How To Prepare: SAT</vt:lpstr>
      <vt:lpstr>How To Prepare: SAT &amp; ACT</vt:lpstr>
      <vt:lpstr>How To Prepare: ACT</vt:lpstr>
      <vt:lpstr>Slide 35</vt:lpstr>
      <vt:lpstr>Test Dates: 2011-2012</vt:lpstr>
      <vt:lpstr>So what’s the difference?</vt:lpstr>
      <vt:lpstr>Slide 38</vt:lpstr>
      <vt:lpstr>Why take both?</vt:lpstr>
      <vt:lpstr>Why retake the SAT?</vt:lpstr>
      <vt:lpstr>An example:</vt:lpstr>
      <vt:lpstr>Slide 42</vt:lpstr>
      <vt:lpstr>Slide 43</vt:lpstr>
    </vt:vector>
  </TitlesOfParts>
  <Company>Hillsborough County Public Schools, 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Tests</dc:title>
  <dc:creator>Hillsborough Public Schools</dc:creator>
  <cp:lastModifiedBy>Hillsborough Public Schools</cp:lastModifiedBy>
  <cp:revision>72</cp:revision>
  <dcterms:created xsi:type="dcterms:W3CDTF">2011-09-08T12:37:13Z</dcterms:created>
  <dcterms:modified xsi:type="dcterms:W3CDTF">2011-09-09T18:08:55Z</dcterms:modified>
</cp:coreProperties>
</file>