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2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6" r:id="rId29"/>
    <p:sldId id="287" r:id="rId30"/>
    <p:sldId id="288" r:id="rId31"/>
    <p:sldId id="289" r:id="rId32"/>
    <p:sldId id="285" r:id="rId33"/>
    <p:sldId id="290" r:id="rId34"/>
    <p:sldId id="291" r:id="rId35"/>
    <p:sldId id="292" r:id="rId36"/>
    <p:sldId id="294" r:id="rId37"/>
    <p:sldId id="295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4"/>
    <p:restoredTop sz="94444"/>
  </p:normalViewPr>
  <p:slideViewPr>
    <p:cSldViewPr snapToGrid="0" snapToObjects="1">
      <p:cViewPr varScale="1">
        <p:scale>
          <a:sx n="88" d="100"/>
          <a:sy n="88" d="100"/>
        </p:scale>
        <p:origin x="20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/>
              <a:pPr/>
              <a:t>5/10/17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/>
              <a:pPr/>
              <a:t>5/10/17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/>
              <a:pPr/>
              <a:t>5/10/17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5/10/17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5/10/17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5/10/17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/>
              <a:pPr/>
              <a:t>5/10/17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/>
              <a:pPr/>
              <a:t>5/10/17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Human Reproductive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215" y="2495444"/>
            <a:ext cx="23495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5"/>
            <a:ext cx="5988941" cy="1058911"/>
          </a:xfrm>
        </p:spPr>
        <p:txBody>
          <a:bodyPr/>
          <a:lstStyle/>
          <a:p>
            <a:r>
              <a:rPr lang="en-US" dirty="0" smtClean="0"/>
              <a:t>The Male Reproductive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81192" y="1378005"/>
            <a:ext cx="6610440" cy="499808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95169" y="2021417"/>
            <a:ext cx="121096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Seminal</a:t>
            </a:r>
          </a:p>
          <a:p>
            <a:r>
              <a:rPr lang="en-US" sz="2400" dirty="0" smtClean="0"/>
              <a:t>Vesicle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706132" y="1813127"/>
            <a:ext cx="12109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Bladder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015947" y="1859293"/>
            <a:ext cx="133452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Prostate Gland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449328" y="2436915"/>
            <a:ext cx="133452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Vas deferens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49328" y="3482096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Urethra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449325" y="4022409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Scrotum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776782" y="4698259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Penis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449325" y="5374109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Testicle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706131" y="5477082"/>
            <a:ext cx="153679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Epididymis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1495169" y="2021418"/>
            <a:ext cx="1210963" cy="830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710616" y="2436915"/>
            <a:ext cx="3818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Testicles – 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ither </a:t>
            </a:r>
            <a:r>
              <a:rPr lang="en-US" sz="2400" dirty="0"/>
              <a:t>of the two oval organs that produce </a:t>
            </a:r>
            <a:r>
              <a:rPr lang="en-US" sz="2400" dirty="0" smtClean="0"/>
              <a:t>sperm, </a:t>
            </a:r>
            <a:r>
              <a:rPr lang="en-US" sz="2400" dirty="0"/>
              <a:t>enclosed in the scrotum behind the penis.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91925" y="1809756"/>
            <a:ext cx="1255833" cy="46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971077" y="1877489"/>
            <a:ext cx="1379399" cy="795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418665" y="2366185"/>
            <a:ext cx="1490135" cy="1004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449325" y="3403447"/>
            <a:ext cx="1459475" cy="572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449325" y="4043972"/>
            <a:ext cx="1334529" cy="51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645664" y="4698257"/>
            <a:ext cx="1545968" cy="562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26442" y="5328023"/>
            <a:ext cx="1482358" cy="610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630371" y="5374109"/>
            <a:ext cx="1612555" cy="738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9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5"/>
            <a:ext cx="5988941" cy="1058911"/>
          </a:xfrm>
        </p:spPr>
        <p:txBody>
          <a:bodyPr/>
          <a:lstStyle/>
          <a:p>
            <a:r>
              <a:rPr lang="en-US" dirty="0" smtClean="0"/>
              <a:t>The Male Reproductive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81192" y="1378005"/>
            <a:ext cx="6610440" cy="499808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95169" y="2021417"/>
            <a:ext cx="121096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Seminal</a:t>
            </a:r>
          </a:p>
          <a:p>
            <a:r>
              <a:rPr lang="en-US" sz="2400" dirty="0" smtClean="0"/>
              <a:t>Vesicle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706132" y="1813127"/>
            <a:ext cx="12109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Bladder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015947" y="1859293"/>
            <a:ext cx="133452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Prostate Gland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449328" y="2436915"/>
            <a:ext cx="133452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Vas deferens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49328" y="3482096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Urethra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449325" y="4022409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Scrotum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776782" y="4698259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Penis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449325" y="5374109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Testicle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706131" y="5477082"/>
            <a:ext cx="153679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Epididymis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1495169" y="2021418"/>
            <a:ext cx="1210963" cy="830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710616" y="2436915"/>
            <a:ext cx="3818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Epididymis</a:t>
            </a:r>
            <a:r>
              <a:rPr lang="en-US" sz="2400" dirty="0"/>
              <a:t>– </a:t>
            </a:r>
            <a:endParaRPr lang="en-US" sz="2400" dirty="0" smtClean="0"/>
          </a:p>
          <a:p>
            <a:r>
              <a:rPr lang="en-US" sz="2400" dirty="0" smtClean="0"/>
              <a:t>Is </a:t>
            </a:r>
            <a:r>
              <a:rPr lang="en-US" sz="2400" dirty="0"/>
              <a:t>a long, coiled tube that stores sperm and transports it from the testes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91925" y="1809756"/>
            <a:ext cx="1255833" cy="46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971077" y="1877489"/>
            <a:ext cx="1379399" cy="795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418665" y="2366185"/>
            <a:ext cx="1490135" cy="1004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449325" y="3403447"/>
            <a:ext cx="1459475" cy="572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449325" y="4043972"/>
            <a:ext cx="1334529" cy="51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645664" y="4698257"/>
            <a:ext cx="1545968" cy="562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26442" y="5328023"/>
            <a:ext cx="1482358" cy="610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630371" y="5374109"/>
            <a:ext cx="1612555" cy="738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anatomy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0" y="1892300"/>
            <a:ext cx="26416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13" y="1166109"/>
            <a:ext cx="7804899" cy="53753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9513" y="1166109"/>
            <a:ext cx="1089307" cy="31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9513" y="1813184"/>
            <a:ext cx="1299169" cy="360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9513" y="2322537"/>
            <a:ext cx="1089307" cy="70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4443" y="3299306"/>
            <a:ext cx="1194239" cy="748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1977" y="4347149"/>
            <a:ext cx="1194239" cy="438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9513" y="4953911"/>
            <a:ext cx="1194239" cy="438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5979" y="5795858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62445" y="5831595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00195" y="5831595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307683" y="4193508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412613" y="2553696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412613" y="1742369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412613" y="1161913"/>
            <a:ext cx="1206729" cy="514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79108" y="2173574"/>
            <a:ext cx="2611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Ovary – 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Where eggs </a:t>
            </a:r>
            <a:r>
              <a:rPr lang="en-US" sz="2400" dirty="0"/>
              <a:t>are produced</a:t>
            </a:r>
          </a:p>
        </p:txBody>
      </p:sp>
    </p:spTree>
    <p:extLst>
      <p:ext uri="{BB962C8B-B14F-4D97-AF65-F5344CB8AC3E}">
        <p14:creationId xmlns:p14="http://schemas.microsoft.com/office/powerpoint/2010/main" val="146173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13" y="1166109"/>
            <a:ext cx="7804899" cy="53753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9513" y="1166109"/>
            <a:ext cx="1089307" cy="31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9513" y="1813184"/>
            <a:ext cx="1299169" cy="360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9513" y="2322537"/>
            <a:ext cx="1089307" cy="70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4443" y="3299306"/>
            <a:ext cx="1194239" cy="748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1977" y="4347149"/>
            <a:ext cx="1194239" cy="438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9513" y="4953911"/>
            <a:ext cx="1194239" cy="438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5979" y="5795858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62445" y="5831595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00195" y="5831595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307683" y="4193508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412613" y="2553696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412613" y="1742369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412613" y="1161913"/>
            <a:ext cx="1206729" cy="514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009089" y="2173574"/>
            <a:ext cx="2908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Oviduct – </a:t>
            </a:r>
          </a:p>
          <a:p>
            <a:r>
              <a:rPr lang="en-US" sz="2400" dirty="0"/>
              <a:t>the tube through which an </a:t>
            </a:r>
            <a:r>
              <a:rPr lang="en-US" sz="2400" dirty="0" smtClean="0"/>
              <a:t>egg </a:t>
            </a:r>
            <a:r>
              <a:rPr lang="en-US" sz="2400" dirty="0"/>
              <a:t>passes from an ovary.</a:t>
            </a:r>
          </a:p>
        </p:txBody>
      </p:sp>
    </p:spTree>
    <p:extLst>
      <p:ext uri="{BB962C8B-B14F-4D97-AF65-F5344CB8AC3E}">
        <p14:creationId xmlns:p14="http://schemas.microsoft.com/office/powerpoint/2010/main" val="19397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13" y="1166109"/>
            <a:ext cx="7804899" cy="53753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9513" y="1166109"/>
            <a:ext cx="1089307" cy="31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9513" y="1813184"/>
            <a:ext cx="1299169" cy="360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9513" y="2322537"/>
            <a:ext cx="1089307" cy="70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4443" y="3299306"/>
            <a:ext cx="1194239" cy="748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1977" y="4347149"/>
            <a:ext cx="1194239" cy="438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9513" y="4953911"/>
            <a:ext cx="1194239" cy="438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5979" y="5795858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62445" y="5831595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00195" y="5831595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307683" y="4193508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412613" y="2553696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412613" y="1742369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412613" y="1161913"/>
            <a:ext cx="1206729" cy="514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874177" y="2322537"/>
            <a:ext cx="26082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Body cavity –</a:t>
            </a:r>
          </a:p>
          <a:p>
            <a:r>
              <a:rPr lang="en-US" sz="2400" dirty="0"/>
              <a:t>The space between the outer covering </a:t>
            </a:r>
            <a:r>
              <a:rPr lang="en-US" sz="2400" dirty="0" smtClean="0"/>
              <a:t>and </a:t>
            </a:r>
            <a:r>
              <a:rPr lang="en-US" sz="2400" dirty="0"/>
              <a:t>the outer lining of the </a:t>
            </a:r>
            <a:r>
              <a:rPr lang="en-US" sz="2400" dirty="0" smtClean="0"/>
              <a:t>gut</a:t>
            </a:r>
            <a:r>
              <a:rPr lang="en-US" sz="2400" dirty="0"/>
              <a:t>.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730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13" y="1166109"/>
            <a:ext cx="7804899" cy="53753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9513" y="1166109"/>
            <a:ext cx="1089307" cy="31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9513" y="1813184"/>
            <a:ext cx="1299169" cy="360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9513" y="2322537"/>
            <a:ext cx="1089307" cy="70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4443" y="3409924"/>
            <a:ext cx="1194239" cy="748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1977" y="4347149"/>
            <a:ext cx="1194239" cy="438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9513" y="4953911"/>
            <a:ext cx="1194239" cy="438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5979" y="5795858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62445" y="5831595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00195" y="5831595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307683" y="4193508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412613" y="2553696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412613" y="1742369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412613" y="1161913"/>
            <a:ext cx="1206729" cy="514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039069" y="2322537"/>
            <a:ext cx="27581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Urinary bladder - 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collects and stores </a:t>
            </a:r>
            <a:r>
              <a:rPr lang="en-US" sz="2400" b="1" dirty="0" smtClean="0"/>
              <a:t>urine </a:t>
            </a:r>
            <a:r>
              <a:rPr lang="en-US" sz="2400" dirty="0" smtClean="0"/>
              <a:t>before </a:t>
            </a:r>
            <a:r>
              <a:rPr lang="en-US" sz="2400" dirty="0"/>
              <a:t>disposal by urination. </a:t>
            </a:r>
            <a:r>
              <a:rPr lang="en-US" sz="2400" dirty="0" smtClean="0"/>
              <a:t>the</a:t>
            </a:r>
            <a:r>
              <a:rPr lang="en-US" sz="2400" dirty="0"/>
              <a:t> </a:t>
            </a:r>
            <a:r>
              <a:rPr lang="en-US" sz="2400" b="1" dirty="0"/>
              <a:t>bladder</a:t>
            </a:r>
            <a:r>
              <a:rPr lang="en-US" sz="2400" dirty="0"/>
              <a:t> is a </a:t>
            </a:r>
            <a:r>
              <a:rPr lang="en-US" sz="2400" dirty="0" smtClean="0"/>
              <a:t>hollow.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702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13" y="1166109"/>
            <a:ext cx="7804899" cy="53753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9513" y="1166109"/>
            <a:ext cx="1089307" cy="31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9513" y="1813184"/>
            <a:ext cx="1299169" cy="360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9513" y="2322537"/>
            <a:ext cx="1089307" cy="70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4443" y="3299306"/>
            <a:ext cx="1194239" cy="748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1977" y="4347149"/>
            <a:ext cx="1194239" cy="438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9513" y="4953911"/>
            <a:ext cx="1194239" cy="438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5979" y="5795858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62445" y="5831595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00195" y="5831595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307683" y="4193508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412613" y="2553696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412613" y="1742369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412613" y="1161913"/>
            <a:ext cx="1206729" cy="514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084039" y="2322537"/>
            <a:ext cx="2353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Urethra – </a:t>
            </a:r>
          </a:p>
          <a:p>
            <a:r>
              <a:rPr lang="en-US" sz="2400" dirty="0"/>
              <a:t>the duct by which urine is conveyed out of the body from the </a:t>
            </a:r>
            <a:r>
              <a:rPr lang="en-US" sz="2400" dirty="0" smtClean="0"/>
              <a:t>bladder.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638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13" y="1166109"/>
            <a:ext cx="7804899" cy="53753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9513" y="1166109"/>
            <a:ext cx="1089307" cy="31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9513" y="1813184"/>
            <a:ext cx="1299169" cy="360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9513" y="2322537"/>
            <a:ext cx="1089307" cy="70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4443" y="3299306"/>
            <a:ext cx="1194239" cy="748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1977" y="4347149"/>
            <a:ext cx="1194239" cy="438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9513" y="4953911"/>
            <a:ext cx="1194239" cy="438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5979" y="5795858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62445" y="5831595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00195" y="5831595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307683" y="4193508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412613" y="2553696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412613" y="1742369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412613" y="1161913"/>
            <a:ext cx="1206729" cy="514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054059" y="2833141"/>
            <a:ext cx="3137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Clitoris – </a:t>
            </a:r>
          </a:p>
          <a:p>
            <a:r>
              <a:rPr lang="en-US" sz="2400" dirty="0"/>
              <a:t>a small sensitive and erectile part of the female genitals</a:t>
            </a:r>
          </a:p>
        </p:txBody>
      </p:sp>
    </p:spTree>
    <p:extLst>
      <p:ext uri="{BB962C8B-B14F-4D97-AF65-F5344CB8AC3E}">
        <p14:creationId xmlns:p14="http://schemas.microsoft.com/office/powerpoint/2010/main" val="136103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13" y="1166109"/>
            <a:ext cx="7804899" cy="53753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9513" y="1166109"/>
            <a:ext cx="1089307" cy="31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9513" y="1813184"/>
            <a:ext cx="1299169" cy="360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9513" y="2322537"/>
            <a:ext cx="1089307" cy="70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4443" y="3299306"/>
            <a:ext cx="1194239" cy="748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1977" y="4347149"/>
            <a:ext cx="1194239" cy="438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9513" y="4953911"/>
            <a:ext cx="1194239" cy="438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5979" y="5795858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62445" y="5831595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00195" y="5831595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307683" y="4193508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412613" y="2553696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412613" y="1742369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412613" y="1161913"/>
            <a:ext cx="1206729" cy="514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338872" y="2487979"/>
            <a:ext cx="22035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Labia Majora –</a:t>
            </a:r>
          </a:p>
          <a:p>
            <a:r>
              <a:rPr lang="en-US" sz="2400" dirty="0"/>
              <a:t>the larger outer folds of the vulva.</a:t>
            </a:r>
            <a:r>
              <a:rPr lang="en-US" sz="2400" dirty="0" smtClean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677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Male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413000"/>
            <a:ext cx="3048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13" y="1166109"/>
            <a:ext cx="7804899" cy="53753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9513" y="1166109"/>
            <a:ext cx="1089307" cy="31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9513" y="1813184"/>
            <a:ext cx="1299169" cy="360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9513" y="2322537"/>
            <a:ext cx="1089307" cy="70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4443" y="3299306"/>
            <a:ext cx="1194239" cy="748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1977" y="4347149"/>
            <a:ext cx="1194239" cy="438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9513" y="4953911"/>
            <a:ext cx="1194239" cy="438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5979" y="5795858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62445" y="5831595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00195" y="5831595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307683" y="4193508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412613" y="2553696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412613" y="1742369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412613" y="1161913"/>
            <a:ext cx="1206729" cy="514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084039" y="2322537"/>
            <a:ext cx="2488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Labia minora – </a:t>
            </a:r>
          </a:p>
          <a:p>
            <a:r>
              <a:rPr lang="en-US" sz="2400" dirty="0"/>
              <a:t>the smaller inner folds of </a:t>
            </a:r>
          </a:p>
        </p:txBody>
      </p:sp>
    </p:spTree>
    <p:extLst>
      <p:ext uri="{BB962C8B-B14F-4D97-AF65-F5344CB8AC3E}">
        <p14:creationId xmlns:p14="http://schemas.microsoft.com/office/powerpoint/2010/main" val="54975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13" y="1166109"/>
            <a:ext cx="7804899" cy="53753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9513" y="1166109"/>
            <a:ext cx="1089307" cy="31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9513" y="1813184"/>
            <a:ext cx="1299169" cy="360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9513" y="2322537"/>
            <a:ext cx="1089307" cy="70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4443" y="3299306"/>
            <a:ext cx="1194239" cy="748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1977" y="4347149"/>
            <a:ext cx="1194239" cy="438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9513" y="4953911"/>
            <a:ext cx="1194239" cy="438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5979" y="5795858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62445" y="5831595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00195" y="5831595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307683" y="4193508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412613" y="2553696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412613" y="1742369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412613" y="1161913"/>
            <a:ext cx="1206729" cy="514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039069" y="2322537"/>
            <a:ext cx="2938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Vagina –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muscular tube leading from the external genitals to the cervix of the </a:t>
            </a:r>
            <a:r>
              <a:rPr lang="en-US" sz="2400" dirty="0" smtClean="0"/>
              <a:t>uterus.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465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13" y="1166109"/>
            <a:ext cx="7804899" cy="53753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9513" y="1166109"/>
            <a:ext cx="1089307" cy="31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9513" y="1813184"/>
            <a:ext cx="1299169" cy="360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9513" y="2322537"/>
            <a:ext cx="1089307" cy="70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4443" y="3299306"/>
            <a:ext cx="1194239" cy="748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1977" y="4347149"/>
            <a:ext cx="1194239" cy="438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9513" y="4953911"/>
            <a:ext cx="1194239" cy="438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5979" y="5795858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62445" y="5831595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00195" y="5831595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307683" y="4193508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412613" y="2553696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412613" y="1742369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412613" y="1161913"/>
            <a:ext cx="1206729" cy="514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024079" y="2553696"/>
            <a:ext cx="2593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Cervix –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narrow </a:t>
            </a:r>
            <a:r>
              <a:rPr lang="en-US" sz="2400" dirty="0" smtClean="0"/>
              <a:t>passage </a:t>
            </a:r>
            <a:r>
              <a:rPr lang="en-US" sz="2400" dirty="0"/>
              <a:t>forming the lower end of the uterus</a:t>
            </a:r>
          </a:p>
        </p:txBody>
      </p:sp>
    </p:spTree>
    <p:extLst>
      <p:ext uri="{BB962C8B-B14F-4D97-AF65-F5344CB8AC3E}">
        <p14:creationId xmlns:p14="http://schemas.microsoft.com/office/powerpoint/2010/main" val="55184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13" y="1166109"/>
            <a:ext cx="7804899" cy="53753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9513" y="1166109"/>
            <a:ext cx="1089307" cy="31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9513" y="1813184"/>
            <a:ext cx="1299169" cy="360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9513" y="2322537"/>
            <a:ext cx="1089307" cy="70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4443" y="3299306"/>
            <a:ext cx="1194239" cy="748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1977" y="4347149"/>
            <a:ext cx="1194239" cy="438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9513" y="4953911"/>
            <a:ext cx="1194239" cy="438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5979" y="5795858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62445" y="5831595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00195" y="5831595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307683" y="4193508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412613" y="2553696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412613" y="1742369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412613" y="1161913"/>
            <a:ext cx="1206729" cy="514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739266" y="2173574"/>
            <a:ext cx="30579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Uterus – </a:t>
            </a:r>
          </a:p>
          <a:p>
            <a:r>
              <a:rPr lang="en-US" sz="2400" dirty="0"/>
              <a:t>the organ </a:t>
            </a:r>
            <a:r>
              <a:rPr lang="en-US" sz="2400" dirty="0" smtClean="0"/>
              <a:t>where </a:t>
            </a:r>
            <a:r>
              <a:rPr lang="en-US" sz="2400" dirty="0"/>
              <a:t>offspring are conceived and in which they gestate before birth; the womb.</a:t>
            </a:r>
          </a:p>
        </p:txBody>
      </p:sp>
    </p:spTree>
    <p:extLst>
      <p:ext uri="{BB962C8B-B14F-4D97-AF65-F5344CB8AC3E}">
        <p14:creationId xmlns:p14="http://schemas.microsoft.com/office/powerpoint/2010/main" val="173706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13" y="1166109"/>
            <a:ext cx="7804899" cy="53753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9513" y="1166109"/>
            <a:ext cx="1089307" cy="31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9513" y="1813184"/>
            <a:ext cx="1299169" cy="360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9513" y="2322537"/>
            <a:ext cx="1089307" cy="70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4443" y="3299306"/>
            <a:ext cx="1194239" cy="748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1977" y="4347149"/>
            <a:ext cx="1194239" cy="438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9513" y="4953911"/>
            <a:ext cx="1194239" cy="438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5979" y="5795858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62445" y="5831595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00195" y="5831595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307683" y="4193508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412613" y="2553696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412613" y="1742369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412613" y="1161913"/>
            <a:ext cx="1206729" cy="514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29010" y="2487979"/>
            <a:ext cx="2623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Rectum – </a:t>
            </a:r>
          </a:p>
          <a:p>
            <a:r>
              <a:rPr lang="en-US" sz="2400" dirty="0"/>
              <a:t>the final section of the large intestine, terminating at the anus.</a:t>
            </a:r>
          </a:p>
        </p:txBody>
      </p:sp>
    </p:spTree>
    <p:extLst>
      <p:ext uri="{BB962C8B-B14F-4D97-AF65-F5344CB8AC3E}">
        <p14:creationId xmlns:p14="http://schemas.microsoft.com/office/powerpoint/2010/main" val="31084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13" y="1166109"/>
            <a:ext cx="7804899" cy="53753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9513" y="1166109"/>
            <a:ext cx="1089307" cy="31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9513" y="1813184"/>
            <a:ext cx="1299169" cy="360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9513" y="2322537"/>
            <a:ext cx="1089307" cy="70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4443" y="3299306"/>
            <a:ext cx="1194239" cy="748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1977" y="4347149"/>
            <a:ext cx="1194239" cy="438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9513" y="4953911"/>
            <a:ext cx="1194239" cy="438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5979" y="5795858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62445" y="5831595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00195" y="5831595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307683" y="4193508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412613" y="2553696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412613" y="1742369"/>
            <a:ext cx="1206729" cy="74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412613" y="1161913"/>
            <a:ext cx="1206729" cy="514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024079" y="2322537"/>
            <a:ext cx="25183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Ureter – </a:t>
            </a:r>
          </a:p>
          <a:p>
            <a:r>
              <a:rPr lang="en-US" sz="2400" dirty="0"/>
              <a:t>the duct by which urine passes from the kidney to the </a:t>
            </a:r>
            <a:r>
              <a:rPr lang="en-US" sz="2400" dirty="0" smtClean="0"/>
              <a:t>bladder.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418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600" y="2057400"/>
            <a:ext cx="2184400" cy="330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2975" y="2057400"/>
            <a:ext cx="61182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Sexual Reproduction:</a:t>
            </a:r>
          </a:p>
          <a:p>
            <a:r>
              <a:rPr lang="en-US" sz="3600" dirty="0" smtClean="0"/>
              <a:t>A male gamete (23 chromosomes) and a female gamete (23 chromosomes) combine (fertilize) to form a unique offspring (46 chromosomes).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81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Male Process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77618" y="729657"/>
            <a:ext cx="5318982" cy="5893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6200" y="2387600"/>
            <a:ext cx="340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Sperm are produced in the testes.  They mature and are stores in the Epididymis</a:t>
            </a:r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7058025" y="5057775"/>
            <a:ext cx="257175" cy="30003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0532 L 0.01524 -0.08634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572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Male Process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77618" y="729657"/>
            <a:ext cx="5318982" cy="5893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1000" y="2540000"/>
            <a:ext cx="312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Sperm travel through the Vas Deferens to the Seminal vesicles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7229475" y="4386263"/>
            <a:ext cx="257175" cy="3000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57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57 -0.00556 -0.003 -0.01135 -0.00469 -0.01667 C -0.00612 -0.02107 -0.0086 -0.02454 -0.00938 -0.02917 C -0.0155 -0.06158 -0.0086 -0.02824 -0.01407 -0.04792 C -0.01472 -0.05 -0.01459 -0.05255 -0.01524 -0.05417 C -0.01628 -0.05672 -0.01758 -0.05834 -0.01875 -0.06042 C -0.01953 -0.06459 -0.02058 -0.06875 -0.0211 -0.07292 C -0.02175 -0.07732 -0.02253 -0.08334 -0.02344 -0.0875 C -0.02422 -0.09051 -0.02526 -0.09306 -0.02578 -0.09584 C -0.02683 -0.1 -0.02735 -0.10417 -0.02813 -0.10834 C -0.02852 -0.11042 -0.02865 -0.11297 -0.0293 -0.11459 L -0.03399 -0.12709 L -0.03633 -0.13334 L -0.04219 -0.16459 L -0.04336 -0.17084 C -0.04375 -0.17292 -0.04388 -0.17547 -0.04453 -0.17709 C -0.04792 -0.18588 -0.04597 -0.18172 -0.05039 -0.18959 C -0.05078 -0.19167 -0.05104 -0.19398 -0.05157 -0.19584 C -0.053 -0.20023 -0.05625 -0.20834 -0.05625 -0.20834 C -0.05664 -0.21111 -0.05782 -0.22014 -0.0586 -0.22292 C -0.05925 -0.22523 -0.06042 -0.22709 -0.06094 -0.22917 C -0.06198 -0.23334 -0.06198 -0.2382 -0.06328 -0.24167 C -0.07006 -0.25973 -0.06198 -0.23704 -0.0668 -0.25417 C -0.06745 -0.25648 -0.06836 -0.25834 -0.06914 -0.26042 C -0.07175 -0.27385 -0.07149 -0.2713 -0.07149 -0.29375 C -0.07149 -0.29676 -0.07123 -0.29977 -0.07032 -0.30209 C -0.06888 -0.30625 -0.0612 -0.30996 -0.05977 -0.31042 C -0.04792 -0.31667 -0.05443 -0.31412 -0.03985 -0.31667 C -0.02969 -0.31598 -0.01953 -0.31598 -0.00938 -0.31459 C -0.00821 -0.31459 -0.00716 -0.3132 -0.00586 -0.3125 C -0.00404 -0.31181 -0.00196 -0.31135 0 -0.31042 C 0.00156 -0.30996 0.00312 -0.30903 0.00468 -0.30834 C 0.00586 -0.30695 0.0069 -0.30533 0.0082 -0.30417 C 0.00924 -0.30324 0.01041 -0.30278 0.01172 -0.30209 C 0.01471 -0.3007 0.01797 -0.29977 0.02109 -0.29792 C 0.02226 -0.29723 0.0233 -0.29653 0.02461 -0.29584 C 0.03489 -0.29074 0.02435 -0.29676 0.03281 -0.29167 C 0.03398 -0.29028 0.03489 -0.28843 0.03633 -0.2875 C 0.0388 -0.28635 0.05521 -0.28357 0.05625 -0.28334 C 0.05859 -0.28195 0.06119 -0.28172 0.06328 -0.27917 L 0.07383 -0.26667 C 0.075 -0.26528 0.07591 -0.26343 0.07734 -0.2625 L 0.08086 -0.26042 C 0.08164 -0.25834 0.08216 -0.25602 0.0832 -0.25417 C 0.08411 -0.25255 0.0858 -0.25209 0.08672 -0.25 C 0.08737 -0.24838 0.08724 -0.24584 0.08789 -0.24375 C 0.08841 -0.24167 0.08945 -0.23959 0.09023 -0.2375 C 0.08958 -0.21713 0.0914 -0.20533 0.08789 -0.18959 C 0.0875 -0.1882 0.08711 -0.18681 0.08672 -0.18542 L 0.08672 -0.18542 L 0.08672 -0.18542 L 0.08672 -0.18542 " pathEditMode="relative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Male Process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77618" y="729657"/>
            <a:ext cx="5318982" cy="5893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5200" y="2362200"/>
            <a:ext cx="332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Seminal Vesicles add a fluid that provides a source of energy for active sperm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8372475" y="2914650"/>
            <a:ext cx="257175" cy="30003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20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5"/>
            <a:ext cx="5988941" cy="1058911"/>
          </a:xfrm>
        </p:spPr>
        <p:txBody>
          <a:bodyPr/>
          <a:lstStyle/>
          <a:p>
            <a:r>
              <a:rPr lang="en-US" dirty="0" smtClean="0"/>
              <a:t>The Male Reproductive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81192" y="1378005"/>
            <a:ext cx="6610440" cy="499808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95169" y="2021417"/>
            <a:ext cx="121096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Seminal</a:t>
            </a:r>
          </a:p>
          <a:p>
            <a:r>
              <a:rPr lang="en-US" sz="2400" dirty="0" smtClean="0"/>
              <a:t>Vesicle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706132" y="1813127"/>
            <a:ext cx="12109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Bladder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015947" y="1859293"/>
            <a:ext cx="133452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Prostate Gland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449328" y="2436915"/>
            <a:ext cx="133452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Vas deferens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49328" y="3482096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Urethra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449325" y="4022409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Scrotum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776782" y="4698259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Penis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449325" y="5374109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Testicle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706131" y="5477082"/>
            <a:ext cx="153679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Epididymis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1495169" y="2021418"/>
            <a:ext cx="1210963" cy="830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710616" y="2436915"/>
            <a:ext cx="3818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Seminal vesicle - </a:t>
            </a:r>
          </a:p>
          <a:p>
            <a:r>
              <a:rPr lang="en-US" sz="2400" dirty="0" smtClean="0"/>
              <a:t>A gland that secretes</a:t>
            </a:r>
            <a:r>
              <a:rPr lang="en-US" sz="2400" dirty="0"/>
              <a:t> </a:t>
            </a:r>
            <a:r>
              <a:rPr lang="en-US" sz="2400" b="1" dirty="0"/>
              <a:t>seminal</a:t>
            </a:r>
            <a:r>
              <a:rPr lang="en-US" sz="2400" dirty="0"/>
              <a:t> </a:t>
            </a:r>
            <a:r>
              <a:rPr lang="en-US" sz="2400" dirty="0" smtClean="0"/>
              <a:t>fluid.  It will nourish </a:t>
            </a:r>
            <a:r>
              <a:rPr lang="en-US" sz="2400" dirty="0"/>
              <a:t>and promote the movement of spermatozoa through the urethra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91925" y="1809756"/>
            <a:ext cx="1255833" cy="46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971077" y="1877489"/>
            <a:ext cx="1379399" cy="795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418665" y="2366185"/>
            <a:ext cx="1490135" cy="1004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449325" y="3403447"/>
            <a:ext cx="1459475" cy="572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449325" y="4043972"/>
            <a:ext cx="1334529" cy="51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645664" y="4698257"/>
            <a:ext cx="1545968" cy="562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26442" y="5328023"/>
            <a:ext cx="1482358" cy="610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630371" y="5374109"/>
            <a:ext cx="1612555" cy="738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9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Male Process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77618" y="729657"/>
            <a:ext cx="5318982" cy="5893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9000" y="23876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Prostate Gland adds a fluid that protects the sperm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8365697" y="2964725"/>
            <a:ext cx="257175" cy="300038"/>
          </a:xfrm>
          <a:prstGeom prst="ellipse">
            <a:avLst/>
          </a:prstGeom>
          <a:solidFill>
            <a:schemeClr val="accent1">
              <a:lumMod val="90000"/>
              <a:lumOff val="1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13 0.04259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Male Process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77618" y="729657"/>
            <a:ext cx="5318982" cy="5893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2438400"/>
            <a:ext cx="406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semen is now sent out through the Urethra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8108521" y="3376284"/>
            <a:ext cx="257175" cy="3000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3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0.00625 -0.00052 0.0125 -0.00117 0.01875 C -0.00169 0.02292 -0.00273 0.02708 -0.00351 0.03125 C -0.00403 0.0331 -0.00403 0.03565 -0.00481 0.03727 C -0.00781 0.04537 -0.00833 0.05046 -0.01289 0.05394 C -0.01666 0.05694 -0.02083 0.05856 -0.02461 0.06042 L -0.08554 0.0581 C -0.08971 0.05787 -0.0901 0.05532 -0.09388 0.05394 C -0.09687 0.05301 -0.10013 0.05255 -0.10325 0.05208 C -0.11588 0.04444 -0.10859 0.04676 -0.12903 0.05208 C -0.13086 0.05255 -0.13619 0.05417 -0.13841 0.05625 C -0.13958 0.05718 -0.14075 0.05903 -0.14179 0.06042 L -0.14648 0.08542 L -0.14778 0.09144 L -0.14882 0.09792 C -0.14856 0.10949 -0.1483 0.12153 -0.14778 0.1331 C -0.14752 0.1375 -0.14687 0.14144 -0.14648 0.1456 C -0.14609 0.15046 -0.14596 0.15556 -0.14544 0.16042 C -0.14518 0.1625 -0.14453 0.16435 -0.14414 0.16644 C -0.14375 0.16991 -0.14362 0.17361 -0.1431 0.17708 C -0.14296 0.17708 -0.1401 0.19259 -0.13945 0.1956 C -0.13906 0.19792 -0.13932 0.20069 -0.13841 0.20208 L -0.13476 0.20625 C -0.13281 0.2169 -0.13346 0.20833 -0.13606 0.21875 C -0.14153 0.24097 -0.13541 0.22315 -0.14075 0.23727 C -0.14023 0.26088 -0.1401 0.28472 -0.13945 0.3081 C -0.13932 0.31389 -0.13867 0.31921 -0.13841 0.32477 C -0.13789 0.33241 -0.13776 0.34028 -0.13711 0.34792 C -0.13698 0.35139 -0.13671 0.35486 -0.13606 0.3581 C -0.1332 0.3713 -0.13372 0.3588 -0.13372 0.36875 L -0.13372 0.36875 " pathEditMode="relative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Process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0" y="1223824"/>
            <a:ext cx="5712710" cy="57127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8123" y="3235569"/>
            <a:ext cx="4204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Ovaries create eggs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6847801" y="3881900"/>
            <a:ext cx="370703" cy="38305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Process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0" y="1223824"/>
            <a:ext cx="5712710" cy="57127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8123" y="3235569"/>
            <a:ext cx="4204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egg travels through the fallopian tubes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6847801" y="3881900"/>
            <a:ext cx="370703" cy="38305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5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3 -0.00093 -0.01459 -0.00116 -0.01914 -0.00648 C -0.02032 -0.00787 -0.02136 -0.00972 -0.02266 -0.01065 C -0.025 -0.0125 -0.02774 -0.0125 -0.02982 -0.01505 C -0.03099 -0.01644 -0.03217 -0.01806 -0.03347 -0.01922 C -0.03516 -0.0206 -0.04024 -0.02269 -0.0418 -0.02338 C -0.04297 -0.02477 -0.04401 -0.02662 -0.04532 -0.02755 C -0.04649 -0.02871 -0.04779 -0.02871 -0.04883 -0.02986 C -0.05144 -0.03218 -0.05365 -0.03542 -0.05599 -0.0382 L -0.05964 -0.0426 C -0.06042 -0.04468 -0.06094 -0.04699 -0.06198 -0.04885 C -0.06303 -0.0507 -0.06459 -0.05116 -0.0655 -0.05301 C -0.06745 -0.05695 -0.07032 -0.06574 -0.07032 -0.06574 C -0.07279 -0.08334 -0.0698 -0.06597 -0.07383 -0.08056 C -0.07448 -0.08264 -0.07435 -0.08519 -0.07513 -0.08704 C -0.07605 -0.08935 -0.07748 -0.09121 -0.07865 -0.09329 C -0.08321 -0.11736 -0.08191 -0.10556 -0.07982 -0.1463 C -0.07969 -0.14861 -0.07917 -0.1507 -0.07865 -0.15255 C -0.07513 -0.16505 -0.07539 -0.15486 -0.06914 -0.17176 C -0.06589 -0.1801 -0.06797 -0.17662 -0.06316 -0.18241 C -0.06237 -0.18449 -0.06185 -0.18704 -0.06081 -0.18866 C -0.05977 -0.19005 -0.05834 -0.18982 -0.05717 -0.19074 C -0.05599 -0.1919 -0.05482 -0.19352 -0.05365 -0.19491 C -0.05157 -0.2007 -0.0487 -0.20972 -0.04414 -0.20972 L -0.0405 -0.20972 L -0.0405 -0.20972 " pathEditMode="relative" ptsTypes="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Process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0" y="1223824"/>
            <a:ext cx="5712710" cy="57127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8123" y="3235569"/>
            <a:ext cx="4204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egg is usually fertilized here in the fallopian tube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6339801" y="2576744"/>
            <a:ext cx="370703" cy="38305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563803" y="5623614"/>
            <a:ext cx="370703" cy="3830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339801" y="2597622"/>
            <a:ext cx="342513" cy="362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6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1064 L 0.00078 0.01088 C 1.875E-6 -0.06343 -0.00013 -0.13773 -0.0013 -0.21158 C -0.00143 -0.21922 -0.00274 -0.22662 -0.00339 -0.2338 C -0.00404 -0.24005 -0.00456 -0.2463 -0.00547 -0.25232 C -0.00664 -0.25996 -0.00834 -0.26713 -0.00964 -0.27454 C -0.01042 -0.27824 -0.0112 -0.28195 -0.01172 -0.28565 L -0.0138 -0.30047 C -0.0155 -0.32755 -0.01472 -0.32824 -0.01797 -0.34861 C -0.01862 -0.35255 -0.01875 -0.35672 -0.02005 -0.35973 C -0.02175 -0.36343 -0.02422 -0.36482 -0.0263 -0.36713 C -0.02774 -0.37454 -0.02891 -0.38426 -0.03255 -0.38936 C -0.03438 -0.3919 -0.03685 -0.39144 -0.0388 -0.39306 C -0.04115 -0.39514 -0.04323 -0.39769 -0.04505 -0.40047 C -0.04948 -0.40764 -0.05274 -0.4169 -0.05755 -0.42269 L -0.07005 -0.4375 C -0.07149 -0.44121 -0.07253 -0.44561 -0.07422 -0.44861 C -0.08203 -0.4625 -0.09063 -0.45718 -0.1013 -0.46343 C -0.10547 -0.46598 -0.10951 -0.46991 -0.1138 -0.47084 L -0.14297 -0.47824 C -0.14857 -0.47709 -0.15417 -0.47639 -0.15964 -0.47454 C -0.16185 -0.47385 -0.16419 -0.47338 -0.16589 -0.47084 C -0.17943 -0.45186 -0.16068 -0.46551 -0.1763 -0.45602 C -0.18125 -0.44306 -0.178 -0.44491 -0.18464 -0.44491 " pathEditMode="relative" rAng="0" ptsTypes="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Process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0" y="1223824"/>
            <a:ext cx="5712710" cy="57127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8123" y="3235569"/>
            <a:ext cx="4204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fertilized egg travels to the uterus and attaches itself to the uterus wall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6339801" y="2597622"/>
            <a:ext cx="342513" cy="362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1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185 -0.00787 0.00625 -0.0044 0.01654 -0.01042 L 0.02018 -0.01273 C 0.03607 -0.03148 0.0125 -0.0044 0.02735 -0.01898 C 0.02982 -0.02153 0.03177 -0.02593 0.03451 -0.02755 C 0.04792 -0.03542 0.03529 -0.02871 0.0487 -0.0338 C 0.05195 -0.03496 0.05508 -0.03658 0.0582 -0.03797 C 0.0599 -0.03866 0.06146 -0.03959 0.06302 -0.04005 L 0.07018 -0.04213 C 0.0849 -0.04144 0.09948 -0.04144 0.11419 -0.04005 C 0.11628 -0.04005 0.12526 -0.03426 0.12617 -0.0338 L 0.12969 -0.03172 C 0.13464 -0.0257 0.13685 -0.02431 0.14037 -0.0169 C 0.14128 -0.01482 0.1418 -0.0125 0.14271 -0.01042 C 0.14388 -0.00834 0.14531 -0.00648 0.14636 -0.00417 C 0.14805 -0.00023 0.14948 0.00439 0.15104 0.00856 C 0.15195 0.01064 0.15248 0.01296 0.15352 0.01481 L 0.15703 0.02129 C 0.15742 0.02338 0.15742 0.02592 0.1582 0.02754 C 0.15912 0.02963 0.16172 0.02916 0.16185 0.03171 C 0.1625 0.05139 0.16133 0.07129 0.16068 0.09097 C 0.16042 0.0956 0.15742 0.10949 0.15703 0.11227 C 0.15664 0.11504 0.15625 0.11782 0.15586 0.1206 C 0.15547 0.12268 0.15469 0.12708 0.15469 0.12708 " pathEditMode="relative" ptsTypes="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Process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0" y="1223824"/>
            <a:ext cx="5712710" cy="57127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8123" y="3235569"/>
            <a:ext cx="4204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egg develops in to a fetus.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8235385" y="3473552"/>
            <a:ext cx="342513" cy="362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miley Face 6"/>
          <p:cNvSpPr/>
          <p:nvPr/>
        </p:nvSpPr>
        <p:spPr>
          <a:xfrm>
            <a:off x="7899049" y="2626787"/>
            <a:ext cx="1700212" cy="169353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7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Process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8036" y="2078282"/>
            <a:ext cx="42046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Once the fetus reaches it’s full growth, it exits the uterus through cervix and out the vagina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702" y="2419170"/>
            <a:ext cx="3962400" cy="307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4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5"/>
            <a:ext cx="5988941" cy="1058911"/>
          </a:xfrm>
        </p:spPr>
        <p:txBody>
          <a:bodyPr/>
          <a:lstStyle/>
          <a:p>
            <a:r>
              <a:rPr lang="en-US" dirty="0" smtClean="0"/>
              <a:t>The Male Reproductive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81192" y="1378005"/>
            <a:ext cx="6610440" cy="499808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95169" y="2021417"/>
            <a:ext cx="121096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Seminal</a:t>
            </a:r>
          </a:p>
          <a:p>
            <a:r>
              <a:rPr lang="en-US" sz="2400" dirty="0" smtClean="0"/>
              <a:t>Vesicle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706132" y="1813127"/>
            <a:ext cx="12109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Bladder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015947" y="1859293"/>
            <a:ext cx="133452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Prostate Gland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449328" y="2436915"/>
            <a:ext cx="133452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Vas deferens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49328" y="3482096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Urethra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449325" y="4022409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Scrotum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776782" y="4698259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Penis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449325" y="5374109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Testicle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706131" y="5477082"/>
            <a:ext cx="153679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Epididymis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1495169" y="2021418"/>
            <a:ext cx="1210963" cy="830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710616" y="2436915"/>
            <a:ext cx="3818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Bladder – </a:t>
            </a:r>
          </a:p>
          <a:p>
            <a:r>
              <a:rPr lang="en-US" sz="2400" dirty="0" smtClean="0"/>
              <a:t>A sac in </a:t>
            </a:r>
            <a:r>
              <a:rPr lang="en-US" sz="2400" dirty="0"/>
              <a:t>which urine is collected for excretion.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91925" y="1809756"/>
            <a:ext cx="1255833" cy="46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971077" y="1877489"/>
            <a:ext cx="1379399" cy="795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418665" y="2366185"/>
            <a:ext cx="1490135" cy="1004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449325" y="3403447"/>
            <a:ext cx="1459475" cy="572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449325" y="4043972"/>
            <a:ext cx="1334529" cy="51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645664" y="4698257"/>
            <a:ext cx="1545968" cy="562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26442" y="5328023"/>
            <a:ext cx="1482358" cy="610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630371" y="5374109"/>
            <a:ext cx="1612555" cy="738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7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5"/>
            <a:ext cx="5988941" cy="1058911"/>
          </a:xfrm>
        </p:spPr>
        <p:txBody>
          <a:bodyPr/>
          <a:lstStyle/>
          <a:p>
            <a:r>
              <a:rPr lang="en-US" dirty="0" smtClean="0"/>
              <a:t>The Male Reproductive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81192" y="1378005"/>
            <a:ext cx="6610440" cy="499808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95169" y="2021417"/>
            <a:ext cx="121096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Seminal</a:t>
            </a:r>
          </a:p>
          <a:p>
            <a:r>
              <a:rPr lang="en-US" sz="2400" dirty="0" smtClean="0"/>
              <a:t>Vesicle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706132" y="1813127"/>
            <a:ext cx="12109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Bladder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015947" y="1859293"/>
            <a:ext cx="133452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Prostate Gland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449328" y="2436915"/>
            <a:ext cx="133452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Vas deferens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49328" y="3482096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Urethra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449325" y="4022409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Scrotum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776782" y="4698259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Penis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449325" y="5374109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Testicle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706131" y="5477082"/>
            <a:ext cx="153679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Epididymis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1495169" y="2021418"/>
            <a:ext cx="1210963" cy="830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710616" y="2436915"/>
            <a:ext cx="3818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Prostate Gland – </a:t>
            </a:r>
            <a:endParaRPr lang="en-US" sz="2400" dirty="0"/>
          </a:p>
          <a:p>
            <a:r>
              <a:rPr lang="en-US" sz="2400" dirty="0"/>
              <a:t>an organ that surrounds the urethra </a:t>
            </a:r>
            <a:r>
              <a:rPr lang="en-US" sz="2400" dirty="0" smtClean="0"/>
              <a:t>of </a:t>
            </a:r>
            <a:r>
              <a:rPr lang="en-US" sz="2400" dirty="0"/>
              <a:t>urine, </a:t>
            </a:r>
            <a:r>
              <a:rPr lang="en-US" sz="2400" dirty="0" smtClean="0"/>
              <a:t>which </a:t>
            </a:r>
            <a:r>
              <a:rPr lang="en-US" sz="2400" dirty="0"/>
              <a:t>secretes </a:t>
            </a:r>
            <a:r>
              <a:rPr lang="en-US" sz="2400" dirty="0" smtClean="0"/>
              <a:t>a </a:t>
            </a:r>
            <a:r>
              <a:rPr lang="en-US" sz="2400" dirty="0"/>
              <a:t>fluid that makes up part of the </a:t>
            </a:r>
            <a:r>
              <a:rPr lang="en-US" sz="2400" dirty="0" smtClean="0"/>
              <a:t>semen.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2691925" y="1809756"/>
            <a:ext cx="1255833" cy="46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990181" y="1894183"/>
            <a:ext cx="1379399" cy="795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418665" y="2366185"/>
            <a:ext cx="1490135" cy="1004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449325" y="3403447"/>
            <a:ext cx="1459475" cy="572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449325" y="4043972"/>
            <a:ext cx="1334529" cy="51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645664" y="4698257"/>
            <a:ext cx="1545968" cy="562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26442" y="5328023"/>
            <a:ext cx="1482358" cy="610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630371" y="5374109"/>
            <a:ext cx="1612555" cy="738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0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5"/>
            <a:ext cx="5988941" cy="1058911"/>
          </a:xfrm>
        </p:spPr>
        <p:txBody>
          <a:bodyPr/>
          <a:lstStyle/>
          <a:p>
            <a:r>
              <a:rPr lang="en-US" dirty="0" smtClean="0"/>
              <a:t>The Male Reproductive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81192" y="1378005"/>
            <a:ext cx="6610440" cy="499808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95169" y="2021417"/>
            <a:ext cx="121096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Seminal</a:t>
            </a:r>
          </a:p>
          <a:p>
            <a:r>
              <a:rPr lang="en-US" sz="2400" dirty="0" smtClean="0"/>
              <a:t>Vesicle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706132" y="1813127"/>
            <a:ext cx="12109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Bladder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015947" y="1859293"/>
            <a:ext cx="133452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Prostate Gland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449328" y="2436915"/>
            <a:ext cx="133452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Vas deferens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49328" y="3482096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Urethra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449325" y="4022409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Scrotum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776782" y="4698259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Penis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449325" y="5374109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Testicle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706131" y="5477082"/>
            <a:ext cx="153679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Epididymis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1495169" y="2021418"/>
            <a:ext cx="1210963" cy="830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710616" y="2436915"/>
            <a:ext cx="3818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Vas Deferens –</a:t>
            </a:r>
          </a:p>
          <a:p>
            <a:r>
              <a:rPr lang="en-US" sz="2400" dirty="0"/>
              <a:t>the duct that conveys sperm from the testicle to the urethra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91925" y="1809756"/>
            <a:ext cx="1255833" cy="46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971077" y="1877489"/>
            <a:ext cx="1379399" cy="795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418665" y="2366185"/>
            <a:ext cx="1490135" cy="1004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449325" y="3403447"/>
            <a:ext cx="1459475" cy="572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449325" y="4043972"/>
            <a:ext cx="1334529" cy="51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645664" y="4698257"/>
            <a:ext cx="1545968" cy="562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26442" y="5328023"/>
            <a:ext cx="1482358" cy="610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630371" y="5374109"/>
            <a:ext cx="1612555" cy="738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1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5"/>
            <a:ext cx="5988941" cy="1058911"/>
          </a:xfrm>
        </p:spPr>
        <p:txBody>
          <a:bodyPr/>
          <a:lstStyle/>
          <a:p>
            <a:r>
              <a:rPr lang="en-US" dirty="0" smtClean="0"/>
              <a:t>The Male Reproductive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81192" y="1378005"/>
            <a:ext cx="6610440" cy="499808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95169" y="2021417"/>
            <a:ext cx="121096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Seminal</a:t>
            </a:r>
          </a:p>
          <a:p>
            <a:r>
              <a:rPr lang="en-US" sz="2400" dirty="0" smtClean="0"/>
              <a:t>Vesicle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706132" y="1813127"/>
            <a:ext cx="12109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Bladder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015947" y="1859293"/>
            <a:ext cx="133452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Prostate Gland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449328" y="2436915"/>
            <a:ext cx="133452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Vas deferens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49328" y="3482096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Urethra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449325" y="4022409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Scrotum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776782" y="4698259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Penis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449325" y="5374109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Testicle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706131" y="5477082"/>
            <a:ext cx="153679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Epididymis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1495169" y="2021418"/>
            <a:ext cx="1210963" cy="830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710616" y="2436915"/>
            <a:ext cx="3818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Urethra - </a:t>
            </a:r>
          </a:p>
          <a:p>
            <a:r>
              <a:rPr lang="en-US" sz="2400" dirty="0"/>
              <a:t>the duct </a:t>
            </a:r>
            <a:r>
              <a:rPr lang="en-US" sz="2400" dirty="0" smtClean="0"/>
              <a:t>where urine and semen </a:t>
            </a:r>
            <a:r>
              <a:rPr lang="en-US" sz="2400" dirty="0"/>
              <a:t>is conveyed out of the </a:t>
            </a:r>
            <a:r>
              <a:rPr lang="en-US" sz="2400" dirty="0" smtClean="0"/>
              <a:t>body.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2691925" y="1809756"/>
            <a:ext cx="1255833" cy="46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971077" y="1877489"/>
            <a:ext cx="1379399" cy="795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418665" y="2366185"/>
            <a:ext cx="1490135" cy="1004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449325" y="3403447"/>
            <a:ext cx="1459475" cy="572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449325" y="4043972"/>
            <a:ext cx="1334529" cy="51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645664" y="4698257"/>
            <a:ext cx="1545968" cy="562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26442" y="5328023"/>
            <a:ext cx="1482358" cy="610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630371" y="5374109"/>
            <a:ext cx="1612555" cy="738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5"/>
            <a:ext cx="5988941" cy="1058911"/>
          </a:xfrm>
        </p:spPr>
        <p:txBody>
          <a:bodyPr/>
          <a:lstStyle/>
          <a:p>
            <a:r>
              <a:rPr lang="en-US" dirty="0" smtClean="0"/>
              <a:t>The Male Reproductive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81192" y="1378005"/>
            <a:ext cx="6610440" cy="499808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95169" y="2021417"/>
            <a:ext cx="121096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Seminal</a:t>
            </a:r>
          </a:p>
          <a:p>
            <a:r>
              <a:rPr lang="en-US" sz="2400" dirty="0" smtClean="0"/>
              <a:t>Vesicle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706132" y="1813127"/>
            <a:ext cx="12109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Bladder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015947" y="1859293"/>
            <a:ext cx="133452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Prostate Gland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449328" y="2436915"/>
            <a:ext cx="133452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Vas deferens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49328" y="3482096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Urethra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449325" y="4022409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Scrotum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776782" y="4698259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Penis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449325" y="5374109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Testicle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706131" y="5477082"/>
            <a:ext cx="153679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Epididymis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1495169" y="2021418"/>
            <a:ext cx="1210963" cy="830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710616" y="2436915"/>
            <a:ext cx="3818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Scrotum – </a:t>
            </a:r>
          </a:p>
          <a:p>
            <a:r>
              <a:rPr lang="en-US" sz="2400" dirty="0"/>
              <a:t>a pouch of skin containing the testicles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91925" y="1809756"/>
            <a:ext cx="1255833" cy="46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971077" y="1877489"/>
            <a:ext cx="1379399" cy="795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418665" y="2366185"/>
            <a:ext cx="1490135" cy="1004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449325" y="3403447"/>
            <a:ext cx="1459475" cy="572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449325" y="4043972"/>
            <a:ext cx="1334529" cy="51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645664" y="4698257"/>
            <a:ext cx="1545968" cy="562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26442" y="5328023"/>
            <a:ext cx="1482358" cy="610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630371" y="5374109"/>
            <a:ext cx="1612555" cy="738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5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5"/>
            <a:ext cx="5988941" cy="1058911"/>
          </a:xfrm>
        </p:spPr>
        <p:txBody>
          <a:bodyPr/>
          <a:lstStyle/>
          <a:p>
            <a:r>
              <a:rPr lang="en-US" dirty="0" smtClean="0"/>
              <a:t>The Male Reproductive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81192" y="1378005"/>
            <a:ext cx="6610440" cy="499808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95169" y="2021417"/>
            <a:ext cx="121096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Seminal</a:t>
            </a:r>
          </a:p>
          <a:p>
            <a:r>
              <a:rPr lang="en-US" sz="2400" dirty="0" smtClean="0"/>
              <a:t>Vesicle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706132" y="1813127"/>
            <a:ext cx="12109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Bladder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015947" y="1859293"/>
            <a:ext cx="133452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Prostate Gland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449328" y="2436915"/>
            <a:ext cx="133452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Vas deferens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49328" y="3482096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Urethra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449325" y="4022409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Scrotum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776782" y="4698259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Penis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449325" y="5374109"/>
            <a:ext cx="1334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Testicle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706131" y="5477082"/>
            <a:ext cx="153679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Epididymis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1495169" y="2021418"/>
            <a:ext cx="1210963" cy="830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710616" y="2436915"/>
            <a:ext cx="3818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Penis – </a:t>
            </a:r>
          </a:p>
          <a:p>
            <a:r>
              <a:rPr lang="en-US" sz="2400" dirty="0"/>
              <a:t>The male organ </a:t>
            </a:r>
            <a:r>
              <a:rPr lang="en-US" sz="2400" dirty="0" smtClean="0"/>
              <a:t>used in reproduction to transfer semen to the female.  It is used to excrete urine.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2691925" y="1809756"/>
            <a:ext cx="1255833" cy="46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971077" y="1877489"/>
            <a:ext cx="1379399" cy="795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418665" y="2366185"/>
            <a:ext cx="1490135" cy="1004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449325" y="3403447"/>
            <a:ext cx="1459475" cy="572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449325" y="4043972"/>
            <a:ext cx="1334529" cy="51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645664" y="4698257"/>
            <a:ext cx="1545968" cy="562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26442" y="5328023"/>
            <a:ext cx="1482358" cy="610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630371" y="5374109"/>
            <a:ext cx="1612555" cy="738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4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 animBg="1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486</TotalTime>
  <Words>637</Words>
  <Application>Microsoft Macintosh PowerPoint</Application>
  <PresentationFormat>Widescreen</PresentationFormat>
  <Paragraphs>171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Gill Sans MT</vt:lpstr>
      <vt:lpstr>Wingdings 2</vt:lpstr>
      <vt:lpstr>Dividend</vt:lpstr>
      <vt:lpstr>The Human Reproductive system</vt:lpstr>
      <vt:lpstr>The Male Anatomy</vt:lpstr>
      <vt:lpstr>The Male Reproductive System</vt:lpstr>
      <vt:lpstr>The Male Reproductive System</vt:lpstr>
      <vt:lpstr>The Male Reproductive System</vt:lpstr>
      <vt:lpstr>The Male Reproductive System</vt:lpstr>
      <vt:lpstr>The Male Reproductive System</vt:lpstr>
      <vt:lpstr>The Male Reproductive System</vt:lpstr>
      <vt:lpstr>The Male Reproductive System</vt:lpstr>
      <vt:lpstr>The Male Reproductive System</vt:lpstr>
      <vt:lpstr>The Male Reproductive System</vt:lpstr>
      <vt:lpstr>Female anatomy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process</vt:lpstr>
      <vt:lpstr>The Male Process</vt:lpstr>
      <vt:lpstr>The Male Process</vt:lpstr>
      <vt:lpstr>The Male Process</vt:lpstr>
      <vt:lpstr>The Male Process</vt:lpstr>
      <vt:lpstr>The Male Process</vt:lpstr>
      <vt:lpstr>Female Process</vt:lpstr>
      <vt:lpstr>Female Process</vt:lpstr>
      <vt:lpstr>Female Process</vt:lpstr>
      <vt:lpstr>Female Process</vt:lpstr>
      <vt:lpstr>Female Process</vt:lpstr>
      <vt:lpstr>Female Process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Human Reproductive system</dc:title>
  <dc:creator>Microsoft Office User</dc:creator>
  <cp:lastModifiedBy>Microsoft Office User</cp:lastModifiedBy>
  <cp:revision>37</cp:revision>
  <dcterms:created xsi:type="dcterms:W3CDTF">2017-05-08T14:16:47Z</dcterms:created>
  <dcterms:modified xsi:type="dcterms:W3CDTF">2017-05-10T17:33:09Z</dcterms:modified>
</cp:coreProperties>
</file>