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3" r:id="rId67"/>
    <p:sldId id="324" r:id="rId68"/>
    <p:sldId id="325" r:id="rId69"/>
    <p:sldId id="326" r:id="rId70"/>
    <p:sldId id="327" r:id="rId71"/>
    <p:sldId id="328" r:id="rId72"/>
    <p:sldId id="329" r:id="rId73"/>
    <p:sldId id="330" r:id="rId74"/>
    <p:sldId id="331" r:id="rId75"/>
    <p:sldId id="332" r:id="rId76"/>
    <p:sldId id="333" r:id="rId77"/>
    <p:sldId id="334" r:id="rId78"/>
    <p:sldId id="335" r:id="rId79"/>
    <p:sldId id="336" r:id="rId80"/>
    <p:sldId id="337" r:id="rId81"/>
    <p:sldId id="338" r:id="rId82"/>
    <p:sldId id="339" r:id="rId83"/>
    <p:sldId id="340" r:id="rId84"/>
    <p:sldId id="341" r:id="rId85"/>
    <p:sldId id="342" r:id="rId86"/>
    <p:sldId id="343" r:id="rId87"/>
    <p:sldId id="344" r:id="rId88"/>
    <p:sldId id="345" r:id="rId89"/>
    <p:sldId id="346" r:id="rId90"/>
    <p:sldId id="347" r:id="rId91"/>
    <p:sldId id="348" r:id="rId92"/>
    <p:sldId id="349" r:id="rId93"/>
    <p:sldId id="350" r:id="rId94"/>
    <p:sldId id="351" r:id="rId95"/>
    <p:sldId id="352" r:id="rId96"/>
    <p:sldId id="353" r:id="rId97"/>
    <p:sldId id="354" r:id="rId98"/>
    <p:sldId id="355" r:id="rId99"/>
    <p:sldId id="356" r:id="rId100"/>
    <p:sldId id="357" r:id="rId101"/>
    <p:sldId id="358" r:id="rId102"/>
    <p:sldId id="359" r:id="rId103"/>
    <p:sldId id="360" r:id="rId104"/>
    <p:sldId id="362" r:id="rId105"/>
    <p:sldId id="361" r:id="rId106"/>
    <p:sldId id="363" r:id="rId107"/>
    <p:sldId id="364" r:id="rId108"/>
    <p:sldId id="365" r:id="rId109"/>
    <p:sldId id="366" r:id="rId110"/>
    <p:sldId id="367" r:id="rId111"/>
    <p:sldId id="368" r:id="rId112"/>
    <p:sldId id="369" r:id="rId113"/>
    <p:sldId id="370" r:id="rId114"/>
    <p:sldId id="371" r:id="rId115"/>
    <p:sldId id="372" r:id="rId116"/>
    <p:sldId id="373" r:id="rId117"/>
    <p:sldId id="374" r:id="rId118"/>
    <p:sldId id="375" r:id="rId119"/>
    <p:sldId id="376" r:id="rId120"/>
    <p:sldId id="377" r:id="rId121"/>
    <p:sldId id="378" r:id="rId122"/>
    <p:sldId id="379" r:id="rId123"/>
    <p:sldId id="380" r:id="rId124"/>
    <p:sldId id="381" r:id="rId125"/>
    <p:sldId id="382" r:id="rId126"/>
    <p:sldId id="383" r:id="rId127"/>
    <p:sldId id="384" r:id="rId128"/>
    <p:sldId id="385" r:id="rId129"/>
    <p:sldId id="386" r:id="rId130"/>
    <p:sldId id="387" r:id="rId131"/>
    <p:sldId id="388" r:id="rId132"/>
    <p:sldId id="389" r:id="rId133"/>
    <p:sldId id="390" r:id="rId134"/>
    <p:sldId id="391" r:id="rId135"/>
    <p:sldId id="392" r:id="rId136"/>
    <p:sldId id="393" r:id="rId137"/>
    <p:sldId id="404" r:id="rId138"/>
    <p:sldId id="394" r:id="rId139"/>
    <p:sldId id="395" r:id="rId140"/>
    <p:sldId id="396" r:id="rId141"/>
    <p:sldId id="397" r:id="rId142"/>
    <p:sldId id="398" r:id="rId143"/>
    <p:sldId id="399" r:id="rId144"/>
    <p:sldId id="400" r:id="rId145"/>
    <p:sldId id="405" r:id="rId146"/>
    <p:sldId id="406" r:id="rId147"/>
    <p:sldId id="407" r:id="rId148"/>
    <p:sldId id="408" r:id="rId149"/>
    <p:sldId id="409" r:id="rId150"/>
    <p:sldId id="410" r:id="rId151"/>
    <p:sldId id="411" r:id="rId152"/>
    <p:sldId id="412" r:id="rId153"/>
    <p:sldId id="413" r:id="rId154"/>
    <p:sldId id="414" r:id="rId155"/>
    <p:sldId id="415" r:id="rId156"/>
    <p:sldId id="416" r:id="rId157"/>
    <p:sldId id="417" r:id="rId158"/>
    <p:sldId id="418" r:id="rId159"/>
    <p:sldId id="419" r:id="rId160"/>
    <p:sldId id="420" r:id="rId161"/>
    <p:sldId id="421" r:id="rId162"/>
    <p:sldId id="422" r:id="rId163"/>
    <p:sldId id="423" r:id="rId164"/>
    <p:sldId id="424" r:id="rId165"/>
    <p:sldId id="425" r:id="rId166"/>
    <p:sldId id="427" r:id="rId167"/>
    <p:sldId id="428" r:id="rId168"/>
    <p:sldId id="429" r:id="rId169"/>
    <p:sldId id="430" r:id="rId170"/>
    <p:sldId id="431" r:id="rId171"/>
    <p:sldId id="432" r:id="rId172"/>
    <p:sldId id="426" r:id="rId173"/>
    <p:sldId id="433" r:id="rId174"/>
    <p:sldId id="434" r:id="rId175"/>
    <p:sldId id="435" r:id="rId176"/>
    <p:sldId id="436" r:id="rId177"/>
    <p:sldId id="437" r:id="rId178"/>
    <p:sldId id="438" r:id="rId179"/>
    <p:sldId id="439" r:id="rId180"/>
    <p:sldId id="440" r:id="rId181"/>
    <p:sldId id="441" r:id="rId182"/>
    <p:sldId id="442" r:id="rId183"/>
    <p:sldId id="443" r:id="rId184"/>
    <p:sldId id="444" r:id="rId185"/>
    <p:sldId id="445" r:id="rId186"/>
    <p:sldId id="446" r:id="rId187"/>
    <p:sldId id="447" r:id="rId188"/>
    <p:sldId id="448" r:id="rId189"/>
    <p:sldId id="449" r:id="rId190"/>
    <p:sldId id="450" r:id="rId191"/>
    <p:sldId id="451" r:id="rId192"/>
    <p:sldId id="452" r:id="rId193"/>
    <p:sldId id="453" r:id="rId194"/>
    <p:sldId id="454" r:id="rId195"/>
    <p:sldId id="455" r:id="rId196"/>
    <p:sldId id="456" r:id="rId197"/>
    <p:sldId id="457" r:id="rId198"/>
    <p:sldId id="458" r:id="rId199"/>
    <p:sldId id="459" r:id="rId200"/>
    <p:sldId id="460" r:id="rId201"/>
    <p:sldId id="461" r:id="rId202"/>
    <p:sldId id="462" r:id="rId203"/>
    <p:sldId id="463" r:id="rId204"/>
    <p:sldId id="464" r:id="rId20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451"/>
    <p:restoredTop sz="94357"/>
  </p:normalViewPr>
  <p:slideViewPr>
    <p:cSldViewPr snapToGrid="0" snapToObjects="1">
      <p:cViewPr varScale="1">
        <p:scale>
          <a:sx n="110" d="100"/>
          <a:sy n="110" d="100"/>
        </p:scale>
        <p:origin x="5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42" Type="http://schemas.openxmlformats.org/officeDocument/2006/relationships/slide" Target="slides/slide141.xml"/><Relationship Id="rId143" Type="http://schemas.openxmlformats.org/officeDocument/2006/relationships/slide" Target="slides/slide142.xml"/><Relationship Id="rId144" Type="http://schemas.openxmlformats.org/officeDocument/2006/relationships/slide" Target="slides/slide143.xml"/><Relationship Id="rId145" Type="http://schemas.openxmlformats.org/officeDocument/2006/relationships/slide" Target="slides/slide144.xml"/><Relationship Id="rId146" Type="http://schemas.openxmlformats.org/officeDocument/2006/relationships/slide" Target="slides/slide145.xml"/><Relationship Id="rId147" Type="http://schemas.openxmlformats.org/officeDocument/2006/relationships/slide" Target="slides/slide146.xml"/><Relationship Id="rId148" Type="http://schemas.openxmlformats.org/officeDocument/2006/relationships/slide" Target="slides/slide147.xml"/><Relationship Id="rId149" Type="http://schemas.openxmlformats.org/officeDocument/2006/relationships/slide" Target="slides/slide148.xml"/><Relationship Id="rId180" Type="http://schemas.openxmlformats.org/officeDocument/2006/relationships/slide" Target="slides/slide179.xml"/><Relationship Id="rId181" Type="http://schemas.openxmlformats.org/officeDocument/2006/relationships/slide" Target="slides/slide180.xml"/><Relationship Id="rId182" Type="http://schemas.openxmlformats.org/officeDocument/2006/relationships/slide" Target="slides/slide18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83" Type="http://schemas.openxmlformats.org/officeDocument/2006/relationships/slide" Target="slides/slide182.xml"/><Relationship Id="rId184" Type="http://schemas.openxmlformats.org/officeDocument/2006/relationships/slide" Target="slides/slide183.xml"/><Relationship Id="rId185" Type="http://schemas.openxmlformats.org/officeDocument/2006/relationships/slide" Target="slides/slide184.xml"/><Relationship Id="rId186" Type="http://schemas.openxmlformats.org/officeDocument/2006/relationships/slide" Target="slides/slide185.xml"/><Relationship Id="rId187" Type="http://schemas.openxmlformats.org/officeDocument/2006/relationships/slide" Target="slides/slide186.xml"/><Relationship Id="rId188" Type="http://schemas.openxmlformats.org/officeDocument/2006/relationships/slide" Target="slides/slide187.xml"/><Relationship Id="rId189" Type="http://schemas.openxmlformats.org/officeDocument/2006/relationships/slide" Target="slides/slide18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Relationship Id="rId110" Type="http://schemas.openxmlformats.org/officeDocument/2006/relationships/slide" Target="slides/slide109.xml"/><Relationship Id="rId111" Type="http://schemas.openxmlformats.org/officeDocument/2006/relationships/slide" Target="slides/slide110.xml"/><Relationship Id="rId112" Type="http://schemas.openxmlformats.org/officeDocument/2006/relationships/slide" Target="slides/slide111.xml"/><Relationship Id="rId113" Type="http://schemas.openxmlformats.org/officeDocument/2006/relationships/slide" Target="slides/slide112.xml"/><Relationship Id="rId114" Type="http://schemas.openxmlformats.org/officeDocument/2006/relationships/slide" Target="slides/slide113.xml"/><Relationship Id="rId115" Type="http://schemas.openxmlformats.org/officeDocument/2006/relationships/slide" Target="slides/slide114.xml"/><Relationship Id="rId116" Type="http://schemas.openxmlformats.org/officeDocument/2006/relationships/slide" Target="slides/slide115.xml"/><Relationship Id="rId117" Type="http://schemas.openxmlformats.org/officeDocument/2006/relationships/slide" Target="slides/slide116.xml"/><Relationship Id="rId118" Type="http://schemas.openxmlformats.org/officeDocument/2006/relationships/slide" Target="slides/slide117.xml"/><Relationship Id="rId119" Type="http://schemas.openxmlformats.org/officeDocument/2006/relationships/slide" Target="slides/slide118.xml"/><Relationship Id="rId150" Type="http://schemas.openxmlformats.org/officeDocument/2006/relationships/slide" Target="slides/slide149.xml"/><Relationship Id="rId151" Type="http://schemas.openxmlformats.org/officeDocument/2006/relationships/slide" Target="slides/slide150.xml"/><Relationship Id="rId152" Type="http://schemas.openxmlformats.org/officeDocument/2006/relationships/slide" Target="slides/slide15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53" Type="http://schemas.openxmlformats.org/officeDocument/2006/relationships/slide" Target="slides/slide152.xml"/><Relationship Id="rId154" Type="http://schemas.openxmlformats.org/officeDocument/2006/relationships/slide" Target="slides/slide153.xml"/><Relationship Id="rId155" Type="http://schemas.openxmlformats.org/officeDocument/2006/relationships/slide" Target="slides/slide154.xml"/><Relationship Id="rId156" Type="http://schemas.openxmlformats.org/officeDocument/2006/relationships/slide" Target="slides/slide155.xml"/><Relationship Id="rId157" Type="http://schemas.openxmlformats.org/officeDocument/2006/relationships/slide" Target="slides/slide156.xml"/><Relationship Id="rId158" Type="http://schemas.openxmlformats.org/officeDocument/2006/relationships/slide" Target="slides/slide157.xml"/><Relationship Id="rId159" Type="http://schemas.openxmlformats.org/officeDocument/2006/relationships/slide" Target="slides/slide158.xml"/><Relationship Id="rId190" Type="http://schemas.openxmlformats.org/officeDocument/2006/relationships/slide" Target="slides/slide189.xml"/><Relationship Id="rId191" Type="http://schemas.openxmlformats.org/officeDocument/2006/relationships/slide" Target="slides/slide190.xml"/><Relationship Id="rId192" Type="http://schemas.openxmlformats.org/officeDocument/2006/relationships/slide" Target="slides/slide19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193" Type="http://schemas.openxmlformats.org/officeDocument/2006/relationships/slide" Target="slides/slide192.xml"/><Relationship Id="rId194" Type="http://schemas.openxmlformats.org/officeDocument/2006/relationships/slide" Target="slides/slide193.xml"/><Relationship Id="rId195" Type="http://schemas.openxmlformats.org/officeDocument/2006/relationships/slide" Target="slides/slide194.xml"/><Relationship Id="rId196" Type="http://schemas.openxmlformats.org/officeDocument/2006/relationships/slide" Target="slides/slide195.xml"/><Relationship Id="rId197" Type="http://schemas.openxmlformats.org/officeDocument/2006/relationships/slide" Target="slides/slide196.xml"/><Relationship Id="rId198" Type="http://schemas.openxmlformats.org/officeDocument/2006/relationships/slide" Target="slides/slide197.xml"/><Relationship Id="rId199" Type="http://schemas.openxmlformats.org/officeDocument/2006/relationships/slide" Target="slides/slide198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120" Type="http://schemas.openxmlformats.org/officeDocument/2006/relationships/slide" Target="slides/slide119.xml"/><Relationship Id="rId121" Type="http://schemas.openxmlformats.org/officeDocument/2006/relationships/slide" Target="slides/slide120.xml"/><Relationship Id="rId122" Type="http://schemas.openxmlformats.org/officeDocument/2006/relationships/slide" Target="slides/slide121.xml"/><Relationship Id="rId123" Type="http://schemas.openxmlformats.org/officeDocument/2006/relationships/slide" Target="slides/slide122.xml"/><Relationship Id="rId124" Type="http://schemas.openxmlformats.org/officeDocument/2006/relationships/slide" Target="slides/slide123.xml"/><Relationship Id="rId125" Type="http://schemas.openxmlformats.org/officeDocument/2006/relationships/slide" Target="slides/slide124.xml"/><Relationship Id="rId126" Type="http://schemas.openxmlformats.org/officeDocument/2006/relationships/slide" Target="slides/slide125.xml"/><Relationship Id="rId127" Type="http://schemas.openxmlformats.org/officeDocument/2006/relationships/slide" Target="slides/slide126.xml"/><Relationship Id="rId128" Type="http://schemas.openxmlformats.org/officeDocument/2006/relationships/slide" Target="slides/slide127.xml"/><Relationship Id="rId129" Type="http://schemas.openxmlformats.org/officeDocument/2006/relationships/slide" Target="slides/slide128.xml"/><Relationship Id="rId160" Type="http://schemas.openxmlformats.org/officeDocument/2006/relationships/slide" Target="slides/slide159.xml"/><Relationship Id="rId161" Type="http://schemas.openxmlformats.org/officeDocument/2006/relationships/slide" Target="slides/slide160.xml"/><Relationship Id="rId162" Type="http://schemas.openxmlformats.org/officeDocument/2006/relationships/slide" Target="slides/slide16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63" Type="http://schemas.openxmlformats.org/officeDocument/2006/relationships/slide" Target="slides/slide162.xml"/><Relationship Id="rId164" Type="http://schemas.openxmlformats.org/officeDocument/2006/relationships/slide" Target="slides/slide163.xml"/><Relationship Id="rId165" Type="http://schemas.openxmlformats.org/officeDocument/2006/relationships/slide" Target="slides/slide164.xml"/><Relationship Id="rId166" Type="http://schemas.openxmlformats.org/officeDocument/2006/relationships/slide" Target="slides/slide165.xml"/><Relationship Id="rId167" Type="http://schemas.openxmlformats.org/officeDocument/2006/relationships/slide" Target="slides/slide166.xml"/><Relationship Id="rId168" Type="http://schemas.openxmlformats.org/officeDocument/2006/relationships/slide" Target="slides/slide167.xml"/><Relationship Id="rId169" Type="http://schemas.openxmlformats.org/officeDocument/2006/relationships/slide" Target="slides/slide168.xml"/><Relationship Id="rId200" Type="http://schemas.openxmlformats.org/officeDocument/2006/relationships/slide" Target="slides/slide199.xml"/><Relationship Id="rId201" Type="http://schemas.openxmlformats.org/officeDocument/2006/relationships/slide" Target="slides/slide200.xml"/><Relationship Id="rId202" Type="http://schemas.openxmlformats.org/officeDocument/2006/relationships/slide" Target="slides/slide201.xml"/><Relationship Id="rId203" Type="http://schemas.openxmlformats.org/officeDocument/2006/relationships/slide" Target="slides/slide202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204" Type="http://schemas.openxmlformats.org/officeDocument/2006/relationships/slide" Target="slides/slide203.xml"/><Relationship Id="rId205" Type="http://schemas.openxmlformats.org/officeDocument/2006/relationships/slide" Target="slides/slide204.xml"/><Relationship Id="rId206" Type="http://schemas.openxmlformats.org/officeDocument/2006/relationships/presProps" Target="presProps.xml"/><Relationship Id="rId207" Type="http://schemas.openxmlformats.org/officeDocument/2006/relationships/viewProps" Target="viewProps.xml"/><Relationship Id="rId208" Type="http://schemas.openxmlformats.org/officeDocument/2006/relationships/theme" Target="theme/theme1.xml"/><Relationship Id="rId209" Type="http://schemas.openxmlformats.org/officeDocument/2006/relationships/tableStyles" Target="tableStyles.xml"/><Relationship Id="rId130" Type="http://schemas.openxmlformats.org/officeDocument/2006/relationships/slide" Target="slides/slide129.xml"/><Relationship Id="rId131" Type="http://schemas.openxmlformats.org/officeDocument/2006/relationships/slide" Target="slides/slide130.xml"/><Relationship Id="rId132" Type="http://schemas.openxmlformats.org/officeDocument/2006/relationships/slide" Target="slides/slide131.xml"/><Relationship Id="rId133" Type="http://schemas.openxmlformats.org/officeDocument/2006/relationships/slide" Target="slides/slide132.xml"/><Relationship Id="rId134" Type="http://schemas.openxmlformats.org/officeDocument/2006/relationships/slide" Target="slides/slide133.xml"/><Relationship Id="rId135" Type="http://schemas.openxmlformats.org/officeDocument/2006/relationships/slide" Target="slides/slide134.xml"/><Relationship Id="rId136" Type="http://schemas.openxmlformats.org/officeDocument/2006/relationships/slide" Target="slides/slide135.xml"/><Relationship Id="rId137" Type="http://schemas.openxmlformats.org/officeDocument/2006/relationships/slide" Target="slides/slide136.xml"/><Relationship Id="rId138" Type="http://schemas.openxmlformats.org/officeDocument/2006/relationships/slide" Target="slides/slide137.xml"/><Relationship Id="rId139" Type="http://schemas.openxmlformats.org/officeDocument/2006/relationships/slide" Target="slides/slide138.xml"/><Relationship Id="rId170" Type="http://schemas.openxmlformats.org/officeDocument/2006/relationships/slide" Target="slides/slide169.xml"/><Relationship Id="rId171" Type="http://schemas.openxmlformats.org/officeDocument/2006/relationships/slide" Target="slides/slide170.xml"/><Relationship Id="rId172" Type="http://schemas.openxmlformats.org/officeDocument/2006/relationships/slide" Target="slides/slide171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173" Type="http://schemas.openxmlformats.org/officeDocument/2006/relationships/slide" Target="slides/slide172.xml"/><Relationship Id="rId174" Type="http://schemas.openxmlformats.org/officeDocument/2006/relationships/slide" Target="slides/slide173.xml"/><Relationship Id="rId175" Type="http://schemas.openxmlformats.org/officeDocument/2006/relationships/slide" Target="slides/slide174.xml"/><Relationship Id="rId176" Type="http://schemas.openxmlformats.org/officeDocument/2006/relationships/slide" Target="slides/slide175.xml"/><Relationship Id="rId177" Type="http://schemas.openxmlformats.org/officeDocument/2006/relationships/slide" Target="slides/slide176.xml"/><Relationship Id="rId178" Type="http://schemas.openxmlformats.org/officeDocument/2006/relationships/slide" Target="slides/slide177.xml"/><Relationship Id="rId179" Type="http://schemas.openxmlformats.org/officeDocument/2006/relationships/slide" Target="slides/slide17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100" Type="http://schemas.openxmlformats.org/officeDocument/2006/relationships/slide" Target="slides/slide99.xml"/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08" Type="http://schemas.openxmlformats.org/officeDocument/2006/relationships/slide" Target="slides/slide107.xml"/><Relationship Id="rId109" Type="http://schemas.openxmlformats.org/officeDocument/2006/relationships/slide" Target="slides/slide108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40" Type="http://schemas.openxmlformats.org/officeDocument/2006/relationships/slide" Target="slides/slide139.xml"/><Relationship Id="rId141" Type="http://schemas.openxmlformats.org/officeDocument/2006/relationships/slide" Target="slides/slide1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9E1-7460-A348-8271-CE08DE569634}" type="datetimeFigureOut">
              <a:rPr lang="en-US" smtClean="0"/>
              <a:t>5/10/17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B3060-1D35-C845-B8F7-070DF1A6C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33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9E1-7460-A348-8271-CE08DE569634}" type="datetimeFigureOut">
              <a:rPr lang="en-US" smtClean="0"/>
              <a:t>5/10/17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B3060-1D35-C845-B8F7-070DF1A6C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9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9E1-7460-A348-8271-CE08DE569634}" type="datetimeFigureOut">
              <a:rPr lang="en-US" smtClean="0"/>
              <a:t>5/10/17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B3060-1D35-C845-B8F7-070DF1A6C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844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9E1-7460-A348-8271-CE08DE569634}" type="datetimeFigureOut">
              <a:rPr lang="en-US" smtClean="0"/>
              <a:t>5/10/17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B3060-1D35-C845-B8F7-070DF1A6CF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5587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9E1-7460-A348-8271-CE08DE569634}" type="datetimeFigureOut">
              <a:rPr lang="en-US" smtClean="0"/>
              <a:t>5/10/17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B3060-1D35-C845-B8F7-070DF1A6C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138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9E1-7460-A348-8271-CE08DE569634}" type="datetimeFigureOut">
              <a:rPr lang="en-US" smtClean="0"/>
              <a:t>5/10/17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B3060-1D35-C845-B8F7-070DF1A6C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89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9E1-7460-A348-8271-CE08DE569634}" type="datetimeFigureOut">
              <a:rPr lang="en-US" smtClean="0"/>
              <a:t>5/10/17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B3060-1D35-C845-B8F7-070DF1A6C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428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9E1-7460-A348-8271-CE08DE569634}" type="datetimeFigureOut">
              <a:rPr lang="en-US" smtClean="0"/>
              <a:t>5/10/17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B3060-1D35-C845-B8F7-070DF1A6C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358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9E1-7460-A348-8271-CE08DE569634}" type="datetimeFigureOut">
              <a:rPr lang="en-US" smtClean="0"/>
              <a:t>5/10/17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B3060-1D35-C845-B8F7-070DF1A6C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7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9E1-7460-A348-8271-CE08DE569634}" type="datetimeFigureOut">
              <a:rPr lang="en-US" smtClean="0"/>
              <a:t>5/10/17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B3060-1D35-C845-B8F7-070DF1A6C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852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9E1-7460-A348-8271-CE08DE569634}" type="datetimeFigureOut">
              <a:rPr lang="en-US" smtClean="0"/>
              <a:t>5/10/17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B3060-1D35-C845-B8F7-070DF1A6C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05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9E1-7460-A348-8271-CE08DE569634}" type="datetimeFigureOut">
              <a:rPr lang="en-US" smtClean="0"/>
              <a:t>5/10/17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B3060-1D35-C845-B8F7-070DF1A6C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164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9E1-7460-A348-8271-CE08DE569634}" type="datetimeFigureOut">
              <a:rPr lang="en-US" smtClean="0"/>
              <a:t>5/10/17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B3060-1D35-C845-B8F7-070DF1A6C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2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9E1-7460-A348-8271-CE08DE569634}" type="datetimeFigureOut">
              <a:rPr lang="en-US" smtClean="0"/>
              <a:t>5/10/17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B3060-1D35-C845-B8F7-070DF1A6C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89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9E1-7460-A348-8271-CE08DE569634}" type="datetimeFigureOut">
              <a:rPr lang="en-US" smtClean="0"/>
              <a:t>5/10/17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B3060-1D35-C845-B8F7-070DF1A6C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419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9E1-7460-A348-8271-CE08DE569634}" type="datetimeFigureOut">
              <a:rPr lang="en-US" smtClean="0"/>
              <a:t>5/10/17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B3060-1D35-C845-B8F7-070DF1A6C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53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9E1-7460-A348-8271-CE08DE569634}" type="datetimeFigureOut">
              <a:rPr lang="en-US" smtClean="0"/>
              <a:t>5/10/17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B3060-1D35-C845-B8F7-070DF1A6C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386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BEC99E1-7460-A348-8271-CE08DE569634}" type="datetimeFigureOut">
              <a:rPr lang="en-US" smtClean="0"/>
              <a:t>5/10/17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AEB3060-1D35-C845-B8F7-070DF1A6C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28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Grade Science Vocabulary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Live it</a:t>
            </a:r>
          </a:p>
          <a:p>
            <a:r>
              <a:rPr lang="en-US" dirty="0" smtClean="0"/>
              <a:t>Love it</a:t>
            </a:r>
          </a:p>
          <a:p>
            <a:r>
              <a:rPr lang="en-US" dirty="0" smtClean="0"/>
              <a:t>Learn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03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Control Variable (Group)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group that we compare our variable to.</a:t>
            </a:r>
          </a:p>
          <a:p>
            <a:r>
              <a:rPr lang="en-US" sz="3600" dirty="0" smtClean="0"/>
              <a:t>Group that does not change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5900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conductor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 A material </a:t>
            </a:r>
            <a:r>
              <a:rPr lang="en-US" sz="3600" dirty="0" smtClean="0"/>
              <a:t>which energy can </a:t>
            </a:r>
            <a:r>
              <a:rPr lang="en-US" sz="3600" dirty="0"/>
              <a:t>pass</a:t>
            </a:r>
          </a:p>
        </p:txBody>
      </p:sp>
    </p:spTree>
    <p:extLst>
      <p:ext uri="{BB962C8B-B14F-4D97-AF65-F5344CB8AC3E}">
        <p14:creationId xmlns:p14="http://schemas.microsoft.com/office/powerpoint/2010/main" val="2138984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insulator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 A material which energy </a:t>
            </a:r>
            <a:r>
              <a:rPr lang="en-US" sz="3600" dirty="0" smtClean="0"/>
              <a:t>cannot </a:t>
            </a:r>
            <a:r>
              <a:rPr lang="en-US" sz="3600" dirty="0"/>
              <a:t>pass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3066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radiation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transfer of energy through empty space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1290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conduction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transfer of energy through two objects that are touching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27101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convection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transfer of energy through air or a liquid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723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inner core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Center of the Earth</a:t>
            </a:r>
          </a:p>
          <a:p>
            <a:r>
              <a:rPr lang="en-US" sz="3600" dirty="0" smtClean="0"/>
              <a:t>Solid metal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8502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outer core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Second layer of the earth</a:t>
            </a:r>
          </a:p>
          <a:p>
            <a:r>
              <a:rPr lang="en-US" sz="3600" dirty="0" smtClean="0"/>
              <a:t>Liquid metal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16504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mantle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Layer of the earth below the crust</a:t>
            </a:r>
          </a:p>
          <a:p>
            <a:r>
              <a:rPr lang="en-US" sz="3600" dirty="0" smtClean="0"/>
              <a:t>Liquid rock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1777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asthenosphere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lies beneath the lithosphere and consists of partially molten rock.</a:t>
            </a:r>
          </a:p>
        </p:txBody>
      </p:sp>
    </p:spTree>
    <p:extLst>
      <p:ext uri="{BB962C8B-B14F-4D97-AF65-F5344CB8AC3E}">
        <p14:creationId xmlns:p14="http://schemas.microsoft.com/office/powerpoint/2010/main" val="1248987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lithosphere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includes the Earth's crust and the uppermost part of the mantle. The </a:t>
            </a:r>
            <a:r>
              <a:rPr lang="en-US" sz="3600" dirty="0" smtClean="0"/>
              <a:t>thickness </a:t>
            </a:r>
            <a:r>
              <a:rPr lang="en-US" sz="3600" dirty="0"/>
              <a:t>varies depending on whether you </a:t>
            </a:r>
            <a:r>
              <a:rPr lang="en-US" sz="3600" dirty="0" smtClean="0"/>
              <a:t>measure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213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Dependent Variable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factor that changes</a:t>
            </a:r>
          </a:p>
          <a:p>
            <a:r>
              <a:rPr lang="en-US" sz="3600" dirty="0" smtClean="0"/>
              <a:t>What we plan to measure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142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Sedimentary rock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formed from sediment deposited by water or air.</a:t>
            </a:r>
          </a:p>
        </p:txBody>
      </p:sp>
    </p:spTree>
    <p:extLst>
      <p:ext uri="{BB962C8B-B14F-4D97-AF65-F5344CB8AC3E}">
        <p14:creationId xmlns:p14="http://schemas.microsoft.com/office/powerpoint/2010/main" val="1118844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Metamorphic rock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a</a:t>
            </a:r>
            <a:r>
              <a:rPr lang="en-US" sz="3600" dirty="0"/>
              <a:t> </a:t>
            </a:r>
            <a:r>
              <a:rPr lang="en-US" sz="3600" b="1" dirty="0"/>
              <a:t>rock</a:t>
            </a:r>
            <a:r>
              <a:rPr lang="en-US" sz="3600" dirty="0"/>
              <a:t> </a:t>
            </a:r>
            <a:r>
              <a:rPr lang="en-US" sz="3600" dirty="0" smtClean="0"/>
              <a:t>that has </a:t>
            </a:r>
            <a:r>
              <a:rPr lang="en-US" sz="3600" dirty="0"/>
              <a:t>changed to another under the influence of </a:t>
            </a:r>
            <a:r>
              <a:rPr lang="en-US" sz="3600" dirty="0" smtClean="0"/>
              <a:t>heat and </a:t>
            </a:r>
            <a:r>
              <a:rPr lang="en-US" sz="3600" dirty="0"/>
              <a:t>pressure</a:t>
            </a:r>
          </a:p>
        </p:txBody>
      </p:sp>
    </p:spTree>
    <p:extLst>
      <p:ext uri="{BB962C8B-B14F-4D97-AF65-F5344CB8AC3E}">
        <p14:creationId xmlns:p14="http://schemas.microsoft.com/office/powerpoint/2010/main" val="104584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Igneous rock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formed through the cooling and solidification </a:t>
            </a:r>
            <a:r>
              <a:rPr lang="en-US" sz="3600" dirty="0" smtClean="0"/>
              <a:t>of </a:t>
            </a:r>
            <a:r>
              <a:rPr lang="en-US" sz="3600" dirty="0"/>
              <a:t>lava</a:t>
            </a:r>
          </a:p>
        </p:txBody>
      </p:sp>
    </p:spTree>
    <p:extLst>
      <p:ext uri="{BB962C8B-B14F-4D97-AF65-F5344CB8AC3E}">
        <p14:creationId xmlns:p14="http://schemas.microsoft.com/office/powerpoint/2010/main" val="26437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pressure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</a:t>
            </a:r>
            <a:r>
              <a:rPr lang="en-US" sz="3600" dirty="0"/>
              <a:t>continuous physical force </a:t>
            </a:r>
          </a:p>
        </p:txBody>
      </p:sp>
    </p:spTree>
    <p:extLst>
      <p:ext uri="{BB962C8B-B14F-4D97-AF65-F5344CB8AC3E}">
        <p14:creationId xmlns:p14="http://schemas.microsoft.com/office/powerpoint/2010/main" val="157919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Law of superposition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youngest layer is on top and the oldest on bottom</a:t>
            </a:r>
          </a:p>
        </p:txBody>
      </p:sp>
    </p:spTree>
    <p:extLst>
      <p:ext uri="{BB962C8B-B14F-4D97-AF65-F5344CB8AC3E}">
        <p14:creationId xmlns:p14="http://schemas.microsoft.com/office/powerpoint/2010/main" val="983044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Radioactive dating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Method of measuring the age of an object by comparing the amount of carbon 14 in a substance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8611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Radioactive decay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he process by which an unstable atomic nucleus loses energy</a:t>
            </a:r>
          </a:p>
        </p:txBody>
      </p:sp>
    </p:spTree>
    <p:extLst>
      <p:ext uri="{BB962C8B-B14F-4D97-AF65-F5344CB8AC3E}">
        <p14:creationId xmlns:p14="http://schemas.microsoft.com/office/powerpoint/2010/main" val="131344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isotopes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 atom that does not have the same amount of protons a neutrons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1312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c14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Material found in all organic material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6728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Relative dating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Estimating the age of an object as compared to one you already know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0267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Independent Variable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factor that we are deliberately changing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05411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Absolute dating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Estimating the age of an object a compared to a calendar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533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earthquake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sudden and violent shaking of the </a:t>
            </a:r>
            <a:r>
              <a:rPr lang="en-US" sz="3600" dirty="0" smtClean="0"/>
              <a:t>ground as </a:t>
            </a:r>
            <a:r>
              <a:rPr lang="en-US" sz="3600" dirty="0"/>
              <a:t>a result of movements within the earth's </a:t>
            </a:r>
            <a:r>
              <a:rPr lang="en-US" sz="3600" dirty="0" smtClean="0"/>
              <a:t>crust.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022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volcano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Location on the earth where lava is allowed to escape from the earth’s core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481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mountain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large natural elevation of the earth's surface rising abruptly</a:t>
            </a:r>
          </a:p>
        </p:txBody>
      </p:sp>
    </p:spTree>
    <p:extLst>
      <p:ext uri="{BB962C8B-B14F-4D97-AF65-F5344CB8AC3E}">
        <p14:creationId xmlns:p14="http://schemas.microsoft.com/office/powerpoint/2010/main" val="46733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Ocean basin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areas </a:t>
            </a:r>
            <a:r>
              <a:rPr lang="en-US" sz="3600" dirty="0"/>
              <a:t>where deposits of sediment slowly collect or active areas where tectonic plates meet. </a:t>
            </a:r>
          </a:p>
        </p:txBody>
      </p:sp>
    </p:spTree>
    <p:extLst>
      <p:ext uri="{BB962C8B-B14F-4D97-AF65-F5344CB8AC3E}">
        <p14:creationId xmlns:p14="http://schemas.microsoft.com/office/powerpoint/2010/main" val="1622218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lava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When magma reaches the earths surface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451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magma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Molten rock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19369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Geological fault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 a crack in the Earth's crust.</a:t>
            </a:r>
          </a:p>
        </p:txBody>
      </p:sp>
    </p:spTree>
    <p:extLst>
      <p:ext uri="{BB962C8B-B14F-4D97-AF65-F5344CB8AC3E}">
        <p14:creationId xmlns:p14="http://schemas.microsoft.com/office/powerpoint/2010/main" val="11558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Pangea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hypothetical </a:t>
            </a:r>
            <a:r>
              <a:rPr lang="en-US" sz="3600" dirty="0" smtClean="0"/>
              <a:t>supercontinent </a:t>
            </a:r>
            <a:r>
              <a:rPr lang="en-US" sz="3600" dirty="0"/>
              <a:t>believed to have been in existence before the continents broke apart </a:t>
            </a:r>
          </a:p>
        </p:txBody>
      </p:sp>
    </p:spTree>
    <p:extLst>
      <p:ext uri="{BB962C8B-B14F-4D97-AF65-F5344CB8AC3E}">
        <p14:creationId xmlns:p14="http://schemas.microsoft.com/office/powerpoint/2010/main" val="1389659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Continental drift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</a:t>
            </a:r>
            <a:r>
              <a:rPr lang="en-US" sz="3600" dirty="0"/>
              <a:t>gradual movement of the continents</a:t>
            </a:r>
          </a:p>
        </p:txBody>
      </p:sp>
    </p:spTree>
    <p:extLst>
      <p:ext uri="{BB962C8B-B14F-4D97-AF65-F5344CB8AC3E}">
        <p14:creationId xmlns:p14="http://schemas.microsoft.com/office/powerpoint/2010/main" val="956691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research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Information gathered prior to a hypothesis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14217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Plate tectonics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interaction of </a:t>
            </a:r>
            <a:r>
              <a:rPr lang="en-US" sz="3600" dirty="0" smtClean="0"/>
              <a:t>plates </a:t>
            </a:r>
            <a:r>
              <a:rPr lang="en-US" sz="3600" dirty="0"/>
              <a:t>that move slowly over the </a:t>
            </a:r>
            <a:r>
              <a:rPr lang="en-US" sz="3600" dirty="0" smtClean="0"/>
              <a:t>mantle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826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dunes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mound or ridge of sand or other loose sediment formed by the </a:t>
            </a:r>
            <a:r>
              <a:rPr lang="en-US" sz="3600" dirty="0" smtClean="0"/>
              <a:t>wind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310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lakes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large body of water surrounded by land.</a:t>
            </a:r>
          </a:p>
        </p:txBody>
      </p:sp>
    </p:spTree>
    <p:extLst>
      <p:ext uri="{BB962C8B-B14F-4D97-AF65-F5344CB8AC3E}">
        <p14:creationId xmlns:p14="http://schemas.microsoft.com/office/powerpoint/2010/main" val="414335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aquifer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body of permeable </a:t>
            </a:r>
            <a:r>
              <a:rPr lang="en-US" sz="3600" dirty="0" smtClean="0"/>
              <a:t>rock(rock with holes in it) </a:t>
            </a:r>
            <a:r>
              <a:rPr lang="en-US" sz="3600" dirty="0"/>
              <a:t>that can contain or transmit groundwater.</a:t>
            </a:r>
          </a:p>
        </p:txBody>
      </p:sp>
    </p:spTree>
    <p:extLst>
      <p:ext uri="{BB962C8B-B14F-4D97-AF65-F5344CB8AC3E}">
        <p14:creationId xmlns:p14="http://schemas.microsoft.com/office/powerpoint/2010/main" val="159772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weathering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wear away </a:t>
            </a:r>
            <a:r>
              <a:rPr lang="en-US" sz="3600" dirty="0" smtClean="0"/>
              <a:t>of something </a:t>
            </a:r>
            <a:r>
              <a:rPr lang="en-US" sz="3600" dirty="0"/>
              <a:t>by long exposure to the air.</a:t>
            </a:r>
          </a:p>
        </p:txBody>
      </p:sp>
    </p:spTree>
    <p:extLst>
      <p:ext uri="{BB962C8B-B14F-4D97-AF65-F5344CB8AC3E}">
        <p14:creationId xmlns:p14="http://schemas.microsoft.com/office/powerpoint/2010/main" val="79423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deposition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process in which sediments, soil and rocks are added to a </a:t>
            </a:r>
            <a:r>
              <a:rPr lang="en-US" sz="3600" dirty="0" smtClean="0"/>
              <a:t>landform.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83529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fossils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</a:t>
            </a:r>
            <a:r>
              <a:rPr lang="en-US" sz="3600" dirty="0"/>
              <a:t>remains or impression of </a:t>
            </a:r>
            <a:r>
              <a:rPr lang="en-US" sz="3600" dirty="0" smtClean="0"/>
              <a:t>an organism </a:t>
            </a:r>
            <a:r>
              <a:rPr lang="en-US" sz="3600" dirty="0"/>
              <a:t>preserved in </a:t>
            </a:r>
            <a:r>
              <a:rPr lang="en-US" sz="3600" dirty="0" smtClean="0"/>
              <a:t>a </a:t>
            </a:r>
            <a:r>
              <a:rPr lang="en-US" sz="3600" dirty="0"/>
              <a:t>mold or cast in rock.</a:t>
            </a:r>
          </a:p>
        </p:txBody>
      </p:sp>
    </p:spTree>
    <p:extLst>
      <p:ext uri="{BB962C8B-B14F-4D97-AF65-F5344CB8AC3E}">
        <p14:creationId xmlns:p14="http://schemas.microsoft.com/office/powerpoint/2010/main" val="1125636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evolution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gradual development of something</a:t>
            </a:r>
          </a:p>
        </p:txBody>
      </p:sp>
    </p:spTree>
    <p:extLst>
      <p:ext uri="{BB962C8B-B14F-4D97-AF65-F5344CB8AC3E}">
        <p14:creationId xmlns:p14="http://schemas.microsoft.com/office/powerpoint/2010/main" val="101234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Genetic variation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differences in genes between individual members of a </a:t>
            </a:r>
            <a:r>
              <a:rPr lang="en-US" sz="3600" dirty="0" smtClean="0"/>
              <a:t>population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89146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species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group of animals or plants that are similar</a:t>
            </a:r>
          </a:p>
        </p:txBody>
      </p:sp>
    </p:spTree>
    <p:extLst>
      <p:ext uri="{BB962C8B-B14F-4D97-AF65-F5344CB8AC3E}">
        <p14:creationId xmlns:p14="http://schemas.microsoft.com/office/powerpoint/2010/main" val="1970327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Conclusion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Looking back at your data and determining if your hypothesis was correct.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473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Natural selection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process whereby organisms better adapted to their environment tend to survive </a:t>
            </a:r>
          </a:p>
        </p:txBody>
      </p:sp>
    </p:spTree>
    <p:extLst>
      <p:ext uri="{BB962C8B-B14F-4D97-AF65-F5344CB8AC3E}">
        <p14:creationId xmlns:p14="http://schemas.microsoft.com/office/powerpoint/2010/main" val="61246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diversity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range of different things</a:t>
            </a:r>
          </a:p>
        </p:txBody>
      </p:sp>
    </p:spTree>
    <p:extLst>
      <p:ext uri="{BB962C8B-B14F-4D97-AF65-F5344CB8AC3E}">
        <p14:creationId xmlns:p14="http://schemas.microsoft.com/office/powerpoint/2010/main" val="882976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adaptation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process of changing to better suit a situation</a:t>
            </a:r>
          </a:p>
        </p:txBody>
      </p:sp>
    </p:spTree>
    <p:extLst>
      <p:ext uri="{BB962C8B-B14F-4D97-AF65-F5344CB8AC3E}">
        <p14:creationId xmlns:p14="http://schemas.microsoft.com/office/powerpoint/2010/main" val="1073480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trait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distinguishing quality or characteristic</a:t>
            </a:r>
          </a:p>
        </p:txBody>
      </p:sp>
    </p:spTree>
    <p:extLst>
      <p:ext uri="{BB962C8B-B14F-4D97-AF65-F5344CB8AC3E}">
        <p14:creationId xmlns:p14="http://schemas.microsoft.com/office/powerpoint/2010/main" val="96990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Physical traits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features about your body.</a:t>
            </a:r>
          </a:p>
        </p:txBody>
      </p:sp>
    </p:spTree>
    <p:extLst>
      <p:ext uri="{BB962C8B-B14F-4D97-AF65-F5344CB8AC3E}">
        <p14:creationId xmlns:p14="http://schemas.microsoft.com/office/powerpoint/2010/main" val="179995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DNA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he carrier of genetic information</a:t>
            </a:r>
          </a:p>
        </p:txBody>
      </p:sp>
    </p:spTree>
    <p:extLst>
      <p:ext uri="{BB962C8B-B14F-4D97-AF65-F5344CB8AC3E}">
        <p14:creationId xmlns:p14="http://schemas.microsoft.com/office/powerpoint/2010/main" val="190191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fertilization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fusion of male and female gametes to form a zygote.</a:t>
            </a:r>
          </a:p>
        </p:txBody>
      </p:sp>
    </p:spTree>
    <p:extLst>
      <p:ext uri="{BB962C8B-B14F-4D97-AF65-F5344CB8AC3E}">
        <p14:creationId xmlns:p14="http://schemas.microsoft.com/office/powerpoint/2010/main" val="72923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genetics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study of heredity </a:t>
            </a:r>
          </a:p>
        </p:txBody>
      </p:sp>
    </p:spTree>
    <p:extLst>
      <p:ext uri="{BB962C8B-B14F-4D97-AF65-F5344CB8AC3E}">
        <p14:creationId xmlns:p14="http://schemas.microsoft.com/office/powerpoint/2010/main" val="220530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Punnett square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diagram that is used to predict an outcome of a particular cross or breeding</a:t>
            </a:r>
          </a:p>
        </p:txBody>
      </p:sp>
    </p:spTree>
    <p:extLst>
      <p:ext uri="{BB962C8B-B14F-4D97-AF65-F5344CB8AC3E}">
        <p14:creationId xmlns:p14="http://schemas.microsoft.com/office/powerpoint/2010/main" val="1608489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gene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unit of heredity that is transferred from a parent to offspring</a:t>
            </a:r>
          </a:p>
        </p:txBody>
      </p:sp>
    </p:spTree>
    <p:extLst>
      <p:ext uri="{BB962C8B-B14F-4D97-AF65-F5344CB8AC3E}">
        <p14:creationId xmlns:p14="http://schemas.microsoft.com/office/powerpoint/2010/main" val="1566519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replication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Repeating an entire experiment.  Do over.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7805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genotype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possible characteristics that an organism posses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81832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Chromosome (x,y)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threadlike structure </a:t>
            </a:r>
            <a:r>
              <a:rPr lang="en-US" sz="3600" dirty="0" smtClean="0"/>
              <a:t>that carries </a:t>
            </a:r>
            <a:r>
              <a:rPr lang="en-US" sz="3600" dirty="0"/>
              <a:t>genetic </a:t>
            </a:r>
            <a:r>
              <a:rPr lang="en-US" sz="3600" dirty="0" smtClean="0"/>
              <a:t>information.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29274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allele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one </a:t>
            </a:r>
            <a:r>
              <a:rPr lang="en-US" sz="3600" dirty="0"/>
              <a:t>of two or more alternative forms of a gene</a:t>
            </a:r>
          </a:p>
        </p:txBody>
      </p:sp>
    </p:spTree>
    <p:extLst>
      <p:ext uri="{BB962C8B-B14F-4D97-AF65-F5344CB8AC3E}">
        <p14:creationId xmlns:p14="http://schemas.microsoft.com/office/powerpoint/2010/main" val="175021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phenotype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set of observable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1798820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Dominant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most important, powerful, or influential.</a:t>
            </a:r>
          </a:p>
        </p:txBody>
      </p:sp>
    </p:spTree>
    <p:extLst>
      <p:ext uri="{BB962C8B-B14F-4D97-AF65-F5344CB8AC3E}">
        <p14:creationId xmlns:p14="http://schemas.microsoft.com/office/powerpoint/2010/main" val="187192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recessive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gene that is not expressed as a trait </a:t>
            </a:r>
          </a:p>
        </p:txBody>
      </p:sp>
    </p:spTree>
    <p:extLst>
      <p:ext uri="{BB962C8B-B14F-4D97-AF65-F5344CB8AC3E}">
        <p14:creationId xmlns:p14="http://schemas.microsoft.com/office/powerpoint/2010/main" val="3556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homozygous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that has identical alleles </a:t>
            </a:r>
          </a:p>
        </p:txBody>
      </p:sp>
    </p:spTree>
    <p:extLst>
      <p:ext uri="{BB962C8B-B14F-4D97-AF65-F5344CB8AC3E}">
        <p14:creationId xmlns:p14="http://schemas.microsoft.com/office/powerpoint/2010/main" val="659067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heterozygous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pair of genes where one is dominant and one is recessive </a:t>
            </a:r>
          </a:p>
        </p:txBody>
      </p:sp>
    </p:spTree>
    <p:extLst>
      <p:ext uri="{BB962C8B-B14F-4D97-AF65-F5344CB8AC3E}">
        <p14:creationId xmlns:p14="http://schemas.microsoft.com/office/powerpoint/2010/main" val="185187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Pedigree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recorded ancestry</a:t>
            </a:r>
          </a:p>
        </p:txBody>
      </p:sp>
    </p:spTree>
    <p:extLst>
      <p:ext uri="{BB962C8B-B14F-4D97-AF65-F5344CB8AC3E}">
        <p14:creationId xmlns:p14="http://schemas.microsoft.com/office/powerpoint/2010/main" val="1671455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meiosis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type of cell division that results in four daughter cells each with half the number of chromosomes of the parent </a:t>
            </a:r>
            <a:r>
              <a:rPr lang="en-US" sz="3600" dirty="0" smtClean="0"/>
              <a:t>cell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18144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Repetition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Repeating an experiment in order to collect additional data to be more accurate.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49470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mitosis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type of cell division that results in two daughter cells each having the same number and kind of chromosomes as the parent nucleus</a:t>
            </a:r>
          </a:p>
        </p:txBody>
      </p:sp>
    </p:spTree>
    <p:extLst>
      <p:ext uri="{BB962C8B-B14F-4D97-AF65-F5344CB8AC3E}">
        <p14:creationId xmlns:p14="http://schemas.microsoft.com/office/powerpoint/2010/main" val="159193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interphase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Normal cell activities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3829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prophase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Chromosomes make copies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376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metaphase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Pairs of chromosomes line up un the middle of the cell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562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anaphase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Pairs split and go to opposite ends of cell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7646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telophase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Cell forms two new nuclei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3009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cytokinesis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Two daughter cells are formed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5976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chromosomes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Carries genetic </a:t>
            </a:r>
            <a:r>
              <a:rPr lang="en-US" sz="3600" dirty="0"/>
              <a:t>information in the form of genes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4495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chromatids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threadlike strands into which a chromosome divides </a:t>
            </a:r>
            <a:r>
              <a:rPr lang="en-US" sz="3600" dirty="0" smtClean="0"/>
              <a:t>during </a:t>
            </a:r>
            <a:r>
              <a:rPr lang="en-US" sz="3600" dirty="0"/>
              <a:t>cell division.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3940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centrioles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involved in the development of spindle fibers in cell division.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40664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Empirical Evidence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data that proves your claims(proof)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29725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nucleus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central and most important part of an </a:t>
            </a:r>
            <a:r>
              <a:rPr lang="en-US" sz="3600" dirty="0" smtClean="0"/>
              <a:t>cell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0175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Asexual reproduction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reproduction</a:t>
            </a:r>
            <a:r>
              <a:rPr lang="en-US" sz="3600" dirty="0"/>
              <a:t> by which offspring arise from a single organism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36205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Sexual reproduction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combining genetic information from two individuals of different types (sexes)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7936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budding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form of asexual reproduction in which a new organism develops from an </a:t>
            </a:r>
            <a:r>
              <a:rPr lang="en-US" sz="3600" dirty="0" smtClean="0"/>
              <a:t>outgrowth or “BUD”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47653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Binary </a:t>
            </a:r>
            <a:r>
              <a:rPr lang="en-US" sz="4800" b="1" dirty="0" smtClean="0"/>
              <a:t>fusion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</a:t>
            </a:r>
            <a:r>
              <a:rPr lang="en-US" sz="3600" dirty="0"/>
              <a:t>fully grown parent cell splits into two halves , producing two new cells.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63429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Haploid </a:t>
            </a:r>
            <a:r>
              <a:rPr lang="en-US" sz="4800" b="1" dirty="0" smtClean="0"/>
              <a:t>gametes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gametes are haploid cells that contain 23 chromosomes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2191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spores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one-celled, reproductive unit capable of giving rise to a new individual without sexual fusion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1250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Independent assortment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ormation</a:t>
            </a:r>
            <a:r>
              <a:rPr lang="en-US" sz="3600" dirty="0"/>
              <a:t> of random combinations of chromosomes in meiosis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87144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biotechnology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Genetic </a:t>
            </a:r>
            <a:r>
              <a:rPr lang="en-US" sz="3600" dirty="0"/>
              <a:t>manipulation of microorganisms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4521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cloning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make an identical copy of.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9022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Scientific Explanations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reason for something based on the principles of science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84564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Genetic engineering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deliberate modification of the characteristics of an organism by manipulating its genetic material.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46343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Artificial selection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breeding of plants and animals to produce desirable traits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20583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ethics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moral principles that govern a person's behavior or the conducting of an activity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5490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values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person's principles or standards of behavior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574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communication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exchanging of information or </a:t>
            </a:r>
            <a:r>
              <a:rPr lang="en-US" sz="3600" dirty="0" smtClean="0"/>
              <a:t>news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3135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assertiveness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confident and forceful behavior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79458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passive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accepting or allowing what happens or what others do, without active response or resistance.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87514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alternatives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one of two or more available possibilities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15137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solutions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means of solving a problem or dealing with a difficult situation.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3894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discrimination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unjust or prejudicial treatment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6460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theory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Tells us </a:t>
            </a:r>
            <a:r>
              <a:rPr lang="en-US" sz="3600" b="1" i="1" u="sng" dirty="0" smtClean="0"/>
              <a:t>why</a:t>
            </a:r>
            <a:r>
              <a:rPr lang="en-US" sz="3600" dirty="0" smtClean="0"/>
              <a:t> something happened or will happen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64344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Peer </a:t>
            </a:r>
            <a:r>
              <a:rPr lang="en-US" sz="4800" b="1" dirty="0" smtClean="0"/>
              <a:t>pressure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</a:t>
            </a:r>
            <a:r>
              <a:rPr lang="en-US" sz="3600" dirty="0"/>
              <a:t>nfluence from members of one's peer group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21031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honesty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</a:t>
            </a:r>
            <a:r>
              <a:rPr lang="en-US" sz="3600" dirty="0" smtClean="0"/>
              <a:t>he </a:t>
            </a:r>
            <a:r>
              <a:rPr lang="en-US" sz="3600" dirty="0"/>
              <a:t>quality of being fair and truthful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53726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loyalty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strong feeling of support or </a:t>
            </a:r>
            <a:r>
              <a:rPr lang="en-US" sz="3600" dirty="0" smtClean="0"/>
              <a:t>allegiance</a:t>
            </a:r>
          </a:p>
        </p:txBody>
      </p:sp>
    </p:spTree>
    <p:extLst>
      <p:ext uri="{BB962C8B-B14F-4D97-AF65-F5344CB8AC3E}">
        <p14:creationId xmlns:p14="http://schemas.microsoft.com/office/powerpoint/2010/main" val="8733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respect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feeling of deep admiration for someone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4710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Self esteem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confidence in one's own worth or </a:t>
            </a:r>
            <a:r>
              <a:rPr lang="en-US" sz="3600" dirty="0" smtClean="0"/>
              <a:t>abilities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417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HIV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(human immunodeficiency virus) is a virus that attacks the immune system, the body's natural defense system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74204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AIDS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disease in which there is a severe loss of the body's cellular immunity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5120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Genital </a:t>
            </a:r>
            <a:r>
              <a:rPr lang="en-US" sz="4800" b="1" dirty="0"/>
              <a:t>H</a:t>
            </a:r>
            <a:r>
              <a:rPr lang="en-US" sz="4800" b="1" dirty="0" smtClean="0"/>
              <a:t>erpes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disease characterized by blisters in the genital area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9914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chlamydia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one of the most common STDs, </a:t>
            </a:r>
            <a:r>
              <a:rPr lang="en-US" sz="3600" dirty="0" smtClean="0"/>
              <a:t>bacterial infection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48366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abstinence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practice of restraining oneself from indulging in </a:t>
            </a:r>
            <a:r>
              <a:rPr lang="en-US" sz="3600" dirty="0" smtClean="0"/>
              <a:t>something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5537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Systematic Observations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Setting up rules before we start a scientific study / experiment.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05748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Scientific Law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Tells us </a:t>
            </a:r>
            <a:r>
              <a:rPr lang="en-US" sz="3600" b="1" u="sng" dirty="0" smtClean="0"/>
              <a:t>what</a:t>
            </a:r>
            <a:r>
              <a:rPr lang="en-US" sz="3600" dirty="0" smtClean="0"/>
              <a:t> will happen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6016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Monogamous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involving marriage to one person at a time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1062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STD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sexually transmitted disease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88869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STI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Sexually Transmitted Infections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28551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Quantitative Data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expressing a certain quantity, amount or range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55192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Qualitative data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descriptive data </a:t>
            </a:r>
            <a:endParaRPr lang="en-US" sz="3600" dirty="0" smtClean="0"/>
          </a:p>
          <a:p>
            <a:r>
              <a:rPr lang="en-US" sz="3600" dirty="0" smtClean="0"/>
              <a:t>Can not be described in words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8431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Scientific model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</a:t>
            </a:r>
            <a:r>
              <a:rPr lang="en-US" sz="3600" dirty="0"/>
              <a:t>physical, </a:t>
            </a:r>
            <a:r>
              <a:rPr lang="en-US" sz="3600" dirty="0" smtClean="0"/>
              <a:t>conceptual, </a:t>
            </a:r>
            <a:r>
              <a:rPr lang="en-US" sz="3600" dirty="0"/>
              <a:t>or mathematical representation of a real phenomenon that is difficult to </a:t>
            </a:r>
            <a:r>
              <a:rPr lang="en-US" sz="3600" dirty="0" smtClean="0"/>
              <a:t>observe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6689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scale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system or series of marks used for measuring</a:t>
            </a:r>
          </a:p>
        </p:txBody>
      </p:sp>
    </p:spTree>
    <p:extLst>
      <p:ext uri="{BB962C8B-B14F-4D97-AF65-F5344CB8AC3E}">
        <p14:creationId xmlns:p14="http://schemas.microsoft.com/office/powerpoint/2010/main" val="1030629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abiotic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non-living parts of an ecosystem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97636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biotic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living parts of an ecosystem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0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producer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An organism that makes its own food using natural resources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005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decomposers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Organisms that break down dead organism in to simple substances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55395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consumers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Organisms that cannot make their own food and depend on producers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61721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Food Web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Several food chains all interconnected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6441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Food chain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diagram that shows the flow of energy through an ecosystem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207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Experiment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 organized procedure to study something under controlled conditions.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28354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Community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Different populations </a:t>
            </a:r>
            <a:r>
              <a:rPr lang="en-US" sz="2800" dirty="0"/>
              <a:t>living and interacting with one another in </a:t>
            </a:r>
            <a:r>
              <a:rPr lang="en-US" sz="2800" dirty="0" smtClean="0"/>
              <a:t>an environment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937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population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group of all of the same species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97146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ecosystem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community of interacting organisms </a:t>
            </a:r>
            <a:r>
              <a:rPr lang="en-US" sz="3600" b="1" u="sng" dirty="0"/>
              <a:t>and</a:t>
            </a:r>
            <a:r>
              <a:rPr lang="en-US" sz="3600" dirty="0"/>
              <a:t> their </a:t>
            </a:r>
            <a:r>
              <a:rPr lang="en-US" sz="3600" dirty="0" smtClean="0"/>
              <a:t>environment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4528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Organism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 </a:t>
            </a:r>
            <a:r>
              <a:rPr lang="en-US" sz="3600" dirty="0"/>
              <a:t>individual animal, plant, or single-celled life form.</a:t>
            </a:r>
          </a:p>
        </p:txBody>
      </p:sp>
    </p:spTree>
    <p:extLst>
      <p:ext uri="{BB962C8B-B14F-4D97-AF65-F5344CB8AC3E}">
        <p14:creationId xmlns:p14="http://schemas.microsoft.com/office/powerpoint/2010/main" val="555062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Niche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 organisms role within an ecosystem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73594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biodiversity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</a:t>
            </a:r>
            <a:r>
              <a:rPr lang="en-US" sz="3600" b="1" u="sng" dirty="0"/>
              <a:t>variety</a:t>
            </a:r>
            <a:r>
              <a:rPr lang="en-US" sz="3600" dirty="0"/>
              <a:t> of life in </a:t>
            </a:r>
            <a:r>
              <a:rPr lang="en-US" sz="3600" dirty="0" smtClean="0"/>
              <a:t>a habitat </a:t>
            </a:r>
            <a:r>
              <a:rPr lang="en-US" sz="3600" dirty="0"/>
              <a:t>or ecosystem.</a:t>
            </a:r>
          </a:p>
        </p:txBody>
      </p:sp>
    </p:spTree>
    <p:extLst>
      <p:ext uri="{BB962C8B-B14F-4D97-AF65-F5344CB8AC3E}">
        <p14:creationId xmlns:p14="http://schemas.microsoft.com/office/powerpoint/2010/main" val="1506463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uplands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an area of high or hilly land</a:t>
            </a:r>
          </a:p>
        </p:txBody>
      </p:sp>
    </p:spTree>
    <p:extLst>
      <p:ext uri="{BB962C8B-B14F-4D97-AF65-F5344CB8AC3E}">
        <p14:creationId xmlns:p14="http://schemas.microsoft.com/office/powerpoint/2010/main" val="212656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wetlands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land consisting of marshes or swamps; saturated land.</a:t>
            </a:r>
          </a:p>
        </p:txBody>
      </p:sp>
    </p:spTree>
    <p:extLst>
      <p:ext uri="{BB962C8B-B14F-4D97-AF65-F5344CB8AC3E}">
        <p14:creationId xmlns:p14="http://schemas.microsoft.com/office/powerpoint/2010/main" val="168728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symbiosis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interaction between two different organisms living in close physical </a:t>
            </a:r>
            <a:r>
              <a:rPr lang="en-US" sz="3600" dirty="0" smtClean="0"/>
              <a:t>association.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8684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Mutualism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 </a:t>
            </a:r>
            <a:r>
              <a:rPr lang="en-US" sz="3600" dirty="0" smtClean="0"/>
              <a:t>a relationship between two organisms that is beneficial </a:t>
            </a:r>
            <a:r>
              <a:rPr lang="en-US" sz="3600" dirty="0"/>
              <a:t>to both </a:t>
            </a:r>
            <a:r>
              <a:rPr lang="en-US" sz="3600" dirty="0" smtClean="0"/>
              <a:t>organisms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956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Data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Information gathered </a:t>
            </a:r>
            <a:r>
              <a:rPr lang="en-US" sz="3600" b="1" u="sng" dirty="0" smtClean="0"/>
              <a:t>during</a:t>
            </a:r>
            <a:r>
              <a:rPr lang="en-US" sz="3600" dirty="0" smtClean="0"/>
              <a:t> an experiment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7696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Parasitism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 a relationship </a:t>
            </a:r>
            <a:r>
              <a:rPr lang="en-US" sz="3600" dirty="0"/>
              <a:t>between two </a:t>
            </a:r>
            <a:r>
              <a:rPr lang="en-US" sz="3600" dirty="0" smtClean="0"/>
              <a:t>organisms in </a:t>
            </a:r>
            <a:r>
              <a:rPr lang="en-US" sz="3600" dirty="0"/>
              <a:t>which one benefits at the expense of the other</a:t>
            </a:r>
          </a:p>
        </p:txBody>
      </p:sp>
    </p:spTree>
    <p:extLst>
      <p:ext uri="{BB962C8B-B14F-4D97-AF65-F5344CB8AC3E}">
        <p14:creationId xmlns:p14="http://schemas.microsoft.com/office/powerpoint/2010/main" val="20096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predation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relationship between two </a:t>
            </a:r>
            <a:r>
              <a:rPr lang="en-US" sz="3600" dirty="0" smtClean="0"/>
              <a:t>organisms of in </a:t>
            </a:r>
            <a:r>
              <a:rPr lang="en-US" sz="3600" dirty="0"/>
              <a:t>which one (the </a:t>
            </a:r>
            <a:r>
              <a:rPr lang="en-US" sz="3600" b="1" dirty="0"/>
              <a:t>predator</a:t>
            </a:r>
            <a:r>
              <a:rPr lang="en-US" sz="3600" dirty="0"/>
              <a:t>) hunts, kills, and eats the other (the prey)</a:t>
            </a:r>
          </a:p>
        </p:txBody>
      </p:sp>
    </p:spTree>
    <p:extLst>
      <p:ext uri="{BB962C8B-B14F-4D97-AF65-F5344CB8AC3E}">
        <p14:creationId xmlns:p14="http://schemas.microsoft.com/office/powerpoint/2010/main" val="3647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competition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struggle against other organisms for natural resources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2875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Commensalism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relationship between two organisms in which one organism benefits and the other is unharmed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9679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percolation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Water moving through the pores of the soil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7074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Limiting factors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factor that </a:t>
            </a:r>
            <a:r>
              <a:rPr lang="en-US" sz="3600" dirty="0" smtClean="0"/>
              <a:t>restricts </a:t>
            </a:r>
            <a:r>
              <a:rPr lang="en-US" sz="3600" dirty="0"/>
              <a:t>the size of a population</a:t>
            </a:r>
          </a:p>
        </p:txBody>
      </p:sp>
    </p:spTree>
    <p:extLst>
      <p:ext uri="{BB962C8B-B14F-4D97-AF65-F5344CB8AC3E}">
        <p14:creationId xmlns:p14="http://schemas.microsoft.com/office/powerpoint/2010/main" val="1803123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threatened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any species </a:t>
            </a:r>
            <a:r>
              <a:rPr lang="en-US" sz="3600" dirty="0" smtClean="0"/>
              <a:t>which </a:t>
            </a:r>
            <a:r>
              <a:rPr lang="en-US" sz="3600" dirty="0"/>
              <a:t>are vulnerable to endangerment in the near future.</a:t>
            </a:r>
          </a:p>
        </p:txBody>
      </p:sp>
    </p:spTree>
    <p:extLst>
      <p:ext uri="{BB962C8B-B14F-4D97-AF65-F5344CB8AC3E}">
        <p14:creationId xmlns:p14="http://schemas.microsoft.com/office/powerpoint/2010/main" val="153616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endangered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species of animal or plant that is seriously at risk of extinction</a:t>
            </a:r>
          </a:p>
        </p:txBody>
      </p:sp>
    </p:spTree>
    <p:extLst>
      <p:ext uri="{BB962C8B-B14F-4D97-AF65-F5344CB8AC3E}">
        <p14:creationId xmlns:p14="http://schemas.microsoft.com/office/powerpoint/2010/main" val="1981223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Extinct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species that is no longer living on the Earth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448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watershed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an area </a:t>
            </a:r>
            <a:r>
              <a:rPr lang="en-US" sz="3600" dirty="0" smtClean="0"/>
              <a:t>of </a:t>
            </a:r>
            <a:r>
              <a:rPr lang="en-US" sz="3600" dirty="0"/>
              <a:t>land that separates waters flowing to different rivers, basins, or seas.</a:t>
            </a:r>
          </a:p>
        </p:txBody>
      </p:sp>
    </p:spTree>
    <p:extLst>
      <p:ext uri="{BB962C8B-B14F-4D97-AF65-F5344CB8AC3E}">
        <p14:creationId xmlns:p14="http://schemas.microsoft.com/office/powerpoint/2010/main" val="120528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Graphing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Making a picture using your data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74500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ecosystem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community of interacting organisms and their physical environment</a:t>
            </a:r>
          </a:p>
        </p:txBody>
      </p:sp>
    </p:spTree>
    <p:extLst>
      <p:ext uri="{BB962C8B-B14F-4D97-AF65-F5344CB8AC3E}">
        <p14:creationId xmlns:p14="http://schemas.microsoft.com/office/powerpoint/2010/main" val="99157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Ground water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water held underground</a:t>
            </a:r>
          </a:p>
        </p:txBody>
      </p:sp>
    </p:spTree>
    <p:extLst>
      <p:ext uri="{BB962C8B-B14F-4D97-AF65-F5344CB8AC3E}">
        <p14:creationId xmlns:p14="http://schemas.microsoft.com/office/powerpoint/2010/main" val="1777750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runoff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draining away of water</a:t>
            </a:r>
          </a:p>
        </p:txBody>
      </p:sp>
    </p:spTree>
    <p:extLst>
      <p:ext uri="{BB962C8B-B14F-4D97-AF65-F5344CB8AC3E}">
        <p14:creationId xmlns:p14="http://schemas.microsoft.com/office/powerpoint/2010/main" val="936068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deforestation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action of clearing a wide area of trees</a:t>
            </a:r>
          </a:p>
        </p:txBody>
      </p:sp>
    </p:spTree>
    <p:extLst>
      <p:ext uri="{BB962C8B-B14F-4D97-AF65-F5344CB8AC3E}">
        <p14:creationId xmlns:p14="http://schemas.microsoft.com/office/powerpoint/2010/main" val="231183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erosion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he gradual destruction </a:t>
            </a:r>
            <a:r>
              <a:rPr lang="en-US" sz="3600" dirty="0" smtClean="0"/>
              <a:t>of </a:t>
            </a:r>
            <a:r>
              <a:rPr lang="en-US" sz="3600" dirty="0"/>
              <a:t>something.</a:t>
            </a:r>
          </a:p>
        </p:txBody>
      </p:sp>
    </p:spTree>
    <p:extLst>
      <p:ext uri="{BB962C8B-B14F-4D97-AF65-F5344CB8AC3E}">
        <p14:creationId xmlns:p14="http://schemas.microsoft.com/office/powerpoint/2010/main" val="88366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Air quality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degree to which the </a:t>
            </a:r>
            <a:r>
              <a:rPr lang="en-US" sz="3600" dirty="0" smtClean="0"/>
              <a:t>air </a:t>
            </a:r>
            <a:r>
              <a:rPr lang="en-US" sz="3600" dirty="0"/>
              <a:t>is </a:t>
            </a:r>
            <a:r>
              <a:rPr lang="en-US" sz="3600" dirty="0" smtClean="0"/>
              <a:t>pollution-free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4724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urbanization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process by which towns and cities are formed </a:t>
            </a:r>
          </a:p>
        </p:txBody>
      </p:sp>
    </p:spTree>
    <p:extLst>
      <p:ext uri="{BB962C8B-B14F-4D97-AF65-F5344CB8AC3E}">
        <p14:creationId xmlns:p14="http://schemas.microsoft.com/office/powerpoint/2010/main" val="448604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desertification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process by which fertile land becomes desert, typically as a result of drought, deforestation, or inappropriate agriculture.</a:t>
            </a:r>
          </a:p>
        </p:txBody>
      </p:sp>
    </p:spTree>
    <p:extLst>
      <p:ext uri="{BB962C8B-B14F-4D97-AF65-F5344CB8AC3E}">
        <p14:creationId xmlns:p14="http://schemas.microsoft.com/office/powerpoint/2010/main" val="826364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Water quality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refers </a:t>
            </a:r>
            <a:r>
              <a:rPr lang="en-US" sz="3600" dirty="0"/>
              <a:t>to the chemical, physical, </a:t>
            </a:r>
            <a:r>
              <a:rPr lang="en-US" sz="3600" dirty="0" smtClean="0"/>
              <a:t>and biological characteristics </a:t>
            </a:r>
            <a:r>
              <a:rPr lang="en-US" sz="3600" dirty="0"/>
              <a:t>of water</a:t>
            </a:r>
          </a:p>
        </p:txBody>
      </p:sp>
    </p:spTree>
    <p:extLst>
      <p:ext uri="{BB962C8B-B14F-4D97-AF65-F5344CB8AC3E}">
        <p14:creationId xmlns:p14="http://schemas.microsoft.com/office/powerpoint/2010/main" val="93527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recharge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he replenishment of an aquifer by the absorption of water.</a:t>
            </a:r>
          </a:p>
        </p:txBody>
      </p:sp>
    </p:spTree>
    <p:extLst>
      <p:ext uri="{BB962C8B-B14F-4D97-AF65-F5344CB8AC3E}">
        <p14:creationId xmlns:p14="http://schemas.microsoft.com/office/powerpoint/2010/main" val="1683036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Line Graph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graph used to represent data over </a:t>
            </a:r>
            <a:r>
              <a:rPr lang="en-US" sz="3600" b="1" u="sng" dirty="0" smtClean="0"/>
              <a:t>time.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255685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filtration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</a:t>
            </a:r>
            <a:r>
              <a:rPr lang="en-US" sz="3600" dirty="0" smtClean="0"/>
              <a:t>process </a:t>
            </a:r>
            <a:r>
              <a:rPr lang="en-US" sz="3600" dirty="0"/>
              <a:t>of removing something unwanted from a </a:t>
            </a:r>
            <a:r>
              <a:rPr lang="en-US" sz="3600" dirty="0" smtClean="0"/>
              <a:t>liquid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705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sinkhole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cavity in the ground</a:t>
            </a:r>
          </a:p>
        </p:txBody>
      </p:sp>
    </p:spTree>
    <p:extLst>
      <p:ext uri="{BB962C8B-B14F-4D97-AF65-F5344CB8AC3E}">
        <p14:creationId xmlns:p14="http://schemas.microsoft.com/office/powerpoint/2010/main" val="191347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acidic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having a pH below 7.</a:t>
            </a:r>
          </a:p>
        </p:txBody>
      </p:sp>
    </p:spTree>
    <p:extLst>
      <p:ext uri="{BB962C8B-B14F-4D97-AF65-F5344CB8AC3E}">
        <p14:creationId xmlns:p14="http://schemas.microsoft.com/office/powerpoint/2010/main" val="1237031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Prescribed burn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</a:t>
            </a:r>
            <a:r>
              <a:rPr lang="en-US" sz="3600" dirty="0"/>
              <a:t>process of </a:t>
            </a:r>
            <a:r>
              <a:rPr lang="en-US" sz="3600" dirty="0" smtClean="0"/>
              <a:t>applying </a:t>
            </a:r>
            <a:r>
              <a:rPr lang="en-US" sz="3600" dirty="0"/>
              <a:t>fire to a predetermined </a:t>
            </a:r>
            <a:r>
              <a:rPr lang="en-US" sz="3600" dirty="0" smtClean="0"/>
              <a:t>area </a:t>
            </a:r>
            <a:r>
              <a:rPr lang="en-US" sz="3600" dirty="0"/>
              <a:t>to achieve a desired outcome</a:t>
            </a:r>
          </a:p>
        </p:txBody>
      </p:sp>
    </p:spTree>
    <p:extLst>
      <p:ext uri="{BB962C8B-B14F-4D97-AF65-F5344CB8AC3E}">
        <p14:creationId xmlns:p14="http://schemas.microsoft.com/office/powerpoint/2010/main" val="90789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Pine forests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forest that contains one species of tree.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6463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Gopher tortoise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tortoise of dry sandy regions that excavates tunnels as shelter from the </a:t>
            </a:r>
            <a:r>
              <a:rPr lang="en-US" sz="3600" dirty="0" smtClean="0"/>
              <a:t>sun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727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saturation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hen no more </a:t>
            </a:r>
            <a:r>
              <a:rPr lang="en-US" sz="3600" dirty="0" smtClean="0"/>
              <a:t>liquid can </a:t>
            </a:r>
            <a:r>
              <a:rPr lang="en-US" sz="3600" dirty="0"/>
              <a:t>be absorbed</a:t>
            </a:r>
          </a:p>
        </p:txBody>
      </p:sp>
    </p:spTree>
    <p:extLst>
      <p:ext uri="{BB962C8B-B14F-4D97-AF65-F5344CB8AC3E}">
        <p14:creationId xmlns:p14="http://schemas.microsoft.com/office/powerpoint/2010/main" val="112838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temperature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degree or intensity of </a:t>
            </a:r>
            <a:r>
              <a:rPr lang="en-US" sz="3600" dirty="0" smtClean="0"/>
              <a:t>heat</a:t>
            </a:r>
          </a:p>
          <a:p>
            <a:r>
              <a:rPr lang="en-US" sz="3600" dirty="0" smtClean="0"/>
              <a:t>The measurement of heat</a:t>
            </a:r>
          </a:p>
        </p:txBody>
      </p:sp>
    </p:spTree>
    <p:extLst>
      <p:ext uri="{BB962C8B-B14F-4D97-AF65-F5344CB8AC3E}">
        <p14:creationId xmlns:p14="http://schemas.microsoft.com/office/powerpoint/2010/main" val="34054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energy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capacity of a physical system to do work</a:t>
            </a:r>
          </a:p>
        </p:txBody>
      </p:sp>
    </p:spTree>
    <p:extLst>
      <p:ext uri="{BB962C8B-B14F-4D97-AF65-F5344CB8AC3E}">
        <p14:creationId xmlns:p14="http://schemas.microsoft.com/office/powerpoint/2010/main" val="431155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sound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vibrations that travel through </a:t>
            </a:r>
            <a:r>
              <a:rPr lang="en-US" sz="3600" dirty="0" smtClean="0"/>
              <a:t>a </a:t>
            </a:r>
            <a:r>
              <a:rPr lang="en-US" sz="3600" dirty="0"/>
              <a:t>medium</a:t>
            </a:r>
          </a:p>
        </p:txBody>
      </p:sp>
    </p:spTree>
    <p:extLst>
      <p:ext uri="{BB962C8B-B14F-4D97-AF65-F5344CB8AC3E}">
        <p14:creationId xmlns:p14="http://schemas.microsoft.com/office/powerpoint/2010/main" val="815302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Pie Chart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graph used to represent data as </a:t>
            </a:r>
            <a:r>
              <a:rPr lang="en-US" sz="3600" b="1" u="sng" dirty="0" smtClean="0"/>
              <a:t>a part of a whole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6078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light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Light</a:t>
            </a:r>
            <a:r>
              <a:rPr lang="en-US" sz="3600" dirty="0"/>
              <a:t> is electromagnetic radiation</a:t>
            </a:r>
          </a:p>
        </p:txBody>
      </p:sp>
    </p:spTree>
    <p:extLst>
      <p:ext uri="{BB962C8B-B14F-4D97-AF65-F5344CB8AC3E}">
        <p14:creationId xmlns:p14="http://schemas.microsoft.com/office/powerpoint/2010/main" val="1836541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electrical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movement of a charged particle </a:t>
            </a:r>
          </a:p>
        </p:txBody>
      </p:sp>
    </p:spTree>
    <p:extLst>
      <p:ext uri="{BB962C8B-B14F-4D97-AF65-F5344CB8AC3E}">
        <p14:creationId xmlns:p14="http://schemas.microsoft.com/office/powerpoint/2010/main" val="97831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Thermal energy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average kinetic energy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85403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Potential energy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en-US" sz="3600" dirty="0"/>
          </a:p>
          <a:p>
            <a:r>
              <a:rPr lang="en-US" sz="3600" dirty="0"/>
              <a:t>the energy possessed by a body by virtue of its position relative to </a:t>
            </a:r>
            <a:r>
              <a:rPr lang="en-US" sz="3600" dirty="0" smtClean="0"/>
              <a:t>others.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181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Kinetic energy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Kinetic energy is the energy an object possesses due to its motion. </a:t>
            </a:r>
          </a:p>
        </p:txBody>
      </p:sp>
    </p:spTree>
    <p:extLst>
      <p:ext uri="{BB962C8B-B14F-4D97-AF65-F5344CB8AC3E}">
        <p14:creationId xmlns:p14="http://schemas.microsoft.com/office/powerpoint/2010/main" val="1554846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Mechanical energy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is </a:t>
            </a:r>
            <a:r>
              <a:rPr lang="en-US" sz="3600" dirty="0"/>
              <a:t>the sum of kinetic and potential energy</a:t>
            </a:r>
          </a:p>
        </p:txBody>
      </p:sp>
    </p:spTree>
    <p:extLst>
      <p:ext uri="{BB962C8B-B14F-4D97-AF65-F5344CB8AC3E}">
        <p14:creationId xmlns:p14="http://schemas.microsoft.com/office/powerpoint/2010/main" val="1723318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Chemical reaction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rearrangement of the molecular </a:t>
            </a:r>
            <a:r>
              <a:rPr lang="en-US" sz="3600" dirty="0" smtClean="0"/>
              <a:t>structure </a:t>
            </a:r>
            <a:r>
              <a:rPr lang="en-US" sz="3600" dirty="0"/>
              <a:t>of a </a:t>
            </a:r>
            <a:r>
              <a:rPr lang="en-US" sz="3600" dirty="0" smtClean="0"/>
              <a:t>substance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08385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Chemical properties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 observable characteristics of the makeup of a substance</a:t>
            </a:r>
          </a:p>
        </p:txBody>
      </p:sp>
    </p:spTree>
    <p:extLst>
      <p:ext uri="{BB962C8B-B14F-4D97-AF65-F5344CB8AC3E}">
        <p14:creationId xmlns:p14="http://schemas.microsoft.com/office/powerpoint/2010/main" val="177961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Boiling point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temperature at which a liquid boils and turns to vapor.</a:t>
            </a:r>
          </a:p>
        </p:txBody>
      </p:sp>
    </p:spTree>
    <p:extLst>
      <p:ext uri="{BB962C8B-B14F-4D97-AF65-F5344CB8AC3E}">
        <p14:creationId xmlns:p14="http://schemas.microsoft.com/office/powerpoint/2010/main" val="1694702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transformation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 dramatic change in form or appearance</a:t>
            </a:r>
          </a:p>
        </p:txBody>
      </p:sp>
    </p:spTree>
    <p:extLst>
      <p:ext uri="{BB962C8B-B14F-4D97-AF65-F5344CB8AC3E}">
        <p14:creationId xmlns:p14="http://schemas.microsoft.com/office/powerpoint/2010/main" val="783660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Bar Graph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graph used to represent data to </a:t>
            </a:r>
            <a:r>
              <a:rPr lang="en-US" sz="3600" b="1" u="sng" dirty="0" smtClean="0"/>
              <a:t>compare quantities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84785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The law of the conservation of energy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Energy cannot be created nor destroyed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59555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Electromagnetic spectrum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range of </a:t>
            </a:r>
            <a:r>
              <a:rPr lang="en-US" sz="3600" dirty="0" smtClean="0"/>
              <a:t>wavelengths</a:t>
            </a:r>
          </a:p>
          <a:p>
            <a:r>
              <a:rPr lang="en-US" sz="3600" dirty="0" smtClean="0"/>
              <a:t>mrivuxg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0411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wavelength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distance from crest to crest or rest to rest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2317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frequency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number of waves that pass by per unit time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363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infrared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Emitted by heat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3515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ultraviolet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Band of the EM spectrum above visible light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53966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Visible light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Band of the EM spectrum that humans can see</a:t>
            </a:r>
          </a:p>
          <a:p>
            <a:r>
              <a:rPr lang="en-US" sz="3600" dirty="0" smtClean="0"/>
              <a:t>roygbiv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6744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X-ray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electromagnetic wave of high energy and very short wavelength</a:t>
            </a:r>
          </a:p>
        </p:txBody>
      </p:sp>
    </p:spTree>
    <p:extLst>
      <p:ext uri="{BB962C8B-B14F-4D97-AF65-F5344CB8AC3E}">
        <p14:creationId xmlns:p14="http://schemas.microsoft.com/office/powerpoint/2010/main" val="841219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Gamma wave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EM wave arising </a:t>
            </a:r>
            <a:r>
              <a:rPr lang="en-US" sz="3600" dirty="0"/>
              <a:t>from the radioactive decay of atomic nuclei.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10703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Radio wave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 electromagnetic </a:t>
            </a:r>
            <a:r>
              <a:rPr lang="en-US" sz="3600" dirty="0" smtClean="0"/>
              <a:t>wave longer </a:t>
            </a:r>
            <a:r>
              <a:rPr lang="en-US" sz="3600" dirty="0"/>
              <a:t>than infrared light.</a:t>
            </a:r>
          </a:p>
        </p:txBody>
      </p:sp>
    </p:spTree>
    <p:extLst>
      <p:ext uri="{BB962C8B-B14F-4D97-AF65-F5344CB8AC3E}">
        <p14:creationId xmlns:p14="http://schemas.microsoft.com/office/powerpoint/2010/main" val="2047339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Hypothesis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Testable idea</a:t>
            </a:r>
          </a:p>
          <a:p>
            <a:pPr lvl="1"/>
            <a:r>
              <a:rPr lang="en-US" sz="3600" dirty="0" smtClean="0"/>
              <a:t>An educated guess</a:t>
            </a:r>
          </a:p>
          <a:p>
            <a:pPr lvl="2"/>
            <a:r>
              <a:rPr lang="en-US" sz="3600" dirty="0" smtClean="0"/>
              <a:t>If, Then, because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485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reflection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Bouncing back of waves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12349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refraction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bending of waves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95903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absorption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Soaking up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54498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opaque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not able to be seen through</a:t>
            </a:r>
          </a:p>
        </p:txBody>
      </p:sp>
    </p:spTree>
    <p:extLst>
      <p:ext uri="{BB962C8B-B14F-4D97-AF65-F5344CB8AC3E}">
        <p14:creationId xmlns:p14="http://schemas.microsoft.com/office/powerpoint/2010/main" val="233534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transparent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 allowing light to pass </a:t>
            </a:r>
            <a:r>
              <a:rPr lang="en-US" sz="3600" dirty="0" smtClean="0"/>
              <a:t>through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44226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translucent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allowing light, but not detailed images, to pass through</a:t>
            </a:r>
          </a:p>
        </p:txBody>
      </p:sp>
    </p:spTree>
    <p:extLst>
      <p:ext uri="{BB962C8B-B14F-4D97-AF65-F5344CB8AC3E}">
        <p14:creationId xmlns:p14="http://schemas.microsoft.com/office/powerpoint/2010/main" val="61811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waves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any regularly recurring event</a:t>
            </a:r>
          </a:p>
        </p:txBody>
      </p:sp>
    </p:spTree>
    <p:extLst>
      <p:ext uri="{BB962C8B-B14F-4D97-AF65-F5344CB8AC3E}">
        <p14:creationId xmlns:p14="http://schemas.microsoft.com/office/powerpoint/2010/main" val="17993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amplitude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height of a wave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7739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equilibrium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state in which opposing forces </a:t>
            </a:r>
            <a:r>
              <a:rPr lang="en-US" sz="3600" dirty="0" smtClean="0"/>
              <a:t>are </a:t>
            </a:r>
            <a:r>
              <a:rPr lang="en-US" sz="3600" dirty="0"/>
              <a:t>balanced.</a:t>
            </a:r>
          </a:p>
        </p:txBody>
      </p:sp>
    </p:spTree>
    <p:extLst>
      <p:ext uri="{BB962C8B-B14F-4D97-AF65-F5344CB8AC3E}">
        <p14:creationId xmlns:p14="http://schemas.microsoft.com/office/powerpoint/2010/main" val="1820345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heat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average kinetic energy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0286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1435</TotalTime>
  <Words>1991</Words>
  <Application>Microsoft Macintosh PowerPoint</Application>
  <PresentationFormat>Widescreen</PresentationFormat>
  <Paragraphs>422</Paragraphs>
  <Slides>204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204</vt:i4>
      </vt:variant>
    </vt:vector>
  </HeadingPairs>
  <TitlesOfParts>
    <vt:vector size="207" baseType="lpstr">
      <vt:lpstr>Tw Cen MT</vt:lpstr>
      <vt:lpstr>Arial</vt:lpstr>
      <vt:lpstr>Droplet</vt:lpstr>
      <vt:lpstr>7th Grade Science Vocabulary</vt:lpstr>
      <vt:lpstr>Systematic Observations</vt:lpstr>
      <vt:lpstr>Experiment</vt:lpstr>
      <vt:lpstr>Data</vt:lpstr>
      <vt:lpstr>Graphing</vt:lpstr>
      <vt:lpstr>Line Graph</vt:lpstr>
      <vt:lpstr>Pie Chart</vt:lpstr>
      <vt:lpstr>Bar Graph</vt:lpstr>
      <vt:lpstr>Hypothesis</vt:lpstr>
      <vt:lpstr>Control Variable (Group)</vt:lpstr>
      <vt:lpstr>Dependent Variable</vt:lpstr>
      <vt:lpstr>Independent Variable</vt:lpstr>
      <vt:lpstr>research</vt:lpstr>
      <vt:lpstr>Conclusion</vt:lpstr>
      <vt:lpstr>replication</vt:lpstr>
      <vt:lpstr>Repetition</vt:lpstr>
      <vt:lpstr>Empirical Evidence</vt:lpstr>
      <vt:lpstr>Scientific Explanations</vt:lpstr>
      <vt:lpstr>theory</vt:lpstr>
      <vt:lpstr>Scientific Law</vt:lpstr>
      <vt:lpstr>Scientific model</vt:lpstr>
      <vt:lpstr>scale</vt:lpstr>
      <vt:lpstr>abiotic</vt:lpstr>
      <vt:lpstr>biotic</vt:lpstr>
      <vt:lpstr>producer</vt:lpstr>
      <vt:lpstr>decomposers</vt:lpstr>
      <vt:lpstr>consumers</vt:lpstr>
      <vt:lpstr>Food Web</vt:lpstr>
      <vt:lpstr>Food chain</vt:lpstr>
      <vt:lpstr>Community</vt:lpstr>
      <vt:lpstr>population</vt:lpstr>
      <vt:lpstr>ecosystem</vt:lpstr>
      <vt:lpstr>Organism</vt:lpstr>
      <vt:lpstr>Niche</vt:lpstr>
      <vt:lpstr>biodiversity</vt:lpstr>
      <vt:lpstr>uplands</vt:lpstr>
      <vt:lpstr>wetlands</vt:lpstr>
      <vt:lpstr>symbiosis</vt:lpstr>
      <vt:lpstr>Mutualism</vt:lpstr>
      <vt:lpstr>Parasitism</vt:lpstr>
      <vt:lpstr>predation</vt:lpstr>
      <vt:lpstr>competition</vt:lpstr>
      <vt:lpstr>Commensalism</vt:lpstr>
      <vt:lpstr>percolation</vt:lpstr>
      <vt:lpstr>Limiting factors</vt:lpstr>
      <vt:lpstr>threatened</vt:lpstr>
      <vt:lpstr>endangered</vt:lpstr>
      <vt:lpstr>Extinct</vt:lpstr>
      <vt:lpstr>watershed</vt:lpstr>
      <vt:lpstr>ecosystem</vt:lpstr>
      <vt:lpstr>Ground water</vt:lpstr>
      <vt:lpstr>runoff</vt:lpstr>
      <vt:lpstr>deforestation</vt:lpstr>
      <vt:lpstr>erosion</vt:lpstr>
      <vt:lpstr>Air quality</vt:lpstr>
      <vt:lpstr>urbanization</vt:lpstr>
      <vt:lpstr>desertification</vt:lpstr>
      <vt:lpstr>Water quality</vt:lpstr>
      <vt:lpstr>recharge</vt:lpstr>
      <vt:lpstr>filtration</vt:lpstr>
      <vt:lpstr>sinkhole</vt:lpstr>
      <vt:lpstr>acidic</vt:lpstr>
      <vt:lpstr>Prescribed burn</vt:lpstr>
      <vt:lpstr>Pine forests</vt:lpstr>
      <vt:lpstr>Gopher tortoise</vt:lpstr>
      <vt:lpstr>saturation</vt:lpstr>
      <vt:lpstr>temperature</vt:lpstr>
      <vt:lpstr>energy</vt:lpstr>
      <vt:lpstr>sound</vt:lpstr>
      <vt:lpstr>light</vt:lpstr>
      <vt:lpstr>electrical</vt:lpstr>
      <vt:lpstr>Thermal energy</vt:lpstr>
      <vt:lpstr>Potential energy</vt:lpstr>
      <vt:lpstr>Kinetic energy</vt:lpstr>
      <vt:lpstr>Mechanical energy</vt:lpstr>
      <vt:lpstr>Chemical reaction</vt:lpstr>
      <vt:lpstr>Chemical properties</vt:lpstr>
      <vt:lpstr>Boiling point</vt:lpstr>
      <vt:lpstr>transformation</vt:lpstr>
      <vt:lpstr>The law of the conservation of energy</vt:lpstr>
      <vt:lpstr>Electromagnetic spectrum</vt:lpstr>
      <vt:lpstr>wavelength</vt:lpstr>
      <vt:lpstr>frequency</vt:lpstr>
      <vt:lpstr>infrared</vt:lpstr>
      <vt:lpstr>ultraviolet</vt:lpstr>
      <vt:lpstr>Visible light</vt:lpstr>
      <vt:lpstr>X-ray</vt:lpstr>
      <vt:lpstr>Gamma wave</vt:lpstr>
      <vt:lpstr>Radio wave</vt:lpstr>
      <vt:lpstr>reflection</vt:lpstr>
      <vt:lpstr>refraction</vt:lpstr>
      <vt:lpstr>absorption</vt:lpstr>
      <vt:lpstr>opaque</vt:lpstr>
      <vt:lpstr>transparent</vt:lpstr>
      <vt:lpstr>translucent</vt:lpstr>
      <vt:lpstr>waves</vt:lpstr>
      <vt:lpstr>amplitude</vt:lpstr>
      <vt:lpstr>equilibrium</vt:lpstr>
      <vt:lpstr>heat</vt:lpstr>
      <vt:lpstr>conductor</vt:lpstr>
      <vt:lpstr>insulator</vt:lpstr>
      <vt:lpstr>radiation</vt:lpstr>
      <vt:lpstr>conduction</vt:lpstr>
      <vt:lpstr>convection</vt:lpstr>
      <vt:lpstr>inner core</vt:lpstr>
      <vt:lpstr>outer core</vt:lpstr>
      <vt:lpstr>mantle</vt:lpstr>
      <vt:lpstr>asthenosphere</vt:lpstr>
      <vt:lpstr>lithosphere</vt:lpstr>
      <vt:lpstr>Sedimentary rock</vt:lpstr>
      <vt:lpstr>Metamorphic rock</vt:lpstr>
      <vt:lpstr>Igneous rock</vt:lpstr>
      <vt:lpstr>pressure</vt:lpstr>
      <vt:lpstr>Law of superposition</vt:lpstr>
      <vt:lpstr>Radioactive dating</vt:lpstr>
      <vt:lpstr>Radioactive decay</vt:lpstr>
      <vt:lpstr>isotopes</vt:lpstr>
      <vt:lpstr>c14</vt:lpstr>
      <vt:lpstr>Relative dating</vt:lpstr>
      <vt:lpstr>Absolute dating</vt:lpstr>
      <vt:lpstr>earthquake</vt:lpstr>
      <vt:lpstr>volcano</vt:lpstr>
      <vt:lpstr>mountain</vt:lpstr>
      <vt:lpstr>Ocean basin</vt:lpstr>
      <vt:lpstr>lava</vt:lpstr>
      <vt:lpstr>magma</vt:lpstr>
      <vt:lpstr>Geological fault</vt:lpstr>
      <vt:lpstr>Pangea</vt:lpstr>
      <vt:lpstr>Continental drift</vt:lpstr>
      <vt:lpstr>Plate tectonics</vt:lpstr>
      <vt:lpstr>dunes</vt:lpstr>
      <vt:lpstr>lakes</vt:lpstr>
      <vt:lpstr>aquifer</vt:lpstr>
      <vt:lpstr>weathering</vt:lpstr>
      <vt:lpstr>deposition</vt:lpstr>
      <vt:lpstr>fossils</vt:lpstr>
      <vt:lpstr>evolution</vt:lpstr>
      <vt:lpstr>Genetic variation</vt:lpstr>
      <vt:lpstr>species</vt:lpstr>
      <vt:lpstr>Natural selection</vt:lpstr>
      <vt:lpstr>diversity</vt:lpstr>
      <vt:lpstr>adaptation</vt:lpstr>
      <vt:lpstr>trait</vt:lpstr>
      <vt:lpstr>Physical traits</vt:lpstr>
      <vt:lpstr>DNA</vt:lpstr>
      <vt:lpstr>fertilization</vt:lpstr>
      <vt:lpstr>genetics</vt:lpstr>
      <vt:lpstr>Punnett square</vt:lpstr>
      <vt:lpstr>gene</vt:lpstr>
      <vt:lpstr>genotype</vt:lpstr>
      <vt:lpstr>Chromosome (x,y)</vt:lpstr>
      <vt:lpstr>allele</vt:lpstr>
      <vt:lpstr>phenotype</vt:lpstr>
      <vt:lpstr>Dominant</vt:lpstr>
      <vt:lpstr>recessive</vt:lpstr>
      <vt:lpstr>homozygous</vt:lpstr>
      <vt:lpstr>heterozygous</vt:lpstr>
      <vt:lpstr>Pedigree</vt:lpstr>
      <vt:lpstr>meiosis</vt:lpstr>
      <vt:lpstr>mitosis</vt:lpstr>
      <vt:lpstr>interphase</vt:lpstr>
      <vt:lpstr>prophase</vt:lpstr>
      <vt:lpstr>metaphase</vt:lpstr>
      <vt:lpstr>anaphase</vt:lpstr>
      <vt:lpstr>telophase</vt:lpstr>
      <vt:lpstr>cytokinesis</vt:lpstr>
      <vt:lpstr>chromosomes</vt:lpstr>
      <vt:lpstr>chromatids</vt:lpstr>
      <vt:lpstr>centrioles</vt:lpstr>
      <vt:lpstr>nucleus</vt:lpstr>
      <vt:lpstr>Asexual reproduction</vt:lpstr>
      <vt:lpstr>Sexual reproduction</vt:lpstr>
      <vt:lpstr>budding</vt:lpstr>
      <vt:lpstr>Binary fusion</vt:lpstr>
      <vt:lpstr>Haploid gametes</vt:lpstr>
      <vt:lpstr>spores</vt:lpstr>
      <vt:lpstr>Independent assortment</vt:lpstr>
      <vt:lpstr>biotechnology</vt:lpstr>
      <vt:lpstr>cloning</vt:lpstr>
      <vt:lpstr>Genetic engineering</vt:lpstr>
      <vt:lpstr>Artificial selection</vt:lpstr>
      <vt:lpstr>ethics</vt:lpstr>
      <vt:lpstr>values</vt:lpstr>
      <vt:lpstr>communication</vt:lpstr>
      <vt:lpstr>assertiveness</vt:lpstr>
      <vt:lpstr>passive</vt:lpstr>
      <vt:lpstr>alternatives</vt:lpstr>
      <vt:lpstr>solutions</vt:lpstr>
      <vt:lpstr>discrimination</vt:lpstr>
      <vt:lpstr>Peer pressure</vt:lpstr>
      <vt:lpstr>honesty</vt:lpstr>
      <vt:lpstr>loyalty</vt:lpstr>
      <vt:lpstr>respect</vt:lpstr>
      <vt:lpstr>Self esteem</vt:lpstr>
      <vt:lpstr>HIV</vt:lpstr>
      <vt:lpstr>AIDS</vt:lpstr>
      <vt:lpstr>Genital Herpes</vt:lpstr>
      <vt:lpstr>chlamydia</vt:lpstr>
      <vt:lpstr>abstinence</vt:lpstr>
      <vt:lpstr>Monogamous</vt:lpstr>
      <vt:lpstr>STD</vt:lpstr>
      <vt:lpstr>STI</vt:lpstr>
      <vt:lpstr>Quantitative Data</vt:lpstr>
      <vt:lpstr>Qualitative data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7th Grade Science Vocabulary</dc:title>
  <dc:creator>Microsoft Office User</dc:creator>
  <cp:lastModifiedBy>Microsoft Office User</cp:lastModifiedBy>
  <cp:revision>49</cp:revision>
  <dcterms:created xsi:type="dcterms:W3CDTF">2017-05-09T12:48:21Z</dcterms:created>
  <dcterms:modified xsi:type="dcterms:W3CDTF">2017-05-10T12:50:05Z</dcterms:modified>
</cp:coreProperties>
</file>