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3" r:id="rId18"/>
    <p:sldId id="272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5483"/>
    <p:restoredTop sz="94375"/>
  </p:normalViewPr>
  <p:slideViewPr>
    <p:cSldViewPr snapToGrid="0" snapToObjects="1">
      <p:cViewPr>
        <p:scale>
          <a:sx n="80" d="100"/>
          <a:sy n="80" d="100"/>
        </p:scale>
        <p:origin x="144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9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9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59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1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1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13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97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8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06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4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4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78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0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62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F851E-4820-594A-B6E0-7D1360754B75}" type="datetimeFigureOut">
              <a:rPr lang="en-US" smtClean="0"/>
              <a:t>4/24/17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755F3-DF85-F449-AB16-4A9CDFDC73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003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DNA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Deoxyribonucleic Acid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660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Timeline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0321" y="5339255"/>
            <a:ext cx="10435245" cy="0"/>
          </a:xfrm>
          <a:prstGeom prst="line">
            <a:avLst/>
          </a:prstGeom>
          <a:ln w="762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439690" y="511674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42675" y="513296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728927" y="512972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815187" y="512648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881981" y="514269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1506" y="513945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980566" y="513621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946194" y="513297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911822" y="512973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6774" y="575877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1857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89761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1869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6014" y="575229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1919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6054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1928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590148" y="5767117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1948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585628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655665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686795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708192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1953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261939" y="2406318"/>
            <a:ext cx="78316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1919</a:t>
            </a:r>
          </a:p>
          <a:p>
            <a:r>
              <a:rPr lang="en-US" sz="2800" dirty="0" smtClean="0"/>
              <a:t>Levene</a:t>
            </a:r>
          </a:p>
          <a:p>
            <a:r>
              <a:rPr lang="en-US" sz="2800" dirty="0" smtClean="0"/>
              <a:t>Describes </a:t>
            </a:r>
            <a:r>
              <a:rPr lang="en-US" sz="2800" dirty="0" smtClean="0"/>
              <a:t>parts of DNA</a:t>
            </a:r>
          </a:p>
          <a:p>
            <a:r>
              <a:rPr lang="en-US" sz="2800" dirty="0" smtClean="0"/>
              <a:t>Sugar + Phosphate + Nitrogen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4399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44 0.00069 L -0.18672 -0.38472 " pathEditMode="relative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Timeline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0321" y="5339255"/>
            <a:ext cx="10435245" cy="0"/>
          </a:xfrm>
          <a:prstGeom prst="line">
            <a:avLst/>
          </a:prstGeom>
          <a:ln w="762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439690" y="511674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42675" y="513296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728927" y="512972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815187" y="512648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881981" y="514269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1506" y="513945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980566" y="513621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946194" y="513297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911822" y="512973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6774" y="575877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1857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89761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1869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6014" y="575229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1919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6054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1928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590148" y="5767117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1948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585628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655665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686795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708192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1953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389761" y="2245895"/>
            <a:ext cx="75908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1928</a:t>
            </a:r>
          </a:p>
          <a:p>
            <a:r>
              <a:rPr lang="en-US" sz="2800" dirty="0" smtClean="0"/>
              <a:t>Griffith</a:t>
            </a:r>
          </a:p>
          <a:p>
            <a:r>
              <a:rPr lang="en-US" sz="2800" dirty="0" smtClean="0"/>
              <a:t>Finds an unknown substance that gets passed on from parent to offspring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9291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81481E-6 L -0.27318 -0.391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59" y="-1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Timeline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0321" y="5339255"/>
            <a:ext cx="10435245" cy="0"/>
          </a:xfrm>
          <a:prstGeom prst="line">
            <a:avLst/>
          </a:prstGeom>
          <a:ln w="762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439690" y="511674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42675" y="513296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728927" y="512972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815187" y="512648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881981" y="514269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1506" y="513945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980566" y="513621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946194" y="513297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911822" y="512973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6774" y="575877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1857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89761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1869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6014" y="575229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1919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6054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1928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590148" y="5767117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1948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585628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655665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686795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708192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1953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389761" y="2277979"/>
            <a:ext cx="75908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1948</a:t>
            </a:r>
          </a:p>
          <a:p>
            <a:r>
              <a:rPr lang="en-US" sz="2800" dirty="0" smtClean="0"/>
              <a:t>Avery</a:t>
            </a:r>
          </a:p>
          <a:p>
            <a:r>
              <a:rPr lang="en-US" sz="2800" dirty="0" smtClean="0"/>
              <a:t>Was able to show that DNA controlled heredity in bacteria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306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-0.00116 L -0.36589 -0.41227 " pathEditMode="relative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Timeline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0321" y="5339255"/>
            <a:ext cx="10435245" cy="0"/>
          </a:xfrm>
          <a:prstGeom prst="line">
            <a:avLst/>
          </a:prstGeom>
          <a:ln w="762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439690" y="511674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42675" y="513296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728927" y="512972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815187" y="512648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881981" y="514269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1506" y="513945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980566" y="513621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946194" y="513297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911822" y="512973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6774" y="575877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1857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89761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1869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6014" y="575229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1919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6054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1928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590148" y="5767117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1948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585628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655665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686795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708192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1953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120629" y="2374232"/>
            <a:ext cx="77131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1950</a:t>
            </a:r>
          </a:p>
          <a:p>
            <a:r>
              <a:rPr lang="en-US" sz="2800" dirty="0" smtClean="0"/>
              <a:t>Chargaff</a:t>
            </a:r>
          </a:p>
          <a:p>
            <a:r>
              <a:rPr lang="en-US" sz="2800" dirty="0" smtClean="0"/>
              <a:t>The Chargaff Rule</a:t>
            </a:r>
          </a:p>
          <a:p>
            <a:r>
              <a:rPr lang="en-US" sz="2800" dirty="0" smtClean="0"/>
              <a:t>Equal </a:t>
            </a:r>
            <a:r>
              <a:rPr lang="en-US" sz="2800" dirty="0" smtClean="0"/>
              <a:t>numbers of letters</a:t>
            </a:r>
          </a:p>
          <a:p>
            <a:r>
              <a:rPr lang="en-US" sz="2800" dirty="0" smtClean="0"/>
              <a:t>Bases match up in pairs</a:t>
            </a:r>
            <a:endParaRPr lang="en-US" sz="2800" dirty="0" smtClean="0"/>
          </a:p>
          <a:p>
            <a:r>
              <a:rPr lang="en-US" sz="2800" dirty="0" smtClean="0"/>
              <a:t>A=T  and  G=C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266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7 L -0.44544 -0.40949 " pathEditMode="relative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Timeline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0321" y="5339255"/>
            <a:ext cx="10435245" cy="0"/>
          </a:xfrm>
          <a:prstGeom prst="line">
            <a:avLst/>
          </a:prstGeom>
          <a:ln w="762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439690" y="511674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42675" y="513296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728927" y="512972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815187" y="512648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881981" y="514269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1506" y="513945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980566" y="513621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946194" y="513297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911822" y="512973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6774" y="575877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1857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89761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1869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6014" y="575229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1919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6054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1928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590148" y="5767117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1948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585628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655665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686795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708192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1953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120629" y="2342147"/>
            <a:ext cx="85214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1951</a:t>
            </a:r>
          </a:p>
          <a:p>
            <a:r>
              <a:rPr lang="en-US" sz="2800" dirty="0" smtClean="0"/>
              <a:t>Francis</a:t>
            </a:r>
          </a:p>
          <a:p>
            <a:r>
              <a:rPr lang="en-US" sz="2800" dirty="0" smtClean="0"/>
              <a:t>Found image of DNA using microwaves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318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1 0.00069 L -0.54596 -0.41991 " pathEditMode="relative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Timeline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0321" y="5339255"/>
            <a:ext cx="10435245" cy="0"/>
          </a:xfrm>
          <a:prstGeom prst="line">
            <a:avLst/>
          </a:prstGeom>
          <a:ln w="762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439690" y="511674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42675" y="513296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728927" y="512972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815187" y="512648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881981" y="514269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1506" y="513945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980566" y="513621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946194" y="513297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911822" y="512973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6774" y="575877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1857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89761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1869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6014" y="575229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1919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6054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1928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590148" y="5767117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1948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585628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655665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686795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708192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1953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120629" y="2294021"/>
            <a:ext cx="84029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1952</a:t>
            </a:r>
          </a:p>
          <a:p>
            <a:r>
              <a:rPr lang="en-US" sz="2800" dirty="0" smtClean="0"/>
              <a:t>Hersey</a:t>
            </a:r>
          </a:p>
          <a:p>
            <a:r>
              <a:rPr lang="en-US" sz="2800" dirty="0" smtClean="0"/>
              <a:t>Proves that DNA carries genetic information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663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7 0.00023 L -0.61862 -0.42731 " pathEditMode="relative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Timeline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0321" y="5339255"/>
            <a:ext cx="10435245" cy="0"/>
          </a:xfrm>
          <a:prstGeom prst="line">
            <a:avLst/>
          </a:prstGeom>
          <a:ln w="762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439690" y="511674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42675" y="513296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728927" y="512972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815187" y="512648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881981" y="514269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1506" y="513945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980566" y="513621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946194" y="513297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911822" y="512973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6774" y="575877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1857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89761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1869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6014" y="575229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1919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6054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1928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590148" y="5767117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1948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585628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655665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686795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708192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1953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389761" y="2229853"/>
            <a:ext cx="79604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1953</a:t>
            </a:r>
          </a:p>
          <a:p>
            <a:r>
              <a:rPr lang="en-US" sz="2800" dirty="0" smtClean="0"/>
              <a:t>Watson and Crick</a:t>
            </a:r>
          </a:p>
          <a:p>
            <a:r>
              <a:rPr lang="en-US" sz="2800" dirty="0" smtClean="0"/>
              <a:t>First model of DNA</a:t>
            </a:r>
          </a:p>
          <a:p>
            <a:r>
              <a:rPr lang="en-US" sz="2800" dirty="0" smtClean="0"/>
              <a:t>Double Helix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403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-0.00023 L -0.70078 -0.42083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DNA is in the shape of a double helix.</a:t>
            </a:r>
          </a:p>
          <a:p>
            <a:r>
              <a:rPr lang="en-US" dirty="0" smtClean="0"/>
              <a:t>Pretty much it’s a twisted ladder.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610" y="3705058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73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ladder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9482" y="3296653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87251" y="3296653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91713" y="3296653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85020" y="3320716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93042" y="1965158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01064" y="4668252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99735" y="1973179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75669" y="4620127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62072" y="3296652"/>
            <a:ext cx="5629928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The “H” pattern is called a </a:t>
            </a:r>
            <a:r>
              <a:rPr lang="en-US" sz="3600" i="1" dirty="0" smtClean="0"/>
              <a:t>Nucleotide</a:t>
            </a:r>
            <a:endParaRPr lang="en-US" sz="36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939188" y="2084291"/>
            <a:ext cx="5629928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The sides are made out of </a:t>
            </a:r>
          </a:p>
          <a:p>
            <a:r>
              <a:rPr lang="en-US" sz="3600" i="1" dirty="0" smtClean="0"/>
              <a:t>Sugars and Phosphates.</a:t>
            </a:r>
          </a:p>
          <a:p>
            <a:r>
              <a:rPr lang="en-US" sz="3600" i="1" dirty="0" smtClean="0"/>
              <a:t>They alternate.</a:t>
            </a:r>
            <a:endParaRPr lang="en-US" sz="36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75669" y="2311751"/>
            <a:ext cx="2361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Phosphate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83693" y="4965247"/>
            <a:ext cx="2361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Phosphate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83693" y="3596089"/>
            <a:ext cx="2361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Sugar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93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ladder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9482" y="3296653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87251" y="3296653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91713" y="3296653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85020" y="3320716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93042" y="1965158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01064" y="4668252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99735" y="1973179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75669" y="4620127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19074" y="1507958"/>
            <a:ext cx="5069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steps of the ladder are called bases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4476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is the definition of . . .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DNA</a:t>
            </a:r>
          </a:p>
          <a:p>
            <a:pPr lvl="1"/>
            <a:r>
              <a:rPr lang="en-US" sz="4400" dirty="0" smtClean="0"/>
              <a:t>Deoxyribonucleic Acid</a:t>
            </a:r>
          </a:p>
          <a:p>
            <a:pPr lvl="1"/>
            <a:r>
              <a:rPr lang="en-US" sz="4400" dirty="0" smtClean="0"/>
              <a:t>The material that contains the information that determine inherited traits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3633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ladder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9482" y="3296653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87251" y="3296653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91713" y="3296653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85020" y="3320716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93042" y="1965158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01064" y="4668252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99735" y="1973179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75669" y="4620127"/>
            <a:ext cx="2197769" cy="1347537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19074" y="1507958"/>
            <a:ext cx="5069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steps of the ladder are called bases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545730" y="3647255"/>
            <a:ext cx="1685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Base</a:t>
            </a:r>
            <a:endParaRPr 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0290" y="3647254"/>
            <a:ext cx="1685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Base</a:t>
            </a:r>
            <a:endParaRPr 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40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7251" y="416534"/>
            <a:ext cx="47484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bases can only match up in specific pairs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962526" y="2494175"/>
            <a:ext cx="2518611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Adenine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248399" y="2507554"/>
            <a:ext cx="2518611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Guanine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395663" y="4756482"/>
            <a:ext cx="2518611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Cytosine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248399" y="4756483"/>
            <a:ext cx="2518611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Thymine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7459579" y="3773458"/>
            <a:ext cx="2382252" cy="1222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A = T</a:t>
            </a:r>
          </a:p>
          <a:p>
            <a:pPr algn="ctr"/>
            <a:r>
              <a:rPr lang="en-US" sz="3600" b="1" dirty="0" smtClean="0"/>
              <a:t>C = G</a:t>
            </a:r>
          </a:p>
        </p:txBody>
      </p:sp>
    </p:spTree>
    <p:extLst>
      <p:ext uri="{BB962C8B-B14F-4D97-AF65-F5344CB8AC3E}">
        <p14:creationId xmlns:p14="http://schemas.microsoft.com/office/powerpoint/2010/main" val="203964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6 0.00023 L 0.13893 0.0472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5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.04722 L -0.08555 -0.2895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84" y="-1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44 0.00324 L 0.10338 -0.08796 " pathEditMode="relative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01 -0.06898 L -0.0875 0.2446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26" y="1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copies made?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6522584" cy="1304685"/>
          </a:xfrm>
        </p:spPr>
        <p:txBody>
          <a:bodyPr/>
          <a:lstStyle/>
          <a:p>
            <a:r>
              <a:rPr lang="en-US" dirty="0" smtClean="0"/>
              <a:t>The DNA Molecule will split in half right down the middle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0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is the definition of . . .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 Replication</a:t>
            </a:r>
          </a:p>
          <a:p>
            <a:r>
              <a:rPr lang="en-US" sz="4800" dirty="0" smtClean="0"/>
              <a:t>The duplication (making copies) of DNA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3564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is the definition of . . .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RNA</a:t>
            </a:r>
          </a:p>
          <a:p>
            <a:r>
              <a:rPr lang="en-US" sz="4800" dirty="0" smtClean="0"/>
              <a:t>Ribonucleic Acid</a:t>
            </a:r>
          </a:p>
          <a:p>
            <a:r>
              <a:rPr lang="en-US" sz="4800" dirty="0" smtClean="0"/>
              <a:t>A molecule that is in all living cells and that plays a role in protein production.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5763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is the definition of . . .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Nucleotide	</a:t>
            </a:r>
          </a:p>
          <a:p>
            <a:r>
              <a:rPr lang="en-US" sz="4800" dirty="0" smtClean="0"/>
              <a:t>In a nucleic acid chain, a subunit (a small piece) that consists of a sugar, a phosphate and a nitrogen base.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0524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is the definition of . . .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Mutation</a:t>
            </a:r>
          </a:p>
          <a:p>
            <a:r>
              <a:rPr lang="en-US" sz="4800" dirty="0" smtClean="0"/>
              <a:t>A change in the structure of the genetic material of an organism.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11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is the definition of . . .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Ribosome</a:t>
            </a:r>
          </a:p>
          <a:p>
            <a:r>
              <a:rPr lang="en-US" sz="4800" dirty="0" smtClean="0"/>
              <a:t>A cell organelle composed of RNA and protein.</a:t>
            </a:r>
          </a:p>
          <a:p>
            <a:r>
              <a:rPr lang="en-US" sz="4800" dirty="0" smtClean="0"/>
              <a:t>Where protein synthesis occurs.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1745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Timeline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0321" y="5339255"/>
            <a:ext cx="10435245" cy="0"/>
          </a:xfrm>
          <a:prstGeom prst="line">
            <a:avLst/>
          </a:prstGeom>
          <a:ln w="762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487816" y="511674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42675" y="513296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728927" y="512972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815187" y="512648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881981" y="514269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1506" y="513945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980566" y="513621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946194" y="513297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911822" y="512973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6774" y="575877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1857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89761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1869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6014" y="575229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1919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6054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1928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590148" y="5767117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1948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585628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655665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686795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708192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1953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204596" y="2398467"/>
            <a:ext cx="7859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1857</a:t>
            </a:r>
          </a:p>
          <a:p>
            <a:r>
              <a:rPr lang="en-US" sz="2800" dirty="0" smtClean="0"/>
              <a:t>Mendel:</a:t>
            </a:r>
          </a:p>
          <a:p>
            <a:r>
              <a:rPr lang="en-US" sz="2800" dirty="0" smtClean="0"/>
              <a:t>Perform genetic experiments on pea plants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988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.00254 L -0.003 -0.35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1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Timeline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0321" y="5339255"/>
            <a:ext cx="10435245" cy="0"/>
          </a:xfrm>
          <a:prstGeom prst="line">
            <a:avLst/>
          </a:prstGeom>
          <a:ln w="762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439690" y="511674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42675" y="513296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728927" y="512972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815187" y="5126484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881981" y="514269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1506" y="513945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980566" y="513621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946194" y="513297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911822" y="5129739"/>
            <a:ext cx="369651" cy="408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6774" y="575877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1857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89761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1869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6014" y="5752294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1919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6054" y="577498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1928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590148" y="5767117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1948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585628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1950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655665" y="5768509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1951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8686795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1952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708192" y="5772986"/>
            <a:ext cx="933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1953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945532" y="2429526"/>
            <a:ext cx="94163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1869</a:t>
            </a:r>
          </a:p>
          <a:p>
            <a:r>
              <a:rPr lang="en-US" sz="2800" dirty="0" smtClean="0"/>
              <a:t>Levine</a:t>
            </a:r>
            <a:endParaRPr lang="en-US" sz="2800" dirty="0" smtClean="0"/>
          </a:p>
          <a:p>
            <a:r>
              <a:rPr lang="en-US" sz="2800" dirty="0" smtClean="0"/>
              <a:t>Discovers “nuclien” in white blood cells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820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2.22222E-6 L -0.11654 -0.381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1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5484</TotalTime>
  <Words>427</Words>
  <Application>Microsoft Macintosh PowerPoint</Application>
  <PresentationFormat>Widescreen</PresentationFormat>
  <Paragraphs>172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Trebuchet MS</vt:lpstr>
      <vt:lpstr>Arial</vt:lpstr>
      <vt:lpstr>Berlin</vt:lpstr>
      <vt:lpstr>DNA</vt:lpstr>
      <vt:lpstr>What is the definition of . . . </vt:lpstr>
      <vt:lpstr>What is the definition of . . . </vt:lpstr>
      <vt:lpstr>What is the definition of . . . </vt:lpstr>
      <vt:lpstr>What is the definition of . . . </vt:lpstr>
      <vt:lpstr>What is the definition of . . . </vt:lpstr>
      <vt:lpstr>What is the definition of . . . </vt:lpstr>
      <vt:lpstr>Genetics Timeline</vt:lpstr>
      <vt:lpstr>Genetics Timeline</vt:lpstr>
      <vt:lpstr>Genetics Timeline</vt:lpstr>
      <vt:lpstr>Genetics Timeline</vt:lpstr>
      <vt:lpstr>Genetics Timeline</vt:lpstr>
      <vt:lpstr>Genetics Timeline</vt:lpstr>
      <vt:lpstr>Genetics Timeline</vt:lpstr>
      <vt:lpstr>Genetics Timeline</vt:lpstr>
      <vt:lpstr>Genetics Timeline</vt:lpstr>
      <vt:lpstr>The Shape</vt:lpstr>
      <vt:lpstr>The ladder</vt:lpstr>
      <vt:lpstr>The ladder</vt:lpstr>
      <vt:lpstr>The ladder</vt:lpstr>
      <vt:lpstr>The bases</vt:lpstr>
      <vt:lpstr>How are copies made?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</dc:title>
  <dc:creator>Microsoft Office User</dc:creator>
  <cp:lastModifiedBy>Microsoft Office User</cp:lastModifiedBy>
  <cp:revision>28</cp:revision>
  <dcterms:created xsi:type="dcterms:W3CDTF">2017-04-18T18:21:59Z</dcterms:created>
  <dcterms:modified xsi:type="dcterms:W3CDTF">2017-04-24T13:51:12Z</dcterms:modified>
</cp:coreProperties>
</file>