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9"/>
  </p:notesMasterIdLst>
  <p:handoutMasterIdLst>
    <p:handoutMasterId r:id="rId30"/>
  </p:handoutMasterIdLst>
  <p:sldIdLst>
    <p:sldId id="256" r:id="rId2"/>
    <p:sldId id="257" r:id="rId3"/>
    <p:sldId id="283" r:id="rId4"/>
    <p:sldId id="258" r:id="rId5"/>
    <p:sldId id="259" r:id="rId6"/>
    <p:sldId id="266" r:id="rId7"/>
    <p:sldId id="267" r:id="rId8"/>
    <p:sldId id="268" r:id="rId9"/>
    <p:sldId id="269" r:id="rId10"/>
    <p:sldId id="270" r:id="rId11"/>
    <p:sldId id="261" r:id="rId12"/>
    <p:sldId id="260" r:id="rId13"/>
    <p:sldId id="271" r:id="rId14"/>
    <p:sldId id="272" r:id="rId15"/>
    <p:sldId id="273" r:id="rId16"/>
    <p:sldId id="274" r:id="rId17"/>
    <p:sldId id="275" r:id="rId18"/>
    <p:sldId id="276" r:id="rId19"/>
    <p:sldId id="277" r:id="rId20"/>
    <p:sldId id="262" r:id="rId21"/>
    <p:sldId id="278" r:id="rId22"/>
    <p:sldId id="281" r:id="rId23"/>
    <p:sldId id="279" r:id="rId24"/>
    <p:sldId id="280" r:id="rId25"/>
    <p:sldId id="263" r:id="rId26"/>
    <p:sldId id="264" r:id="rId27"/>
    <p:sldId id="26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355" y="-72"/>
      </p:cViewPr>
      <p:guideLst>
        <p:guide orient="horz" pos="2160"/>
        <p:guide pos="2880"/>
      </p:guideLst>
    </p:cSldViewPr>
  </p:slideViewPr>
  <p:notesTextViewPr>
    <p:cViewPr>
      <p:scale>
        <a:sx n="1" d="1"/>
        <a:sy n="1" d="1"/>
      </p:scale>
      <p:origin x="0" y="0"/>
    </p:cViewPr>
  </p:notesTextViewPr>
  <p:sorterViewPr>
    <p:cViewPr>
      <p:scale>
        <a:sx n="100" d="100"/>
        <a:sy n="100" d="100"/>
      </p:scale>
      <p:origin x="0" y="8525"/>
    </p:cViewPr>
  </p:sorterViewPr>
  <p:notesViewPr>
    <p:cSldViewPr>
      <p:cViewPr varScale="1">
        <p:scale>
          <a:sx n="52" d="100"/>
          <a:sy n="52" d="100"/>
        </p:scale>
        <p:origin x="-145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82308A-D4F9-406B-9B5F-DAF00AB1DE67}" type="datetimeFigureOut">
              <a:rPr lang="en-US" smtClean="0"/>
              <a:t>1/28/2018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9F1E27-2919-4218-BEF5-1306A14DC3FC}" type="slidenum">
              <a:rPr lang="en-US" smtClean="0"/>
              <a:t>‹#›</a:t>
            </a:fld>
            <a:endParaRPr lang="en-US"/>
          </a:p>
        </p:txBody>
      </p:sp>
    </p:spTree>
    <p:extLst>
      <p:ext uri="{BB962C8B-B14F-4D97-AF65-F5344CB8AC3E}">
        <p14:creationId xmlns:p14="http://schemas.microsoft.com/office/powerpoint/2010/main" val="954313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66C2D5-655E-4BFA-89D9-664D07AF9677}" type="datetimeFigureOut">
              <a:rPr lang="en-US" smtClean="0"/>
              <a:t>1/28/2018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AF70BA-2AF4-4FEF-8165-5AB753DDDA21}" type="slidenum">
              <a:rPr lang="en-US" smtClean="0"/>
              <a:t>‹#›</a:t>
            </a:fld>
            <a:endParaRPr lang="en-US"/>
          </a:p>
        </p:txBody>
      </p:sp>
    </p:spTree>
    <p:extLst>
      <p:ext uri="{BB962C8B-B14F-4D97-AF65-F5344CB8AC3E}">
        <p14:creationId xmlns:p14="http://schemas.microsoft.com/office/powerpoint/2010/main" val="2579373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1</a:t>
            </a:fld>
            <a:endParaRPr lang="en-US"/>
          </a:p>
        </p:txBody>
      </p:sp>
    </p:spTree>
    <p:extLst>
      <p:ext uri="{BB962C8B-B14F-4D97-AF65-F5344CB8AC3E}">
        <p14:creationId xmlns:p14="http://schemas.microsoft.com/office/powerpoint/2010/main" val="8268882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 saw China first in 1936, on my trip from the Soviet Union to Japan. I was struck by its myriads of people with its helpless, undefended welter of misery and toil, has an organization of life and impenetrable will to survive facing disaster and triumphing imperturbably. There passed a glory from the earth when Imperial China fell. I went by invitation to the American-supported University of Shanghai… and said, “How far do you think Europe can continue to dominate the world or how far do you envisage a world whose spiritual center is Asia and the colored races? How are your working classes progressing? In 1959…China lives and has been transformed and marches on. She is not ignored by the United States. She ignores the United States and leaps forward. </a:t>
            </a: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10</a:t>
            </a:fld>
            <a:endParaRPr lang="en-US"/>
          </a:p>
        </p:txBody>
      </p:sp>
    </p:spTree>
    <p:extLst>
      <p:ext uri="{BB962C8B-B14F-4D97-AF65-F5344CB8AC3E}">
        <p14:creationId xmlns:p14="http://schemas.microsoft.com/office/powerpoint/2010/main" val="1129689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I have studied socialism and communism long and carefully in lands where they are practiced and in conversation with their adherents, and with wide reading. I now state my conclusion frankly and clearly: I believe in communism. I mean by communism, a planned way of life in the production of wealth and work designed for building a state whose object is the highest welfare of its people and not merely the profit of a part. I believe that all men should be employed according to their ability and that wealth and services should be distributed according to need. Once I thought that these ends could be attained under capitalism, means of production privately owned, and used in accord with free individual initiative. After earnest observation I now believe that private ownership of capital and free enterprise are leading the world to disaster. I do not believe that </a:t>
            </a:r>
            <a:r>
              <a:rPr lang="en-US" sz="1200" i="0" kern="1200" dirty="0" err="1" smtClean="0">
                <a:solidFill>
                  <a:schemeClr val="tx1"/>
                </a:solidFill>
                <a:effectLst/>
                <a:latin typeface="+mn-lt"/>
                <a:ea typeface="+mn-ea"/>
                <a:cs typeface="+mn-cs"/>
              </a:rPr>
              <a:t>socalled</a:t>
            </a:r>
            <a:r>
              <a:rPr lang="en-US" sz="1200" i="0" kern="1200" dirty="0" smtClean="0">
                <a:solidFill>
                  <a:schemeClr val="tx1"/>
                </a:solidFill>
                <a:effectLst/>
                <a:latin typeface="+mn-lt"/>
                <a:ea typeface="+mn-ea"/>
                <a:cs typeface="+mn-cs"/>
              </a:rPr>
              <a:t> "people's capitalism" as in the United States or anywhere replaced the ills of private capitalism and shown an answer to socialism. The corporation is but the legal mask behind which the individual owner of wealth hides. Democratic government in the United States has almost ceased to function. A fourth of the adults are disfranchised, half the legal voters do not go to the polls. We are ruled by those who control wealth and who by that power buy or coerce public opinion</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11</a:t>
            </a:fld>
            <a:endParaRPr lang="en-US"/>
          </a:p>
        </p:txBody>
      </p:sp>
    </p:spTree>
    <p:extLst>
      <p:ext uri="{BB962C8B-B14F-4D97-AF65-F5344CB8AC3E}">
        <p14:creationId xmlns:p14="http://schemas.microsoft.com/office/powerpoint/2010/main" val="1863608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AF70BA-2AF4-4FEF-8165-5AB753DDDA21}" type="slidenum">
              <a:rPr lang="en-US" smtClean="0"/>
              <a:t>12</a:t>
            </a:fld>
            <a:endParaRPr lang="en-US"/>
          </a:p>
        </p:txBody>
      </p:sp>
    </p:spTree>
    <p:extLst>
      <p:ext uri="{BB962C8B-B14F-4D97-AF65-F5344CB8AC3E}">
        <p14:creationId xmlns:p14="http://schemas.microsoft.com/office/powerpoint/2010/main" val="3939311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 was born by a golden river and in the shadow of two great hills, five years after the Emancipation Proclamation, which began the freeing of American Negro slaves. In 1868 on the day after the birth of George Washington was celebrated, I was born on Church Street, which branched east from Main in midtown. The year of my birth was the year that the freedmen of the South were enfranchised, and for the first time as a mass took part in government. Conventions with black delegates voted new constitutions all over the South, and two groups of laborers--freed slaves and poor whites--dominated the former slave states. It was an extraordinary experiment in democracy. Thaddeus Stevens, the clearest-headed leader of this attempt at industrial democracy, made his last speech, impeaching Andrew Johnson on February 16, and on February 23 I was born.</a:t>
            </a: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13</a:t>
            </a:fld>
            <a:endParaRPr lang="en-US"/>
          </a:p>
        </p:txBody>
      </p:sp>
    </p:spTree>
    <p:extLst>
      <p:ext uri="{BB962C8B-B14F-4D97-AF65-F5344CB8AC3E}">
        <p14:creationId xmlns:p14="http://schemas.microsoft.com/office/powerpoint/2010/main" val="2751542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make my own attitude toward the Harvard of that day clear, it must be remembered that I went to Harvard as a Negro, not simply by birth, but recognizing myself as a member of a segregated caste whose situation I accepted but was determined to work from within that caste to find my way out. About the Harvard of which most white students conceived I knew little. Of fraternities I had not even heard of Phi Beta Kappa, and of such important social organizations as the Hasty Pudding Club, I knew nothing. I was in Harvard for…education and not for high marks, except as marks would insure my staying. </a:t>
            </a: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14</a:t>
            </a:fld>
            <a:endParaRPr lang="en-US"/>
          </a:p>
        </p:txBody>
      </p:sp>
    </p:spTree>
    <p:extLst>
      <p:ext uri="{BB962C8B-B14F-4D97-AF65-F5344CB8AC3E}">
        <p14:creationId xmlns:p14="http://schemas.microsoft.com/office/powerpoint/2010/main" val="1002412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These two theories of Negro progress (DuBois’ and Washington’s) were not absolutely contradictory. Neither I nor Booker Washington understood the nature of capitalistic exploitation of labor, and the necessity of a direct attack on the principle of exploitation as the beginning of labor uplift. I recognized the importance of the Negro gaining a foothold in trades and his encouragement in industry and common labor… I was increasingly uncomfortable under the statements of Mr. Washington’s position: his depreciation of the value of the vote; his evident dislike of Negro colleges; and his general attitude which seemed to place the onus of blame for the status of Negroes upon the Negroes themselves rather than upon the whites. And above all I resented the Tuskegee Machine…‘which aimed’ to control the Negro group and ‘suppress and hammer the Negro intelligentsia into conformity.’ It had money (backed by white capital) and it had opportunity. </a:t>
            </a:r>
          </a:p>
          <a:p>
            <a:r>
              <a:rPr lang="en-US" sz="1200" kern="1200" dirty="0" smtClean="0">
                <a:solidFill>
                  <a:schemeClr val="tx1"/>
                </a:solidFill>
                <a:effectLst/>
                <a:latin typeface="+mn-lt"/>
                <a:ea typeface="+mn-ea"/>
                <a:cs typeface="+mn-cs"/>
              </a:rPr>
              <a:t>I sent oft from Atlanta in June of 1905 a call to a few selected persons “for organized determination and aggressive action on the part of men who believe in the Negro freedom and growth.” I proposed a conference during the summer “to oppose firmly present methods of strangling honest criticism; to organize intelligent and honest Negroes; and to support organs of news and public opinion. Twenty-nine men, representing 14 states came to a little hotel on the Canadian side of the river at Fort Erie. The Niagara Movement was incorporated January 31, 1906. Its business and objects were to advocate and promote the following principles: </a:t>
            </a:r>
          </a:p>
          <a:p>
            <a:pPr lvl="0"/>
            <a:r>
              <a:rPr lang="en-US" sz="1200" kern="1200" dirty="0" smtClean="0">
                <a:solidFill>
                  <a:schemeClr val="tx1"/>
                </a:solidFill>
                <a:effectLst/>
                <a:latin typeface="+mn-lt"/>
                <a:ea typeface="+mn-ea"/>
                <a:cs typeface="+mn-cs"/>
              </a:rPr>
              <a:t>Freedom of speech and criticism;</a:t>
            </a:r>
          </a:p>
          <a:p>
            <a:pPr lvl="0"/>
            <a:r>
              <a:rPr lang="en-US" sz="1200" kern="1200" dirty="0" smtClean="0">
                <a:solidFill>
                  <a:schemeClr val="tx1"/>
                </a:solidFill>
                <a:effectLst/>
                <a:latin typeface="+mn-lt"/>
                <a:ea typeface="+mn-ea"/>
                <a:cs typeface="+mn-cs"/>
              </a:rPr>
              <a:t>An unfettered and unsubsidized press;</a:t>
            </a:r>
          </a:p>
          <a:p>
            <a:pPr lvl="0"/>
            <a:r>
              <a:rPr lang="en-US" sz="1200" kern="1200" dirty="0" smtClean="0">
                <a:solidFill>
                  <a:schemeClr val="tx1"/>
                </a:solidFill>
                <a:effectLst/>
                <a:latin typeface="+mn-lt"/>
                <a:ea typeface="+mn-ea"/>
                <a:cs typeface="+mn-cs"/>
              </a:rPr>
              <a:t>Manhood suffrage;</a:t>
            </a:r>
          </a:p>
          <a:p>
            <a:pPr lvl="0"/>
            <a:r>
              <a:rPr lang="en-US" sz="1200" kern="1200" dirty="0" smtClean="0">
                <a:solidFill>
                  <a:schemeClr val="tx1"/>
                </a:solidFill>
                <a:effectLst/>
                <a:latin typeface="+mn-lt"/>
                <a:ea typeface="+mn-ea"/>
                <a:cs typeface="+mn-cs"/>
              </a:rPr>
              <a:t>Abolition of all caste distinctions based simply on race and color;</a:t>
            </a:r>
          </a:p>
          <a:p>
            <a:pPr lvl="0"/>
            <a:r>
              <a:rPr lang="en-US" sz="1200" kern="1200" dirty="0" smtClean="0">
                <a:solidFill>
                  <a:schemeClr val="tx1"/>
                </a:solidFill>
                <a:effectLst/>
                <a:latin typeface="+mn-lt"/>
                <a:ea typeface="+mn-ea"/>
                <a:cs typeface="+mn-cs"/>
              </a:rPr>
              <a:t>The recognition of the principle of human brotherhood as a practical present creed;</a:t>
            </a:r>
          </a:p>
          <a:p>
            <a:pPr lvl="0"/>
            <a:r>
              <a:rPr lang="en-US" sz="1200" kern="1200" dirty="0" smtClean="0">
                <a:solidFill>
                  <a:schemeClr val="tx1"/>
                </a:solidFill>
                <a:effectLst/>
                <a:latin typeface="+mn-lt"/>
                <a:ea typeface="+mn-ea"/>
                <a:cs typeface="+mn-cs"/>
              </a:rPr>
              <a:t>The recognition of the highest and best human training as the monopoly of no class or race;</a:t>
            </a:r>
          </a:p>
          <a:p>
            <a:pPr lvl="0"/>
            <a:r>
              <a:rPr lang="en-US" sz="1200" kern="1200" dirty="0" smtClean="0">
                <a:solidFill>
                  <a:schemeClr val="tx1"/>
                </a:solidFill>
                <a:effectLst/>
                <a:latin typeface="+mn-lt"/>
                <a:ea typeface="+mn-ea"/>
                <a:cs typeface="+mn-cs"/>
              </a:rPr>
              <a:t>A belief in the dignity of labor;</a:t>
            </a:r>
          </a:p>
          <a:p>
            <a:pPr lvl="0"/>
            <a:r>
              <a:rPr lang="en-US" sz="1200" kern="1200" dirty="0" smtClean="0">
                <a:solidFill>
                  <a:schemeClr val="tx1"/>
                </a:solidFill>
                <a:effectLst/>
                <a:latin typeface="+mn-lt"/>
                <a:ea typeface="+mn-ea"/>
                <a:cs typeface="+mn-cs"/>
              </a:rPr>
              <a:t>United effort to realize those ideals under wise and courageous leadership.</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1906 we met at Harper’s Ferry, the scene of John Brown’s raid and made a pilgrimage at dawn bare-footed to the scene of Brown’s martyrdom. The Niagara Movement met in Boston in 1907 and in Oberlin in 1908. It became merged with a new an enveloping organization, The National Association for the Advancement of Colored People. </a:t>
            </a: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15</a:t>
            </a:fld>
            <a:endParaRPr lang="en-US"/>
          </a:p>
        </p:txBody>
      </p:sp>
    </p:spTree>
    <p:extLst>
      <p:ext uri="{BB962C8B-B14F-4D97-AF65-F5344CB8AC3E}">
        <p14:creationId xmlns:p14="http://schemas.microsoft.com/office/powerpoint/2010/main" val="2894208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NAACP started with a lynching 100 years after the birth of Abraham Lincoln, and in the city…Springfield, Illinois, which was his long time residence. William English Walling, a white Southerner, dramatized the gruesome happening and a group of liberals formed a committee </a:t>
            </a:r>
            <a:r>
              <a:rPr lang="en-US" sz="1200" kern="1200" dirty="0" err="1" smtClean="0">
                <a:solidFill>
                  <a:schemeClr val="tx1"/>
                </a:solidFill>
                <a:effectLst/>
                <a:latin typeface="+mn-lt"/>
                <a:ea typeface="+mn-ea"/>
                <a:cs typeface="+mn-cs"/>
              </a:rPr>
              <a:t>inNew</a:t>
            </a:r>
            <a:r>
              <a:rPr lang="en-US" sz="1200" kern="1200" dirty="0" smtClean="0">
                <a:solidFill>
                  <a:schemeClr val="tx1"/>
                </a:solidFill>
                <a:effectLst/>
                <a:latin typeface="+mn-lt"/>
                <a:ea typeface="+mn-ea"/>
                <a:cs typeface="+mn-cs"/>
              </a:rPr>
              <a:t> York, which I was invited to join. A conference was held in 1909.                                                                                                                                                                                  </a:t>
            </a:r>
          </a:p>
          <a:p>
            <a:r>
              <a:rPr lang="en-US" sz="1200" kern="1200" dirty="0" smtClean="0">
                <a:solidFill>
                  <a:schemeClr val="tx1"/>
                </a:solidFill>
                <a:effectLst/>
                <a:latin typeface="+mn-lt"/>
                <a:ea typeface="+mn-ea"/>
                <a:cs typeface="+mn-cs"/>
              </a:rPr>
              <a:t>This conference contained four groups: scientists who knew the race problem; philanthropists willing to help worthy causes; social workers ready to take up a new task of Abolition; and Negroes ready to join a new crusade for their emancipation. An impressive number of scientists and social workers attended; friends of wealthy philanthropists were present and many Negroes but few followers of Booker Washington. In the end Trotter, the most radical Negro leader, and Mrs. Ida Wells Barnett who was leading an </a:t>
            </a:r>
            <a:r>
              <a:rPr lang="en-US" sz="1200" kern="1200" dirty="0" err="1" smtClean="0">
                <a:solidFill>
                  <a:schemeClr val="tx1"/>
                </a:solidFill>
                <a:effectLst/>
                <a:latin typeface="+mn-lt"/>
                <a:ea typeface="+mn-ea"/>
                <a:cs typeface="+mn-cs"/>
              </a:rPr>
              <a:t>antilynching</a:t>
            </a:r>
            <a:r>
              <a:rPr lang="en-US" sz="1200" kern="1200" dirty="0" smtClean="0">
                <a:solidFill>
                  <a:schemeClr val="tx1"/>
                </a:solidFill>
                <a:effectLst/>
                <a:latin typeface="+mn-lt"/>
                <a:ea typeface="+mn-ea"/>
                <a:cs typeface="+mn-cs"/>
              </a:rPr>
              <a:t> crusade, refused to join the new organization, being distrustful of white leadership. I myself and most of the Niagara Movement group were willing to join. The National Association for the Advancement of Colored People was formed, which without formal merger absorbed practically the whole membership of the Niagara Movement.</a:t>
            </a: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16</a:t>
            </a:fld>
            <a:endParaRPr lang="en-US"/>
          </a:p>
        </p:txBody>
      </p:sp>
    </p:spTree>
    <p:extLst>
      <p:ext uri="{BB962C8B-B14F-4D97-AF65-F5344CB8AC3E}">
        <p14:creationId xmlns:p14="http://schemas.microsoft.com/office/powerpoint/2010/main" val="13500586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I was a young man, we talked much of character. At Fisk University character was discussed and emphasized more than scholarship. I knew what was meant and agreed that the sort of person a man was would in the long run prove more important for the world than what he knew or how logically he could think. It is typical of our time that insistence on character today in the country has almost ceased. Freud and others have stressed the unconscious factors of our personality so that today we do not advise youth about their development of character; we watch and count their actions with almost helpless disassociation from thought of advice.</a:t>
            </a: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17</a:t>
            </a:fld>
            <a:endParaRPr lang="en-US"/>
          </a:p>
        </p:txBody>
      </p:sp>
    </p:spTree>
    <p:extLst>
      <p:ext uri="{BB962C8B-B14F-4D97-AF65-F5344CB8AC3E}">
        <p14:creationId xmlns:p14="http://schemas.microsoft.com/office/powerpoint/2010/main" val="943422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John Hope and I set out to build in the lower South a university equal to if not superior to anything which this former seat of Negro slavery ever saw.</a:t>
            </a:r>
          </a:p>
          <a:p>
            <a:r>
              <a:rPr lang="en-US" sz="1200" kern="1200" dirty="0" smtClean="0">
                <a:solidFill>
                  <a:schemeClr val="tx1"/>
                </a:solidFill>
                <a:effectLst/>
                <a:latin typeface="+mn-lt"/>
                <a:ea typeface="+mn-ea"/>
                <a:cs typeface="+mn-cs"/>
              </a:rPr>
              <a:t>As in my previous service at Atlanta University, half my time was to be devoted to teaching graduate students. I laid out two or three courses, one of which was on communism. My text was </a:t>
            </a:r>
            <a:r>
              <a:rPr lang="en-US" sz="1200" i="1" kern="1200" dirty="0" smtClean="0">
                <a:solidFill>
                  <a:schemeClr val="tx1"/>
                </a:solidFill>
                <a:effectLst/>
                <a:latin typeface="+mn-lt"/>
                <a:ea typeface="+mn-ea"/>
                <a:cs typeface="+mn-cs"/>
              </a:rPr>
              <a:t>The Communist Manifesto</a:t>
            </a:r>
            <a:r>
              <a:rPr lang="en-US" sz="1200" kern="1200" dirty="0" smtClean="0">
                <a:solidFill>
                  <a:schemeClr val="tx1"/>
                </a:solidFill>
                <a:effectLst/>
                <a:latin typeface="+mn-lt"/>
                <a:ea typeface="+mn-ea"/>
                <a:cs typeface="+mn-cs"/>
              </a:rPr>
              <a:t> and I gathered a good classroom library on socialism and communism, probably at the time the best…in the South. I had no thought of propaganda. I was not and never had been a member of the…Communist party. But I saw the growth of socialism and believed in the possibility of communism. I was convinced that no course of education could ignore this great world movement.  I never heard of any criticism of this course, but it is quite possible that the course eventually stirred up opposition against me.</a:t>
            </a:r>
          </a:p>
          <a:p>
            <a:r>
              <a:rPr lang="en-US" sz="1200" kern="1200" dirty="0" smtClean="0">
                <a:solidFill>
                  <a:schemeClr val="tx1"/>
                </a:solidFill>
                <a:effectLst/>
                <a:latin typeface="+mn-lt"/>
                <a:ea typeface="+mn-ea"/>
                <a:cs typeface="+mn-cs"/>
              </a:rPr>
              <a:t>Atlanta University did not have funds to undertake any movement and publication, so I visited Negro institutions from Virginia to Texas in order to see what cooperation I could start... The role of the government-supported land-grant colleges in the development of the Negro education was going to be large and progressively increasing. The land-grant colleges needed a program for social science studies which was quite undeveloped.</a:t>
            </a:r>
          </a:p>
          <a:p>
            <a:r>
              <a:rPr lang="en-US" sz="1200" kern="1200" dirty="0" smtClean="0">
                <a:solidFill>
                  <a:schemeClr val="tx1"/>
                </a:solidFill>
                <a:effectLst/>
                <a:latin typeface="+mn-lt"/>
                <a:ea typeface="+mn-ea"/>
                <a:cs typeface="+mn-cs"/>
              </a:rPr>
              <a:t>In 1934 Hope and I set out to revive the old Atlanta University conferences and studies of the Negro problems. Hope sought unsuccessfully to obtain funds for this enterprise. After his death I tried to see if some cooperative plan might supply funds. Frederick </a:t>
            </a:r>
            <a:r>
              <a:rPr lang="en-US" sz="1200" kern="1200" dirty="0" err="1" smtClean="0">
                <a:solidFill>
                  <a:schemeClr val="tx1"/>
                </a:solidFill>
                <a:effectLst/>
                <a:latin typeface="+mn-lt"/>
                <a:ea typeface="+mn-ea"/>
                <a:cs typeface="+mn-cs"/>
              </a:rPr>
              <a:t>Koppell</a:t>
            </a:r>
            <a:r>
              <a:rPr lang="en-US" sz="1200" kern="1200" dirty="0" smtClean="0">
                <a:solidFill>
                  <a:schemeClr val="tx1"/>
                </a:solidFill>
                <a:effectLst/>
                <a:latin typeface="+mn-lt"/>
                <a:ea typeface="+mn-ea"/>
                <a:cs typeface="+mn-cs"/>
              </a:rPr>
              <a:t> of the Carnegie Foundation gave us money for preliminary work in 1940 and 1941. I called the First </a:t>
            </a:r>
            <a:r>
              <a:rPr lang="en-US" sz="1200" kern="1200" dirty="0" err="1" smtClean="0">
                <a:solidFill>
                  <a:schemeClr val="tx1"/>
                </a:solidFill>
                <a:effectLst/>
                <a:latin typeface="+mn-lt"/>
                <a:ea typeface="+mn-ea"/>
                <a:cs typeface="+mn-cs"/>
              </a:rPr>
              <a:t>Phylon</a:t>
            </a:r>
            <a:r>
              <a:rPr lang="en-US" sz="1200" kern="1200" dirty="0" smtClean="0">
                <a:solidFill>
                  <a:schemeClr val="tx1"/>
                </a:solidFill>
                <a:effectLst/>
                <a:latin typeface="+mn-lt"/>
                <a:ea typeface="+mn-ea"/>
                <a:cs typeface="+mn-cs"/>
              </a:rPr>
              <a:t> Conference in April 1941. A good cross-section of Negro leaders in education attended. Reports were made from each State on the economic conditions of Negroes. I tried to sum up the current conditions in this statement:</a:t>
            </a:r>
          </a:p>
          <a:p>
            <a:r>
              <a:rPr lang="en-US" sz="1200" kern="1200" dirty="0" smtClean="0">
                <a:solidFill>
                  <a:schemeClr val="tx1"/>
                </a:solidFill>
                <a:effectLst/>
                <a:latin typeface="+mn-lt"/>
                <a:ea typeface="+mn-ea"/>
                <a:cs typeface="+mn-cs"/>
              </a:rPr>
              <a:t>I a. If 13 million people starve to death, (Belief) it is because they are stupid.</a:t>
            </a:r>
          </a:p>
          <a:p>
            <a:r>
              <a:rPr lang="en-US" sz="1200" kern="1200" dirty="0" smtClean="0">
                <a:solidFill>
                  <a:schemeClr val="tx1"/>
                </a:solidFill>
                <a:effectLst/>
                <a:latin typeface="+mn-lt"/>
                <a:ea typeface="+mn-ea"/>
                <a:cs typeface="+mn-cs"/>
              </a:rPr>
              <a:t>  b. Many American Negroes today are virtually starving.</a:t>
            </a:r>
          </a:p>
          <a:p>
            <a:r>
              <a:rPr lang="en-US" sz="1200" kern="1200" dirty="0" smtClean="0">
                <a:solidFill>
                  <a:schemeClr val="tx1"/>
                </a:solidFill>
                <a:effectLst/>
                <a:latin typeface="+mn-lt"/>
                <a:ea typeface="+mn-ea"/>
                <a:cs typeface="+mn-cs"/>
              </a:rPr>
              <a:t>II a. There is no such thing as lack of useful needed work.</a:t>
            </a:r>
          </a:p>
          <a:p>
            <a:r>
              <a:rPr lang="en-US" sz="1200" kern="1200" dirty="0" smtClean="0">
                <a:solidFill>
                  <a:schemeClr val="tx1"/>
                </a:solidFill>
                <a:effectLst/>
                <a:latin typeface="+mn-lt"/>
                <a:ea typeface="+mn-ea"/>
                <a:cs typeface="+mn-cs"/>
              </a:rPr>
              <a:t>b. There is wide and dangerous lack of adequate wage and income for certain individuals.</a:t>
            </a:r>
          </a:p>
          <a:p>
            <a:r>
              <a:rPr lang="en-US" sz="1200" kern="1200" dirty="0" smtClean="0">
                <a:solidFill>
                  <a:schemeClr val="tx1"/>
                </a:solidFill>
                <a:effectLst/>
                <a:latin typeface="+mn-lt"/>
                <a:ea typeface="+mn-ea"/>
                <a:cs typeface="+mn-cs"/>
              </a:rPr>
              <a:t>III a. Facing these paradoxes the world is changing its economic organization today to meet them and is planning further change.</a:t>
            </a:r>
          </a:p>
          <a:p>
            <a:r>
              <a:rPr lang="en-US" sz="1200" kern="1200" dirty="0" smtClean="0">
                <a:solidFill>
                  <a:schemeClr val="tx1"/>
                </a:solidFill>
                <a:effectLst/>
                <a:latin typeface="+mn-lt"/>
                <a:ea typeface="+mn-ea"/>
                <a:cs typeface="+mn-cs"/>
              </a:rPr>
              <a:t>    b. We as a minority group must plan also, not in opposition but in intelligent accord with this general world planning. </a:t>
            </a:r>
          </a:p>
          <a:p>
            <a:r>
              <a:rPr lang="en-US" sz="1200" kern="1200" dirty="0" smtClean="0">
                <a:solidFill>
                  <a:schemeClr val="tx1"/>
                </a:solidFill>
                <a:effectLst/>
                <a:latin typeface="+mn-lt"/>
                <a:ea typeface="+mn-ea"/>
                <a:cs typeface="+mn-cs"/>
              </a:rPr>
              <a:t>   IV a. We must especially beware of propaganda and distortion as to the present economic conditions and changes in the world. </a:t>
            </a:r>
          </a:p>
          <a:p>
            <a:pPr lvl="0"/>
            <a:r>
              <a:rPr lang="en-US" sz="1200" kern="1200" dirty="0" smtClean="0">
                <a:solidFill>
                  <a:schemeClr val="tx1"/>
                </a:solidFill>
                <a:effectLst/>
                <a:latin typeface="+mn-lt"/>
                <a:ea typeface="+mn-ea"/>
                <a:cs typeface="+mn-cs"/>
              </a:rPr>
              <a:t>We must assume not that business enterprise and economic welfare are synonymous terms nor assume that because a business is profitable it is for that reason beneficial to the race or nation.</a:t>
            </a:r>
          </a:p>
          <a:p>
            <a:pPr lvl="0"/>
            <a:r>
              <a:rPr lang="en-US" sz="1200" kern="1200" dirty="0" smtClean="0">
                <a:solidFill>
                  <a:schemeClr val="tx1"/>
                </a:solidFill>
                <a:effectLst/>
                <a:latin typeface="+mn-lt"/>
                <a:ea typeface="+mn-ea"/>
                <a:cs typeface="+mn-cs"/>
              </a:rPr>
              <a:t>We must not assume that because racial organization cannot hire 13 million Negroes, it cannot and should not hire 13 thousand or more.</a:t>
            </a:r>
          </a:p>
          <a:p>
            <a:pPr lvl="0"/>
            <a:r>
              <a:rPr lang="en-US" sz="1200" kern="1200" dirty="0" smtClean="0">
                <a:solidFill>
                  <a:schemeClr val="tx1"/>
                </a:solidFill>
                <a:effectLst/>
                <a:latin typeface="+mn-lt"/>
                <a:ea typeface="+mn-ea"/>
                <a:cs typeface="+mn-cs"/>
              </a:rPr>
              <a:t>Because, as a minority group, we must in the main conform to the national economic patterns, is no proof that we cannot by intelligent action influence these patterns to our advantage.</a:t>
            </a:r>
          </a:p>
          <a:p>
            <a:r>
              <a:rPr lang="en-US" sz="1200" kern="1200" dirty="0" smtClean="0">
                <a:solidFill>
                  <a:schemeClr val="tx1"/>
                </a:solidFill>
                <a:effectLst/>
                <a:latin typeface="+mn-lt"/>
                <a:ea typeface="+mn-ea"/>
                <a:cs typeface="+mn-cs"/>
              </a:rPr>
              <a:t>V. a. Finally, we must get at the facts by the latest scientific technique. </a:t>
            </a:r>
          </a:p>
          <a:p>
            <a:r>
              <a:rPr lang="en-US" sz="1200" kern="1200" dirty="0" smtClean="0">
                <a:solidFill>
                  <a:schemeClr val="tx1"/>
                </a:solidFill>
                <a:effectLst/>
                <a:latin typeface="+mn-lt"/>
                <a:ea typeface="+mn-ea"/>
                <a:cs typeface="+mn-cs"/>
              </a:rPr>
              <a:t>b. We must gather, study, test, and interpret these facts.</a:t>
            </a:r>
          </a:p>
          <a:p>
            <a:r>
              <a:rPr lang="en-US" sz="1200" kern="1200" dirty="0" smtClean="0">
                <a:solidFill>
                  <a:schemeClr val="tx1"/>
                </a:solidFill>
                <a:effectLst/>
                <a:latin typeface="+mn-lt"/>
                <a:ea typeface="+mn-ea"/>
                <a:cs typeface="+mn-cs"/>
              </a:rPr>
              <a:t>C, Within limits of law and order we must experiment with and test remedies.</a:t>
            </a:r>
          </a:p>
          <a:p>
            <a:r>
              <a:rPr lang="en-US" sz="1200" kern="1200" dirty="0" smtClean="0">
                <a:solidFill>
                  <a:schemeClr val="tx1"/>
                </a:solidFill>
                <a:effectLst/>
                <a:latin typeface="+mn-lt"/>
                <a:ea typeface="+mn-ea"/>
                <a:cs typeface="+mn-cs"/>
              </a:rPr>
              <a:t>d. We must remember that the starvation of Negros in the United States benefits nobody; that full employment at a living wage for all Negroes as well as all whites is at once the greatest patriotism and greatest defense against war and evil.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 became convinced of several things: </a:t>
            </a:r>
          </a:p>
          <a:p>
            <a:r>
              <a:rPr lang="en-US" sz="1200" kern="1200" dirty="0" smtClean="0">
                <a:solidFill>
                  <a:schemeClr val="tx1"/>
                </a:solidFill>
                <a:effectLst/>
                <a:latin typeface="+mn-lt"/>
                <a:ea typeface="+mn-ea"/>
                <a:cs typeface="+mn-cs"/>
              </a:rPr>
              <a:t>First, the role of the government-supported land-grant colleges in the development of Negro education was going to be large and progressively increasing. </a:t>
            </a:r>
          </a:p>
          <a:p>
            <a:r>
              <a:rPr lang="en-US" sz="1200" kern="1200" dirty="0" smtClean="0">
                <a:solidFill>
                  <a:schemeClr val="tx1"/>
                </a:solidFill>
                <a:effectLst/>
                <a:latin typeface="+mn-lt"/>
                <a:ea typeface="+mn-ea"/>
                <a:cs typeface="+mn-cs"/>
              </a:rPr>
              <a:t>Second, the land-grant colleges needed a program for social science studies which was quite undeveloped.  </a:t>
            </a:r>
          </a:p>
          <a:p>
            <a:r>
              <a:rPr lang="en-US" sz="1200" kern="1200" dirty="0" smtClean="0">
                <a:solidFill>
                  <a:schemeClr val="tx1"/>
                </a:solidFill>
                <a:effectLst/>
                <a:latin typeface="+mn-lt"/>
                <a:ea typeface="+mn-ea"/>
                <a:cs typeface="+mn-cs"/>
              </a:rPr>
              <a:t>Third, rapid changes were taking place in the Negro ethnic group and even more momentous ones impended.</a:t>
            </a:r>
          </a:p>
          <a:p>
            <a:r>
              <a:rPr lang="en-US" sz="1200" kern="1200" dirty="0" smtClean="0">
                <a:solidFill>
                  <a:schemeClr val="tx1"/>
                </a:solidFill>
                <a:effectLst/>
                <a:latin typeface="+mn-lt"/>
                <a:ea typeface="+mn-ea"/>
                <a:cs typeface="+mn-cs"/>
              </a:rPr>
              <a:t>Fourth, The type of “social-study” should be planned to approach the total study so as complete situation, continuously photographed …measures so that our knowledge … in race relations would attain a completeness and authority that would be unquestioned.</a:t>
            </a:r>
          </a:p>
          <a:p>
            <a:r>
              <a:rPr lang="en-US" sz="1200" kern="1200" dirty="0" smtClean="0">
                <a:solidFill>
                  <a:schemeClr val="tx1"/>
                </a:solidFill>
                <a:effectLst/>
                <a:latin typeface="+mn-lt"/>
                <a:ea typeface="+mn-ea"/>
                <a:cs typeface="+mn-cs"/>
              </a:rPr>
              <a:t>Fifth, the Negro land-grant colleges, would be ideal centers of social studies in each state. Each school has proclaimed its am to be the promotion of industry and lifting the social status of Negroes.</a:t>
            </a:r>
          </a:p>
          <a:p>
            <a:r>
              <a:rPr lang="en-US" sz="1200" kern="1200" dirty="0" smtClean="0">
                <a:solidFill>
                  <a:schemeClr val="tx1"/>
                </a:solidFill>
                <a:effectLst/>
                <a:latin typeface="+mn-lt"/>
                <a:ea typeface="+mn-ea"/>
                <a:cs typeface="+mn-cs"/>
              </a:rPr>
              <a:t>Sixth, such studies to be effective must be well done and in accord with the latest scientific techniques. </a:t>
            </a:r>
          </a:p>
          <a:p>
            <a:r>
              <a:rPr lang="en-US" sz="1200" kern="1200" dirty="0" smtClean="0">
                <a:solidFill>
                  <a:schemeClr val="tx1"/>
                </a:solidFill>
                <a:effectLst/>
                <a:latin typeface="+mn-lt"/>
                <a:ea typeface="+mn-ea"/>
                <a:cs typeface="+mn-cs"/>
              </a:rPr>
              <a:t>Seventh, Negro private institution of higher learning could cooperate with the states an call to aid advice of other universities.(Howard, Fisk, Atlanta)</a:t>
            </a:r>
          </a:p>
          <a:p>
            <a:r>
              <a:rPr lang="en-US" sz="1200" kern="1200" dirty="0" smtClean="0">
                <a:solidFill>
                  <a:schemeClr val="tx1"/>
                </a:solidFill>
                <a:effectLst/>
                <a:latin typeface="+mn-lt"/>
                <a:ea typeface="+mn-ea"/>
                <a:cs typeface="+mn-cs"/>
              </a:rPr>
              <a:t>(The presidents of the Negro land-grant colleges received a proposal with favor and adopted a general plan June 12, 1942.</a:t>
            </a: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18</a:t>
            </a:fld>
            <a:endParaRPr lang="en-US"/>
          </a:p>
        </p:txBody>
      </p:sp>
    </p:spTree>
    <p:extLst>
      <p:ext uri="{BB962C8B-B14F-4D97-AF65-F5344CB8AC3E}">
        <p14:creationId xmlns:p14="http://schemas.microsoft.com/office/powerpoint/2010/main" val="17028308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Howard University, Fisk University and North Carolina College for Negroes offered me work after my retirement. For the most part it was for lectures and part-time employment. Then came an unexpected offer for me to return to the employment of the NAACP which I had helped found and from which I had resigned in 1934. I had had at various times requests to cooperate with the NAACP--to attend mass meetings, to take part in Spingarn Medal installations, to serve on committees, etc. I had steadfastly refused in order to avoid seeming to interfere in any way with an organization from which I had parted; and especially because I never had come to trust the secretary, Walter White. I wanted leisure to write and assured them that I expected no role in the executive department of the organization; that I would be glad to revive the Pan-African movement and give general attention to the foreign aspects of the race problem… The NAACP is divided into two parts with separate offices, officials, and funds, the legal department under Arthur Spingarn, as chairman and Thurgood Marshall as legal director. Walter White tried several times to interfere with their work but never succeeded. The other field of the NAACP has to do with social uplift of all sorts: education, housing, occupations, race relations, literature and arts, history, science, and social progress. Here rests the whole theory of the future of the Negro race in America.</a:t>
            </a:r>
          </a:p>
          <a:p>
            <a:r>
              <a:rPr lang="en-US" sz="1200" kern="1200" dirty="0" smtClean="0">
                <a:solidFill>
                  <a:schemeClr val="tx1"/>
                </a:solidFill>
                <a:effectLst/>
                <a:latin typeface="+mn-lt"/>
                <a:ea typeface="+mn-ea"/>
                <a:cs typeface="+mn-cs"/>
              </a:rPr>
              <a:t>I started in to do a job and was succeeding when White decided that my work interfered with his… I was not dismissed because of my radical thought or the rules of the organization. I was dismissed on the technical charge of sending to the newspapers facts about a difference of opinion between the secretary and myself over furnishing him more data for his trip to the Human Relations Conference in Paris.</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19</a:t>
            </a:fld>
            <a:endParaRPr lang="en-US"/>
          </a:p>
        </p:txBody>
      </p:sp>
    </p:spTree>
    <p:extLst>
      <p:ext uri="{BB962C8B-B14F-4D97-AF65-F5344CB8AC3E}">
        <p14:creationId xmlns:p14="http://schemas.microsoft.com/office/powerpoint/2010/main" val="2078646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AF70BA-2AF4-4FEF-8165-5AB753DDDA21}" type="slidenum">
              <a:rPr lang="en-US" smtClean="0"/>
              <a:t>2</a:t>
            </a:fld>
            <a:endParaRPr lang="en-US"/>
          </a:p>
        </p:txBody>
      </p:sp>
    </p:spTree>
    <p:extLst>
      <p:ext uri="{BB962C8B-B14F-4D97-AF65-F5344CB8AC3E}">
        <p14:creationId xmlns:p14="http://schemas.microsoft.com/office/powerpoint/2010/main" val="10857544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AF70BA-2AF4-4FEF-8165-5AB753DDDA21}" type="slidenum">
              <a:rPr lang="en-US" smtClean="0"/>
              <a:t>20</a:t>
            </a:fld>
            <a:endParaRPr lang="en-US"/>
          </a:p>
        </p:txBody>
      </p:sp>
    </p:spTree>
    <p:extLst>
      <p:ext uri="{BB962C8B-B14F-4D97-AF65-F5344CB8AC3E}">
        <p14:creationId xmlns:p14="http://schemas.microsoft.com/office/powerpoint/2010/main" val="19195448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 am not sure just when I began to feel an interest in Africa… Among Negroes of my generation there was not only little direct acquaintance or consciously inherited knowledge of Africa, but much distaste and recoil because of what the white world taught them about the Dark Continent. Notwithstanding all this, I became interested in Africa by a sort of logical deduction. I was tired of finding in newspapers, textbooks and history, fulsome lauding of white folk, and either no mention of dark peoples, or mention in disparaging and apologetic phrase. I made up my mind that it must be true that Africa had a history and destiny, and that one of my jobs was to disinter this unknown past, and help make certain a splendid future. When I returned to New York from Atlanta in 1944 to become Director of Special Research for the NAACP, it was in my mind specifically for the purpose of concentrating on study of colonial peoples and people of Negro descent throughout the world, and to revive Pan-African Congresses. </a:t>
            </a:r>
          </a:p>
          <a:p>
            <a:r>
              <a:rPr lang="en-US" sz="1200" kern="1200" dirty="0" smtClean="0">
                <a:solidFill>
                  <a:schemeClr val="tx1"/>
                </a:solidFill>
                <a:effectLst/>
                <a:latin typeface="+mn-lt"/>
                <a:ea typeface="+mn-ea"/>
                <a:cs typeface="+mn-cs"/>
              </a:rPr>
              <a:t>The Council on African Affairs was planned in London in 1939.   Then came the witch-hunting scare and the Council was put on the Attorney-General’s list of “subversive” organizations. (Paul) Robeson protested. His position was that the council was not a communist organization even if some of the supporters were. A division arose within the council… Membership fell…funds were concerned. I would consent to a celebration of my 83</a:t>
            </a:r>
            <a:r>
              <a:rPr lang="en-US" sz="120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birthday in February 1951. On February 9, 1951, I was indicted as a criminal by a grand jury for not registering as an agent of a foreign power in the peace movement.</a:t>
            </a:r>
          </a:p>
          <a:p>
            <a:r>
              <a:rPr lang="en-US" sz="1200" kern="1200" dirty="0" smtClean="0">
                <a:solidFill>
                  <a:schemeClr val="tx1"/>
                </a:solidFill>
                <a:effectLst/>
                <a:latin typeface="+mn-lt"/>
                <a:ea typeface="+mn-ea"/>
                <a:cs typeface="+mn-cs"/>
              </a:rPr>
              <a:t>My connection with the peace movement had been long. Even in my college days I had vowed never to take up arms. I wrote in </a:t>
            </a:r>
            <a:r>
              <a:rPr lang="en-US" sz="1200" i="1" kern="1200" dirty="0" smtClean="0">
                <a:solidFill>
                  <a:schemeClr val="tx1"/>
                </a:solidFill>
                <a:effectLst/>
                <a:latin typeface="+mn-lt"/>
                <a:ea typeface="+mn-ea"/>
                <a:cs typeface="+mn-cs"/>
              </a:rPr>
              <a:t>The Crisis</a:t>
            </a:r>
            <a:r>
              <a:rPr lang="en-US" sz="1200" kern="1200" dirty="0" smtClean="0">
                <a:solidFill>
                  <a:schemeClr val="tx1"/>
                </a:solidFill>
                <a:effectLst/>
                <a:latin typeface="+mn-lt"/>
                <a:ea typeface="+mn-ea"/>
                <a:cs typeface="+mn-cs"/>
              </a:rPr>
              <a:t> in 1913: Peace today, if it means anything, means the stopping of the slaughter of the weaker by the strongest in the name of Christianity and culture. </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DAF70BA-2AF4-4FEF-8165-5AB753DDDA21}" type="slidenum">
              <a:rPr lang="en-US" smtClean="0"/>
              <a:t>21</a:t>
            </a:fld>
            <a:endParaRPr lang="en-US"/>
          </a:p>
        </p:txBody>
      </p:sp>
    </p:spTree>
    <p:extLst>
      <p:ext uri="{BB962C8B-B14F-4D97-AF65-F5344CB8AC3E}">
        <p14:creationId xmlns:p14="http://schemas.microsoft.com/office/powerpoint/2010/main" val="8746604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strictly legal aspect, remember what this trial was: it…was not a question of our opinions and beliefs; it involved no question as to whether we were Communists, Socialists, Jehovah's Witnesses or Nudists; it involved no imputation of moral turpitude except in so far as it is a statutory crime to say what foreigners are saying at the command of </a:t>
            </a:r>
            <a:r>
              <a:rPr lang="en-US" sz="1200" b="0" i="0" kern="1200" dirty="0" err="1" smtClean="0">
                <a:solidFill>
                  <a:schemeClr val="tx1"/>
                </a:solidFill>
                <a:effectLst/>
                <a:latin typeface="+mn-lt"/>
                <a:ea typeface="+mn-ea"/>
                <a:cs typeface="+mn-cs"/>
              </a:rPr>
              <a:t>thoseforeigners</a:t>
            </a:r>
            <a:r>
              <a:rPr lang="en-US" sz="1200" b="0" i="0" kern="1200" dirty="0" smtClean="0">
                <a:solidFill>
                  <a:schemeClr val="tx1"/>
                </a:solidFill>
                <a:effectLst/>
                <a:latin typeface="+mn-lt"/>
                <a:ea typeface="+mn-ea"/>
                <a:cs typeface="+mn-cs"/>
              </a:rPr>
              <a:t>. The judge said:</a:t>
            </a:r>
          </a:p>
          <a:p>
            <a:r>
              <a:rPr lang="en-US" sz="1200" b="0" i="0" kern="1200" dirty="0" smtClean="0">
                <a:solidFill>
                  <a:schemeClr val="tx1"/>
                </a:solidFill>
                <a:effectLst/>
                <a:latin typeface="+mn-lt"/>
                <a:ea typeface="+mn-ea"/>
                <a:cs typeface="+mn-cs"/>
              </a:rPr>
              <a:t>"The point in this case is whether or not this organization acted as an agent or in a capacity similar to that for a foreign organization or foreign political power, whether advocating peace, advocating this, or advocating that. They can advocate the distribution of wealth; they can advocate that all redheaded men be shot. It doesn't make any difference what they advocate."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It was not even fully admitted until the third week of the trial that the government did not allege that </a:t>
            </a:r>
            <a:r>
              <a:rPr lang="en-US" sz="1200" b="0" i="0" kern="1200" dirty="0" err="1" smtClean="0">
                <a:solidFill>
                  <a:schemeClr val="tx1"/>
                </a:solidFill>
                <a:effectLst/>
                <a:latin typeface="+mn-lt"/>
                <a:ea typeface="+mn-ea"/>
                <a:cs typeface="+mn-cs"/>
              </a:rPr>
              <a:t>theSoviet</a:t>
            </a:r>
            <a:r>
              <a:rPr lang="en-US" sz="1200" b="0" i="0" kern="1200" dirty="0" smtClean="0">
                <a:solidFill>
                  <a:schemeClr val="tx1"/>
                </a:solidFill>
                <a:effectLst/>
                <a:latin typeface="+mn-lt"/>
                <a:ea typeface="+mn-ea"/>
                <a:cs typeface="+mn-cs"/>
              </a:rPr>
              <a:t> Union was the "foreign principal" accused in the indictment. It was never alleged that we had no right to advocate peace. It was only the question: were we "agents" of a foreign principal? </a:t>
            </a:r>
            <a:r>
              <a:rPr lang="en-US" dirty="0" smtClean="0"/>
              <a:t>It was a bitter experience. I bowed before the storm but I did not break. The colored children ceased to hear my name.</a:t>
            </a: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22</a:t>
            </a:fld>
            <a:endParaRPr lang="en-US"/>
          </a:p>
        </p:txBody>
      </p:sp>
    </p:spTree>
    <p:extLst>
      <p:ext uri="{BB962C8B-B14F-4D97-AF65-F5344CB8AC3E}">
        <p14:creationId xmlns:p14="http://schemas.microsoft.com/office/powerpoint/2010/main" val="10314705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 spoke at Paul Robeson's 60th birthday:</a:t>
            </a:r>
          </a:p>
          <a:p>
            <a:r>
              <a:rPr lang="en-US" sz="1200" kern="1200" dirty="0" smtClean="0">
                <a:solidFill>
                  <a:schemeClr val="tx1"/>
                </a:solidFill>
                <a:effectLst/>
                <a:latin typeface="+mn-lt"/>
                <a:ea typeface="+mn-ea"/>
                <a:cs typeface="+mn-cs"/>
              </a:rPr>
              <a:t>The persecution of Paul Robeson by the government and people of the United States during the last nine years has been one of the most contemptible happenings in modern history. Robeson has done nothing to hurt or defame this nation. He is, as all know, one of the most charming, charitable and loving of men. There is no person on earth who ever heard Robeson slander or even attack the land of his birth. Yet he had reason to despise America. He was a black man; the son of black folk whom Americans had stolen and enslaved. Even after his people's hard won and justly earned freedom, America made their lot as near a hell on earth as was possible. They discouraged, starved and insulted them. They sneered at helpless black children. Someone once said that the best punishment for Hitler would be to paint him black…and send him to the United States. This was no joke. To struggle up as a black boy in…America; to meet jeers and blows; to meet insult with silence and discrimination with a smile; to sit with fellow students who hated  you and work and play for the honor of a college that disowned you--all this was America for Paul Robeson. Yet he fought the good fight; he was despised and rejected of men; a man of sorrows and acquainted with grief and we hid as it were our faces from    him; he was despised and we esteemed him not.</a:t>
            </a:r>
          </a:p>
        </p:txBody>
      </p:sp>
      <p:sp>
        <p:nvSpPr>
          <p:cNvPr id="4" name="Slide Number Placeholder 3"/>
          <p:cNvSpPr>
            <a:spLocks noGrp="1"/>
          </p:cNvSpPr>
          <p:nvPr>
            <p:ph type="sldNum" sz="quarter" idx="10"/>
          </p:nvPr>
        </p:nvSpPr>
        <p:spPr/>
        <p:txBody>
          <a:bodyPr/>
          <a:lstStyle/>
          <a:p>
            <a:fld id="{1DAF70BA-2AF4-4FEF-8165-5AB753DDDA21}" type="slidenum">
              <a:rPr lang="en-US" smtClean="0"/>
              <a:t>23</a:t>
            </a:fld>
            <a:endParaRPr lang="en-US"/>
          </a:p>
        </p:txBody>
      </p:sp>
    </p:spTree>
    <p:extLst>
      <p:ext uri="{BB962C8B-B14F-4D97-AF65-F5344CB8AC3E}">
        <p14:creationId xmlns:p14="http://schemas.microsoft.com/office/powerpoint/2010/main" val="15602359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Tashkent, I warned Africa about borrowing capital from the West. “Boycott the export of big capital from exploiting world led by America. Refuse to buy machines, skills and comforts with cocoa, coffee, palm oil and fruit sold ridiculously low prices in exchange for imported food, liquor, refrigerators, and automobiles sold at exorbitant prices… Refuse to buy big capital from nations that cheat and overcharge. Buy of the Soviet Union and China as they grow able to sell at low prices. Save thus your own capital and drive the imperialists into bankruptcy or into socialism.</a:t>
            </a: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24</a:t>
            </a:fld>
            <a:endParaRPr lang="en-US"/>
          </a:p>
        </p:txBody>
      </p:sp>
    </p:spTree>
    <p:extLst>
      <p:ext uri="{BB962C8B-B14F-4D97-AF65-F5344CB8AC3E}">
        <p14:creationId xmlns:p14="http://schemas.microsoft.com/office/powerpoint/2010/main" val="23161666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n-US" sz="1200" dirty="0" smtClean="0">
                <a:solidFill>
                  <a:srgbClr val="333333"/>
                </a:solidFill>
                <a:effectLst/>
                <a:latin typeface="Georgia"/>
                <a:ea typeface="Calibri"/>
                <a:cs typeface="Times New Roman"/>
              </a:rPr>
              <a:t>There was a day when the world rightly called Americans honest if not crude; earning their living by hard work; telling truths not matter who it hurt; and going to war only in what they believed a just cause after nothing else seemed possible. Today we are lying, stealing, and killing. We call this by finer names: Advertising, Free Enterprise, and National Defense… We haven’t taught our children mathematics and physics. Have not taught our children to read and write or to behave like human beings and not hoodlums… with toy guns and big boys with pistols…</a:t>
            </a: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solidFill>
                  <a:srgbClr val="333333"/>
                </a:solidFill>
                <a:effectLst/>
                <a:latin typeface="Georgia"/>
                <a:ea typeface="Calibri"/>
                <a:cs typeface="Times New Roman"/>
              </a:rPr>
              <a:t> </a:t>
            </a: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solidFill>
                  <a:srgbClr val="333333"/>
                </a:solidFill>
                <a:effectLst/>
                <a:latin typeface="Georgia"/>
                <a:ea typeface="Calibri"/>
                <a:cs typeface="Times New Roman"/>
              </a:rPr>
              <a:t>Today the contradictions of American civilization are tremendous. Freedom of political discussion is difficult; elections are not free and fair. Democracy is for us to a large extent unworkable. In business there is a tremendous amount of cheating and stealing; gambling in card games, on television and on the stock exchange is widely practiced.</a:t>
            </a: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solidFill>
                  <a:srgbClr val="333333"/>
                </a:solidFill>
                <a:effectLst/>
                <a:latin typeface="Georgia"/>
                <a:ea typeface="Calibri"/>
                <a:cs typeface="Times New Roman"/>
              </a:rPr>
              <a:t>The United States is still a land of magnificent possibilities. It is still the home of noble souls and generous people but it’s selling its birthright. The United States dare not stop spending money for war. If she did her whole economy might collapse. </a:t>
            </a: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solidFill>
                  <a:srgbClr val="333333"/>
                </a:solidFill>
                <a:effectLst/>
                <a:latin typeface="Georgia"/>
                <a:ea typeface="Calibri"/>
                <a:cs typeface="Times New Roman"/>
              </a:rPr>
              <a:t> </a:t>
            </a: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solidFill>
                  <a:srgbClr val="333333"/>
                </a:solidFill>
                <a:effectLst/>
                <a:latin typeface="Georgia"/>
                <a:ea typeface="Calibri"/>
                <a:cs typeface="Times New Roman"/>
              </a:rPr>
              <a:t>We tax ourselves into poverty and crime so as to make the rich richer and the poor poorer and more evil. We know the cause of this; it is to permit our rich business interests to stop socialism and to prevent the ideals of communism from ever triumphing on earth. This aim is impossible. Socialism progresses and will progress. All we can do is to silence and jail its promoters and make war on communism. I believe in socialism. I seek a world where the ideals of communism will triumph – to each according to his need, from each according to his ability. For this I will work as long as I live.</a:t>
            </a:r>
            <a:endParaRPr lang="en-US" sz="1200" dirty="0" smtClean="0">
              <a:effectLst/>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25</a:t>
            </a:fld>
            <a:endParaRPr lang="en-US"/>
          </a:p>
        </p:txBody>
      </p:sp>
    </p:spTree>
    <p:extLst>
      <p:ext uri="{BB962C8B-B14F-4D97-AF65-F5344CB8AC3E}">
        <p14:creationId xmlns:p14="http://schemas.microsoft.com/office/powerpoint/2010/main" val="6201374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1868 (February 23): Birth at Great Barrington, Mass.</a:t>
            </a:r>
          </a:p>
          <a:p>
            <a:r>
              <a:rPr lang="en-US" sz="1200" kern="1200" dirty="0" smtClean="0">
                <a:solidFill>
                  <a:schemeClr val="tx1"/>
                </a:solidFill>
                <a:effectLst/>
                <a:latin typeface="+mn-lt"/>
                <a:ea typeface="+mn-ea"/>
                <a:cs typeface="+mn-cs"/>
              </a:rPr>
              <a:t>1883-188S: Western Massachusetts correspondent for </a:t>
            </a:r>
            <a:r>
              <a:rPr lang="en-US" sz="1200" i="1" kern="1200" dirty="0" smtClean="0">
                <a:solidFill>
                  <a:schemeClr val="tx1"/>
                </a:solidFill>
                <a:effectLst/>
                <a:latin typeface="+mn-lt"/>
                <a:ea typeface="+mn-ea"/>
                <a:cs typeface="+mn-cs"/>
              </a:rPr>
              <a:t>New York Age</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New York Globe</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Freeman</a:t>
            </a:r>
            <a:r>
              <a:rPr lang="en-US" sz="1200" kern="1200" dirty="0" smtClean="0">
                <a:solidFill>
                  <a:schemeClr val="tx1"/>
                </a:solidFill>
                <a:effectLst/>
                <a:latin typeface="+mn-lt"/>
                <a:ea typeface="+mn-ea"/>
                <a:cs typeface="+mn-cs"/>
              </a:rPr>
              <a:t>; and Great Barrington Correspondent for Spring held Republican.</a:t>
            </a:r>
          </a:p>
          <a:p>
            <a:r>
              <a:rPr lang="en-US" sz="1200" kern="1200" dirty="0" smtClean="0">
                <a:solidFill>
                  <a:schemeClr val="tx1"/>
                </a:solidFill>
                <a:effectLst/>
                <a:latin typeface="+mn-lt"/>
                <a:ea typeface="+mn-ea"/>
                <a:cs typeface="+mn-cs"/>
              </a:rPr>
              <a:t>1884: Graduates from High School in Great Barrington; valedictorian, speaker, subject: "Wendell Phillips."</a:t>
            </a:r>
          </a:p>
          <a:p>
            <a:r>
              <a:rPr lang="en-US" sz="1200" kern="1200" dirty="0" smtClean="0">
                <a:solidFill>
                  <a:schemeClr val="tx1"/>
                </a:solidFill>
                <a:effectLst/>
                <a:latin typeface="+mn-lt"/>
                <a:ea typeface="+mn-ea"/>
                <a:cs typeface="+mn-cs"/>
              </a:rPr>
              <a:t>1885-1888: Attends Fisk University, Nashville, Tenn., receiving B.A. in 1888; teaches in country schools during summers.</a:t>
            </a:r>
          </a:p>
          <a:p>
            <a:r>
              <a:rPr lang="en-US" sz="1200" kern="1200" dirty="0" smtClean="0">
                <a:solidFill>
                  <a:schemeClr val="tx1"/>
                </a:solidFill>
                <a:effectLst/>
                <a:latin typeface="+mn-lt"/>
                <a:ea typeface="+mn-ea"/>
                <a:cs typeface="+mn-cs"/>
              </a:rPr>
              <a:t>1887-1888: Chief editor of the </a:t>
            </a:r>
            <a:r>
              <a:rPr lang="en-US" sz="1200" i="1" kern="1200" dirty="0" smtClean="0">
                <a:solidFill>
                  <a:schemeClr val="tx1"/>
                </a:solidFill>
                <a:effectLst/>
                <a:latin typeface="+mn-lt"/>
                <a:ea typeface="+mn-ea"/>
                <a:cs typeface="+mn-cs"/>
              </a:rPr>
              <a:t>Fisk Herald</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1888: Enters Harvard as a junior.</a:t>
            </a:r>
          </a:p>
          <a:p>
            <a:r>
              <a:rPr lang="en-US" sz="1200" kern="1200" dirty="0" smtClean="0">
                <a:solidFill>
                  <a:schemeClr val="tx1"/>
                </a:solidFill>
                <a:effectLst/>
                <a:latin typeface="+mn-lt"/>
                <a:ea typeface="+mn-ea"/>
                <a:cs typeface="+mn-cs"/>
              </a:rPr>
              <a:t>1890: Graduates, B.A., </a:t>
            </a:r>
            <a:r>
              <a:rPr lang="en-US" sz="1200" i="1" kern="1200" dirty="0" smtClean="0">
                <a:solidFill>
                  <a:schemeClr val="tx1"/>
                </a:solidFill>
                <a:effectLst/>
                <a:latin typeface="+mn-lt"/>
                <a:ea typeface="+mn-ea"/>
                <a:cs typeface="+mn-cs"/>
              </a:rPr>
              <a:t>cum laude</a:t>
            </a:r>
            <a:r>
              <a:rPr lang="en-US" sz="1200" kern="1200" dirty="0" smtClean="0">
                <a:solidFill>
                  <a:schemeClr val="tx1"/>
                </a:solidFill>
                <a:effectLst/>
                <a:latin typeface="+mn-lt"/>
                <a:ea typeface="+mn-ea"/>
                <a:cs typeface="+mn-cs"/>
              </a:rPr>
              <a:t> in a Harvard class of300, is one of six Commencement speakers, subject: "Jefferson Davis: Representative of Civilization"; attracts national attention.</a:t>
            </a:r>
          </a:p>
          <a:p>
            <a:r>
              <a:rPr lang="en-US" sz="1200" kern="1200" dirty="0" smtClean="0">
                <a:solidFill>
                  <a:schemeClr val="tx1"/>
                </a:solidFill>
                <a:effectLst/>
                <a:latin typeface="+mn-lt"/>
                <a:ea typeface="+mn-ea"/>
                <a:cs typeface="+mn-cs"/>
              </a:rPr>
              <a:t>1892: Awarded, after considerable effort, a Slater Fund Fellowship for Graduate Study abroad.</a:t>
            </a:r>
          </a:p>
          <a:p>
            <a:r>
              <a:rPr lang="en-US" sz="1200" kern="1200" dirty="0" smtClean="0">
                <a:solidFill>
                  <a:schemeClr val="tx1"/>
                </a:solidFill>
                <a:effectLst/>
                <a:latin typeface="+mn-lt"/>
                <a:ea typeface="+mn-ea"/>
                <a:cs typeface="+mn-cs"/>
              </a:rPr>
              <a:t>1892-1894: Graduate student, mostly history and economics, at University of Berlin; also considerable travel in Europe.</a:t>
            </a:r>
          </a:p>
          <a:p>
            <a:r>
              <a:rPr lang="en-US" sz="1200" kern="1200" dirty="0" smtClean="0">
                <a:solidFill>
                  <a:schemeClr val="tx1"/>
                </a:solidFill>
                <a:effectLst/>
                <a:latin typeface="+mn-lt"/>
                <a:ea typeface="+mn-ea"/>
                <a:cs typeface="+mn-cs"/>
              </a:rPr>
              <a:t>1894-1896: Professor of Greek and Latin, Wilberforce University, Ohio.</a:t>
            </a:r>
          </a:p>
          <a:p>
            <a:r>
              <a:rPr lang="en-US" sz="1200" kern="1200" dirty="0" smtClean="0">
                <a:solidFill>
                  <a:schemeClr val="tx1"/>
                </a:solidFill>
                <a:effectLst/>
                <a:latin typeface="+mn-lt"/>
                <a:ea typeface="+mn-ea"/>
                <a:cs typeface="+mn-cs"/>
              </a:rPr>
              <a:t>1896: Ph.D. degree from Harvard University.</a:t>
            </a:r>
          </a:p>
          <a:p>
            <a:r>
              <a:rPr lang="en-US" sz="1200" kern="1200" dirty="0" smtClean="0">
                <a:solidFill>
                  <a:schemeClr val="tx1"/>
                </a:solidFill>
                <a:effectLst/>
                <a:latin typeface="+mn-lt"/>
                <a:ea typeface="+mn-ea"/>
                <a:cs typeface="+mn-cs"/>
              </a:rPr>
              <a:t>18961897: Assistant Instructor in Sociology, University of Pennsylvania.</a:t>
            </a:r>
          </a:p>
          <a:p>
            <a:r>
              <a:rPr lang="en-US" sz="1200" kern="1200" dirty="0" smtClean="0">
                <a:solidFill>
                  <a:schemeClr val="tx1"/>
                </a:solidFill>
                <a:effectLst/>
                <a:latin typeface="+mn-lt"/>
                <a:ea typeface="+mn-ea"/>
                <a:cs typeface="+mn-cs"/>
              </a:rPr>
              <a:t>1897-1910: Professor of Economics and History, Atlanta University.</a:t>
            </a:r>
          </a:p>
          <a:p>
            <a:r>
              <a:rPr lang="en-US" sz="1200" kern="1200" dirty="0" smtClean="0">
                <a:solidFill>
                  <a:schemeClr val="tx1"/>
                </a:solidFill>
                <a:effectLst/>
                <a:latin typeface="+mn-lt"/>
                <a:ea typeface="+mn-ea"/>
                <a:cs typeface="+mn-cs"/>
              </a:rPr>
              <a:t>1897-1911: Organizer of the annual Atlanta University Studies of the Negro Problem; editor of their Annual Publications.</a:t>
            </a:r>
          </a:p>
          <a:p>
            <a:r>
              <a:rPr lang="en-US" sz="1200" kern="1200" dirty="0" smtClean="0">
                <a:solidFill>
                  <a:schemeClr val="tx1"/>
                </a:solidFill>
                <a:effectLst/>
                <a:latin typeface="+mn-lt"/>
                <a:ea typeface="+mn-ea"/>
                <a:cs typeface="+mn-cs"/>
              </a:rPr>
              <a:t>1900: Secretary, First Pan-African Conference in England.</a:t>
            </a:r>
          </a:p>
          <a:p>
            <a:r>
              <a:rPr lang="en-US" sz="1200" kern="1200" dirty="0" smtClean="0">
                <a:solidFill>
                  <a:schemeClr val="tx1"/>
                </a:solidFill>
                <a:effectLst/>
                <a:latin typeface="+mn-lt"/>
                <a:ea typeface="+mn-ea"/>
                <a:cs typeface="+mn-cs"/>
              </a:rPr>
              <a:t>1905-1909: Founder and General Secretary of The Niagara Movement.</a:t>
            </a:r>
          </a:p>
          <a:p>
            <a:r>
              <a:rPr lang="en-US" sz="1200" kern="1200" dirty="0" smtClean="0">
                <a:solidFill>
                  <a:schemeClr val="tx1"/>
                </a:solidFill>
                <a:effectLst/>
                <a:latin typeface="+mn-lt"/>
                <a:ea typeface="+mn-ea"/>
                <a:cs typeface="+mn-cs"/>
              </a:rPr>
              <a:t>1906: Founder and editor of </a:t>
            </a:r>
            <a:r>
              <a:rPr lang="en-US" sz="1200" i="1" kern="1200" dirty="0" smtClean="0">
                <a:solidFill>
                  <a:schemeClr val="tx1"/>
                </a:solidFill>
                <a:effectLst/>
                <a:latin typeface="+mn-lt"/>
                <a:ea typeface="+mn-ea"/>
                <a:cs typeface="+mn-cs"/>
              </a:rPr>
              <a:t>The Moon</a:t>
            </a:r>
            <a:r>
              <a:rPr lang="en-US" sz="1200" kern="1200" dirty="0" smtClean="0">
                <a:solidFill>
                  <a:schemeClr val="tx1"/>
                </a:solidFill>
                <a:effectLst/>
                <a:latin typeface="+mn-lt"/>
                <a:ea typeface="+mn-ea"/>
                <a:cs typeface="+mn-cs"/>
              </a:rPr>
              <a:t>, published in Tennessee.</a:t>
            </a:r>
          </a:p>
          <a:p>
            <a:r>
              <a:rPr lang="en-US" sz="1200" kern="1200" dirty="0" smtClean="0">
                <a:solidFill>
                  <a:schemeClr val="tx1"/>
                </a:solidFill>
                <a:effectLst/>
                <a:latin typeface="+mn-lt"/>
                <a:ea typeface="+mn-ea"/>
                <a:cs typeface="+mn-cs"/>
              </a:rPr>
              <a:t>1907-1910: Chief founder and an editor of </a:t>
            </a:r>
            <a:r>
              <a:rPr lang="en-US" sz="1200" i="1" kern="1200" dirty="0" smtClean="0">
                <a:solidFill>
                  <a:schemeClr val="tx1"/>
                </a:solidFill>
                <a:effectLst/>
                <a:latin typeface="+mn-lt"/>
                <a:ea typeface="+mn-ea"/>
                <a:cs typeface="+mn-cs"/>
              </a:rPr>
              <a:t>The Horizon</a:t>
            </a:r>
            <a:r>
              <a:rPr lang="en-US" sz="1200" kern="1200" dirty="0" smtClean="0">
                <a:solidFill>
                  <a:schemeClr val="tx1"/>
                </a:solidFill>
                <a:effectLst/>
                <a:latin typeface="+mn-lt"/>
                <a:ea typeface="+mn-ea"/>
                <a:cs typeface="+mn-cs"/>
              </a:rPr>
              <a:t>, published in Washington, D.C.</a:t>
            </a:r>
          </a:p>
          <a:p>
            <a:r>
              <a:rPr lang="en-US" sz="1200" kern="1200" dirty="0" smtClean="0">
                <a:solidFill>
                  <a:schemeClr val="tx1"/>
                </a:solidFill>
                <a:effectLst/>
                <a:latin typeface="+mn-lt"/>
                <a:ea typeface="+mn-ea"/>
                <a:cs typeface="+mn-cs"/>
              </a:rPr>
              <a:t>1909: Among original founders and incorporators of The National Association for the Advancement of Colored People (NAACP).</a:t>
            </a:r>
          </a:p>
          <a:p>
            <a:r>
              <a:rPr lang="en-US" sz="1200" kern="1200" dirty="0" smtClean="0">
                <a:solidFill>
                  <a:schemeClr val="tx1"/>
                </a:solidFill>
                <a:effectLst/>
                <a:latin typeface="+mn-lt"/>
                <a:ea typeface="+mn-ea"/>
                <a:cs typeface="+mn-cs"/>
              </a:rPr>
              <a:t>1910-1934: Director of Publicity and Research, Member, Board of Directors, NAACP.</a:t>
            </a:r>
          </a:p>
          <a:p>
            <a:r>
              <a:rPr lang="en-US" sz="1200" kern="1200" dirty="0" smtClean="0">
                <a:solidFill>
                  <a:schemeClr val="tx1"/>
                </a:solidFill>
                <a:effectLst/>
                <a:latin typeface="+mn-lt"/>
                <a:ea typeface="+mn-ea"/>
                <a:cs typeface="+mn-cs"/>
              </a:rPr>
              <a:t>1910: Founder and editor of </a:t>
            </a:r>
            <a:r>
              <a:rPr lang="en-US" sz="1200" i="1" kern="1200" dirty="0" smtClean="0">
                <a:solidFill>
                  <a:schemeClr val="tx1"/>
                </a:solidFill>
                <a:effectLst/>
                <a:latin typeface="+mn-lt"/>
                <a:ea typeface="+mn-ea"/>
                <a:cs typeface="+mn-cs"/>
              </a:rPr>
              <a:t>The Crisis</a:t>
            </a:r>
            <a:r>
              <a:rPr lang="en-US" sz="1200" kern="1200" dirty="0" smtClean="0">
                <a:solidFill>
                  <a:schemeClr val="tx1"/>
                </a:solidFill>
                <a:effectLst/>
                <a:latin typeface="+mn-lt"/>
                <a:ea typeface="+mn-ea"/>
                <a:cs typeface="+mn-cs"/>
              </a:rPr>
              <a:t> (until 1934); joins Socialist Party.</a:t>
            </a:r>
          </a:p>
          <a:p>
            <a:r>
              <a:rPr lang="en-US" sz="1200" kern="1200" dirty="0" smtClean="0">
                <a:solidFill>
                  <a:schemeClr val="tx1"/>
                </a:solidFill>
                <a:effectLst/>
                <a:latin typeface="+mn-lt"/>
                <a:ea typeface="+mn-ea"/>
                <a:cs typeface="+mn-cs"/>
              </a:rPr>
              <a:t>1911: Participates in First Universal Races Congress in England.</a:t>
            </a:r>
          </a:p>
          <a:p>
            <a:r>
              <a:rPr lang="en-US" sz="1200" kern="1200" dirty="0" smtClean="0">
                <a:solidFill>
                  <a:schemeClr val="tx1"/>
                </a:solidFill>
                <a:effectLst/>
                <a:latin typeface="+mn-lt"/>
                <a:ea typeface="+mn-ea"/>
                <a:cs typeface="+mn-cs"/>
              </a:rPr>
              <a:t>1912: Supports Woodrow Wilson in Presidential campaign; helps organize first significant Negro breakaway from Republican Party; resigns from Socialist Party.</a:t>
            </a:r>
          </a:p>
          <a:p>
            <a:r>
              <a:rPr lang="en-US" sz="1200" kern="1200" dirty="0" smtClean="0">
                <a:solidFill>
                  <a:schemeClr val="tx1"/>
                </a:solidFill>
                <a:effectLst/>
                <a:latin typeface="+mn-lt"/>
                <a:ea typeface="+mn-ea"/>
                <a:cs typeface="+mn-cs"/>
              </a:rPr>
              <a:t>1913: Joins Editorial Board of </a:t>
            </a:r>
            <a:r>
              <a:rPr lang="en-US" sz="1200" i="1" kern="1200" dirty="0" smtClean="0">
                <a:solidFill>
                  <a:schemeClr val="tx1"/>
                </a:solidFill>
                <a:effectLst/>
                <a:latin typeface="+mn-lt"/>
                <a:ea typeface="+mn-ea"/>
                <a:cs typeface="+mn-cs"/>
              </a:rPr>
              <a:t>The New Review</a:t>
            </a:r>
            <a:r>
              <a:rPr lang="en-US" sz="1200" kern="1200" dirty="0" smtClean="0">
                <a:solidFill>
                  <a:schemeClr val="tx1"/>
                </a:solidFill>
                <a:effectLst/>
                <a:latin typeface="+mn-lt"/>
                <a:ea typeface="+mn-ea"/>
                <a:cs typeface="+mn-cs"/>
              </a:rPr>
              <a:t>, a radical. </a:t>
            </a:r>
            <a:r>
              <a:rPr lang="en-US" sz="1200" kern="1200" dirty="0" err="1" smtClean="0">
                <a:solidFill>
                  <a:schemeClr val="tx1"/>
                </a:solidFill>
                <a:effectLst/>
                <a:latin typeface="+mn-lt"/>
                <a:ea typeface="+mn-ea"/>
                <a:cs typeface="+mn-cs"/>
              </a:rPr>
              <a:t>socialst</a:t>
            </a:r>
            <a:r>
              <a:rPr lang="en-US" sz="1200" kern="1200" dirty="0" smtClean="0">
                <a:solidFill>
                  <a:schemeClr val="tx1"/>
                </a:solidFill>
                <a:effectLst/>
                <a:latin typeface="+mn-lt"/>
                <a:ea typeface="+mn-ea"/>
                <a:cs typeface="+mn-cs"/>
              </a:rPr>
              <a:t>-oriented magazine published in New York City.</a:t>
            </a:r>
          </a:p>
          <a:p>
            <a:r>
              <a:rPr lang="en-US" sz="1200" kern="1200" dirty="0" smtClean="0">
                <a:solidFill>
                  <a:schemeClr val="tx1"/>
                </a:solidFill>
                <a:effectLst/>
                <a:latin typeface="+mn-lt"/>
                <a:ea typeface="+mn-ea"/>
                <a:cs typeface="+mn-cs"/>
              </a:rPr>
              <a:t>1917-1918: Supports U.S. entry into World War; fights maltreatment of Negro troops; leads in efforts to enroll Negro officers; leads massive Silent Protest Parade (1917) down Fifth Avenue, New York City, against lynching and </a:t>
            </a:r>
            <a:r>
              <a:rPr lang="en-US" sz="1200" kern="1200" dirty="0" err="1" smtClean="0">
                <a:solidFill>
                  <a:schemeClr val="tx1"/>
                </a:solidFill>
                <a:effectLst/>
                <a:latin typeface="+mn-lt"/>
                <a:ea typeface="+mn-ea"/>
                <a:cs typeface="+mn-cs"/>
              </a:rPr>
              <a:t>jim</a:t>
            </a:r>
            <a:r>
              <a:rPr lang="en-US" sz="1200" kern="1200" dirty="0" smtClean="0">
                <a:solidFill>
                  <a:schemeClr val="tx1"/>
                </a:solidFill>
                <a:effectLst/>
                <a:latin typeface="+mn-lt"/>
                <a:ea typeface="+mn-ea"/>
                <a:cs typeface="+mn-cs"/>
              </a:rPr>
              <a:t>-crow.</a:t>
            </a:r>
          </a:p>
          <a:p>
            <a:r>
              <a:rPr lang="en-US" sz="1200" kern="1200" dirty="0" smtClean="0">
                <a:solidFill>
                  <a:schemeClr val="tx1"/>
                </a:solidFill>
                <a:effectLst/>
                <a:latin typeface="+mn-lt"/>
                <a:ea typeface="+mn-ea"/>
                <a:cs typeface="+mn-cs"/>
              </a:rPr>
              <a:t>1919: Investigates, for NAACP, racist treatment of Negro troops in Europe; exposure creates international sensation. Chief organizer of Modern Pan-African Movement, with First Conference held in Paris.</a:t>
            </a: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26</a:t>
            </a:fld>
            <a:endParaRPr lang="en-US"/>
          </a:p>
        </p:txBody>
      </p:sp>
    </p:spTree>
    <p:extLst>
      <p:ext uri="{BB962C8B-B14F-4D97-AF65-F5344CB8AC3E}">
        <p14:creationId xmlns:p14="http://schemas.microsoft.com/office/powerpoint/2010/main" val="20649061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1920: Leader in exposing role of U.S. in Haiti.</a:t>
            </a:r>
          </a:p>
          <a:p>
            <a:r>
              <a:rPr lang="en-US" sz="1200" kern="1200" dirty="0" smtClean="0">
                <a:solidFill>
                  <a:schemeClr val="tx1"/>
                </a:solidFill>
                <a:effectLst/>
                <a:latin typeface="+mn-lt"/>
                <a:ea typeface="+mn-ea"/>
                <a:cs typeface="+mn-cs"/>
              </a:rPr>
              <a:t>1920-1921: Founder and editor of </a:t>
            </a:r>
            <a:r>
              <a:rPr lang="en-US" sz="1200" i="1" kern="1200" dirty="0" smtClean="0">
                <a:solidFill>
                  <a:schemeClr val="tx1"/>
                </a:solidFill>
                <a:effectLst/>
                <a:latin typeface="+mn-lt"/>
                <a:ea typeface="+mn-ea"/>
                <a:cs typeface="+mn-cs"/>
              </a:rPr>
              <a:t>The Brownies' Book</a:t>
            </a:r>
            <a:r>
              <a:rPr lang="en-US" sz="1200" kern="1200" dirty="0" smtClean="0">
                <a:solidFill>
                  <a:schemeClr val="tx1"/>
                </a:solidFill>
                <a:effectLst/>
                <a:latin typeface="+mn-lt"/>
                <a:ea typeface="+mn-ea"/>
                <a:cs typeface="+mn-cs"/>
              </a:rPr>
              <a:t>, a magazine for children.</a:t>
            </a:r>
          </a:p>
          <a:p>
            <a:r>
              <a:rPr lang="en-US" sz="1200" kern="1200" dirty="0" smtClean="0">
                <a:solidFill>
                  <a:schemeClr val="tx1"/>
                </a:solidFill>
                <a:effectLst/>
                <a:latin typeface="+mn-lt"/>
                <a:ea typeface="+mn-ea"/>
                <a:cs typeface="+mn-cs"/>
              </a:rPr>
              <a:t>1921: Second Pan-African Congress, London, Brussels and Paris.</a:t>
            </a:r>
          </a:p>
          <a:p>
            <a:r>
              <a:rPr lang="en-US" sz="1200" kern="1200" dirty="0" smtClean="0">
                <a:solidFill>
                  <a:schemeClr val="tx1"/>
                </a:solidFill>
                <a:effectLst/>
                <a:latin typeface="+mn-lt"/>
                <a:ea typeface="+mn-ea"/>
                <a:cs typeface="+mn-cs"/>
              </a:rPr>
              <a:t>1923: Spingarn Medalist; Special Minister Plenipotentiary and Envoy Extraordinary Representing the United States at Inauguration of President of Liberia; Third Pan-African Congress in London, Paris and Lisbon.</a:t>
            </a:r>
          </a:p>
          <a:p>
            <a:r>
              <a:rPr lang="en-US" sz="1200" kern="1200" dirty="0" smtClean="0">
                <a:solidFill>
                  <a:schemeClr val="tx1"/>
                </a:solidFill>
                <a:effectLst/>
                <a:latin typeface="+mn-lt"/>
                <a:ea typeface="+mn-ea"/>
                <a:cs typeface="+mn-cs"/>
              </a:rPr>
              <a:t>1926: First and extensive visit to the Soviet Union.</a:t>
            </a:r>
          </a:p>
          <a:p>
            <a:r>
              <a:rPr lang="en-US" sz="1200" kern="1200" dirty="0" smtClean="0">
                <a:solidFill>
                  <a:schemeClr val="tx1"/>
                </a:solidFill>
                <a:effectLst/>
                <a:latin typeface="+mn-lt"/>
                <a:ea typeface="+mn-ea"/>
                <a:cs typeface="+mn-cs"/>
              </a:rPr>
              <a:t>1927: Leader in so-called "Negro Renaissance" Movement; founds the Negro Theatre in Harlem called the "</a:t>
            </a:r>
            <a:r>
              <a:rPr lang="en-US" sz="1200" kern="1200" dirty="0" err="1" smtClean="0">
                <a:solidFill>
                  <a:schemeClr val="tx1"/>
                </a:solidFill>
                <a:effectLst/>
                <a:latin typeface="+mn-lt"/>
                <a:ea typeface="+mn-ea"/>
                <a:cs typeface="+mn-cs"/>
              </a:rPr>
              <a:t>Krigwa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Players";Fourth</a:t>
            </a:r>
            <a:r>
              <a:rPr lang="en-US" sz="1200" kern="1200" dirty="0" smtClean="0">
                <a:solidFill>
                  <a:schemeClr val="tx1"/>
                </a:solidFill>
                <a:effectLst/>
                <a:latin typeface="+mn-lt"/>
                <a:ea typeface="+mn-ea"/>
                <a:cs typeface="+mn-cs"/>
              </a:rPr>
              <a:t> Pan-African Congress in New York.</a:t>
            </a:r>
          </a:p>
          <a:p>
            <a:r>
              <a:rPr lang="en-US" sz="1200" kern="1200" dirty="0" smtClean="0">
                <a:solidFill>
                  <a:schemeClr val="tx1"/>
                </a:solidFill>
                <a:effectLst/>
                <a:latin typeface="+mn-lt"/>
                <a:ea typeface="+mn-ea"/>
                <a:cs typeface="+mn-cs"/>
              </a:rPr>
              <a:t>1933: Leading force in undertaking to produce an </a:t>
            </a:r>
            <a:r>
              <a:rPr lang="en-US" sz="1200" i="1" kern="1200" dirty="0" smtClean="0">
                <a:solidFill>
                  <a:schemeClr val="tx1"/>
                </a:solidFill>
                <a:effectLst/>
                <a:latin typeface="+mn-lt"/>
                <a:ea typeface="+mn-ea"/>
                <a:cs typeface="+mn-cs"/>
              </a:rPr>
              <a:t>Encyclopedia of the Negro</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1934: Resigns from </a:t>
            </a:r>
            <a:r>
              <a:rPr lang="en-US" sz="1200" i="1" kern="1200" dirty="0" smtClean="0">
                <a:solidFill>
                  <a:schemeClr val="tx1"/>
                </a:solidFill>
                <a:effectLst/>
                <a:latin typeface="+mn-lt"/>
                <a:ea typeface="+mn-ea"/>
                <a:cs typeface="+mn-cs"/>
              </a:rPr>
              <a:t>The Crisis</a:t>
            </a:r>
            <a:r>
              <a:rPr lang="en-US" sz="1200" kern="1200" dirty="0" smtClean="0">
                <a:solidFill>
                  <a:schemeClr val="tx1"/>
                </a:solidFill>
                <a:effectLst/>
                <a:latin typeface="+mn-lt"/>
                <a:ea typeface="+mn-ea"/>
                <a:cs typeface="+mn-cs"/>
              </a:rPr>
              <a:t> and Board of NAACP.</a:t>
            </a:r>
          </a:p>
          <a:p>
            <a:r>
              <a:rPr lang="en-US" sz="1200" kern="1200" dirty="0" smtClean="0">
                <a:solidFill>
                  <a:schemeClr val="tx1"/>
                </a:solidFill>
                <a:effectLst/>
                <a:latin typeface="+mn-lt"/>
                <a:ea typeface="+mn-ea"/>
                <a:cs typeface="+mn-cs"/>
              </a:rPr>
              <a:t>1934-1944: Chairman, Department of Sociology, Atlanta University.</a:t>
            </a:r>
          </a:p>
          <a:p>
            <a:r>
              <a:rPr lang="en-US" sz="1200" kern="1200" dirty="0" smtClean="0">
                <a:solidFill>
                  <a:schemeClr val="tx1"/>
                </a:solidFill>
                <a:effectLst/>
                <a:latin typeface="+mn-lt"/>
                <a:ea typeface="+mn-ea"/>
                <a:cs typeface="+mn-cs"/>
              </a:rPr>
              <a:t>1936: Trip around the world.</a:t>
            </a:r>
          </a:p>
          <a:p>
            <a:r>
              <a:rPr lang="en-US" sz="1200" kern="1200" dirty="0" smtClean="0">
                <a:solidFill>
                  <a:schemeClr val="tx1"/>
                </a:solidFill>
                <a:effectLst/>
                <a:latin typeface="+mn-lt"/>
                <a:ea typeface="+mn-ea"/>
                <a:cs typeface="+mn-cs"/>
              </a:rPr>
              <a:t>1940: Founder and editor (to 1944) of </a:t>
            </a:r>
            <a:r>
              <a:rPr lang="en-US" sz="1200" i="1" kern="1200" dirty="0" err="1" smtClean="0">
                <a:solidFill>
                  <a:schemeClr val="tx1"/>
                </a:solidFill>
                <a:effectLst/>
                <a:latin typeface="+mn-lt"/>
                <a:ea typeface="+mn-ea"/>
                <a:cs typeface="+mn-cs"/>
              </a:rPr>
              <a:t>Phylon</a:t>
            </a:r>
            <a:r>
              <a:rPr lang="en-US" sz="1200" kern="1200" dirty="0" smtClean="0">
                <a:solidFill>
                  <a:schemeClr val="tx1"/>
                </a:solidFill>
                <a:effectLst/>
                <a:latin typeface="+mn-lt"/>
                <a:ea typeface="+mn-ea"/>
                <a:cs typeface="+mn-cs"/>
              </a:rPr>
              <a:t> Magazine, Atlanta.</a:t>
            </a:r>
          </a:p>
          <a:p>
            <a:r>
              <a:rPr lang="en-US" sz="1200" kern="1200" dirty="0" smtClean="0">
                <a:solidFill>
                  <a:schemeClr val="tx1"/>
                </a:solidFill>
                <a:effectLst/>
                <a:latin typeface="+mn-lt"/>
                <a:ea typeface="+mn-ea"/>
                <a:cs typeface="+mn-cs"/>
              </a:rPr>
              <a:t>1943: Organizer, First Conference of Negro Land-Grant Colleges.</a:t>
            </a:r>
          </a:p>
          <a:p>
            <a:r>
              <a:rPr lang="en-US" sz="1200" kern="1200" dirty="0" smtClean="0">
                <a:solidFill>
                  <a:schemeClr val="tx1"/>
                </a:solidFill>
                <a:effectLst/>
                <a:latin typeface="+mn-lt"/>
                <a:ea typeface="+mn-ea"/>
                <a:cs typeface="+mn-cs"/>
              </a:rPr>
              <a:t>1944: Extended visits to Haiti and Cuba.</a:t>
            </a:r>
          </a:p>
          <a:p>
            <a:r>
              <a:rPr lang="en-US" sz="1200" kern="1200" dirty="0" smtClean="0">
                <a:solidFill>
                  <a:schemeClr val="tx1"/>
                </a:solidFill>
                <a:effectLst/>
                <a:latin typeface="+mn-lt"/>
                <a:ea typeface="+mn-ea"/>
                <a:cs typeface="+mn-cs"/>
              </a:rPr>
              <a:t>1944: Returns to NAACP as Director of Special Research; holds this position to 1948.</a:t>
            </a:r>
          </a:p>
          <a:p>
            <a:r>
              <a:rPr lang="en-US" sz="1200" kern="1200" dirty="0" smtClean="0">
                <a:solidFill>
                  <a:schemeClr val="tx1"/>
                </a:solidFill>
                <a:effectLst/>
                <a:latin typeface="+mn-lt"/>
                <a:ea typeface="+mn-ea"/>
                <a:cs typeface="+mn-cs"/>
              </a:rPr>
              <a:t>1945: With Walter White, accredited from the NAACP as Consultant to Founding Convention of United Nations; seeks firm anti-colonial commitment on part of the United States; presides at 5th Pan-African Congress in Manchester, England.</a:t>
            </a:r>
          </a:p>
          <a:p>
            <a:r>
              <a:rPr lang="en-US" sz="1200" kern="1200" dirty="0" smtClean="0">
                <a:solidFill>
                  <a:schemeClr val="tx1"/>
                </a:solidFill>
                <a:effectLst/>
                <a:latin typeface="+mn-lt"/>
                <a:ea typeface="+mn-ea"/>
                <a:cs typeface="+mn-cs"/>
              </a:rPr>
              <a:t>1947: Edits, on behalf of NAACP, and presents to the UN, "An Appeal to the World," protesting </a:t>
            </a:r>
            <a:r>
              <a:rPr lang="en-US" sz="1200" kern="1200" dirty="0" err="1" smtClean="0">
                <a:solidFill>
                  <a:schemeClr val="tx1"/>
                </a:solidFill>
                <a:effectLst/>
                <a:latin typeface="+mn-lt"/>
                <a:ea typeface="+mn-ea"/>
                <a:cs typeface="+mn-cs"/>
              </a:rPr>
              <a:t>jim</a:t>
            </a:r>
            <a:r>
              <a:rPr lang="en-US" sz="1200" kern="1200" dirty="0" smtClean="0">
                <a:solidFill>
                  <a:schemeClr val="tx1"/>
                </a:solidFill>
                <a:effectLst/>
                <a:latin typeface="+mn-lt"/>
                <a:ea typeface="+mn-ea"/>
                <a:cs typeface="+mn-cs"/>
              </a:rPr>
              <a:t> crow in the United States.</a:t>
            </a:r>
          </a:p>
          <a:p>
            <a:r>
              <a:rPr lang="en-US" sz="1200" kern="1200" dirty="0" smtClean="0">
                <a:solidFill>
                  <a:schemeClr val="tx1"/>
                </a:solidFill>
                <a:effectLst/>
                <a:latin typeface="+mn-lt"/>
                <a:ea typeface="+mn-ea"/>
                <a:cs typeface="+mn-cs"/>
              </a:rPr>
              <a:t>1948: Co-Chairman, Council on African Affairs.</a:t>
            </a:r>
          </a:p>
          <a:p>
            <a:r>
              <a:rPr lang="en-US" sz="1200" kern="1200" dirty="0" smtClean="0">
                <a:solidFill>
                  <a:schemeClr val="tx1"/>
                </a:solidFill>
                <a:effectLst/>
                <a:latin typeface="+mn-lt"/>
                <a:ea typeface="+mn-ea"/>
                <a:cs typeface="+mn-cs"/>
              </a:rPr>
              <a:t>1949: Helps organize, Cultural and Scientific Conference for World Peace, New York City; attends Paris Peace Congress; attends Moscow Peace Congress.</a:t>
            </a:r>
          </a:p>
          <a:p>
            <a:r>
              <a:rPr lang="en-US" sz="1200" kern="1200" dirty="0" smtClean="0">
                <a:solidFill>
                  <a:schemeClr val="tx1"/>
                </a:solidFill>
                <a:effectLst/>
                <a:latin typeface="+mn-lt"/>
                <a:ea typeface="+mn-ea"/>
                <a:cs typeface="+mn-cs"/>
              </a:rPr>
              <a:t>1950: Chairman, Peace Information Center; candidate in New York for U.S. Senator, Progressive Party.</a:t>
            </a:r>
          </a:p>
          <a:p>
            <a:r>
              <a:rPr lang="en-US" sz="1200" kern="1200" dirty="0" smtClean="0">
                <a:solidFill>
                  <a:schemeClr val="tx1"/>
                </a:solidFill>
                <a:effectLst/>
                <a:latin typeface="+mn-lt"/>
                <a:ea typeface="+mn-ea"/>
                <a:cs typeface="+mn-cs"/>
              </a:rPr>
              <a:t>1950-1951: Indictment, trial and acquittal on charge of "unregistered foreign agent" in connection with leadership of Peace Information Center.</a:t>
            </a:r>
          </a:p>
          <a:p>
            <a:r>
              <a:rPr lang="en-US" sz="1200" kern="1200" dirty="0" smtClean="0">
                <a:solidFill>
                  <a:schemeClr val="tx1"/>
                </a:solidFill>
                <a:effectLst/>
                <a:latin typeface="+mn-lt"/>
                <a:ea typeface="+mn-ea"/>
                <a:cs typeface="+mn-cs"/>
              </a:rPr>
              <a:t>1958-1959: Extensive journeys, especially to USSR and China.</a:t>
            </a:r>
          </a:p>
          <a:p>
            <a:r>
              <a:rPr lang="en-US" sz="1200" kern="1200" dirty="0" smtClean="0">
                <a:solidFill>
                  <a:schemeClr val="tx1"/>
                </a:solidFill>
                <a:effectLst/>
                <a:latin typeface="+mn-lt"/>
                <a:ea typeface="+mn-ea"/>
                <a:cs typeface="+mn-cs"/>
              </a:rPr>
              <a:t>1961: Joins the Communist Party of the United States.</a:t>
            </a:r>
          </a:p>
          <a:p>
            <a:r>
              <a:rPr lang="en-US" sz="1200" kern="1200" dirty="0" smtClean="0">
                <a:solidFill>
                  <a:schemeClr val="tx1"/>
                </a:solidFill>
                <a:effectLst/>
                <a:latin typeface="+mn-lt"/>
                <a:ea typeface="+mn-ea"/>
                <a:cs typeface="+mn-cs"/>
              </a:rPr>
              <a:t>1961: At invitation of President Nkrumah, takes up residence in Ghana as Director of </a:t>
            </a:r>
            <a:r>
              <a:rPr lang="en-US" sz="1200" i="1" kern="1200" dirty="0" err="1" smtClean="0">
                <a:solidFill>
                  <a:schemeClr val="tx1"/>
                </a:solidFill>
                <a:effectLst/>
                <a:latin typeface="+mn-lt"/>
                <a:ea typeface="+mn-ea"/>
                <a:cs typeface="+mn-cs"/>
              </a:rPr>
              <a:t>Encyclopaedia</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Africana</a:t>
            </a:r>
            <a:r>
              <a:rPr lang="en-US" sz="1200" kern="1200" dirty="0" smtClean="0">
                <a:solidFill>
                  <a:schemeClr val="tx1"/>
                </a:solidFill>
                <a:effectLst/>
                <a:latin typeface="+mn-lt"/>
                <a:ea typeface="+mn-ea"/>
                <a:cs typeface="+mn-cs"/>
              </a:rPr>
              <a:t> project.</a:t>
            </a:r>
          </a:p>
          <a:p>
            <a:r>
              <a:rPr lang="en-US" sz="1200" kern="1200" dirty="0" smtClean="0">
                <a:solidFill>
                  <a:schemeClr val="tx1"/>
                </a:solidFill>
                <a:effectLst/>
                <a:latin typeface="+mn-lt"/>
                <a:ea typeface="+mn-ea"/>
                <a:cs typeface="+mn-cs"/>
              </a:rPr>
              <a:t>1963: Becomes a citizen of Ghana.</a:t>
            </a:r>
          </a:p>
          <a:p>
            <a:r>
              <a:rPr lang="en-US" sz="1200" kern="1200" dirty="0" smtClean="0">
                <a:solidFill>
                  <a:schemeClr val="tx1"/>
                </a:solidFill>
                <a:effectLst/>
                <a:latin typeface="+mn-lt"/>
                <a:ea typeface="+mn-ea"/>
                <a:cs typeface="+mn-cs"/>
              </a:rPr>
              <a:t>1963: Dies (August 27); given a State funeral; lies buried in Accra.</a:t>
            </a: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27</a:t>
            </a:fld>
            <a:endParaRPr lang="en-US"/>
          </a:p>
        </p:txBody>
      </p:sp>
    </p:spTree>
    <p:extLst>
      <p:ext uri="{BB962C8B-B14F-4D97-AF65-F5344CB8AC3E}">
        <p14:creationId xmlns:p14="http://schemas.microsoft.com/office/powerpoint/2010/main" val="275305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3</a:t>
            </a:fld>
            <a:endParaRPr lang="en-US"/>
          </a:p>
        </p:txBody>
      </p:sp>
    </p:spTree>
    <p:extLst>
      <p:ext uri="{BB962C8B-B14F-4D97-AF65-F5344CB8AC3E}">
        <p14:creationId xmlns:p14="http://schemas.microsoft.com/office/powerpoint/2010/main" val="175482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In his 50th year --1918-1919-- Dr. Du Bois wrote </a:t>
            </a:r>
            <a:r>
              <a:rPr lang="en-US" sz="1200" i="1" kern="1200" dirty="0" err="1" smtClean="0">
                <a:solidFill>
                  <a:schemeClr val="tx1"/>
                </a:solidFill>
                <a:effectLst/>
                <a:latin typeface="+mn-lt"/>
                <a:ea typeface="+mn-ea"/>
                <a:cs typeface="+mn-cs"/>
              </a:rPr>
              <a:t>Darkwater</a:t>
            </a:r>
            <a:r>
              <a:rPr lang="en-US" sz="1200" i="1" kern="1200" dirty="0" smtClean="0">
                <a:solidFill>
                  <a:schemeClr val="tx1"/>
                </a:solidFill>
                <a:effectLst/>
                <a:latin typeface="+mn-lt"/>
                <a:ea typeface="+mn-ea"/>
                <a:cs typeface="+mn-cs"/>
              </a:rPr>
              <a:t>: Voices from within the Veil</a:t>
            </a:r>
            <a:r>
              <a:rPr lang="en-US" sz="1200" kern="1200" dirty="0" smtClean="0">
                <a:solidFill>
                  <a:schemeClr val="tx1"/>
                </a:solidFill>
                <a:effectLst/>
                <a:latin typeface="+mn-lt"/>
                <a:ea typeface="+mn-ea"/>
                <a:cs typeface="+mn-cs"/>
              </a:rPr>
              <a:t>, copyrighted in 1920 and published in 1921 by Harcourt, Brace; in his 70th year--1938-1939--he wrote </a:t>
            </a:r>
            <a:r>
              <a:rPr lang="en-US" sz="1200" i="1" kern="1200" dirty="0" smtClean="0">
                <a:solidFill>
                  <a:schemeClr val="tx1"/>
                </a:solidFill>
                <a:effectLst/>
                <a:latin typeface="+mn-lt"/>
                <a:ea typeface="+mn-ea"/>
                <a:cs typeface="+mn-cs"/>
              </a:rPr>
              <a:t>Dusk of Dawn: An Essay toward an Autobiography of a Race Concept</a:t>
            </a:r>
            <a:r>
              <a:rPr lang="en-US" sz="1200" kern="1200" dirty="0" smtClean="0">
                <a:solidFill>
                  <a:schemeClr val="tx1"/>
                </a:solidFill>
                <a:effectLst/>
                <a:latin typeface="+mn-lt"/>
                <a:ea typeface="+mn-ea"/>
                <a:cs typeface="+mn-cs"/>
              </a:rPr>
              <a:t>, issued in 1940 by the same publisher. And in his 90th year--1958-1959--he wrote the basic draft (somewhat revised by him in 1960) of this present book. The manuscript was carried by the Doctor to Ghana late in 1961 and published, in somewhat shortened versions, in 1964 and 1965, in China, the USSR, and the German Democratic </a:t>
            </a:r>
            <a:r>
              <a:rPr lang="en-US" sz="1200" kern="1200" dirty="0" err="1" smtClean="0">
                <a:solidFill>
                  <a:schemeClr val="tx1"/>
                </a:solidFill>
                <a:effectLst/>
                <a:latin typeface="+mn-lt"/>
                <a:ea typeface="+mn-ea"/>
                <a:cs typeface="+mn-cs"/>
              </a:rPr>
              <a:t>ReSYSTEM</a:t>
            </a:r>
            <a:r>
              <a:rPr lang="en-US" sz="1200" kern="1200" dirty="0" smtClean="0">
                <a:solidFill>
                  <a:schemeClr val="tx1"/>
                </a:solidFill>
                <a:effectLst/>
                <a:latin typeface="+mn-lt"/>
                <a:ea typeface="+mn-ea"/>
                <a:cs typeface="+mn-cs"/>
              </a:rPr>
              <a:t>. Rescued from Accra, after the military coup of early 1966, the manuscript is now published for the first time in the language of its composition and in full. It is published as Dr. Du Bois wrote it; changes have been few and only of a technical nature--correcting a date, completing a name, and the like.</a:t>
            </a:r>
          </a:p>
          <a:p>
            <a:r>
              <a:rPr lang="en-US" sz="1200" kern="1200" dirty="0" smtClean="0">
                <a:solidFill>
                  <a:schemeClr val="tx1"/>
                </a:solidFill>
                <a:effectLst/>
                <a:latin typeface="+mn-lt"/>
                <a:ea typeface="+mn-ea"/>
                <a:cs typeface="+mn-cs"/>
              </a:rPr>
              <a:t>In the "Apology," introducing his </a:t>
            </a:r>
            <a:r>
              <a:rPr lang="en-US" sz="1200" i="1" kern="1200" dirty="0" smtClean="0">
                <a:solidFill>
                  <a:schemeClr val="tx1"/>
                </a:solidFill>
                <a:effectLst/>
                <a:latin typeface="+mn-lt"/>
                <a:ea typeface="+mn-ea"/>
                <a:cs typeface="+mn-cs"/>
              </a:rPr>
              <a:t>Dusk of Dawn</a:t>
            </a:r>
            <a:r>
              <a:rPr lang="en-US" sz="1200" kern="1200" dirty="0" smtClean="0">
                <a:solidFill>
                  <a:schemeClr val="tx1"/>
                </a:solidFill>
                <a:effectLst/>
                <a:latin typeface="+mn-lt"/>
                <a:ea typeface="+mn-ea"/>
                <a:cs typeface="+mn-cs"/>
              </a:rPr>
              <a:t>, Dr. Du Bois wrote, "in my own experience, autobiographies have had little lure"; hence, that book was, as its subtitle indicated, not so much a conventional autobiography as an essay on the concept of race as illuminated by his own life. And his earlier </a:t>
            </a:r>
          </a:p>
          <a:p>
            <a:r>
              <a:rPr lang="en-US" sz="1200" i="1" kern="1200" dirty="0" err="1" smtClean="0">
                <a:solidFill>
                  <a:schemeClr val="tx1"/>
                </a:solidFill>
                <a:effectLst/>
                <a:latin typeface="+mn-lt"/>
                <a:ea typeface="+mn-ea"/>
                <a:cs typeface="+mn-cs"/>
              </a:rPr>
              <a:t>Darkwater</a:t>
            </a:r>
            <a:r>
              <a:rPr lang="en-US" sz="1200" kern="1200" dirty="0" smtClean="0">
                <a:solidFill>
                  <a:schemeClr val="tx1"/>
                </a:solidFill>
                <a:effectLst/>
                <a:latin typeface="+mn-lt"/>
                <a:ea typeface="+mn-ea"/>
                <a:cs typeface="+mn-cs"/>
              </a:rPr>
              <a:t>  tried, through impressionistic essays and impassioned poetry, to lift the veil and illuminate life within and without from that vantage point.</a:t>
            </a:r>
          </a:p>
          <a:p>
            <a:r>
              <a:rPr lang="en-US" sz="1200" kern="1200" dirty="0" smtClean="0">
                <a:solidFill>
                  <a:schemeClr val="tx1"/>
                </a:solidFill>
                <a:effectLst/>
                <a:latin typeface="+mn-lt"/>
                <a:ea typeface="+mn-ea"/>
                <a:cs typeface="+mn-cs"/>
              </a:rPr>
              <a:t>The present volume is quite different from the other two not only because of its additional two-decade span, and the significantly altered outlook of its author… “To review my life as frankly and fully as I can.”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4</a:t>
            </a:fld>
            <a:endParaRPr lang="en-US"/>
          </a:p>
        </p:txBody>
      </p:sp>
    </p:spTree>
    <p:extLst>
      <p:ext uri="{BB962C8B-B14F-4D97-AF65-F5344CB8AC3E}">
        <p14:creationId xmlns:p14="http://schemas.microsoft.com/office/powerpoint/2010/main" val="978731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5</a:t>
            </a:fld>
            <a:endParaRPr lang="en-US"/>
          </a:p>
        </p:txBody>
      </p:sp>
    </p:spTree>
    <p:extLst>
      <p:ext uri="{BB962C8B-B14F-4D97-AF65-F5344CB8AC3E}">
        <p14:creationId xmlns:p14="http://schemas.microsoft.com/office/powerpoint/2010/main" val="1327295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State Department changed its reasons, and refused to issue a passport unless I declared in writing that I was not a member of the Communist Party. As a matter of fact, I was not a member of that party. Yet I refused to make any statement on the ground that the government had no legal right to question me concerning my political beliefs.</a:t>
            </a:r>
          </a:p>
          <a:p>
            <a:r>
              <a:rPr lang="en-US" sz="1200" kern="1200" dirty="0" smtClean="0">
                <a:solidFill>
                  <a:schemeClr val="tx1"/>
                </a:solidFill>
                <a:effectLst/>
                <a:latin typeface="+mn-lt"/>
                <a:ea typeface="+mn-ea"/>
                <a:cs typeface="+mn-cs"/>
              </a:rPr>
              <a:t>During August and September, I saw something of Britain, Holland and France; then in the Fall and early Winter, I lived in the Soviet Union, resting a part of the time in </a:t>
            </a:r>
            <a:r>
              <a:rPr lang="en-US" sz="1200" kern="1200" dirty="0" err="1" smtClean="0">
                <a:solidFill>
                  <a:schemeClr val="tx1"/>
                </a:solidFill>
                <a:effectLst/>
                <a:latin typeface="+mn-lt"/>
                <a:ea typeface="+mn-ea"/>
                <a:cs typeface="+mn-cs"/>
              </a:rPr>
              <a:t>asanatorium</a:t>
            </a:r>
            <a:r>
              <a:rPr lang="en-US" sz="1200" kern="1200" dirty="0" smtClean="0">
                <a:solidFill>
                  <a:schemeClr val="tx1"/>
                </a:solidFill>
                <a:effectLst/>
                <a:latin typeface="+mn-lt"/>
                <a:ea typeface="+mn-ea"/>
                <a:cs typeface="+mn-cs"/>
              </a:rPr>
              <a:t>. In the Winter and Spring I was three months in China, and then returned </a:t>
            </a:r>
            <a:r>
              <a:rPr lang="en-US" sz="1200" kern="1200" dirty="0" err="1" smtClean="0">
                <a:solidFill>
                  <a:schemeClr val="tx1"/>
                </a:solidFill>
                <a:effectLst/>
                <a:latin typeface="+mn-lt"/>
                <a:ea typeface="+mn-ea"/>
                <a:cs typeface="+mn-cs"/>
              </a:rPr>
              <a:t>toMoscow</a:t>
            </a:r>
            <a:r>
              <a:rPr lang="en-US" sz="1200" kern="1200" dirty="0" smtClean="0">
                <a:solidFill>
                  <a:schemeClr val="tx1"/>
                </a:solidFill>
                <a:effectLst/>
                <a:latin typeface="+mn-lt"/>
                <a:ea typeface="+mn-ea"/>
                <a:cs typeface="+mn-cs"/>
              </a:rPr>
              <a:t> for May Day. I visited the tenth session of the World Council of Peace </a:t>
            </a:r>
            <a:r>
              <a:rPr lang="en-US" sz="1200" kern="1200" dirty="0" err="1" smtClean="0">
                <a:solidFill>
                  <a:schemeClr val="tx1"/>
                </a:solidFill>
                <a:effectLst/>
                <a:latin typeface="+mn-lt"/>
                <a:ea typeface="+mn-ea"/>
                <a:cs typeface="+mn-cs"/>
              </a:rPr>
              <a:t>inStockholm</a:t>
            </a:r>
            <a:r>
              <a:rPr lang="en-US" sz="1200" kern="1200" dirty="0" smtClean="0">
                <a:solidFill>
                  <a:schemeClr val="tx1"/>
                </a:solidFill>
                <a:effectLst/>
                <a:latin typeface="+mn-lt"/>
                <a:ea typeface="+mn-ea"/>
                <a:cs typeface="+mn-cs"/>
              </a:rPr>
              <a:t>, and finally stayed a month in England. On July 1, 1959, I came home.</a:t>
            </a:r>
          </a:p>
          <a:p>
            <a:r>
              <a:rPr lang="en-US" sz="1200" kern="1200" dirty="0" smtClean="0">
                <a:solidFill>
                  <a:schemeClr val="tx1"/>
                </a:solidFill>
                <a:effectLst/>
                <a:latin typeface="+mn-lt"/>
                <a:ea typeface="+mn-ea"/>
                <a:cs typeface="+mn-cs"/>
              </a:rPr>
              <a:t>I mention this trip in some detail because it was one of the most important trips that I had ever taken, and had wide influence on my thought. To explain this influence, my Soliloquy becomes an autobiography. Autobiographies do not form indisputable authorities. They are always incomplete, and often unreliable. Eager as I am to put down the truth, there are difficulties; memory fails especially in small details, so that it becomes finally but a theory of my life, with much forgotten and misconceived, with valuable testimony but often less than absolutely true, despite my intention to be frank and fair.</a:t>
            </a:r>
          </a:p>
          <a:p>
            <a:r>
              <a:rPr lang="en-US" sz="1200" kern="1200" dirty="0" smtClean="0">
                <a:solidFill>
                  <a:schemeClr val="tx1"/>
                </a:solidFill>
                <a:effectLst/>
                <a:latin typeface="+mn-lt"/>
                <a:ea typeface="+mn-ea"/>
                <a:cs typeface="+mn-cs"/>
              </a:rPr>
              <a:t>Who and what is this I, which in the last year looked on a torn world and tried to judge it? Prejudiced I certainly am by my twisted life; by the way in which I have been treated by my fellows; by what I myself have thought and done. I have passed through changes by reason of my growth and willing; by my surroundings without; by knowledge and ignorance. What I think of myself, now and in the past, furnishes no certain document proving what I really am. Mostly my life today is a mass of memories with vast omissions, matters which are forgotten accidentally or by deep design.</a:t>
            </a: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6</a:t>
            </a:fld>
            <a:endParaRPr lang="en-US"/>
          </a:p>
        </p:txBody>
      </p:sp>
    </p:spTree>
    <p:extLst>
      <p:ext uri="{BB962C8B-B14F-4D97-AF65-F5344CB8AC3E}">
        <p14:creationId xmlns:p14="http://schemas.microsoft.com/office/powerpoint/2010/main" val="2974905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British empire was falling. The domination</a:t>
            </a:r>
            <a:r>
              <a:rPr lang="en-US" sz="1200" kern="1200" smtClean="0">
                <a:solidFill>
                  <a:schemeClr val="tx1"/>
                </a:solidFill>
                <a:effectLst/>
                <a:latin typeface="+mn-lt"/>
                <a:ea typeface="+mn-ea"/>
                <a:cs typeface="+mn-cs"/>
              </a:rPr>
              <a:t> which Englishmen</a:t>
            </a:r>
            <a:r>
              <a:rPr lang="en-US" sz="1200" kern="1200" dirty="0" smtClean="0">
                <a:solidFill>
                  <a:schemeClr val="tx1"/>
                </a:solidFill>
                <a:effectLst/>
                <a:latin typeface="+mn-lt"/>
                <a:ea typeface="+mn-ea"/>
                <a:cs typeface="+mn-cs"/>
              </a:rPr>
              <a:t> had so long exercised over the world was approaching an end, and nothing could stop it; and this the British knew. They were leaning with increased dependence on the wealth and technique of the United States, which could be seen in the vast American investment in buildings and business, and in the increasing, even if sullen, respect for American manners and opinion.</a:t>
            </a:r>
          </a:p>
          <a:p>
            <a:r>
              <a:rPr lang="en-US" sz="1200" kern="1200" dirty="0" smtClean="0">
                <a:solidFill>
                  <a:schemeClr val="tx1"/>
                </a:solidFill>
                <a:effectLst/>
                <a:latin typeface="+mn-lt"/>
                <a:ea typeface="+mn-ea"/>
                <a:cs typeface="+mn-cs"/>
              </a:rPr>
              <a:t>the British empire had built its prosperity on cheap labor, which the colored peoples of the world were forced to do, and on lands and materials which had been seized without just compensation by the British throughout the world. </a:t>
            </a: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7</a:t>
            </a:fld>
            <a:endParaRPr lang="en-US"/>
          </a:p>
        </p:txBody>
      </p:sp>
    </p:spTree>
    <p:extLst>
      <p:ext uri="{BB962C8B-B14F-4D97-AF65-F5344CB8AC3E}">
        <p14:creationId xmlns:p14="http://schemas.microsoft.com/office/powerpoint/2010/main" val="3839397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Germany, groveled in bankruptcy and distress until…Hitler roused it to frenzy and drove it to attempt world domination on a scale that frightened humanity.</a:t>
            </a:r>
          </a:p>
          <a:p>
            <a:r>
              <a:rPr lang="en-US" sz="1200" kern="1200" dirty="0" smtClean="0">
                <a:solidFill>
                  <a:schemeClr val="tx1"/>
                </a:solidFill>
                <a:effectLst/>
                <a:latin typeface="+mn-lt"/>
                <a:ea typeface="+mn-ea"/>
                <a:cs typeface="+mn-cs"/>
              </a:rPr>
              <a:t>The Soviet Union and the allies overthrew him but, refusing further alliance after the war, the allies tore Germany in two. The United States led. France eagerly cooperated and Britain could not hesitate for fear of offending the United States.</a:t>
            </a: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8</a:t>
            </a:fld>
            <a:endParaRPr lang="en-US"/>
          </a:p>
        </p:txBody>
      </p:sp>
    </p:spTree>
    <p:extLst>
      <p:ext uri="{BB962C8B-B14F-4D97-AF65-F5344CB8AC3E}">
        <p14:creationId xmlns:p14="http://schemas.microsoft.com/office/powerpoint/2010/main" val="119755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kern="1200" dirty="0" smtClean="0">
                <a:solidFill>
                  <a:schemeClr val="tx1"/>
                </a:solidFill>
                <a:effectLst/>
                <a:latin typeface="+mn-lt"/>
                <a:ea typeface="+mn-ea"/>
                <a:cs typeface="+mn-cs"/>
              </a:rPr>
              <a:t>In 1926, I saw a Russia just emerging from war with the world. The people were poor and ill-clothed; food was scarce. </a:t>
            </a:r>
            <a:r>
              <a:rPr lang="en-US" dirty="0" smtClean="0"/>
              <a:t>In 1936, I rode the trans-Siberian railroad from Moscow to </a:t>
            </a:r>
            <a:r>
              <a:rPr lang="en-US" dirty="0" err="1" smtClean="0"/>
              <a:t>Otpur</a:t>
            </a:r>
            <a:r>
              <a:rPr lang="en-US" dirty="0" smtClean="0"/>
              <a:t>, Manchuria (4,000 mi)</a:t>
            </a:r>
          </a:p>
          <a:p>
            <a:pPr algn="l"/>
            <a:endParaRPr lang="en-US" dirty="0" smtClean="0"/>
          </a:p>
          <a:p>
            <a:pPr algn="l"/>
            <a:r>
              <a:rPr lang="en-US" dirty="0" smtClean="0"/>
              <a:t>In 1946, I spoke at the Russian Peace Conference.</a:t>
            </a:r>
            <a:r>
              <a:rPr lang="en-US" baseline="0" dirty="0" smtClean="0"/>
              <a:t> </a:t>
            </a:r>
            <a:r>
              <a:rPr lang="en-US" sz="1200" kern="1200" dirty="0" smtClean="0">
                <a:solidFill>
                  <a:schemeClr val="tx1"/>
                </a:solidFill>
                <a:effectLst/>
                <a:latin typeface="+mn-lt"/>
                <a:ea typeface="+mn-ea"/>
                <a:cs typeface="+mn-cs"/>
              </a:rPr>
              <a:t>In 1958 I was granted an interview with Minister </a:t>
            </a:r>
            <a:r>
              <a:rPr lang="en-US" sz="1200" kern="1200" dirty="0" err="1" smtClean="0">
                <a:solidFill>
                  <a:schemeClr val="tx1"/>
                </a:solidFill>
                <a:effectLst/>
                <a:latin typeface="+mn-lt"/>
                <a:ea typeface="+mn-ea"/>
                <a:cs typeface="+mn-cs"/>
              </a:rPr>
              <a:t>Krushchev</a:t>
            </a:r>
            <a:r>
              <a:rPr lang="en-US" sz="1200" kern="1200" dirty="0" smtClean="0">
                <a:solidFill>
                  <a:schemeClr val="tx1"/>
                </a:solidFill>
                <a:effectLst/>
                <a:latin typeface="+mn-lt"/>
                <a:ea typeface="+mn-ea"/>
                <a:cs typeface="+mn-cs"/>
              </a:rPr>
              <a:t> at my request. I discussed the peace movement in the United States and the Pan-African movement. I talked about African independence and unity and establishing in Moscow an institute under the  Academy of Sciences to study African history and culture. </a:t>
            </a:r>
          </a:p>
          <a:p>
            <a:endParaRPr lang="en-US" dirty="0"/>
          </a:p>
        </p:txBody>
      </p:sp>
      <p:sp>
        <p:nvSpPr>
          <p:cNvPr id="4" name="Slide Number Placeholder 3"/>
          <p:cNvSpPr>
            <a:spLocks noGrp="1"/>
          </p:cNvSpPr>
          <p:nvPr>
            <p:ph type="sldNum" sz="quarter" idx="10"/>
          </p:nvPr>
        </p:nvSpPr>
        <p:spPr/>
        <p:txBody>
          <a:bodyPr/>
          <a:lstStyle/>
          <a:p>
            <a:fld id="{1DAF70BA-2AF4-4FEF-8165-5AB753DDDA21}" type="slidenum">
              <a:rPr lang="en-US" smtClean="0"/>
              <a:t>9</a:t>
            </a:fld>
            <a:endParaRPr lang="en-US"/>
          </a:p>
        </p:txBody>
      </p:sp>
    </p:spTree>
    <p:extLst>
      <p:ext uri="{BB962C8B-B14F-4D97-AF65-F5344CB8AC3E}">
        <p14:creationId xmlns:p14="http://schemas.microsoft.com/office/powerpoint/2010/main" val="3590640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80234FF-4636-420E-946A-4EB2E22A4EAF}" type="datetimeFigureOut">
              <a:rPr lang="en-US" smtClean="0"/>
              <a:t>1/28/2018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188D57B-D153-4F4D-A49F-335419B3C2E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0234FF-4636-420E-946A-4EB2E22A4EAF}"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8D57B-D153-4F4D-A49F-335419B3C2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0234FF-4636-420E-946A-4EB2E22A4EAF}"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8D57B-D153-4F4D-A49F-335419B3C2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80234FF-4636-420E-946A-4EB2E22A4EAF}" type="datetimeFigureOut">
              <a:rPr lang="en-US" smtClean="0"/>
              <a:t>1/28/2018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188D57B-D153-4F4D-A49F-335419B3C2E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80234FF-4636-420E-946A-4EB2E22A4EAF}" type="datetimeFigureOut">
              <a:rPr lang="en-US" smtClean="0"/>
              <a:t>1/28/2018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C188D57B-D153-4F4D-A49F-335419B3C2E3}"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80234FF-4636-420E-946A-4EB2E22A4EAF}" type="datetimeFigureOut">
              <a:rPr lang="en-US" smtClean="0"/>
              <a:t>1/28/2018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188D57B-D153-4F4D-A49F-335419B3C2E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80234FF-4636-420E-946A-4EB2E22A4EAF}"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C188D57B-D153-4F4D-A49F-335419B3C2E3}"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80234FF-4636-420E-946A-4EB2E22A4EAF}" type="datetimeFigureOut">
              <a:rPr lang="en-US" smtClean="0"/>
              <a:t>1/28/2018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8D57B-D153-4F4D-A49F-335419B3C2E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80234FF-4636-420E-946A-4EB2E22A4EAF}" type="datetimeFigureOut">
              <a:rPr lang="en-US" smtClean="0"/>
              <a:t>1/28/2018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8D57B-D153-4F4D-A49F-335419B3C2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80234FF-4636-420E-946A-4EB2E22A4EAF}" type="datetimeFigureOut">
              <a:rPr lang="en-US" smtClean="0"/>
              <a:t>1/28/2018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8D57B-D153-4F4D-A49F-335419B3C2E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80234FF-4636-420E-946A-4EB2E22A4EAF}"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188D57B-D153-4F4D-A49F-335419B3C2E3}"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80234FF-4636-420E-946A-4EB2E22A4EAF}" type="datetimeFigureOut">
              <a:rPr lang="en-US" smtClean="0"/>
              <a:t>1/28/2018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188D57B-D153-4F4D-A49F-335419B3C2E3}"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dreads.com/book/show/17615.The_Autobi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www.questia.com/library/98668006/the-autobiography-of-w-e-b-du-bois-a-soliloquy"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questia.com/library/98668006/the-autobiography-of-w-e-b-du-bois-a-soliloquy"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704" y="2362200"/>
            <a:ext cx="5796096" cy="3733800"/>
          </a:xfrm>
        </p:spPr>
        <p:txBody>
          <a:bodyPr>
            <a:normAutofit fontScale="90000"/>
          </a:bodyPr>
          <a:lstStyle/>
          <a:p>
            <a:pPr algn="ctr" fontAlgn="ctr"/>
            <a:r>
              <a:rPr lang="en-US" dirty="0"/>
              <a:t/>
            </a:r>
            <a:br>
              <a:rPr lang="en-US" dirty="0"/>
            </a:br>
            <a:r>
              <a:rPr lang="en-US" b="1" dirty="0">
                <a:effectLst/>
              </a:rPr>
              <a:t>A Soliloquy on Viewing My Life from the Last Decade of Its First </a:t>
            </a:r>
            <a:r>
              <a:rPr lang="en-US" b="1" dirty="0" smtClean="0">
                <a:effectLst/>
              </a:rPr>
              <a:t>Century</a:t>
            </a:r>
            <a:br>
              <a:rPr lang="en-US" b="1" dirty="0" smtClean="0">
                <a:effectLst/>
              </a:rPr>
            </a:br>
            <a:r>
              <a:rPr lang="en-US" b="1" dirty="0" smtClean="0">
                <a:effectLst/>
              </a:rPr>
              <a:t/>
            </a:r>
            <a:br>
              <a:rPr lang="en-US" b="1" dirty="0" smtClean="0">
                <a:effectLst/>
              </a:rPr>
            </a:br>
            <a:r>
              <a:rPr lang="en-US" sz="1800" b="1" dirty="0" smtClean="0">
                <a:effectLst/>
                <a:latin typeface="Arial Black" panose="020B0A04020102020204" pitchFamily="34" charset="0"/>
              </a:rPr>
              <a:t>Prepared in Honor of the 150</a:t>
            </a:r>
            <a:r>
              <a:rPr lang="en-US" sz="1800" b="1" baseline="30000" dirty="0" smtClean="0">
                <a:effectLst/>
                <a:latin typeface="Arial Black" panose="020B0A04020102020204" pitchFamily="34" charset="0"/>
              </a:rPr>
              <a:t>th</a:t>
            </a:r>
            <a:r>
              <a:rPr lang="en-US" sz="1800" b="1" dirty="0" smtClean="0">
                <a:effectLst/>
                <a:latin typeface="Arial Black" panose="020B0A04020102020204" pitchFamily="34" charset="0"/>
              </a:rPr>
              <a:t> Anniversary of Dr. </a:t>
            </a:r>
            <a:r>
              <a:rPr lang="en-US" sz="1800" b="1" dirty="0" err="1" smtClean="0">
                <a:effectLst/>
                <a:latin typeface="Arial Black" panose="020B0A04020102020204" pitchFamily="34" charset="0"/>
              </a:rPr>
              <a:t>duBois</a:t>
            </a:r>
            <a:r>
              <a:rPr lang="en-US" sz="1800" b="1" dirty="0" smtClean="0">
                <a:effectLst/>
                <a:latin typeface="Arial Black" panose="020B0A04020102020204" pitchFamily="34" charset="0"/>
              </a:rPr>
              <a:t>’ Birth </a:t>
            </a:r>
            <a:br>
              <a:rPr lang="en-US" sz="1800" b="1" dirty="0" smtClean="0">
                <a:effectLst/>
                <a:latin typeface="Arial Black" panose="020B0A04020102020204" pitchFamily="34" charset="0"/>
              </a:rPr>
            </a:br>
            <a:r>
              <a:rPr lang="en-US" sz="1800" b="1" dirty="0" smtClean="0">
                <a:effectLst/>
                <a:latin typeface="Arial Black" panose="020B0A04020102020204" pitchFamily="34" charset="0"/>
              </a:rPr>
              <a:t>for the </a:t>
            </a:r>
            <a:r>
              <a:rPr lang="en-US" sz="1800" b="1" dirty="0" err="1" smtClean="0">
                <a:effectLst/>
                <a:latin typeface="Arial Black" panose="020B0A04020102020204" pitchFamily="34" charset="0"/>
              </a:rPr>
              <a:t>DUBois</a:t>
            </a:r>
            <a:r>
              <a:rPr lang="en-US" sz="1800" b="1" dirty="0" smtClean="0">
                <a:effectLst/>
                <a:latin typeface="Arial Black" panose="020B0A04020102020204" pitchFamily="34" charset="0"/>
              </a:rPr>
              <a:t> Circle</a:t>
            </a:r>
            <a:br>
              <a:rPr lang="en-US" sz="1800" b="1" dirty="0" smtClean="0">
                <a:effectLst/>
                <a:latin typeface="Arial Black" panose="020B0A04020102020204" pitchFamily="34" charset="0"/>
              </a:rPr>
            </a:br>
            <a:r>
              <a:rPr lang="en-US" sz="1800" b="1" dirty="0" smtClean="0">
                <a:effectLst/>
                <a:latin typeface="Arial Black" panose="020B0A04020102020204" pitchFamily="34" charset="0"/>
              </a:rPr>
              <a:t/>
            </a:r>
            <a:br>
              <a:rPr lang="en-US" sz="1800" b="1" dirty="0" smtClean="0">
                <a:effectLst/>
                <a:latin typeface="Arial Black" panose="020B0A04020102020204" pitchFamily="34" charset="0"/>
              </a:rPr>
            </a:br>
            <a:r>
              <a:rPr lang="en-US" sz="1800" b="1" dirty="0" smtClean="0">
                <a:effectLst/>
                <a:latin typeface="Arial Black" panose="020B0A04020102020204" pitchFamily="34" charset="0"/>
              </a:rPr>
              <a:t>February 20, 2018</a:t>
            </a:r>
            <a:r>
              <a:rPr lang="en-US" b="1" dirty="0">
                <a:effectLst/>
                <a:latin typeface="Arial Black" panose="020B0A04020102020204" pitchFamily="34" charset="0"/>
              </a:rPr>
              <a:t/>
            </a:r>
            <a:br>
              <a:rPr lang="en-US" b="1" dirty="0">
                <a:effectLst/>
                <a:latin typeface="Arial Black" panose="020B0A04020102020204" pitchFamily="34" charset="0"/>
              </a:rPr>
            </a:br>
            <a:r>
              <a:rPr lang="en-US" b="1" dirty="0">
                <a:solidFill>
                  <a:srgbClr val="C00000"/>
                </a:solidFill>
                <a:effectLst/>
              </a:rPr>
              <a:t/>
            </a:r>
            <a:br>
              <a:rPr lang="en-US" b="1" dirty="0">
                <a:solidFill>
                  <a:srgbClr val="C00000"/>
                </a:solidFill>
                <a:effectLst/>
              </a:rPr>
            </a:br>
            <a:r>
              <a:rPr lang="en-US" sz="1100" b="1" dirty="0">
                <a:solidFill>
                  <a:srgbClr val="C00000"/>
                </a:solidFill>
                <a:effectLst/>
                <a:hlinkClick r:id="rId3"/>
              </a:rPr>
              <a:t>https://</a:t>
            </a:r>
            <a:r>
              <a:rPr lang="en-US" sz="1100" b="1" u="sng" dirty="0" smtClean="0">
                <a:solidFill>
                  <a:srgbClr val="C00000"/>
                </a:solidFill>
                <a:effectLst/>
                <a:hlinkClick r:id="rId3"/>
              </a:rPr>
              <a:t>www.goodreads.com/book/show/17615.The_Autobio</a:t>
            </a:r>
            <a:r>
              <a:rPr lang="en-US" sz="1100" b="1" u="sng" dirty="0" smtClean="0">
                <a:solidFill>
                  <a:srgbClr val="C00000"/>
                </a:solidFill>
                <a:effectLst/>
              </a:rPr>
              <a:t>graphy_</a:t>
            </a:r>
            <a:r>
              <a:rPr lang="en-US" sz="1100" b="1" u="sng" dirty="0" smtClean="0">
                <a:solidFill>
                  <a:srgbClr val="C00000"/>
                </a:solidFill>
                <a:effectLst/>
              </a:rPr>
              <a:t>W_E_B_Du_Bois</a:t>
            </a:r>
            <a:r>
              <a:rPr lang="en-US" sz="1100" b="1" dirty="0">
                <a:effectLst/>
              </a:rPr>
              <a:t/>
            </a:r>
            <a:br>
              <a:rPr lang="en-US" sz="1100" b="1" dirty="0">
                <a:effectLst/>
              </a:rPr>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b="1" dirty="0" smtClean="0"/>
              <a:t/>
            </a:r>
            <a:br>
              <a:rPr lang="en-US" b="1" dirty="0" smtClean="0"/>
            </a:br>
            <a:r>
              <a:rPr lang="en-US" b="1" dirty="0" smtClean="0"/>
              <a:t>The </a:t>
            </a:r>
            <a:r>
              <a:rPr lang="en-US" b="1" dirty="0"/>
              <a:t>Autobiography of W.E.B. Du Bois:</a:t>
            </a:r>
            <a:br>
              <a:rPr lang="en-US" b="1" dirty="0"/>
            </a:br>
            <a:endParaRPr lang="en-US" dirty="0"/>
          </a:p>
        </p:txBody>
      </p:sp>
      <p:sp>
        <p:nvSpPr>
          <p:cNvPr id="3" name="Subtitle 2"/>
          <p:cNvSpPr>
            <a:spLocks noGrp="1"/>
          </p:cNvSpPr>
          <p:nvPr>
            <p:ph type="subTitle" idx="1"/>
          </p:nvPr>
        </p:nvSpPr>
        <p:spPr>
          <a:xfrm>
            <a:off x="381000" y="990600"/>
            <a:ext cx="8458200" cy="1219200"/>
          </a:xfrm>
        </p:spPr>
        <p:txBody>
          <a:bodyPr>
            <a:normAutofit/>
          </a:bodyPr>
          <a:lstStyle/>
          <a:p>
            <a:pPr fontAlgn="ctr"/>
            <a:endParaRPr lang="en-US" dirty="0"/>
          </a:p>
          <a:p>
            <a:pPr algn="ctr"/>
            <a:r>
              <a:rPr lang="en-US" sz="3600" b="1" dirty="0">
                <a:latin typeface="+mj-lt"/>
              </a:rPr>
              <a:t>The Autobiography of W.E.B. </a:t>
            </a:r>
            <a:r>
              <a:rPr lang="en-US" sz="3600" b="1" dirty="0" smtClean="0">
                <a:latin typeface="+mj-lt"/>
              </a:rPr>
              <a:t>DuBois</a:t>
            </a:r>
            <a:r>
              <a:rPr lang="en-US" sz="3600" b="1" dirty="0">
                <a:latin typeface="+mj-lt"/>
              </a:rPr>
              <a:t>:</a:t>
            </a:r>
          </a:p>
          <a:p>
            <a:endParaRPr lang="en-US" dirty="0">
              <a:latin typeface="+mj-lt"/>
            </a:endParaRPr>
          </a:p>
        </p:txBody>
      </p:sp>
      <p:pic>
        <p:nvPicPr>
          <p:cNvPr id="1026" name="Picture 2" descr="C:\Users\Smith\Desktop\1761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2667000"/>
            <a:ext cx="2222500" cy="3124200"/>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9067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V  China   Page 44</a:t>
            </a:r>
            <a:endParaRPr lang="en-US" dirty="0"/>
          </a:p>
        </p:txBody>
      </p:sp>
      <p:sp>
        <p:nvSpPr>
          <p:cNvPr id="3" name="Rectangle 2"/>
          <p:cNvSpPr/>
          <p:nvPr/>
        </p:nvSpPr>
        <p:spPr>
          <a:xfrm>
            <a:off x="533400" y="1524000"/>
            <a:ext cx="7772400" cy="4801314"/>
          </a:xfrm>
          <a:prstGeom prst="rect">
            <a:avLst/>
          </a:prstGeom>
        </p:spPr>
        <p:txBody>
          <a:bodyPr wrap="square">
            <a:spAutoFit/>
          </a:bodyPr>
          <a:lstStyle/>
          <a:p>
            <a:pPr algn="ctr"/>
            <a:r>
              <a:rPr lang="en-US" dirty="0" smtClean="0"/>
              <a:t>In 1936, I </a:t>
            </a:r>
            <a:r>
              <a:rPr lang="en-US" dirty="0"/>
              <a:t>went by invitation to the American-supported University of </a:t>
            </a:r>
            <a:endParaRPr lang="en-US" dirty="0" smtClean="0"/>
          </a:p>
          <a:p>
            <a:pPr algn="ctr"/>
            <a:endParaRPr lang="en-US" dirty="0"/>
          </a:p>
          <a:p>
            <a:pPr algn="ctr"/>
            <a:r>
              <a:rPr lang="en-US" dirty="0" smtClean="0"/>
              <a:t>Shanghai</a:t>
            </a:r>
            <a:r>
              <a:rPr lang="en-US" dirty="0"/>
              <a:t>… and said, “How far do you think Europe can continue to dominate </a:t>
            </a:r>
            <a:endParaRPr lang="en-US" dirty="0" smtClean="0"/>
          </a:p>
          <a:p>
            <a:pPr algn="ctr"/>
            <a:endParaRPr lang="en-US" dirty="0"/>
          </a:p>
          <a:p>
            <a:pPr algn="ctr"/>
            <a:r>
              <a:rPr lang="en-US" dirty="0" smtClean="0"/>
              <a:t>the </a:t>
            </a:r>
            <a:r>
              <a:rPr lang="en-US" dirty="0"/>
              <a:t>world or how far do you envisage a world whose spiritual center is Asia and </a:t>
            </a:r>
            <a:endParaRPr lang="en-US" dirty="0" smtClean="0"/>
          </a:p>
          <a:p>
            <a:pPr algn="ctr"/>
            <a:endParaRPr lang="en-US" dirty="0"/>
          </a:p>
          <a:p>
            <a:pPr algn="ctr"/>
            <a:r>
              <a:rPr lang="en-US" dirty="0" smtClean="0"/>
              <a:t>the </a:t>
            </a:r>
            <a:r>
              <a:rPr lang="en-US" dirty="0"/>
              <a:t>colored races? How are your working classes progressing? </a:t>
            </a:r>
            <a:endParaRPr lang="en-US" dirty="0" smtClean="0"/>
          </a:p>
          <a:p>
            <a:pPr algn="ctr"/>
            <a:endParaRPr lang="en-US" dirty="0"/>
          </a:p>
          <a:p>
            <a:pPr algn="ctr"/>
            <a:endParaRPr lang="en-US" dirty="0" smtClean="0"/>
          </a:p>
          <a:p>
            <a:pPr algn="ctr"/>
            <a:endParaRPr lang="en-US" dirty="0"/>
          </a:p>
          <a:p>
            <a:pPr algn="ctr"/>
            <a:r>
              <a:rPr lang="en-US" dirty="0" smtClean="0"/>
              <a:t>In </a:t>
            </a:r>
            <a:r>
              <a:rPr lang="en-US" dirty="0"/>
              <a:t>1959…China lives and has been transformed and marches on. She is not </a:t>
            </a:r>
            <a:endParaRPr lang="en-US" dirty="0" smtClean="0"/>
          </a:p>
          <a:p>
            <a:pPr algn="ctr"/>
            <a:endParaRPr lang="en-US" dirty="0"/>
          </a:p>
          <a:p>
            <a:pPr algn="ctr"/>
            <a:r>
              <a:rPr lang="en-US" dirty="0" smtClean="0"/>
              <a:t>ignored </a:t>
            </a:r>
            <a:r>
              <a:rPr lang="en-US" dirty="0"/>
              <a:t>by the United States. She ignores the United States and leaps forward. </a:t>
            </a:r>
          </a:p>
          <a:p>
            <a:endParaRPr lang="en-US" dirty="0" smtClean="0"/>
          </a:p>
          <a:p>
            <a:endParaRPr lang="en-US" dirty="0"/>
          </a:p>
          <a:p>
            <a:endParaRPr lang="en-US" dirty="0" smtClean="0"/>
          </a:p>
          <a:p>
            <a:endParaRPr lang="en-US" dirty="0"/>
          </a:p>
        </p:txBody>
      </p:sp>
      <p:pic>
        <p:nvPicPr>
          <p:cNvPr id="4" name="Picture 2" descr="C:\Users\Smith\Desktop\1761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800" y="5334000"/>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153628"/>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Interlude Communism   Page 57</a:t>
            </a:r>
            <a:endParaRPr lang="en-US" dirty="0"/>
          </a:p>
        </p:txBody>
      </p:sp>
      <p:sp>
        <p:nvSpPr>
          <p:cNvPr id="3" name="Content Placeholder 2"/>
          <p:cNvSpPr>
            <a:spLocks noGrp="1"/>
          </p:cNvSpPr>
          <p:nvPr>
            <p:ph idx="1"/>
          </p:nvPr>
        </p:nvSpPr>
        <p:spPr>
          <a:xfrm>
            <a:off x="0" y="1554163"/>
            <a:ext cx="8991600" cy="4389438"/>
          </a:xfrm>
        </p:spPr>
        <p:txBody>
          <a:bodyPr>
            <a:normAutofit/>
          </a:bodyPr>
          <a:lstStyle/>
          <a:p>
            <a:pPr algn="ctr"/>
            <a:r>
              <a:rPr lang="en-US" sz="2400" dirty="0"/>
              <a:t>I have studied socialism and communism long and </a:t>
            </a:r>
            <a:r>
              <a:rPr lang="en-US" sz="2400" dirty="0" smtClean="0"/>
              <a:t> carefully</a:t>
            </a:r>
            <a:r>
              <a:rPr lang="en-US" sz="2400" dirty="0"/>
              <a:t> in </a:t>
            </a:r>
            <a:endParaRPr lang="en-US" sz="2400" dirty="0" smtClean="0"/>
          </a:p>
          <a:p>
            <a:pPr marL="0" indent="0" algn="ctr">
              <a:buNone/>
            </a:pPr>
            <a:r>
              <a:rPr lang="en-US" sz="2400" dirty="0" smtClean="0"/>
              <a:t>lands</a:t>
            </a:r>
            <a:r>
              <a:rPr lang="en-US" sz="2400" dirty="0"/>
              <a:t> where they are practiced and in </a:t>
            </a:r>
            <a:r>
              <a:rPr lang="en-US" sz="2400" dirty="0" smtClean="0"/>
              <a:t>conversation</a:t>
            </a:r>
            <a:r>
              <a:rPr lang="en-US" sz="2400" dirty="0"/>
              <a:t> with their </a:t>
            </a:r>
            <a:endParaRPr lang="en-US" sz="2400" dirty="0" smtClean="0"/>
          </a:p>
          <a:p>
            <a:pPr marL="0" indent="0" algn="ctr">
              <a:buNone/>
            </a:pPr>
            <a:r>
              <a:rPr lang="en-US" sz="2400" dirty="0" smtClean="0"/>
              <a:t>adherents</a:t>
            </a:r>
            <a:r>
              <a:rPr lang="en-US" sz="2400" dirty="0"/>
              <a:t>, and with wide </a:t>
            </a:r>
            <a:r>
              <a:rPr lang="en-US" sz="2400" dirty="0" smtClean="0"/>
              <a:t>reading</a:t>
            </a:r>
            <a:r>
              <a:rPr lang="en-US" sz="2400" dirty="0"/>
              <a:t>. </a:t>
            </a:r>
            <a:endParaRPr lang="en-US" sz="2400" dirty="0" smtClean="0"/>
          </a:p>
          <a:p>
            <a:pPr marL="0" indent="0" algn="ctr">
              <a:buNone/>
            </a:pPr>
            <a:r>
              <a:rPr lang="en-US" sz="2400" dirty="0" smtClean="0"/>
              <a:t>I</a:t>
            </a:r>
            <a:r>
              <a:rPr lang="en-US" sz="2400" dirty="0"/>
              <a:t> now state my conclusion frankly and clearly: </a:t>
            </a:r>
            <a:endParaRPr lang="en-US" sz="2400" dirty="0" smtClean="0"/>
          </a:p>
          <a:p>
            <a:endParaRPr lang="en-US" sz="2400" dirty="0"/>
          </a:p>
          <a:p>
            <a:pPr marL="0" indent="0">
              <a:buNone/>
            </a:pPr>
            <a:endParaRPr lang="en-US" sz="2400" dirty="0" smtClean="0"/>
          </a:p>
          <a:p>
            <a:pPr algn="ctr"/>
            <a:r>
              <a:rPr lang="en-US" sz="2400" dirty="0" smtClean="0"/>
              <a:t>I</a:t>
            </a:r>
            <a:r>
              <a:rPr lang="en-US" sz="2400" dirty="0"/>
              <a:t> believe in communism. I mean by communism, </a:t>
            </a:r>
            <a:r>
              <a:rPr lang="en-US" sz="2400" dirty="0" smtClean="0"/>
              <a:t> a</a:t>
            </a:r>
            <a:r>
              <a:rPr lang="en-US" sz="2400" dirty="0"/>
              <a:t> planned way </a:t>
            </a:r>
            <a:r>
              <a:rPr lang="en-US" sz="2400" dirty="0" smtClean="0"/>
              <a:t> of</a:t>
            </a:r>
            <a:r>
              <a:rPr lang="en-US" sz="2400" dirty="0"/>
              <a:t> life in the production of wealth </a:t>
            </a:r>
            <a:r>
              <a:rPr lang="en-US" sz="2400" dirty="0" smtClean="0"/>
              <a:t>and…work</a:t>
            </a:r>
            <a:r>
              <a:rPr lang="en-US" sz="2400" dirty="0"/>
              <a:t> designed for building a state whose object is </a:t>
            </a:r>
            <a:r>
              <a:rPr lang="en-US" sz="2400" dirty="0" smtClean="0"/>
              <a:t>the</a:t>
            </a:r>
            <a:r>
              <a:rPr lang="en-US" sz="2400" dirty="0"/>
              <a:t> highest welfare of its people </a:t>
            </a:r>
            <a:endParaRPr lang="en-US" sz="2400" dirty="0" smtClean="0"/>
          </a:p>
          <a:p>
            <a:pPr marL="0" indent="0" algn="ctr">
              <a:buNone/>
            </a:pPr>
            <a:r>
              <a:rPr lang="en-US" sz="2400" dirty="0" smtClean="0"/>
              <a:t>and</a:t>
            </a:r>
            <a:r>
              <a:rPr lang="en-US" sz="2400" dirty="0"/>
              <a:t> not merely the profit of a part. </a:t>
            </a:r>
          </a:p>
        </p:txBody>
      </p:sp>
      <p:pic>
        <p:nvPicPr>
          <p:cNvPr id="4" name="Picture 2" descr="C:\Users\Smith\Desktop\1761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5486400"/>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612250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607552" cy="381000"/>
          </a:xfrm>
        </p:spPr>
        <p:txBody>
          <a:bodyPr>
            <a:normAutofit fontScale="90000"/>
          </a:bodyPr>
          <a:lstStyle/>
          <a:p>
            <a:r>
              <a:rPr lang="en-US" dirty="0" smtClean="0"/>
              <a:t>Part Two</a:t>
            </a:r>
            <a:endParaRPr lang="en-US" dirty="0"/>
          </a:p>
        </p:txBody>
      </p:sp>
      <p:sp>
        <p:nvSpPr>
          <p:cNvPr id="3" name="Rectangle 2"/>
          <p:cNvSpPr/>
          <p:nvPr/>
        </p:nvSpPr>
        <p:spPr>
          <a:xfrm>
            <a:off x="609600" y="1028343"/>
            <a:ext cx="8001000" cy="4985980"/>
          </a:xfrm>
          <a:prstGeom prst="rect">
            <a:avLst/>
          </a:prstGeom>
        </p:spPr>
        <p:txBody>
          <a:bodyPr wrap="square">
            <a:spAutoFit/>
          </a:bodyPr>
          <a:lstStyle/>
          <a:p>
            <a:r>
              <a:rPr lang="en-US" dirty="0"/>
              <a:t/>
            </a:r>
            <a:br>
              <a:rPr lang="en-US" dirty="0"/>
            </a:br>
            <a:r>
              <a:rPr lang="en-US" sz="2000" dirty="0" smtClean="0"/>
              <a:t>Chapter VI             My Birth and Family                                    61</a:t>
            </a:r>
          </a:p>
          <a:p>
            <a:endParaRPr lang="en-US" sz="2000" dirty="0"/>
          </a:p>
          <a:p>
            <a:r>
              <a:rPr lang="en-US" sz="2000" dirty="0" smtClean="0"/>
              <a:t>Chapter IX            Harvard in the Last </a:t>
            </a:r>
            <a:r>
              <a:rPr lang="en-US" sz="2000" dirty="0"/>
              <a:t>	        </a:t>
            </a:r>
          </a:p>
          <a:p>
            <a:r>
              <a:rPr lang="en-US" sz="2000" dirty="0"/>
              <a:t>   	</a:t>
            </a:r>
            <a:r>
              <a:rPr lang="en-US" sz="2000" dirty="0" smtClean="0"/>
              <a:t>               Decades </a:t>
            </a:r>
            <a:r>
              <a:rPr lang="en-US" sz="2000" dirty="0"/>
              <a:t>of the 19th Century    </a:t>
            </a:r>
            <a:r>
              <a:rPr lang="en-US" sz="2000" dirty="0" smtClean="0"/>
              <a:t>               132</a:t>
            </a:r>
          </a:p>
          <a:p>
            <a:endParaRPr lang="en-US" sz="2000" dirty="0"/>
          </a:p>
          <a:p>
            <a:r>
              <a:rPr lang="en-US" sz="2000" dirty="0"/>
              <a:t>Chapter XIV 	The Niagara Movement 	   </a:t>
            </a:r>
            <a:r>
              <a:rPr lang="en-US" sz="2000" dirty="0" smtClean="0"/>
              <a:t>                      236</a:t>
            </a:r>
          </a:p>
          <a:p>
            <a:endParaRPr lang="en-US" sz="2000" dirty="0"/>
          </a:p>
          <a:p>
            <a:r>
              <a:rPr lang="en-US" sz="2000" dirty="0"/>
              <a:t>Chapter XV          </a:t>
            </a:r>
            <a:r>
              <a:rPr lang="en-US" sz="2000" dirty="0" smtClean="0"/>
              <a:t>The </a:t>
            </a:r>
            <a:r>
              <a:rPr lang="en-US" sz="2000" dirty="0"/>
              <a:t>NAACP		      </a:t>
            </a:r>
            <a:r>
              <a:rPr lang="en-US" sz="2000" dirty="0" smtClean="0"/>
              <a:t>                   254</a:t>
            </a:r>
          </a:p>
          <a:p>
            <a:endParaRPr lang="en-US" sz="2000" dirty="0"/>
          </a:p>
          <a:p>
            <a:r>
              <a:rPr lang="en-US" sz="2000" dirty="0"/>
              <a:t>Chapter XVI 	</a:t>
            </a:r>
            <a:r>
              <a:rPr lang="en-US" sz="2000" dirty="0" smtClean="0"/>
              <a:t>My Character </a:t>
            </a:r>
            <a:r>
              <a:rPr lang="en-US" sz="2000" dirty="0"/>
              <a:t>	     </a:t>
            </a:r>
            <a:r>
              <a:rPr lang="en-US" sz="2000" dirty="0" smtClean="0"/>
              <a:t>                                   277</a:t>
            </a:r>
          </a:p>
          <a:p>
            <a:endParaRPr lang="en-US" sz="2000" dirty="0"/>
          </a:p>
          <a:p>
            <a:r>
              <a:rPr lang="en-US" sz="2000" dirty="0"/>
              <a:t>Chapter XVIII </a:t>
            </a:r>
            <a:r>
              <a:rPr lang="en-US" sz="2000" b="1" dirty="0"/>
              <a:t> </a:t>
            </a:r>
            <a:r>
              <a:rPr lang="en-US" sz="2000" b="1" dirty="0" smtClean="0"/>
              <a:t>     </a:t>
            </a:r>
            <a:r>
              <a:rPr lang="en-US" sz="2000" dirty="0" smtClean="0"/>
              <a:t>New</a:t>
            </a:r>
            <a:r>
              <a:rPr lang="en-US" sz="2000" dirty="0"/>
              <a:t> Deal For Negroes 	        </a:t>
            </a:r>
            <a:r>
              <a:rPr lang="en-US" sz="2000" dirty="0" smtClean="0"/>
              <a:t>                 308</a:t>
            </a:r>
          </a:p>
          <a:p>
            <a:endParaRPr lang="en-US" sz="2000" dirty="0"/>
          </a:p>
          <a:p>
            <a:r>
              <a:rPr lang="en-US" sz="2000" dirty="0"/>
              <a:t>Chapter XIX  	I Return to the NAACP  	    </a:t>
            </a:r>
            <a:r>
              <a:rPr lang="en-US" sz="2000" dirty="0" smtClean="0"/>
              <a:t>                     326</a:t>
            </a:r>
          </a:p>
          <a:p>
            <a:endParaRPr lang="en-US" sz="2000" dirty="0"/>
          </a:p>
        </p:txBody>
      </p:sp>
      <p:pic>
        <p:nvPicPr>
          <p:cNvPr id="4" name="Picture 2" descr="C:\Users\Smith\Desktop\1761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59700" y="5416262"/>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4324092"/>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9067800" cy="841248"/>
          </a:xfrm>
        </p:spPr>
        <p:txBody>
          <a:bodyPr>
            <a:normAutofit/>
          </a:bodyPr>
          <a:lstStyle/>
          <a:p>
            <a:r>
              <a:rPr lang="en-US" dirty="0" smtClean="0"/>
              <a:t>Chapter VI My Birth and Family  </a:t>
            </a:r>
            <a:r>
              <a:rPr lang="en-US" dirty="0" err="1" smtClean="0"/>
              <a:t>PAge</a:t>
            </a:r>
            <a:r>
              <a:rPr lang="en-US" dirty="0" smtClean="0"/>
              <a:t> 61</a:t>
            </a:r>
            <a:endParaRPr lang="en-US" dirty="0"/>
          </a:p>
        </p:txBody>
      </p:sp>
      <p:sp>
        <p:nvSpPr>
          <p:cNvPr id="3" name="Rectangle 2"/>
          <p:cNvSpPr/>
          <p:nvPr/>
        </p:nvSpPr>
        <p:spPr>
          <a:xfrm>
            <a:off x="0" y="1143000"/>
            <a:ext cx="9144000" cy="6347892"/>
          </a:xfrm>
          <a:prstGeom prst="rect">
            <a:avLst/>
          </a:prstGeom>
        </p:spPr>
        <p:txBody>
          <a:bodyPr wrap="square">
            <a:spAutoFit/>
          </a:bodyPr>
          <a:lstStyle/>
          <a:p>
            <a:pPr algn="ctr"/>
            <a:endParaRPr lang="en-US" dirty="0" smtClean="0"/>
          </a:p>
          <a:p>
            <a:pPr algn="ctr"/>
            <a:r>
              <a:rPr lang="en-US" dirty="0" smtClean="0"/>
              <a:t>I</a:t>
            </a:r>
            <a:r>
              <a:rPr lang="en-US" dirty="0"/>
              <a:t> was born by a golden river and in the shadow of two great </a:t>
            </a:r>
            <a:endParaRPr lang="en-US" dirty="0" smtClean="0"/>
          </a:p>
          <a:p>
            <a:pPr algn="ctr"/>
            <a:endParaRPr lang="en-US" dirty="0" smtClean="0"/>
          </a:p>
          <a:p>
            <a:pPr algn="ctr"/>
            <a:r>
              <a:rPr lang="en-US" dirty="0" smtClean="0"/>
              <a:t>hills</a:t>
            </a:r>
            <a:r>
              <a:rPr lang="en-US" dirty="0"/>
              <a:t>, </a:t>
            </a:r>
            <a:r>
              <a:rPr lang="en-US" dirty="0" smtClean="0"/>
              <a:t>five</a:t>
            </a:r>
            <a:r>
              <a:rPr lang="en-US" dirty="0"/>
              <a:t> years after </a:t>
            </a:r>
            <a:r>
              <a:rPr lang="en-US" dirty="0" smtClean="0"/>
              <a:t>the</a:t>
            </a:r>
            <a:r>
              <a:rPr lang="en-US" dirty="0"/>
              <a:t> Emancipation Proclamation, </a:t>
            </a:r>
            <a:endParaRPr lang="en-US" dirty="0" smtClean="0"/>
          </a:p>
          <a:p>
            <a:pPr algn="ctr"/>
            <a:endParaRPr lang="en-US" dirty="0" smtClean="0"/>
          </a:p>
          <a:p>
            <a:pPr algn="ctr"/>
            <a:r>
              <a:rPr lang="en-US" dirty="0" smtClean="0"/>
              <a:t>which</a:t>
            </a:r>
            <a:r>
              <a:rPr lang="en-US" dirty="0"/>
              <a:t> began </a:t>
            </a:r>
            <a:r>
              <a:rPr lang="en-US" dirty="0" smtClean="0"/>
              <a:t>the</a:t>
            </a:r>
            <a:r>
              <a:rPr lang="en-US" dirty="0"/>
              <a:t> </a:t>
            </a:r>
            <a:r>
              <a:rPr lang="en-US" dirty="0" smtClean="0"/>
              <a:t>freeing</a:t>
            </a:r>
            <a:r>
              <a:rPr lang="en-US" dirty="0"/>
              <a:t> of American Negro slaves. </a:t>
            </a:r>
            <a:endParaRPr lang="en-US" dirty="0" smtClean="0"/>
          </a:p>
          <a:p>
            <a:pPr algn="ctr"/>
            <a:endParaRPr lang="en-US" dirty="0" smtClean="0"/>
          </a:p>
          <a:p>
            <a:pPr algn="ctr"/>
            <a:endParaRPr lang="en-US" dirty="0"/>
          </a:p>
          <a:p>
            <a:pPr algn="ctr"/>
            <a:r>
              <a:rPr lang="en-US" dirty="0" smtClean="0"/>
              <a:t>In</a:t>
            </a:r>
            <a:r>
              <a:rPr lang="en-US" dirty="0"/>
              <a:t> 1868 on the day after the birth of George Washington was celebrated</a:t>
            </a:r>
            <a:r>
              <a:rPr lang="en-US" dirty="0" smtClean="0"/>
              <a:t>,</a:t>
            </a:r>
          </a:p>
          <a:p>
            <a:pPr algn="ctr"/>
            <a:r>
              <a:rPr lang="en-US" dirty="0"/>
              <a:t> </a:t>
            </a:r>
            <a:endParaRPr lang="en-US" dirty="0" smtClean="0"/>
          </a:p>
          <a:p>
            <a:pPr algn="ctr"/>
            <a:r>
              <a:rPr lang="en-US" dirty="0" smtClean="0"/>
              <a:t>I</a:t>
            </a:r>
            <a:r>
              <a:rPr lang="en-US" dirty="0"/>
              <a:t> </a:t>
            </a:r>
            <a:r>
              <a:rPr lang="en-US" dirty="0" smtClean="0"/>
              <a:t>was</a:t>
            </a:r>
            <a:r>
              <a:rPr lang="en-US" dirty="0"/>
              <a:t> born </a:t>
            </a:r>
            <a:r>
              <a:rPr lang="en-US" dirty="0" smtClean="0"/>
              <a:t>in the</a:t>
            </a:r>
            <a:r>
              <a:rPr lang="en-US" dirty="0"/>
              <a:t> year that the freedmen of the South </a:t>
            </a:r>
            <a:r>
              <a:rPr lang="en-US" dirty="0" smtClean="0"/>
              <a:t>were</a:t>
            </a:r>
            <a:r>
              <a:rPr lang="en-US" dirty="0"/>
              <a:t> enfranchised</a:t>
            </a:r>
            <a:r>
              <a:rPr lang="en-US" dirty="0" smtClean="0"/>
              <a:t>,</a:t>
            </a:r>
          </a:p>
          <a:p>
            <a:pPr algn="ctr"/>
            <a:r>
              <a:rPr lang="en-US" dirty="0"/>
              <a:t> </a:t>
            </a:r>
            <a:endParaRPr lang="en-US" dirty="0" smtClean="0"/>
          </a:p>
          <a:p>
            <a:pPr algn="ctr"/>
            <a:r>
              <a:rPr lang="en-US" dirty="0" smtClean="0"/>
              <a:t>and</a:t>
            </a:r>
            <a:r>
              <a:rPr lang="en-US" dirty="0"/>
              <a:t> for </a:t>
            </a:r>
            <a:r>
              <a:rPr lang="en-US" dirty="0" smtClean="0"/>
              <a:t>the</a:t>
            </a:r>
            <a:r>
              <a:rPr lang="en-US" dirty="0"/>
              <a:t> first time as a mass took part in </a:t>
            </a:r>
            <a:r>
              <a:rPr lang="en-US" dirty="0" smtClean="0"/>
              <a:t>government. Conventions</a:t>
            </a:r>
            <a:r>
              <a:rPr lang="en-US" dirty="0"/>
              <a:t> </a:t>
            </a:r>
            <a:endParaRPr lang="en-US" dirty="0" smtClean="0"/>
          </a:p>
          <a:p>
            <a:pPr algn="ctr"/>
            <a:endParaRPr lang="en-US" dirty="0" smtClean="0"/>
          </a:p>
          <a:p>
            <a:pPr algn="ctr"/>
            <a:r>
              <a:rPr lang="en-US" dirty="0" smtClean="0"/>
              <a:t>with</a:t>
            </a:r>
            <a:r>
              <a:rPr lang="en-US" dirty="0"/>
              <a:t> black </a:t>
            </a:r>
            <a:r>
              <a:rPr lang="en-US" dirty="0" smtClean="0"/>
              <a:t>delegates</a:t>
            </a:r>
            <a:r>
              <a:rPr lang="en-US" dirty="0"/>
              <a:t> voted new constitutions all over the </a:t>
            </a:r>
            <a:r>
              <a:rPr lang="en-US" dirty="0" smtClean="0"/>
              <a:t>South.</a:t>
            </a:r>
          </a:p>
          <a:p>
            <a:pPr algn="ctr"/>
            <a:endParaRPr lang="en-US" dirty="0" smtClean="0"/>
          </a:p>
          <a:p>
            <a:pPr algn="ctr"/>
            <a:endParaRPr lang="en-US" dirty="0" smtClean="0"/>
          </a:p>
          <a:p>
            <a:pPr algn="ctr"/>
            <a:r>
              <a:rPr lang="en-US" sz="1550" dirty="0" smtClean="0"/>
              <a:t>      1</a:t>
            </a:r>
            <a:r>
              <a:rPr lang="en-US" sz="1550" dirty="0" smtClean="0"/>
              <a:t>. Early </a:t>
            </a:r>
            <a:r>
              <a:rPr lang="en-US" sz="1550" dirty="0"/>
              <a:t>College Years, Fisk Univ</a:t>
            </a:r>
            <a:r>
              <a:rPr lang="en-US" sz="1550" dirty="0" smtClean="0"/>
              <a:t>. 4:26 </a:t>
            </a:r>
            <a:r>
              <a:rPr lang="en-US" sz="1550" dirty="0" smtClean="0"/>
              <a:t>W.E.B</a:t>
            </a:r>
            <a:r>
              <a:rPr lang="en-US" sz="1550" dirty="0"/>
              <a:t>. </a:t>
            </a:r>
            <a:r>
              <a:rPr lang="en-US" sz="1550" dirty="0" smtClean="0"/>
              <a:t>DuBois </a:t>
            </a:r>
            <a:r>
              <a:rPr lang="en-US" sz="1550" dirty="0" smtClean="0"/>
              <a:t>A </a:t>
            </a:r>
            <a:r>
              <a:rPr lang="en-US" sz="1550" dirty="0"/>
              <a:t>Recorded </a:t>
            </a:r>
            <a:r>
              <a:rPr lang="en-US" sz="1550" dirty="0" smtClean="0"/>
              <a:t>Autobiography[1961] Spoken </a:t>
            </a:r>
            <a:r>
              <a:rPr lang="en-US" sz="1550" dirty="0"/>
              <a:t>&amp; Audio</a:t>
            </a:r>
          </a:p>
          <a:p>
            <a:pPr algn="ctr"/>
            <a:endParaRPr lang="en-US" sz="1550" dirty="0" smtClean="0"/>
          </a:p>
          <a:p>
            <a:pPr algn="ctr"/>
            <a:endParaRPr lang="en-US" dirty="0"/>
          </a:p>
          <a:p>
            <a:endParaRPr lang="en-US" dirty="0" smtClean="0"/>
          </a:p>
          <a:p>
            <a:endParaRPr lang="en-US" dirty="0"/>
          </a:p>
        </p:txBody>
      </p:sp>
      <p:pic>
        <p:nvPicPr>
          <p:cNvPr id="1026" name="Picture 2" descr="C:\Users\Smith\Desktop\speaker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992" y="5773037"/>
            <a:ext cx="521371" cy="3905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Smith\Desktop\1761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24800" y="1524000"/>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94465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IX Harvard in the Last Decades of the 19</a:t>
            </a:r>
            <a:r>
              <a:rPr lang="en-US" baseline="30000" dirty="0" smtClean="0"/>
              <a:t>th</a:t>
            </a:r>
            <a:r>
              <a:rPr lang="en-US" dirty="0" smtClean="0"/>
              <a:t> Century  Page 132</a:t>
            </a:r>
            <a:r>
              <a:rPr lang="en-US" dirty="0">
                <a:effectLst/>
              </a:rPr>
              <a:t/>
            </a:r>
            <a:br>
              <a:rPr lang="en-US" dirty="0">
                <a:effectLst/>
              </a:rPr>
            </a:br>
            <a:endParaRPr lang="en-US" dirty="0"/>
          </a:p>
        </p:txBody>
      </p:sp>
      <p:sp>
        <p:nvSpPr>
          <p:cNvPr id="3" name="Rectangle 2"/>
          <p:cNvSpPr/>
          <p:nvPr/>
        </p:nvSpPr>
        <p:spPr>
          <a:xfrm>
            <a:off x="152400" y="1600200"/>
            <a:ext cx="8839200" cy="4508927"/>
          </a:xfrm>
          <a:prstGeom prst="rect">
            <a:avLst/>
          </a:prstGeom>
        </p:spPr>
        <p:txBody>
          <a:bodyPr wrap="square">
            <a:spAutoFit/>
          </a:bodyPr>
          <a:lstStyle/>
          <a:p>
            <a:r>
              <a:rPr lang="en-US" dirty="0"/>
              <a:t>To make my own attitude toward the Harvard of that day clear, it must be </a:t>
            </a:r>
            <a:endParaRPr lang="en-US" dirty="0" smtClean="0"/>
          </a:p>
          <a:p>
            <a:endParaRPr lang="en-US" dirty="0"/>
          </a:p>
          <a:p>
            <a:r>
              <a:rPr lang="en-US" dirty="0" smtClean="0"/>
              <a:t>remembered</a:t>
            </a:r>
            <a:r>
              <a:rPr lang="en-US" dirty="0"/>
              <a:t> that I went to Harvard as a Negro, not simply by birth, but </a:t>
            </a:r>
            <a:endParaRPr lang="en-US" dirty="0" smtClean="0"/>
          </a:p>
          <a:p>
            <a:endParaRPr lang="en-US" dirty="0"/>
          </a:p>
          <a:p>
            <a:r>
              <a:rPr lang="en-US" dirty="0" smtClean="0"/>
              <a:t>recognizing</a:t>
            </a:r>
            <a:r>
              <a:rPr lang="en-US" dirty="0"/>
              <a:t> myself as a member of a segregated caste whose situation </a:t>
            </a:r>
            <a:endParaRPr lang="en-US" dirty="0" smtClean="0"/>
          </a:p>
          <a:p>
            <a:endParaRPr lang="en-US" dirty="0"/>
          </a:p>
          <a:p>
            <a:r>
              <a:rPr lang="en-US" dirty="0" smtClean="0"/>
              <a:t>I</a:t>
            </a:r>
            <a:r>
              <a:rPr lang="en-US" dirty="0"/>
              <a:t> accepted but </a:t>
            </a:r>
            <a:r>
              <a:rPr lang="en-US" dirty="0" smtClean="0"/>
              <a:t>was determined</a:t>
            </a:r>
            <a:r>
              <a:rPr lang="en-US" dirty="0"/>
              <a:t> to work from within that caste to find my way out</a:t>
            </a:r>
            <a:r>
              <a:rPr lang="en-US" dirty="0" smtClean="0"/>
              <a:t>.</a:t>
            </a:r>
          </a:p>
          <a:p>
            <a:endParaRPr lang="en-US" dirty="0"/>
          </a:p>
          <a:p>
            <a:endParaRPr lang="en-US" dirty="0" smtClean="0"/>
          </a:p>
          <a:p>
            <a:endParaRPr lang="en-US" dirty="0" smtClean="0"/>
          </a:p>
          <a:p>
            <a:endParaRPr lang="en-US" dirty="0" smtClean="0"/>
          </a:p>
          <a:p>
            <a:r>
              <a:rPr lang="en-US" dirty="0" smtClean="0"/>
              <a:t> </a:t>
            </a:r>
            <a:endParaRPr lang="en-US" dirty="0"/>
          </a:p>
          <a:p>
            <a:endParaRPr lang="en-US" dirty="0"/>
          </a:p>
          <a:p>
            <a:r>
              <a:rPr lang="en-US" sz="1600" dirty="0" smtClean="0"/>
              <a:t>           </a:t>
            </a:r>
            <a:r>
              <a:rPr lang="en-US" sz="1700" dirty="0" smtClean="0"/>
              <a:t>2</a:t>
            </a:r>
            <a:r>
              <a:rPr lang="en-US" sz="1700" dirty="0" smtClean="0"/>
              <a:t>. Harvard </a:t>
            </a:r>
            <a:r>
              <a:rPr lang="en-US" sz="1700" dirty="0"/>
              <a:t>Univ</a:t>
            </a:r>
            <a:r>
              <a:rPr lang="en-US" sz="1700" dirty="0" smtClean="0"/>
              <a:t>. 9:23 </a:t>
            </a:r>
            <a:r>
              <a:rPr lang="en-US" sz="1700" dirty="0" smtClean="0"/>
              <a:t>W.E.B</a:t>
            </a:r>
            <a:r>
              <a:rPr lang="en-US" sz="1700" dirty="0"/>
              <a:t>. </a:t>
            </a:r>
            <a:r>
              <a:rPr lang="en-US" sz="1700" dirty="0" smtClean="0"/>
              <a:t>DuBois </a:t>
            </a:r>
            <a:r>
              <a:rPr lang="en-US" sz="1700" dirty="0" smtClean="0"/>
              <a:t>A </a:t>
            </a:r>
            <a:r>
              <a:rPr lang="en-US" sz="1700" dirty="0"/>
              <a:t>Recorded Autobiography [</a:t>
            </a:r>
            <a:r>
              <a:rPr lang="en-US" sz="1700" dirty="0" smtClean="0"/>
              <a:t>1961] Spoken &amp; Audio</a:t>
            </a:r>
            <a:endParaRPr lang="en-US" sz="1700" dirty="0"/>
          </a:p>
          <a:p>
            <a:endParaRPr lang="en-US" dirty="0" smtClean="0"/>
          </a:p>
          <a:p>
            <a:r>
              <a:rPr lang="en-US" dirty="0" smtClean="0"/>
              <a:t> </a:t>
            </a:r>
            <a:endParaRPr lang="en-US" dirty="0"/>
          </a:p>
        </p:txBody>
      </p:sp>
      <p:pic>
        <p:nvPicPr>
          <p:cNvPr id="4" name="Picture 2" descr="C:\Users\Smith\Desktop\speaker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2233" y="5058555"/>
            <a:ext cx="521371" cy="3905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Smith\Desktop\1761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2400" y="1447800"/>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6184475"/>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9064752" cy="841248"/>
          </a:xfrm>
        </p:spPr>
        <p:txBody>
          <a:bodyPr>
            <a:normAutofit fontScale="90000"/>
          </a:bodyPr>
          <a:lstStyle/>
          <a:p>
            <a:r>
              <a:rPr lang="en-US" dirty="0" smtClean="0"/>
              <a:t>Chapter XIV The Niagara Movement Page 236 </a:t>
            </a:r>
            <a:endParaRPr lang="en-US" dirty="0"/>
          </a:p>
        </p:txBody>
      </p:sp>
      <p:sp>
        <p:nvSpPr>
          <p:cNvPr id="3" name="Rectangle 2"/>
          <p:cNvSpPr/>
          <p:nvPr/>
        </p:nvSpPr>
        <p:spPr>
          <a:xfrm>
            <a:off x="381000" y="1295401"/>
            <a:ext cx="8229600" cy="5355312"/>
          </a:xfrm>
          <a:prstGeom prst="rect">
            <a:avLst/>
          </a:prstGeom>
        </p:spPr>
        <p:txBody>
          <a:bodyPr wrap="square">
            <a:spAutoFit/>
          </a:bodyPr>
          <a:lstStyle/>
          <a:p>
            <a:r>
              <a:rPr lang="en-US" dirty="0"/>
              <a:t>The Niagara Movement was incorporated January 31, 1906. </a:t>
            </a:r>
            <a:endParaRPr lang="en-US" dirty="0" smtClean="0"/>
          </a:p>
          <a:p>
            <a:endParaRPr lang="en-US" dirty="0"/>
          </a:p>
          <a:p>
            <a:r>
              <a:rPr lang="en-US" dirty="0" smtClean="0"/>
              <a:t>Its </a:t>
            </a:r>
            <a:r>
              <a:rPr lang="en-US" dirty="0"/>
              <a:t>business and objects were to advocate and promote the following principles: </a:t>
            </a:r>
          </a:p>
          <a:p>
            <a:pPr lvl="0"/>
            <a:endParaRPr lang="en-US" dirty="0" smtClean="0"/>
          </a:p>
          <a:p>
            <a:pPr lvl="0"/>
            <a:r>
              <a:rPr lang="en-US" dirty="0" smtClean="0"/>
              <a:t>-Freedom </a:t>
            </a:r>
            <a:r>
              <a:rPr lang="en-US" dirty="0"/>
              <a:t>of speech and </a:t>
            </a:r>
            <a:r>
              <a:rPr lang="en-US" dirty="0" smtClean="0"/>
              <a:t>criticism; An </a:t>
            </a:r>
            <a:r>
              <a:rPr lang="en-US" dirty="0"/>
              <a:t>unfettered and unsubsidized press;</a:t>
            </a:r>
          </a:p>
          <a:p>
            <a:pPr lvl="0"/>
            <a:endParaRPr lang="en-US" dirty="0" smtClean="0"/>
          </a:p>
          <a:p>
            <a:pPr lvl="0"/>
            <a:r>
              <a:rPr lang="en-US" dirty="0" smtClean="0"/>
              <a:t>-Manhood </a:t>
            </a:r>
            <a:r>
              <a:rPr lang="en-US" dirty="0"/>
              <a:t>suffrage;</a:t>
            </a:r>
          </a:p>
          <a:p>
            <a:pPr lvl="0"/>
            <a:endParaRPr lang="en-US" dirty="0" smtClean="0"/>
          </a:p>
          <a:p>
            <a:pPr lvl="0"/>
            <a:r>
              <a:rPr lang="en-US" dirty="0" smtClean="0"/>
              <a:t>-Abolition </a:t>
            </a:r>
            <a:r>
              <a:rPr lang="en-US" dirty="0"/>
              <a:t>of all caste distinctions based simply on race and color;</a:t>
            </a:r>
          </a:p>
          <a:p>
            <a:pPr lvl="0"/>
            <a:endParaRPr lang="en-US" dirty="0" smtClean="0"/>
          </a:p>
          <a:p>
            <a:pPr lvl="0"/>
            <a:r>
              <a:rPr lang="en-US" dirty="0" smtClean="0"/>
              <a:t>-The </a:t>
            </a:r>
            <a:r>
              <a:rPr lang="en-US" dirty="0"/>
              <a:t>recognition of the principle of human brotherhood as a practical present creed;</a:t>
            </a:r>
          </a:p>
          <a:p>
            <a:pPr lvl="0"/>
            <a:endParaRPr lang="en-US" dirty="0" smtClean="0"/>
          </a:p>
          <a:p>
            <a:pPr lvl="0"/>
            <a:r>
              <a:rPr lang="en-US" dirty="0" smtClean="0"/>
              <a:t>-The </a:t>
            </a:r>
            <a:r>
              <a:rPr lang="en-US" dirty="0"/>
              <a:t>recognition of the highest and best human training as the monopoly of no class or race;</a:t>
            </a:r>
          </a:p>
          <a:p>
            <a:pPr lvl="0"/>
            <a:endParaRPr lang="en-US" dirty="0" smtClean="0"/>
          </a:p>
          <a:p>
            <a:pPr lvl="0"/>
            <a:r>
              <a:rPr lang="en-US" dirty="0" smtClean="0"/>
              <a:t>-A </a:t>
            </a:r>
            <a:r>
              <a:rPr lang="en-US" dirty="0"/>
              <a:t>belief in the dignity of labor;</a:t>
            </a:r>
          </a:p>
          <a:p>
            <a:pPr lvl="0"/>
            <a:endParaRPr lang="en-US" dirty="0" smtClean="0"/>
          </a:p>
          <a:p>
            <a:pPr lvl="0"/>
            <a:r>
              <a:rPr lang="en-US" dirty="0" smtClean="0"/>
              <a:t>-United </a:t>
            </a:r>
            <a:r>
              <a:rPr lang="en-US" dirty="0"/>
              <a:t>effort to realize those ideals under wise and courageous leadership</a:t>
            </a:r>
            <a:r>
              <a:rPr lang="en-US" dirty="0" smtClean="0"/>
              <a:t>.</a:t>
            </a:r>
          </a:p>
          <a:p>
            <a:pPr lvl="0"/>
            <a:endParaRPr lang="en-US" dirty="0"/>
          </a:p>
        </p:txBody>
      </p:sp>
      <p:pic>
        <p:nvPicPr>
          <p:cNvPr id="4" name="Picture 2" descr="C:\Users\Smith\Desktop\1761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2286000"/>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726599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XV The NAACP  Page 254</a:t>
            </a:r>
            <a:endParaRPr lang="en-US" dirty="0"/>
          </a:p>
        </p:txBody>
      </p:sp>
      <p:sp>
        <p:nvSpPr>
          <p:cNvPr id="4" name="Rectangle 3"/>
          <p:cNvSpPr/>
          <p:nvPr/>
        </p:nvSpPr>
        <p:spPr>
          <a:xfrm>
            <a:off x="228599" y="1371599"/>
            <a:ext cx="8915401" cy="6186309"/>
          </a:xfrm>
          <a:prstGeom prst="rect">
            <a:avLst/>
          </a:prstGeom>
        </p:spPr>
        <p:txBody>
          <a:bodyPr wrap="square">
            <a:spAutoFit/>
          </a:bodyPr>
          <a:lstStyle/>
          <a:p>
            <a:r>
              <a:rPr lang="en-US" dirty="0"/>
              <a:t>The NAACP started with a lynching 100 years after the birth of Abraham </a:t>
            </a:r>
            <a:r>
              <a:rPr lang="en-US" dirty="0" smtClean="0"/>
              <a:t>Lincoln.</a:t>
            </a:r>
          </a:p>
          <a:p>
            <a:endParaRPr lang="en-US" dirty="0"/>
          </a:p>
          <a:p>
            <a:r>
              <a:rPr lang="en-US" dirty="0"/>
              <a:t>This conference contained four </a:t>
            </a:r>
            <a:r>
              <a:rPr lang="en-US" dirty="0" smtClean="0"/>
              <a:t>groups*:</a:t>
            </a:r>
            <a:r>
              <a:rPr lang="en-US" dirty="0"/>
              <a:t> </a:t>
            </a:r>
            <a:endParaRPr lang="en-US" dirty="0" smtClean="0"/>
          </a:p>
          <a:p>
            <a:endParaRPr lang="en-US" dirty="0"/>
          </a:p>
          <a:p>
            <a:r>
              <a:rPr lang="en-US" dirty="0" smtClean="0"/>
              <a:t>-Scientists</a:t>
            </a:r>
            <a:r>
              <a:rPr lang="en-US" dirty="0"/>
              <a:t> who knew the race problem; </a:t>
            </a:r>
            <a:endParaRPr lang="en-US" dirty="0" smtClean="0"/>
          </a:p>
          <a:p>
            <a:endParaRPr lang="en-US" dirty="0"/>
          </a:p>
          <a:p>
            <a:r>
              <a:rPr lang="en-US" dirty="0" smtClean="0"/>
              <a:t>-Philanthropists</a:t>
            </a:r>
            <a:r>
              <a:rPr lang="en-US" dirty="0"/>
              <a:t> willing to help worthy causes; </a:t>
            </a:r>
            <a:endParaRPr lang="en-US" dirty="0" smtClean="0"/>
          </a:p>
          <a:p>
            <a:endParaRPr lang="en-US" dirty="0"/>
          </a:p>
          <a:p>
            <a:r>
              <a:rPr lang="en-US" dirty="0" smtClean="0"/>
              <a:t>-Social</a:t>
            </a:r>
            <a:r>
              <a:rPr lang="en-US" dirty="0"/>
              <a:t> workers ready to take up a new task of Abolition; </a:t>
            </a:r>
            <a:endParaRPr lang="en-US" dirty="0" smtClean="0"/>
          </a:p>
          <a:p>
            <a:endParaRPr lang="en-US" dirty="0"/>
          </a:p>
          <a:p>
            <a:r>
              <a:rPr lang="en-US" dirty="0" smtClean="0"/>
              <a:t>-Negroes</a:t>
            </a:r>
            <a:r>
              <a:rPr lang="en-US" dirty="0"/>
              <a:t> ready to join a new crusade for their emancipation. </a:t>
            </a:r>
            <a:endParaRPr lang="en-US" dirty="0" smtClean="0"/>
          </a:p>
          <a:p>
            <a:endParaRPr lang="en-US" dirty="0"/>
          </a:p>
          <a:p>
            <a:endParaRPr lang="en-US" dirty="0"/>
          </a:p>
          <a:p>
            <a:r>
              <a:rPr lang="en-US" dirty="0" smtClean="0"/>
              <a:t>*An</a:t>
            </a:r>
            <a:r>
              <a:rPr lang="en-US" dirty="0"/>
              <a:t> impressive number of scientists and social workers attended; </a:t>
            </a:r>
            <a:r>
              <a:rPr lang="en-US" dirty="0" smtClean="0"/>
              <a:t>friends</a:t>
            </a:r>
            <a:r>
              <a:rPr lang="en-US" dirty="0"/>
              <a:t> of wealthy </a:t>
            </a:r>
            <a:endParaRPr lang="en-US" dirty="0" smtClean="0"/>
          </a:p>
          <a:p>
            <a:r>
              <a:rPr lang="en-US" dirty="0" smtClean="0"/>
              <a:t>philanthropists</a:t>
            </a:r>
            <a:r>
              <a:rPr lang="en-US" dirty="0"/>
              <a:t> </a:t>
            </a:r>
            <a:endParaRPr lang="en-US" dirty="0" smtClean="0"/>
          </a:p>
          <a:p>
            <a:endParaRPr lang="en-US" dirty="0" smtClean="0"/>
          </a:p>
          <a:p>
            <a:endParaRPr lang="en-US" dirty="0" smtClean="0"/>
          </a:p>
          <a:p>
            <a:r>
              <a:rPr lang="en-US" dirty="0" smtClean="0"/>
              <a:t>     5. N.A.A.C.P.  2:13 </a:t>
            </a:r>
            <a:r>
              <a:rPr lang="en-US" dirty="0" smtClean="0"/>
              <a:t>W.E.B</a:t>
            </a:r>
            <a:r>
              <a:rPr lang="en-US" dirty="0"/>
              <a:t>. </a:t>
            </a:r>
            <a:r>
              <a:rPr lang="en-US" dirty="0" smtClean="0"/>
              <a:t>DuBois </a:t>
            </a:r>
            <a:r>
              <a:rPr lang="en-US" dirty="0" smtClean="0"/>
              <a:t>A </a:t>
            </a:r>
            <a:r>
              <a:rPr lang="en-US" dirty="0"/>
              <a:t>Recorded Autobiography [1961</a:t>
            </a:r>
            <a:r>
              <a:rPr lang="en-US" dirty="0" smtClean="0"/>
              <a:t>]  Spoken </a:t>
            </a:r>
            <a:r>
              <a:rPr lang="en-US" dirty="0"/>
              <a:t>&amp; </a:t>
            </a:r>
            <a:r>
              <a:rPr lang="en-US" dirty="0" smtClean="0"/>
              <a:t>Audio</a:t>
            </a:r>
          </a:p>
          <a:p>
            <a:r>
              <a:rPr lang="en-US" dirty="0" smtClean="0"/>
              <a:t>     6</a:t>
            </a:r>
            <a:r>
              <a:rPr lang="en-US" dirty="0"/>
              <a:t>. The </a:t>
            </a:r>
            <a:r>
              <a:rPr lang="en-US" dirty="0" smtClean="0"/>
              <a:t>Crisis 2:58 </a:t>
            </a:r>
            <a:r>
              <a:rPr lang="en-US" dirty="0" smtClean="0"/>
              <a:t>W.E.B</a:t>
            </a:r>
            <a:r>
              <a:rPr lang="en-US" dirty="0"/>
              <a:t>. </a:t>
            </a:r>
            <a:r>
              <a:rPr lang="en-US" dirty="0" smtClean="0"/>
              <a:t>DuBois </a:t>
            </a:r>
            <a:r>
              <a:rPr lang="en-US" dirty="0" smtClean="0"/>
              <a:t>A </a:t>
            </a:r>
            <a:r>
              <a:rPr lang="en-US" dirty="0"/>
              <a:t>Recorded Autobiography [1961</a:t>
            </a:r>
            <a:r>
              <a:rPr lang="en-US" dirty="0" smtClean="0"/>
              <a:t>]  Spoken </a:t>
            </a:r>
            <a:r>
              <a:rPr lang="en-US" dirty="0"/>
              <a:t>&amp; Audio</a:t>
            </a:r>
          </a:p>
          <a:p>
            <a:endParaRPr lang="en-US" dirty="0"/>
          </a:p>
          <a:p>
            <a:endParaRPr lang="en-US" dirty="0"/>
          </a:p>
          <a:p>
            <a:endParaRPr lang="en-US" dirty="0"/>
          </a:p>
        </p:txBody>
      </p:sp>
      <p:pic>
        <p:nvPicPr>
          <p:cNvPr id="5" name="Picture 2" descr="C:\Users\Smith\Desktop\speaker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32355"/>
            <a:ext cx="521371" cy="3905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Smith\Desktop\1761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86541" y="1905000"/>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8383477"/>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457200"/>
          </a:xfrm>
        </p:spPr>
        <p:txBody>
          <a:bodyPr>
            <a:normAutofit fontScale="90000"/>
          </a:bodyPr>
          <a:lstStyle/>
          <a:p>
            <a:r>
              <a:rPr lang="en-US" dirty="0" smtClean="0"/>
              <a:t>Chapter XVI My Character  Page 277</a:t>
            </a:r>
            <a:endParaRPr lang="en-US" dirty="0"/>
          </a:p>
        </p:txBody>
      </p:sp>
      <p:sp>
        <p:nvSpPr>
          <p:cNvPr id="3" name="Rectangle 2"/>
          <p:cNvSpPr/>
          <p:nvPr/>
        </p:nvSpPr>
        <p:spPr>
          <a:xfrm>
            <a:off x="12029" y="1295400"/>
            <a:ext cx="9131971" cy="5478423"/>
          </a:xfrm>
          <a:prstGeom prst="rect">
            <a:avLst/>
          </a:prstGeom>
        </p:spPr>
        <p:txBody>
          <a:bodyPr wrap="square">
            <a:spAutoFit/>
          </a:bodyPr>
          <a:lstStyle/>
          <a:p>
            <a:pPr algn="ctr"/>
            <a:r>
              <a:rPr lang="en-US" dirty="0"/>
              <a:t>At Fisk University character was discussed and emphasized more than </a:t>
            </a:r>
            <a:r>
              <a:rPr lang="en-US" dirty="0" smtClean="0"/>
              <a:t>scholarship.</a:t>
            </a:r>
          </a:p>
          <a:p>
            <a:pPr algn="ctr"/>
            <a:endParaRPr lang="en-US" dirty="0"/>
          </a:p>
          <a:p>
            <a:pPr algn="ctr"/>
            <a:r>
              <a:rPr lang="en-US" dirty="0" smtClean="0"/>
              <a:t>I</a:t>
            </a:r>
            <a:r>
              <a:rPr lang="en-US" dirty="0"/>
              <a:t> knew what was meant and agreed that the sort of person </a:t>
            </a:r>
            <a:r>
              <a:rPr lang="en-US" dirty="0"/>
              <a:t>a man </a:t>
            </a:r>
            <a:r>
              <a:rPr lang="en-US" dirty="0" smtClean="0"/>
              <a:t>was</a:t>
            </a:r>
          </a:p>
          <a:p>
            <a:pPr algn="ctr"/>
            <a:endParaRPr lang="en-US" dirty="0" smtClean="0"/>
          </a:p>
          <a:p>
            <a:pPr algn="ctr"/>
            <a:r>
              <a:rPr lang="en-US" dirty="0"/>
              <a:t> would in the </a:t>
            </a:r>
            <a:r>
              <a:rPr lang="en-US" dirty="0"/>
              <a:t>long run prove more important for the world</a:t>
            </a:r>
            <a:endParaRPr lang="en-US" dirty="0" smtClean="0"/>
          </a:p>
          <a:p>
            <a:pPr algn="ctr"/>
            <a:endParaRPr lang="en-US" dirty="0"/>
          </a:p>
          <a:p>
            <a:pPr algn="ctr"/>
            <a:r>
              <a:rPr lang="en-US" dirty="0"/>
              <a:t> than what he knew or how logically he </a:t>
            </a:r>
            <a:endParaRPr lang="en-US" dirty="0" smtClean="0"/>
          </a:p>
          <a:p>
            <a:pPr algn="ctr"/>
            <a:endParaRPr lang="en-US" dirty="0"/>
          </a:p>
          <a:p>
            <a:pPr algn="ctr"/>
            <a:r>
              <a:rPr lang="en-US" dirty="0" smtClean="0"/>
              <a:t>could</a:t>
            </a:r>
            <a:r>
              <a:rPr lang="en-US" dirty="0"/>
              <a:t> think. </a:t>
            </a:r>
            <a:endParaRPr lang="en-US" dirty="0" smtClean="0"/>
          </a:p>
          <a:p>
            <a:pPr algn="ctr"/>
            <a:endParaRPr lang="en-US" dirty="0"/>
          </a:p>
          <a:p>
            <a:endParaRPr lang="en-US" dirty="0" smtClean="0"/>
          </a:p>
          <a:p>
            <a:endParaRPr lang="en-US" dirty="0"/>
          </a:p>
          <a:p>
            <a:r>
              <a:rPr lang="en-US" dirty="0" smtClean="0"/>
              <a:t>  </a:t>
            </a:r>
            <a:endParaRPr lang="en-US" dirty="0" smtClean="0"/>
          </a:p>
          <a:p>
            <a:endParaRPr lang="en-US" dirty="0"/>
          </a:p>
          <a:p>
            <a:r>
              <a:rPr lang="en-US" sz="1550" dirty="0" smtClean="0"/>
              <a:t>         </a:t>
            </a:r>
          </a:p>
          <a:p>
            <a:endParaRPr lang="en-US" sz="1550" dirty="0"/>
          </a:p>
          <a:p>
            <a:endParaRPr lang="en-US" sz="1550" dirty="0" smtClean="0"/>
          </a:p>
          <a:p>
            <a:r>
              <a:rPr lang="en-US" sz="1550" dirty="0"/>
              <a:t> </a:t>
            </a:r>
            <a:r>
              <a:rPr lang="en-US" sz="1550" dirty="0" smtClean="0"/>
              <a:t>        </a:t>
            </a:r>
            <a:r>
              <a:rPr lang="en-US" sz="1550" dirty="0" smtClean="0"/>
              <a:t>1</a:t>
            </a:r>
            <a:r>
              <a:rPr lang="en-US" sz="1550" dirty="0" smtClean="0"/>
              <a:t>. Early </a:t>
            </a:r>
            <a:r>
              <a:rPr lang="en-US" sz="1550" dirty="0"/>
              <a:t>College Years, Fisk Univ</a:t>
            </a:r>
            <a:r>
              <a:rPr lang="en-US" sz="1550" dirty="0" smtClean="0"/>
              <a:t>. </a:t>
            </a:r>
            <a:r>
              <a:rPr lang="en-US" sz="1550" dirty="0" smtClean="0"/>
              <a:t>4:26</a:t>
            </a:r>
            <a:r>
              <a:rPr lang="en-US" sz="1550" dirty="0"/>
              <a:t> </a:t>
            </a:r>
            <a:r>
              <a:rPr lang="en-US" sz="1550" dirty="0" smtClean="0"/>
              <a:t>W.E.B</a:t>
            </a:r>
            <a:r>
              <a:rPr lang="en-US" sz="1550" dirty="0"/>
              <a:t>. </a:t>
            </a:r>
            <a:r>
              <a:rPr lang="en-US" sz="1550" dirty="0" smtClean="0"/>
              <a:t>DuBois </a:t>
            </a:r>
            <a:r>
              <a:rPr lang="en-US" sz="1550" dirty="0" smtClean="0"/>
              <a:t>A </a:t>
            </a:r>
            <a:r>
              <a:rPr lang="en-US" sz="1550" dirty="0"/>
              <a:t>Recorded Autobiography [</a:t>
            </a:r>
            <a:r>
              <a:rPr lang="en-US" sz="1550" dirty="0" smtClean="0"/>
              <a:t>1961]Spoken </a:t>
            </a:r>
            <a:r>
              <a:rPr lang="en-US" sz="1550" dirty="0"/>
              <a:t>&amp; Audio</a:t>
            </a:r>
          </a:p>
          <a:p>
            <a:endParaRPr lang="en-US" dirty="0" smtClean="0"/>
          </a:p>
          <a:p>
            <a:endParaRPr lang="en-US" dirty="0"/>
          </a:p>
        </p:txBody>
      </p:sp>
      <p:pic>
        <p:nvPicPr>
          <p:cNvPr id="4" name="Picture 2" descr="C:\Users\Smith\Desktop\speaker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791200"/>
            <a:ext cx="521371" cy="3905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Smith\Desktop\1761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52564" y="4191000"/>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1164797"/>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85800"/>
          </a:xfrm>
        </p:spPr>
        <p:txBody>
          <a:bodyPr>
            <a:normAutofit/>
          </a:bodyPr>
          <a:lstStyle/>
          <a:p>
            <a:r>
              <a:rPr lang="en-US" sz="2800" dirty="0" smtClean="0"/>
              <a:t>Chapter XVIII New Deal for Negroes  Page 308  </a:t>
            </a:r>
            <a:endParaRPr lang="en-US" sz="2800" dirty="0"/>
          </a:p>
        </p:txBody>
      </p:sp>
      <p:sp>
        <p:nvSpPr>
          <p:cNvPr id="3" name="Rectangle 2"/>
          <p:cNvSpPr/>
          <p:nvPr/>
        </p:nvSpPr>
        <p:spPr>
          <a:xfrm>
            <a:off x="990600" y="-1326148"/>
            <a:ext cx="7696200" cy="369332"/>
          </a:xfrm>
          <a:prstGeom prst="rect">
            <a:avLst/>
          </a:prstGeom>
        </p:spPr>
        <p:txBody>
          <a:bodyPr wrap="square">
            <a:spAutoFit/>
          </a:bodyPr>
          <a:lstStyle/>
          <a:p>
            <a:r>
              <a:rPr lang="en-US" dirty="0"/>
              <a:t> </a:t>
            </a:r>
          </a:p>
        </p:txBody>
      </p:sp>
      <p:sp>
        <p:nvSpPr>
          <p:cNvPr id="4" name="Rectangle 3"/>
          <p:cNvSpPr/>
          <p:nvPr/>
        </p:nvSpPr>
        <p:spPr>
          <a:xfrm>
            <a:off x="164123" y="990600"/>
            <a:ext cx="8991600" cy="6740307"/>
          </a:xfrm>
          <a:prstGeom prst="rect">
            <a:avLst/>
          </a:prstGeom>
        </p:spPr>
        <p:txBody>
          <a:bodyPr wrap="square">
            <a:spAutoFit/>
          </a:bodyPr>
          <a:lstStyle/>
          <a:p>
            <a:r>
              <a:rPr lang="en-US" dirty="0"/>
              <a:t>I became convinced of several things</a:t>
            </a:r>
            <a:r>
              <a:rPr lang="en-US" dirty="0" smtClean="0"/>
              <a:t>:</a:t>
            </a:r>
          </a:p>
          <a:p>
            <a:endParaRPr lang="en-US" dirty="0" smtClean="0"/>
          </a:p>
          <a:p>
            <a:r>
              <a:rPr lang="en-US" dirty="0" smtClean="0"/>
              <a:t>I. The </a:t>
            </a:r>
            <a:r>
              <a:rPr lang="en-US" dirty="0"/>
              <a:t>role of the government-supported land-grant </a:t>
            </a:r>
            <a:r>
              <a:rPr lang="en-US" dirty="0" smtClean="0"/>
              <a:t>was </a:t>
            </a:r>
            <a:r>
              <a:rPr lang="en-US" dirty="0"/>
              <a:t>going to be large and </a:t>
            </a:r>
            <a:r>
              <a:rPr lang="en-US" dirty="0" smtClean="0"/>
              <a:t>increasing</a:t>
            </a:r>
            <a:r>
              <a:rPr lang="en-US" dirty="0"/>
              <a:t>. </a:t>
            </a:r>
            <a:endParaRPr lang="en-US" dirty="0" smtClean="0"/>
          </a:p>
          <a:p>
            <a:endParaRPr lang="en-US" dirty="0"/>
          </a:p>
          <a:p>
            <a:r>
              <a:rPr lang="en-US" dirty="0" smtClean="0"/>
              <a:t>II. </a:t>
            </a:r>
            <a:r>
              <a:rPr lang="en-US" dirty="0"/>
              <a:t>L</a:t>
            </a:r>
            <a:r>
              <a:rPr lang="en-US" dirty="0" smtClean="0"/>
              <a:t>and-grant </a:t>
            </a:r>
            <a:r>
              <a:rPr lang="en-US" dirty="0"/>
              <a:t>colleges needed a program for social science </a:t>
            </a:r>
            <a:r>
              <a:rPr lang="en-US" dirty="0" smtClean="0"/>
              <a:t>studies.</a:t>
            </a:r>
          </a:p>
          <a:p>
            <a:endParaRPr lang="en-US" dirty="0"/>
          </a:p>
          <a:p>
            <a:r>
              <a:rPr lang="en-US" dirty="0" smtClean="0"/>
              <a:t>III. </a:t>
            </a:r>
            <a:r>
              <a:rPr lang="en-US" dirty="0"/>
              <a:t>R</a:t>
            </a:r>
            <a:r>
              <a:rPr lang="en-US" dirty="0" smtClean="0"/>
              <a:t>apid </a:t>
            </a:r>
            <a:r>
              <a:rPr lang="en-US" dirty="0"/>
              <a:t>changes were taking place in the Negro ethnic </a:t>
            </a:r>
            <a:r>
              <a:rPr lang="en-US" dirty="0" smtClean="0"/>
              <a:t>group.</a:t>
            </a:r>
          </a:p>
          <a:p>
            <a:endParaRPr lang="en-US" dirty="0"/>
          </a:p>
          <a:p>
            <a:r>
              <a:rPr lang="en-US" dirty="0" smtClean="0"/>
              <a:t>IV. A </a:t>
            </a:r>
            <a:r>
              <a:rPr lang="en-US" dirty="0"/>
              <a:t>“social-study” </a:t>
            </a:r>
            <a:r>
              <a:rPr lang="en-US" dirty="0" smtClean="0"/>
              <a:t>in race should </a:t>
            </a:r>
            <a:r>
              <a:rPr lang="en-US" dirty="0"/>
              <a:t>be </a:t>
            </a:r>
            <a:r>
              <a:rPr lang="en-US" dirty="0" smtClean="0"/>
              <a:t>planned and implemented.</a:t>
            </a:r>
          </a:p>
          <a:p>
            <a:endParaRPr lang="en-US" dirty="0"/>
          </a:p>
          <a:p>
            <a:r>
              <a:rPr lang="en-US" dirty="0" smtClean="0"/>
              <a:t>V. </a:t>
            </a:r>
            <a:r>
              <a:rPr lang="en-US" dirty="0"/>
              <a:t>Negro land-grant colleges, would be ideal centers of social studies in each state. </a:t>
            </a:r>
            <a:endParaRPr lang="en-US" dirty="0" smtClean="0"/>
          </a:p>
          <a:p>
            <a:endParaRPr lang="en-US" dirty="0"/>
          </a:p>
          <a:p>
            <a:r>
              <a:rPr lang="en-US" dirty="0" smtClean="0"/>
              <a:t>VI. </a:t>
            </a:r>
            <a:r>
              <a:rPr lang="en-US" dirty="0"/>
              <a:t>S</a:t>
            </a:r>
            <a:r>
              <a:rPr lang="en-US" dirty="0" smtClean="0"/>
              <a:t>tudies  must </a:t>
            </a:r>
            <a:r>
              <a:rPr lang="en-US" dirty="0"/>
              <a:t>be well done </a:t>
            </a:r>
            <a:r>
              <a:rPr lang="en-US" dirty="0" smtClean="0"/>
              <a:t>and in </a:t>
            </a:r>
            <a:r>
              <a:rPr lang="en-US" dirty="0"/>
              <a:t>accord with the latest scientific techniques. </a:t>
            </a:r>
            <a:endParaRPr lang="en-US" dirty="0" smtClean="0"/>
          </a:p>
          <a:p>
            <a:endParaRPr lang="en-US" dirty="0"/>
          </a:p>
          <a:p>
            <a:r>
              <a:rPr lang="en-US" dirty="0" smtClean="0"/>
              <a:t>VII. </a:t>
            </a:r>
            <a:r>
              <a:rPr lang="en-US" dirty="0"/>
              <a:t>Negro private institution of higher learning could cooperate </a:t>
            </a:r>
            <a:r>
              <a:rPr lang="en-US" dirty="0" smtClean="0"/>
              <a:t>to </a:t>
            </a:r>
            <a:r>
              <a:rPr lang="en-US" dirty="0"/>
              <a:t>aid advice of other universities.(Howard, Fisk, Atlanta</a:t>
            </a:r>
            <a:r>
              <a:rPr lang="en-US" dirty="0" smtClean="0"/>
              <a:t>) </a:t>
            </a:r>
          </a:p>
          <a:p>
            <a:endParaRPr lang="en-US" dirty="0" smtClean="0"/>
          </a:p>
          <a:p>
            <a:r>
              <a:rPr lang="en-US" dirty="0" smtClean="0"/>
              <a:t>(</a:t>
            </a:r>
            <a:r>
              <a:rPr lang="en-US" dirty="0"/>
              <a:t>The presidents of the Negro land-grant colleges received a proposal with favor and adopted a general plan June 12, 1942</a:t>
            </a:r>
            <a:r>
              <a:rPr lang="en-US" dirty="0" smtClean="0"/>
              <a:t>.)</a:t>
            </a:r>
            <a:endParaRPr lang="en-US" dirty="0"/>
          </a:p>
          <a:p>
            <a:endParaRPr lang="en-US" dirty="0"/>
          </a:p>
          <a:p>
            <a:r>
              <a:rPr lang="en-US" dirty="0" smtClean="0"/>
              <a:t>     4. Atlanta </a:t>
            </a:r>
            <a:r>
              <a:rPr lang="en-US" dirty="0"/>
              <a:t>Univ</a:t>
            </a:r>
            <a:r>
              <a:rPr lang="en-US" dirty="0" smtClean="0"/>
              <a:t>. 6:02 </a:t>
            </a:r>
            <a:r>
              <a:rPr lang="en-US" dirty="0" smtClean="0"/>
              <a:t>W.E.B</a:t>
            </a:r>
            <a:r>
              <a:rPr lang="en-US" dirty="0"/>
              <a:t>. </a:t>
            </a:r>
            <a:r>
              <a:rPr lang="en-US" dirty="0" smtClean="0"/>
              <a:t>DuBois </a:t>
            </a:r>
            <a:r>
              <a:rPr lang="en-US" dirty="0" smtClean="0"/>
              <a:t>A </a:t>
            </a:r>
            <a:r>
              <a:rPr lang="en-US" dirty="0"/>
              <a:t>Recorded Autobiography [1961</a:t>
            </a:r>
            <a:r>
              <a:rPr lang="en-US" dirty="0" smtClean="0"/>
              <a:t>] Spoken </a:t>
            </a:r>
            <a:r>
              <a:rPr lang="en-US" dirty="0"/>
              <a:t>&amp; Audio</a:t>
            </a:r>
          </a:p>
          <a:p>
            <a:endParaRPr lang="en-US" dirty="0"/>
          </a:p>
          <a:p>
            <a:endParaRPr lang="en-US" dirty="0"/>
          </a:p>
          <a:p>
            <a:endParaRPr lang="en-US" dirty="0"/>
          </a:p>
        </p:txBody>
      </p:sp>
      <p:pic>
        <p:nvPicPr>
          <p:cNvPr id="5" name="Picture 2" descr="C:\Users\Smith\Desktop\speaker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 y="6486965"/>
            <a:ext cx="521371" cy="381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Smith\Desktop\1761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6200" y="2209800"/>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4096840"/>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9067800" cy="841248"/>
          </a:xfrm>
        </p:spPr>
        <p:txBody>
          <a:bodyPr>
            <a:normAutofit fontScale="90000"/>
          </a:bodyPr>
          <a:lstStyle/>
          <a:p>
            <a:r>
              <a:rPr lang="en-US" dirty="0">
                <a:effectLst/>
              </a:rPr>
              <a:t>Chapter XIX I Return to the NAACP   </a:t>
            </a:r>
            <a:r>
              <a:rPr lang="en-US" dirty="0" smtClean="0">
                <a:effectLst/>
              </a:rPr>
              <a:t>Page 326</a:t>
            </a:r>
            <a:endParaRPr lang="en-US" dirty="0"/>
          </a:p>
        </p:txBody>
      </p:sp>
      <p:sp>
        <p:nvSpPr>
          <p:cNvPr id="3" name="Rectangle 2"/>
          <p:cNvSpPr/>
          <p:nvPr/>
        </p:nvSpPr>
        <p:spPr>
          <a:xfrm>
            <a:off x="76201" y="1295400"/>
            <a:ext cx="9067800" cy="6978834"/>
          </a:xfrm>
          <a:prstGeom prst="rect">
            <a:avLst/>
          </a:prstGeom>
        </p:spPr>
        <p:txBody>
          <a:bodyPr wrap="square">
            <a:spAutoFit/>
          </a:bodyPr>
          <a:lstStyle/>
          <a:p>
            <a:r>
              <a:rPr lang="en-US" dirty="0" smtClean="0"/>
              <a:t> -The </a:t>
            </a:r>
            <a:r>
              <a:rPr lang="en-US" dirty="0"/>
              <a:t>NAACP is divided into two parts with separate offices, officials, and </a:t>
            </a:r>
            <a:r>
              <a:rPr lang="en-US" dirty="0" smtClean="0"/>
              <a:t>Funds.</a:t>
            </a:r>
          </a:p>
          <a:p>
            <a:endParaRPr lang="en-US" dirty="0"/>
          </a:p>
          <a:p>
            <a:endParaRPr lang="en-US" dirty="0"/>
          </a:p>
          <a:p>
            <a:r>
              <a:rPr lang="en-US" dirty="0" smtClean="0"/>
              <a:t>-The </a:t>
            </a:r>
            <a:r>
              <a:rPr lang="en-US" dirty="0"/>
              <a:t>legal department under Arthur Spingarn, as chairman and </a:t>
            </a:r>
            <a:r>
              <a:rPr lang="en-US" dirty="0" smtClean="0"/>
              <a:t>Thurgood </a:t>
            </a:r>
            <a:r>
              <a:rPr lang="en-US" dirty="0"/>
              <a:t>Marshall as legal director. </a:t>
            </a:r>
            <a:endParaRPr lang="en-US" dirty="0" smtClean="0"/>
          </a:p>
          <a:p>
            <a:endParaRPr lang="en-US" dirty="0" smtClean="0"/>
          </a:p>
          <a:p>
            <a:r>
              <a:rPr lang="en-US" dirty="0" smtClean="0"/>
              <a:t>-</a:t>
            </a:r>
            <a:r>
              <a:rPr lang="en-US" dirty="0"/>
              <a:t>The other field of the NAACP has to do with social uplift of all sorts: education, housing, occupations, race relations, literature and arts, history, science, and social progress. </a:t>
            </a:r>
            <a:r>
              <a:rPr lang="en-US" dirty="0" smtClean="0"/>
              <a:t> (</a:t>
            </a:r>
            <a:r>
              <a:rPr lang="en-US" dirty="0"/>
              <a:t>Here rests the whole theory of the future of the Negro race in America</a:t>
            </a:r>
            <a:r>
              <a:rPr lang="en-US" dirty="0" smtClean="0"/>
              <a:t>.)</a:t>
            </a:r>
          </a:p>
          <a:p>
            <a:endParaRPr lang="en-US" dirty="0"/>
          </a:p>
          <a:p>
            <a:r>
              <a:rPr lang="en-US" dirty="0" smtClean="0"/>
              <a:t> </a:t>
            </a:r>
            <a:endParaRPr lang="en-US" dirty="0"/>
          </a:p>
          <a:p>
            <a:r>
              <a:rPr lang="en-US" dirty="0" smtClean="0"/>
              <a:t>(I </a:t>
            </a:r>
            <a:r>
              <a:rPr lang="en-US" dirty="0"/>
              <a:t>was dismissed </a:t>
            </a:r>
            <a:r>
              <a:rPr lang="en-US" dirty="0" smtClean="0"/>
              <a:t>in 1948 on </a:t>
            </a:r>
            <a:r>
              <a:rPr lang="en-US" dirty="0"/>
              <a:t>the technical charge of sending to the newspapers facts about a difference of opinion between the secretary and myself over furnishing him more data for his trip to the Human Relations Conference in Paris</a:t>
            </a:r>
            <a:r>
              <a:rPr lang="en-US" dirty="0" smtClean="0"/>
              <a:t>.)</a:t>
            </a:r>
          </a:p>
          <a:p>
            <a:endParaRPr lang="en-US" dirty="0" smtClean="0"/>
          </a:p>
          <a:p>
            <a:r>
              <a:rPr lang="en-US" dirty="0" smtClean="0"/>
              <a:t> </a:t>
            </a:r>
          </a:p>
          <a:p>
            <a:endParaRPr lang="en-US" dirty="0" smtClean="0"/>
          </a:p>
          <a:p>
            <a:endParaRPr lang="en-US" dirty="0" smtClean="0"/>
          </a:p>
          <a:p>
            <a:endParaRPr lang="en-US" dirty="0"/>
          </a:p>
          <a:p>
            <a:r>
              <a:rPr lang="en-US" sz="1600" dirty="0" smtClean="0"/>
              <a:t>          10</a:t>
            </a:r>
            <a:r>
              <a:rPr lang="en-US" sz="1600" dirty="0" smtClean="0"/>
              <a:t>. N.A.A.C.P</a:t>
            </a:r>
            <a:r>
              <a:rPr lang="en-US" sz="1600" dirty="0"/>
              <a:t>. &amp; The U.N</a:t>
            </a:r>
            <a:r>
              <a:rPr lang="en-US" sz="1600" dirty="0" smtClean="0"/>
              <a:t>. 4:51 </a:t>
            </a:r>
            <a:r>
              <a:rPr lang="en-US" sz="1600" dirty="0" smtClean="0"/>
              <a:t>W.E.B</a:t>
            </a:r>
            <a:r>
              <a:rPr lang="en-US" sz="1600" dirty="0"/>
              <a:t>. </a:t>
            </a:r>
            <a:r>
              <a:rPr lang="en-US" sz="1600" dirty="0" smtClean="0"/>
              <a:t>DuBois </a:t>
            </a:r>
            <a:r>
              <a:rPr lang="en-US" sz="1600" dirty="0" smtClean="0"/>
              <a:t>A </a:t>
            </a:r>
            <a:r>
              <a:rPr lang="en-US" sz="1600" dirty="0"/>
              <a:t>Recorded Autobiography [1961</a:t>
            </a:r>
            <a:r>
              <a:rPr lang="en-US" sz="1600" dirty="0" smtClean="0"/>
              <a:t>]  Spoken </a:t>
            </a:r>
            <a:r>
              <a:rPr lang="en-US" sz="1600" dirty="0"/>
              <a:t>&amp; Audio</a:t>
            </a:r>
          </a:p>
          <a:p>
            <a:endParaRPr lang="en-US" dirty="0"/>
          </a:p>
          <a:p>
            <a:endParaRPr lang="en-US" dirty="0" smtClean="0"/>
          </a:p>
          <a:p>
            <a:endParaRPr lang="en-US" dirty="0"/>
          </a:p>
          <a:p>
            <a:endParaRPr lang="en-US" dirty="0"/>
          </a:p>
          <a:p>
            <a:endParaRPr lang="en-US" dirty="0"/>
          </a:p>
        </p:txBody>
      </p:sp>
      <p:pic>
        <p:nvPicPr>
          <p:cNvPr id="4" name="Picture 2" descr="C:\Users\Smith\Desktop\speaker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1" y="6433198"/>
            <a:ext cx="521371" cy="3905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Smith\Desktop\1761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5800" y="5271353"/>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9220771"/>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3">
            <a:extLst>
              <a:ext uri="{28A0092B-C50C-407E-A947-70E740481C1C}">
                <a14:useLocalDpi xmlns:a14="http://schemas.microsoft.com/office/drawing/2010/main" val="0"/>
              </a:ext>
            </a:extLst>
          </a:blip>
          <a:srcRect t="14052" b="14052"/>
          <a:stretch>
            <a:fillRect/>
          </a:stretch>
        </p:blipFill>
        <p:spPr>
          <a:xfrm>
            <a:off x="2133600" y="1676400"/>
            <a:ext cx="4657750" cy="3733800"/>
          </a:xfrm>
        </p:spPr>
      </p:pic>
      <p:sp>
        <p:nvSpPr>
          <p:cNvPr id="3" name="Title 2"/>
          <p:cNvSpPr>
            <a:spLocks noGrp="1"/>
          </p:cNvSpPr>
          <p:nvPr>
            <p:ph type="title"/>
          </p:nvPr>
        </p:nvSpPr>
        <p:spPr>
          <a:xfrm>
            <a:off x="76200" y="5486400"/>
            <a:ext cx="9067800" cy="1143000"/>
          </a:xfrm>
        </p:spPr>
        <p:txBody>
          <a:bodyPr>
            <a:normAutofit fontScale="90000"/>
          </a:bodyPr>
          <a:lstStyle/>
          <a:p>
            <a:pPr algn="ctr"/>
            <a:r>
              <a:rPr lang="en-US" sz="2400" dirty="0">
                <a:effectLst/>
                <a:latin typeface="+mn-lt"/>
              </a:rPr>
              <a:t>A full transcription of DuBois’ inspirational </a:t>
            </a:r>
            <a:r>
              <a:rPr lang="en-US" sz="2400" dirty="0" smtClean="0">
                <a:effectLst/>
                <a:latin typeface="+mn-lt"/>
              </a:rPr>
              <a:t>account</a:t>
            </a:r>
            <a:br>
              <a:rPr lang="en-US" sz="2400" dirty="0" smtClean="0">
                <a:effectLst/>
                <a:latin typeface="+mn-lt"/>
              </a:rPr>
            </a:br>
            <a:r>
              <a:rPr lang="en-US" sz="2400" dirty="0" smtClean="0">
                <a:effectLst/>
                <a:latin typeface="+mn-lt"/>
              </a:rPr>
              <a:t/>
            </a:r>
            <a:br>
              <a:rPr lang="en-US" sz="2400" dirty="0" smtClean="0">
                <a:effectLst/>
                <a:latin typeface="+mn-lt"/>
              </a:rPr>
            </a:br>
            <a:r>
              <a:rPr lang="en-US" sz="1200" dirty="0">
                <a:latin typeface="+mn-lt"/>
              </a:rPr>
              <a:t>https://folkways.si.edu/web-dubois/a-recorded-autobiography-interview-with-moses-asch/african-american-spoken-american-history-oral-history-biography/album/smithsonian</a:t>
            </a:r>
          </a:p>
        </p:txBody>
      </p:sp>
      <p:sp>
        <p:nvSpPr>
          <p:cNvPr id="4" name="Text Placeholder 3"/>
          <p:cNvSpPr>
            <a:spLocks noGrp="1"/>
          </p:cNvSpPr>
          <p:nvPr>
            <p:ph type="body" sz="half" idx="2"/>
          </p:nvPr>
        </p:nvSpPr>
        <p:spPr>
          <a:xfrm>
            <a:off x="381000" y="609600"/>
            <a:ext cx="8458200" cy="4724400"/>
          </a:xfrm>
        </p:spPr>
        <p:txBody>
          <a:bodyPr/>
          <a:lstStyle/>
          <a:p>
            <a:r>
              <a:rPr lang="en-US" sz="2800" b="1" dirty="0" smtClean="0"/>
              <a:t>                W.E.B</a:t>
            </a:r>
            <a:r>
              <a:rPr lang="en-US" sz="2800" b="1" dirty="0"/>
              <a:t>. DuBois: A Recorded Autobiography, </a:t>
            </a:r>
            <a:endParaRPr lang="en-US" sz="2800" b="1" dirty="0" smtClean="0"/>
          </a:p>
          <a:p>
            <a:r>
              <a:rPr lang="en-US" sz="2800" b="1" dirty="0" smtClean="0"/>
              <a:t>                           Interview </a:t>
            </a:r>
            <a:r>
              <a:rPr lang="en-US" sz="2800" b="1" dirty="0"/>
              <a:t>with Moses </a:t>
            </a:r>
            <a:r>
              <a:rPr lang="en-US" sz="2800" b="1" dirty="0" smtClean="0"/>
              <a:t> Asch</a:t>
            </a:r>
            <a:endParaRPr lang="en-US" sz="2800" b="1" dirty="0"/>
          </a:p>
          <a:p>
            <a:endParaRPr lang="en-US" dirty="0"/>
          </a:p>
        </p:txBody>
      </p:sp>
    </p:spTree>
    <p:extLst>
      <p:ext uri="{BB962C8B-B14F-4D97-AF65-F5344CB8AC3E}">
        <p14:creationId xmlns:p14="http://schemas.microsoft.com/office/powerpoint/2010/main" val="1544171969"/>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533400"/>
          </a:xfrm>
        </p:spPr>
        <p:txBody>
          <a:bodyPr>
            <a:normAutofit fontScale="90000"/>
          </a:bodyPr>
          <a:lstStyle/>
          <a:p>
            <a:r>
              <a:rPr lang="en-US" dirty="0" smtClean="0"/>
              <a:t>Part Three</a:t>
            </a:r>
            <a:endParaRPr lang="en-US" dirty="0"/>
          </a:p>
        </p:txBody>
      </p:sp>
      <p:sp>
        <p:nvSpPr>
          <p:cNvPr id="3" name="Rectangle 2"/>
          <p:cNvSpPr/>
          <p:nvPr/>
        </p:nvSpPr>
        <p:spPr>
          <a:xfrm>
            <a:off x="762000" y="1447800"/>
            <a:ext cx="8077200" cy="2031325"/>
          </a:xfrm>
          <a:prstGeom prst="rect">
            <a:avLst/>
          </a:prstGeom>
        </p:spPr>
        <p:txBody>
          <a:bodyPr wrap="square">
            <a:spAutoFit/>
          </a:bodyPr>
          <a:lstStyle/>
          <a:p>
            <a:r>
              <a:rPr lang="en-US" dirty="0"/>
              <a:t>Chapter XX	</a:t>
            </a:r>
            <a:r>
              <a:rPr lang="en-US" dirty="0" smtClean="0"/>
              <a:t>Work </a:t>
            </a:r>
            <a:r>
              <a:rPr lang="en-US" dirty="0"/>
              <a:t>for Peace 		   </a:t>
            </a:r>
            <a:r>
              <a:rPr lang="en-US" dirty="0" smtClean="0"/>
              <a:t>                    343</a:t>
            </a:r>
          </a:p>
          <a:p>
            <a:endParaRPr lang="en-US" dirty="0"/>
          </a:p>
          <a:p>
            <a:endParaRPr lang="en-US" dirty="0" smtClean="0"/>
          </a:p>
          <a:p>
            <a:r>
              <a:rPr lang="en-US" dirty="0" smtClean="0"/>
              <a:t>Chapter XXII	The Trial				       380</a:t>
            </a:r>
          </a:p>
          <a:p>
            <a:endParaRPr lang="en-US" dirty="0"/>
          </a:p>
          <a:p>
            <a:r>
              <a:rPr lang="en-US" dirty="0"/>
              <a:t/>
            </a:r>
            <a:br>
              <a:rPr lang="en-US" dirty="0"/>
            </a:br>
            <a:r>
              <a:rPr lang="en-US" dirty="0"/>
              <a:t>Chapter XXIII 	</a:t>
            </a:r>
            <a:r>
              <a:rPr lang="en-US" dirty="0" smtClean="0"/>
              <a:t>My Tenth Decade </a:t>
            </a:r>
            <a:r>
              <a:rPr lang="en-US" dirty="0"/>
              <a:t>		      </a:t>
            </a:r>
            <a:r>
              <a:rPr lang="en-US" dirty="0" smtClean="0"/>
              <a:t>                 </a:t>
            </a:r>
            <a:r>
              <a:rPr lang="en-US" dirty="0"/>
              <a:t>396</a:t>
            </a:r>
          </a:p>
        </p:txBody>
      </p:sp>
      <p:pic>
        <p:nvPicPr>
          <p:cNvPr id="4" name="Picture 2" descr="C:\Users\Smith\Desktop\1761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200" y="5095567"/>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5303800"/>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9067800" cy="609600"/>
          </a:xfrm>
        </p:spPr>
        <p:txBody>
          <a:bodyPr>
            <a:normAutofit fontScale="90000"/>
          </a:bodyPr>
          <a:lstStyle/>
          <a:p>
            <a:r>
              <a:rPr lang="en-US" dirty="0">
                <a:effectLst/>
              </a:rPr>
              <a:t>Chapter XX Work for Peace </a:t>
            </a:r>
            <a:r>
              <a:rPr lang="en-US" dirty="0" smtClean="0">
                <a:effectLst/>
              </a:rPr>
              <a:t>    </a:t>
            </a:r>
            <a:r>
              <a:rPr lang="en-US" dirty="0" err="1" smtClean="0">
                <a:effectLst/>
              </a:rPr>
              <a:t>PAge</a:t>
            </a:r>
            <a:r>
              <a:rPr lang="en-US" dirty="0" smtClean="0">
                <a:effectLst/>
              </a:rPr>
              <a:t>         </a:t>
            </a:r>
            <a:r>
              <a:rPr lang="en-US" dirty="0">
                <a:effectLst/>
              </a:rPr>
              <a:t>343</a:t>
            </a:r>
            <a:br>
              <a:rPr lang="en-US" dirty="0">
                <a:effectLst/>
              </a:rPr>
            </a:br>
            <a:endParaRPr lang="en-US" dirty="0"/>
          </a:p>
        </p:txBody>
      </p:sp>
      <p:sp>
        <p:nvSpPr>
          <p:cNvPr id="3" name="Rectangle 2"/>
          <p:cNvSpPr/>
          <p:nvPr/>
        </p:nvSpPr>
        <p:spPr>
          <a:xfrm>
            <a:off x="12028" y="1066800"/>
            <a:ext cx="9131972" cy="6624891"/>
          </a:xfrm>
          <a:prstGeom prst="rect">
            <a:avLst/>
          </a:prstGeom>
        </p:spPr>
        <p:txBody>
          <a:bodyPr wrap="square">
            <a:spAutoFit/>
          </a:bodyPr>
          <a:lstStyle/>
          <a:p>
            <a:r>
              <a:rPr lang="en-US" dirty="0" smtClean="0"/>
              <a:t>My </a:t>
            </a:r>
            <a:r>
              <a:rPr lang="en-US" dirty="0"/>
              <a:t>connection with the peace movement had been long. Even in my college days I </a:t>
            </a:r>
            <a:endParaRPr lang="en-US" dirty="0" smtClean="0"/>
          </a:p>
          <a:p>
            <a:endParaRPr lang="en-US" dirty="0" smtClean="0"/>
          </a:p>
          <a:p>
            <a:r>
              <a:rPr lang="en-US" dirty="0" smtClean="0"/>
              <a:t>had </a:t>
            </a:r>
            <a:r>
              <a:rPr lang="en-US" dirty="0"/>
              <a:t>vowed never to take up arms. I wrote in </a:t>
            </a:r>
            <a:r>
              <a:rPr lang="en-US" i="1" dirty="0"/>
              <a:t>The Crisis</a:t>
            </a:r>
            <a:r>
              <a:rPr lang="en-US" dirty="0"/>
              <a:t> in 1913: Peace today, if it </a:t>
            </a:r>
            <a:endParaRPr lang="en-US" dirty="0" smtClean="0"/>
          </a:p>
          <a:p>
            <a:endParaRPr lang="en-US" dirty="0"/>
          </a:p>
          <a:p>
            <a:r>
              <a:rPr lang="en-US" dirty="0" smtClean="0"/>
              <a:t>means </a:t>
            </a:r>
            <a:r>
              <a:rPr lang="en-US" dirty="0"/>
              <a:t>anything, means the stopping of the slaughter of the weaker by the </a:t>
            </a:r>
            <a:r>
              <a:rPr lang="en-US" dirty="0" smtClean="0"/>
              <a:t>strongest</a:t>
            </a:r>
          </a:p>
          <a:p>
            <a:endParaRPr lang="en-US" dirty="0"/>
          </a:p>
          <a:p>
            <a:r>
              <a:rPr lang="en-US" dirty="0" smtClean="0"/>
              <a:t> </a:t>
            </a:r>
            <a:r>
              <a:rPr lang="en-US" dirty="0"/>
              <a:t>in the name of Christianity and culture. </a:t>
            </a:r>
          </a:p>
          <a:p>
            <a:endParaRPr lang="en-US" dirty="0"/>
          </a:p>
          <a:p>
            <a:r>
              <a:rPr lang="en-US" dirty="0" smtClean="0"/>
              <a:t>When</a:t>
            </a:r>
            <a:r>
              <a:rPr lang="en-US" dirty="0"/>
              <a:t> I returned to New York from Atlanta in 1944 to become Director of </a:t>
            </a:r>
            <a:r>
              <a:rPr lang="en-US" dirty="0" smtClean="0"/>
              <a:t>Special</a:t>
            </a:r>
          </a:p>
          <a:p>
            <a:endParaRPr lang="en-US" dirty="0"/>
          </a:p>
          <a:p>
            <a:r>
              <a:rPr lang="en-US" dirty="0"/>
              <a:t> Research for the NAACP, it was in my mind specifically for the purpose of </a:t>
            </a:r>
            <a:endParaRPr lang="en-US" dirty="0" smtClean="0"/>
          </a:p>
          <a:p>
            <a:endParaRPr lang="en-US" dirty="0"/>
          </a:p>
          <a:p>
            <a:r>
              <a:rPr lang="en-US" dirty="0" smtClean="0"/>
              <a:t>concentrating </a:t>
            </a:r>
            <a:r>
              <a:rPr lang="en-US" dirty="0"/>
              <a:t>on study of colonial peoples and people of Negro descent </a:t>
            </a:r>
            <a:endParaRPr lang="en-US" dirty="0" smtClean="0"/>
          </a:p>
          <a:p>
            <a:endParaRPr lang="en-US" dirty="0"/>
          </a:p>
          <a:p>
            <a:r>
              <a:rPr lang="en-US" dirty="0" smtClean="0"/>
              <a:t>throughout </a:t>
            </a:r>
            <a:r>
              <a:rPr lang="en-US" dirty="0"/>
              <a:t>the world, and to revive Pan-African Congresses. </a:t>
            </a:r>
            <a:r>
              <a:rPr lang="en-US" dirty="0" smtClean="0"/>
              <a:t>The </a:t>
            </a:r>
            <a:r>
              <a:rPr lang="en-US" dirty="0"/>
              <a:t>Council on </a:t>
            </a:r>
            <a:endParaRPr lang="en-US" dirty="0" smtClean="0"/>
          </a:p>
          <a:p>
            <a:endParaRPr lang="en-US" dirty="0"/>
          </a:p>
          <a:p>
            <a:r>
              <a:rPr lang="en-US" dirty="0" smtClean="0"/>
              <a:t>African </a:t>
            </a:r>
            <a:r>
              <a:rPr lang="en-US" dirty="0"/>
              <a:t>Affairs was planned in London in </a:t>
            </a:r>
            <a:r>
              <a:rPr lang="en-US" dirty="0" smtClean="0"/>
              <a:t>1939. </a:t>
            </a:r>
          </a:p>
          <a:p>
            <a:endParaRPr lang="en-US" dirty="0" smtClean="0"/>
          </a:p>
          <a:p>
            <a:r>
              <a:rPr lang="en-US" dirty="0" smtClean="0"/>
              <a:t> </a:t>
            </a:r>
            <a:r>
              <a:rPr lang="en-US" dirty="0" smtClean="0"/>
              <a:t>         </a:t>
            </a:r>
            <a:r>
              <a:rPr lang="en-US" sz="1700" dirty="0" smtClean="0"/>
              <a:t>7</a:t>
            </a:r>
            <a:r>
              <a:rPr lang="en-US" sz="1700" dirty="0" smtClean="0"/>
              <a:t>. World </a:t>
            </a:r>
            <a:r>
              <a:rPr lang="en-US" sz="1700" dirty="0"/>
              <a:t>War </a:t>
            </a:r>
            <a:r>
              <a:rPr lang="en-US" sz="1700" dirty="0" smtClean="0"/>
              <a:t>I/Pan-African </a:t>
            </a:r>
            <a:r>
              <a:rPr lang="en-US" sz="1700" dirty="0" smtClean="0"/>
              <a:t>Conference 4:52 </a:t>
            </a:r>
            <a:r>
              <a:rPr lang="en-US" sz="1700" dirty="0" smtClean="0"/>
              <a:t>W.E.B DuBois </a:t>
            </a:r>
            <a:r>
              <a:rPr lang="en-US" sz="1700" dirty="0" smtClean="0"/>
              <a:t>A </a:t>
            </a:r>
            <a:r>
              <a:rPr lang="en-US" sz="1700" dirty="0"/>
              <a:t>Recorded </a:t>
            </a:r>
            <a:r>
              <a:rPr lang="en-US" sz="1700" dirty="0" smtClean="0"/>
              <a:t>Autobiography[1961]</a:t>
            </a:r>
          </a:p>
          <a:p>
            <a:r>
              <a:rPr lang="en-US" sz="1700" dirty="0" smtClean="0"/>
              <a:t>              Spoken &amp; Audio</a:t>
            </a:r>
            <a:endParaRPr lang="en-US" sz="1700" dirty="0"/>
          </a:p>
          <a:p>
            <a:endParaRPr lang="en-US" sz="1600" dirty="0" smtClean="0"/>
          </a:p>
          <a:p>
            <a:r>
              <a:rPr lang="en-US" sz="1550" dirty="0"/>
              <a:t> </a:t>
            </a:r>
            <a:r>
              <a:rPr lang="en-US" sz="1550" dirty="0" smtClean="0"/>
              <a:t>   </a:t>
            </a:r>
            <a:endParaRPr lang="en-US" dirty="0" smtClean="0"/>
          </a:p>
          <a:p>
            <a:endParaRPr lang="en-US" dirty="0"/>
          </a:p>
          <a:p>
            <a:endParaRPr lang="en-US" dirty="0"/>
          </a:p>
        </p:txBody>
      </p:sp>
      <p:pic>
        <p:nvPicPr>
          <p:cNvPr id="4" name="Picture 2" descr="C:\Users\Smith\Desktop\speaker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846" y="6009598"/>
            <a:ext cx="507753" cy="38098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Smith\Desktop\1761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3781184"/>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129045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918448" cy="841248"/>
          </a:xfrm>
        </p:spPr>
        <p:txBody>
          <a:bodyPr>
            <a:normAutofit fontScale="90000"/>
          </a:bodyPr>
          <a:lstStyle/>
          <a:p>
            <a:r>
              <a:rPr lang="en-US" dirty="0">
                <a:effectLst/>
              </a:rPr>
              <a:t>Chapter </a:t>
            </a:r>
            <a:r>
              <a:rPr lang="en-US" dirty="0" smtClean="0">
                <a:effectLst/>
              </a:rPr>
              <a:t>XXII The Trial    </a:t>
            </a:r>
            <a:r>
              <a:rPr lang="en-US" dirty="0" err="1" smtClean="0">
                <a:effectLst/>
              </a:rPr>
              <a:t>PAge</a:t>
            </a:r>
            <a:r>
              <a:rPr lang="en-US" dirty="0" smtClean="0">
                <a:effectLst/>
              </a:rPr>
              <a:t>  380</a:t>
            </a:r>
            <a:r>
              <a:rPr lang="en-US" dirty="0">
                <a:effectLst/>
              </a:rPr>
              <a:t/>
            </a:r>
            <a:br>
              <a:rPr lang="en-US" dirty="0">
                <a:effectLst/>
              </a:rPr>
            </a:br>
            <a:endParaRPr lang="en-US" dirty="0"/>
          </a:p>
        </p:txBody>
      </p:sp>
      <p:sp>
        <p:nvSpPr>
          <p:cNvPr id="3" name="Rectangle 2"/>
          <p:cNvSpPr/>
          <p:nvPr/>
        </p:nvSpPr>
        <p:spPr>
          <a:xfrm>
            <a:off x="228600" y="1219200"/>
            <a:ext cx="8763000" cy="9510296"/>
          </a:xfrm>
          <a:prstGeom prst="rect">
            <a:avLst/>
          </a:prstGeom>
        </p:spPr>
        <p:txBody>
          <a:bodyPr wrap="square">
            <a:spAutoFit/>
          </a:bodyPr>
          <a:lstStyle/>
          <a:p>
            <a:r>
              <a:rPr lang="en-US" dirty="0" smtClean="0"/>
              <a:t>In</a:t>
            </a:r>
            <a:r>
              <a:rPr lang="en-US" dirty="0"/>
              <a:t> strictly legal aspect, </a:t>
            </a:r>
            <a:r>
              <a:rPr lang="en-US" dirty="0" smtClean="0"/>
              <a:t>this</a:t>
            </a:r>
            <a:r>
              <a:rPr lang="en-US" dirty="0"/>
              <a:t> trial </a:t>
            </a:r>
            <a:r>
              <a:rPr lang="en-US" dirty="0" smtClean="0"/>
              <a:t>was</a:t>
            </a:r>
            <a:r>
              <a:rPr lang="en-US" dirty="0"/>
              <a:t> not a question of our opinions and </a:t>
            </a:r>
            <a:r>
              <a:rPr lang="en-US" dirty="0" smtClean="0"/>
              <a:t>beliefs…(as) </a:t>
            </a:r>
            <a:r>
              <a:rPr lang="en-US" dirty="0"/>
              <a:t> </a:t>
            </a:r>
            <a:endParaRPr lang="en-US" dirty="0" smtClean="0"/>
          </a:p>
          <a:p>
            <a:r>
              <a:rPr lang="en-US" dirty="0" smtClean="0"/>
              <a:t>Communists</a:t>
            </a:r>
            <a:r>
              <a:rPr lang="en-US" dirty="0"/>
              <a:t>, </a:t>
            </a:r>
            <a:r>
              <a:rPr lang="en-US" dirty="0" smtClean="0"/>
              <a:t>Socialists;</a:t>
            </a:r>
            <a:r>
              <a:rPr lang="en-US" dirty="0"/>
              <a:t> Jehovah's Witnesses or </a:t>
            </a:r>
            <a:r>
              <a:rPr lang="en-US" dirty="0" smtClean="0"/>
              <a:t>Nudists.</a:t>
            </a:r>
          </a:p>
          <a:p>
            <a:endParaRPr lang="en-US" dirty="0"/>
          </a:p>
          <a:p>
            <a:r>
              <a:rPr lang="en-US" dirty="0"/>
              <a:t>I</a:t>
            </a:r>
            <a:r>
              <a:rPr lang="en-US" dirty="0" smtClean="0"/>
              <a:t>t</a:t>
            </a:r>
            <a:r>
              <a:rPr lang="en-US" dirty="0"/>
              <a:t> involved no imputation of moral turpitude except in so far as it is a statutory crime to </a:t>
            </a:r>
            <a:r>
              <a:rPr lang="en-US" dirty="0" smtClean="0"/>
              <a:t>   say</a:t>
            </a:r>
            <a:r>
              <a:rPr lang="en-US" dirty="0"/>
              <a:t> what foreigners are saying at the command of </a:t>
            </a:r>
            <a:r>
              <a:rPr lang="en-US" dirty="0" smtClean="0"/>
              <a:t>those foreigners.</a:t>
            </a:r>
          </a:p>
          <a:p>
            <a:endParaRPr lang="en-US" dirty="0" smtClean="0"/>
          </a:p>
          <a:p>
            <a:r>
              <a:rPr lang="en-US" dirty="0" smtClean="0"/>
              <a:t>The</a:t>
            </a:r>
            <a:r>
              <a:rPr lang="en-US" dirty="0"/>
              <a:t> government did not allege that </a:t>
            </a:r>
            <a:r>
              <a:rPr lang="en-US" dirty="0" smtClean="0"/>
              <a:t>the…Soviet</a:t>
            </a:r>
            <a:r>
              <a:rPr lang="en-US" dirty="0"/>
              <a:t> Union was the "foreign principal" accused </a:t>
            </a:r>
            <a:r>
              <a:rPr lang="en-US" dirty="0" smtClean="0"/>
              <a:t>in</a:t>
            </a:r>
            <a:r>
              <a:rPr lang="en-US" dirty="0"/>
              <a:t> the indictment. </a:t>
            </a:r>
            <a:endParaRPr lang="en-US" dirty="0" smtClean="0"/>
          </a:p>
          <a:p>
            <a:endParaRPr lang="en-US" dirty="0"/>
          </a:p>
          <a:p>
            <a:r>
              <a:rPr lang="en-US" dirty="0" smtClean="0"/>
              <a:t>It</a:t>
            </a:r>
            <a:r>
              <a:rPr lang="en-US" dirty="0"/>
              <a:t> was never alleged that we had no right to advocate peace. It was only the question: </a:t>
            </a:r>
            <a:endParaRPr lang="en-US" dirty="0" smtClean="0"/>
          </a:p>
          <a:p>
            <a:r>
              <a:rPr lang="en-US" dirty="0" smtClean="0"/>
              <a:t>were</a:t>
            </a:r>
            <a:r>
              <a:rPr lang="en-US" dirty="0"/>
              <a:t> we "agents" of a foreign </a:t>
            </a:r>
            <a:r>
              <a:rPr lang="en-US" dirty="0" smtClean="0"/>
              <a:t>principal?</a:t>
            </a:r>
          </a:p>
          <a:p>
            <a:endParaRPr lang="en-US" dirty="0"/>
          </a:p>
          <a:p>
            <a:r>
              <a:rPr lang="en-US" dirty="0" smtClean="0"/>
              <a:t>It was a bitter experience. I bowed before the storm but I did not break. </a:t>
            </a:r>
          </a:p>
          <a:p>
            <a:endParaRPr lang="en-US" dirty="0"/>
          </a:p>
          <a:p>
            <a:r>
              <a:rPr lang="en-US" dirty="0"/>
              <a:t>The colored children ceased to hear my name.</a:t>
            </a:r>
          </a:p>
          <a:p>
            <a:endParaRPr lang="en-US" dirty="0" smtClean="0"/>
          </a:p>
          <a:p>
            <a:endParaRPr lang="en-US" dirty="0" smtClean="0"/>
          </a:p>
          <a:p>
            <a:endParaRPr lang="en-US" dirty="0"/>
          </a:p>
          <a:p>
            <a:r>
              <a:rPr lang="en-US" dirty="0" smtClean="0"/>
              <a:t>    11</a:t>
            </a:r>
            <a:r>
              <a:rPr lang="en-US" dirty="0"/>
              <a:t>. Peace Congresses &amp; The Trial 6:21 W. E. B. Du Bois A Recorded </a:t>
            </a:r>
            <a:r>
              <a:rPr lang="en-US" dirty="0" smtClean="0"/>
              <a:t>Autobiography </a:t>
            </a:r>
            <a:r>
              <a:rPr lang="en-US" dirty="0"/>
              <a:t> </a:t>
            </a:r>
            <a:r>
              <a:rPr lang="en-US" dirty="0" smtClean="0"/>
              <a:t> </a:t>
            </a:r>
          </a:p>
          <a:p>
            <a:r>
              <a:rPr lang="en-US" dirty="0"/>
              <a:t> </a:t>
            </a:r>
            <a:r>
              <a:rPr lang="en-US" dirty="0" smtClean="0"/>
              <a:t>         [</a:t>
            </a:r>
            <a:r>
              <a:rPr lang="en-US" dirty="0"/>
              <a:t>1961] </a:t>
            </a:r>
            <a:r>
              <a:rPr lang="en-US" dirty="0" smtClean="0"/>
              <a:t>Spoken </a:t>
            </a:r>
            <a:r>
              <a:rPr lang="en-US" dirty="0"/>
              <a:t>&amp; Audio   </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r>
              <a:rPr lang="en-US" dirty="0" smtClean="0"/>
              <a:t>11</a:t>
            </a:r>
            <a:r>
              <a:rPr lang="en-US" dirty="0"/>
              <a:t>. Peace Congresses &amp; The Trial 6:21 W. E. B. Du Bois A Recorded Autobiography [1961] Spoken &amp; </a:t>
            </a:r>
            <a:r>
              <a:rPr lang="en-US" dirty="0" smtClean="0"/>
              <a:t>Audio</a:t>
            </a:r>
          </a:p>
          <a:p>
            <a:endParaRPr lang="en-US" dirty="0"/>
          </a:p>
        </p:txBody>
      </p:sp>
      <p:pic>
        <p:nvPicPr>
          <p:cNvPr id="4" name="Picture 2" descr="C:\Users\Smith\Desktop\speaker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28" y="6201141"/>
            <a:ext cx="521371" cy="3905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Smith\Desktop\1761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6200" y="4497506"/>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40352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609600"/>
            <a:ext cx="8686800" cy="688848"/>
          </a:xfrm>
        </p:spPr>
        <p:txBody>
          <a:bodyPr>
            <a:normAutofit fontScale="90000"/>
          </a:bodyPr>
          <a:lstStyle/>
          <a:p>
            <a:r>
              <a:rPr lang="en-US" dirty="0">
                <a:effectLst/>
              </a:rPr>
              <a:t> </a:t>
            </a:r>
            <a:r>
              <a:rPr lang="en-US" dirty="0" smtClean="0">
                <a:effectLst/>
              </a:rPr>
              <a:t>Chapter XXIII My Tenth Decade  Page  396A</a:t>
            </a:r>
            <a:r>
              <a:rPr lang="en-US" dirty="0">
                <a:effectLst/>
              </a:rPr>
              <a:t/>
            </a:r>
            <a:br>
              <a:rPr lang="en-US" dirty="0">
                <a:effectLst/>
              </a:rPr>
            </a:br>
            <a:endParaRPr lang="en-US" dirty="0"/>
          </a:p>
        </p:txBody>
      </p:sp>
      <p:sp>
        <p:nvSpPr>
          <p:cNvPr id="3" name="Rectangle 2"/>
          <p:cNvSpPr/>
          <p:nvPr/>
        </p:nvSpPr>
        <p:spPr>
          <a:xfrm>
            <a:off x="152400" y="1219200"/>
            <a:ext cx="8686800" cy="5593839"/>
          </a:xfrm>
          <a:prstGeom prst="rect">
            <a:avLst/>
          </a:prstGeom>
        </p:spPr>
        <p:txBody>
          <a:bodyPr wrap="square">
            <a:spAutoFit/>
          </a:bodyPr>
          <a:lstStyle/>
          <a:p>
            <a:r>
              <a:rPr lang="en-US" dirty="0"/>
              <a:t>I spoke at Paul Robeson's 60th birthday</a:t>
            </a:r>
            <a:r>
              <a:rPr lang="en-US" dirty="0" smtClean="0"/>
              <a:t>:</a:t>
            </a:r>
          </a:p>
          <a:p>
            <a:endParaRPr lang="en-US" dirty="0"/>
          </a:p>
          <a:p>
            <a:r>
              <a:rPr lang="en-US" dirty="0" smtClean="0"/>
              <a:t>The</a:t>
            </a:r>
            <a:r>
              <a:rPr lang="en-US" dirty="0"/>
              <a:t> persecution of Paul Robeson by the government and people of the United States </a:t>
            </a:r>
            <a:endParaRPr lang="en-US" dirty="0" smtClean="0"/>
          </a:p>
          <a:p>
            <a:endParaRPr lang="en-US" dirty="0"/>
          </a:p>
          <a:p>
            <a:r>
              <a:rPr lang="en-US" dirty="0" smtClean="0"/>
              <a:t>during</a:t>
            </a:r>
            <a:r>
              <a:rPr lang="en-US" dirty="0"/>
              <a:t> the last nine years has been one of the most contemptible happenings in </a:t>
            </a:r>
            <a:r>
              <a:rPr lang="en-US" dirty="0" smtClean="0"/>
              <a:t>modern</a:t>
            </a:r>
          </a:p>
          <a:p>
            <a:endParaRPr lang="en-US" dirty="0"/>
          </a:p>
          <a:p>
            <a:r>
              <a:rPr lang="en-US" dirty="0"/>
              <a:t> history. Robeson has done nothing to hurt or defame this nation. He is, as all know, </a:t>
            </a:r>
            <a:r>
              <a:rPr lang="en-US" dirty="0" smtClean="0"/>
              <a:t>one</a:t>
            </a:r>
          </a:p>
          <a:p>
            <a:endParaRPr lang="en-US" dirty="0"/>
          </a:p>
          <a:p>
            <a:r>
              <a:rPr lang="en-US" dirty="0"/>
              <a:t> of the most charming, charitable and loving of men. There is no person on earth </a:t>
            </a:r>
            <a:r>
              <a:rPr lang="en-US" dirty="0" smtClean="0"/>
              <a:t>who </a:t>
            </a:r>
          </a:p>
          <a:p>
            <a:endParaRPr lang="en-US" dirty="0"/>
          </a:p>
          <a:p>
            <a:r>
              <a:rPr lang="en-US" dirty="0" smtClean="0"/>
              <a:t>ever</a:t>
            </a:r>
            <a:r>
              <a:rPr lang="en-US" dirty="0"/>
              <a:t> heard Robeson slander or even attack the land of his </a:t>
            </a:r>
            <a:r>
              <a:rPr lang="en-US" dirty="0" smtClean="0"/>
              <a:t>birth.</a:t>
            </a:r>
          </a:p>
          <a:p>
            <a:endParaRPr lang="en-US" dirty="0"/>
          </a:p>
          <a:p>
            <a:endParaRPr lang="en-US" dirty="0" smtClean="0"/>
          </a:p>
          <a:p>
            <a:endParaRPr lang="en-US" dirty="0"/>
          </a:p>
          <a:p>
            <a:endParaRPr lang="en-US" dirty="0" smtClean="0"/>
          </a:p>
          <a:p>
            <a:endParaRPr lang="en-US" dirty="0" smtClean="0"/>
          </a:p>
          <a:p>
            <a:r>
              <a:rPr lang="en-US" dirty="0" smtClean="0"/>
              <a:t>      </a:t>
            </a:r>
            <a:r>
              <a:rPr lang="en-US" dirty="0" smtClean="0"/>
              <a:t>12</a:t>
            </a:r>
            <a:r>
              <a:rPr lang="en-US" dirty="0" smtClean="0"/>
              <a:t>. The </a:t>
            </a:r>
            <a:r>
              <a:rPr lang="en-US" dirty="0"/>
              <a:t>Negro &amp; Young </a:t>
            </a:r>
            <a:r>
              <a:rPr lang="en-US" dirty="0" smtClean="0"/>
              <a:t>People </a:t>
            </a:r>
            <a:r>
              <a:rPr lang="en-US" dirty="0" smtClean="0"/>
              <a:t>3:21W E.B</a:t>
            </a:r>
            <a:r>
              <a:rPr lang="en-US" dirty="0"/>
              <a:t>. </a:t>
            </a:r>
            <a:r>
              <a:rPr lang="en-US" dirty="0" smtClean="0"/>
              <a:t>DuBois </a:t>
            </a:r>
            <a:r>
              <a:rPr lang="en-US" dirty="0" smtClean="0"/>
              <a:t>A </a:t>
            </a:r>
            <a:r>
              <a:rPr lang="en-US" dirty="0"/>
              <a:t>Recorded Autobiography </a:t>
            </a:r>
            <a:r>
              <a:rPr lang="en-US" dirty="0" smtClean="0"/>
              <a:t> </a:t>
            </a:r>
            <a:r>
              <a:rPr lang="en-US" dirty="0" smtClean="0"/>
              <a:t>[</a:t>
            </a:r>
            <a:r>
              <a:rPr lang="en-US" dirty="0"/>
              <a:t>1961] </a:t>
            </a:r>
            <a:endParaRPr lang="en-US" dirty="0" smtClean="0"/>
          </a:p>
          <a:p>
            <a:r>
              <a:rPr lang="en-US" dirty="0"/>
              <a:t> </a:t>
            </a:r>
            <a:r>
              <a:rPr lang="en-US" dirty="0" smtClean="0"/>
              <a:t>             Spoken </a:t>
            </a:r>
            <a:r>
              <a:rPr lang="en-US" dirty="0"/>
              <a:t>&amp; Audio</a:t>
            </a:r>
            <a:endParaRPr lang="en-US" dirty="0" smtClean="0"/>
          </a:p>
          <a:p>
            <a:pPr algn="ctr"/>
            <a:endParaRPr lang="en-US" dirty="0"/>
          </a:p>
          <a:p>
            <a:pPr algn="ctr"/>
            <a:endParaRPr lang="en-US" dirty="0"/>
          </a:p>
        </p:txBody>
      </p:sp>
      <p:pic>
        <p:nvPicPr>
          <p:cNvPr id="4" name="Picture 2" descr="C:\Users\Smith\Desktop\speaker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73" y="5670506"/>
            <a:ext cx="521371" cy="3905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Smith\Desktop\1761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6200" y="3899445"/>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121567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Chapter XXIII My Tenth Decade  Page  </a:t>
            </a:r>
            <a:r>
              <a:rPr lang="en-US" dirty="0" smtClean="0">
                <a:effectLst/>
              </a:rPr>
              <a:t>396B</a:t>
            </a:r>
            <a:endParaRPr lang="en-US" dirty="0"/>
          </a:p>
        </p:txBody>
      </p:sp>
      <p:sp>
        <p:nvSpPr>
          <p:cNvPr id="3" name="Rectangle 2"/>
          <p:cNvSpPr/>
          <p:nvPr/>
        </p:nvSpPr>
        <p:spPr>
          <a:xfrm>
            <a:off x="152400" y="1219200"/>
            <a:ext cx="8991600" cy="6186309"/>
          </a:xfrm>
          <a:prstGeom prst="rect">
            <a:avLst/>
          </a:prstGeom>
        </p:spPr>
        <p:txBody>
          <a:bodyPr wrap="square">
            <a:spAutoFit/>
          </a:bodyPr>
          <a:lstStyle/>
          <a:p>
            <a:pPr algn="ctr"/>
            <a:r>
              <a:rPr lang="en-US" dirty="0"/>
              <a:t>On my 90</a:t>
            </a:r>
            <a:r>
              <a:rPr lang="en-US" baseline="30000" dirty="0"/>
              <a:t>th</a:t>
            </a:r>
            <a:r>
              <a:rPr lang="en-US" dirty="0"/>
              <a:t> birthday my friends invited my well-wishers to a party. </a:t>
            </a:r>
            <a:endParaRPr lang="en-US" dirty="0" smtClean="0"/>
          </a:p>
          <a:p>
            <a:pPr algn="ctr"/>
            <a:endParaRPr lang="en-US" dirty="0"/>
          </a:p>
          <a:p>
            <a:pPr algn="ctr"/>
            <a:r>
              <a:rPr lang="en-US" dirty="0" smtClean="0"/>
              <a:t>Two </a:t>
            </a:r>
            <a:r>
              <a:rPr lang="en-US" dirty="0"/>
              <a:t>thousand persons were present.</a:t>
            </a:r>
          </a:p>
          <a:p>
            <a:pPr algn="ctr"/>
            <a:endParaRPr lang="en-US" dirty="0" smtClean="0"/>
          </a:p>
          <a:p>
            <a:pPr algn="ctr"/>
            <a:r>
              <a:rPr lang="en-US" dirty="0" smtClean="0"/>
              <a:t>-----------</a:t>
            </a:r>
            <a:endParaRPr lang="en-US" dirty="0"/>
          </a:p>
          <a:p>
            <a:pPr algn="ctr"/>
            <a:endParaRPr lang="en-US" dirty="0" smtClean="0"/>
          </a:p>
          <a:p>
            <a:pPr algn="ctr"/>
            <a:r>
              <a:rPr lang="en-US" dirty="0" smtClean="0"/>
              <a:t>At </a:t>
            </a:r>
            <a:r>
              <a:rPr lang="en-US" dirty="0"/>
              <a:t>Tashkent, I warned Africa about </a:t>
            </a:r>
            <a:r>
              <a:rPr lang="en-US" dirty="0" smtClean="0"/>
              <a:t>borrowing capital </a:t>
            </a:r>
            <a:r>
              <a:rPr lang="en-US" dirty="0"/>
              <a:t>from the West</a:t>
            </a:r>
          </a:p>
          <a:p>
            <a:pPr algn="ctr"/>
            <a:endParaRPr lang="en-US" dirty="0"/>
          </a:p>
          <a:p>
            <a:pPr algn="ctr"/>
            <a:r>
              <a:rPr lang="en-US" dirty="0"/>
              <a:t>. “Boycott the export of big capital from exploiting world led by America. </a:t>
            </a:r>
          </a:p>
          <a:p>
            <a:pPr algn="ctr"/>
            <a:endParaRPr lang="en-US" dirty="0"/>
          </a:p>
          <a:p>
            <a:pPr algn="ctr"/>
            <a:r>
              <a:rPr lang="en-US" dirty="0"/>
              <a:t>Refuse to buy big capital from nations that cheat and overcharge. </a:t>
            </a:r>
            <a:endParaRPr lang="en-US" dirty="0" smtClean="0"/>
          </a:p>
          <a:p>
            <a:pPr algn="ctr"/>
            <a:endParaRPr lang="en-US" dirty="0"/>
          </a:p>
          <a:p>
            <a:pPr algn="ctr"/>
            <a:r>
              <a:rPr lang="en-US" dirty="0" smtClean="0"/>
              <a:t>Buy </a:t>
            </a:r>
            <a:r>
              <a:rPr lang="en-US" dirty="0"/>
              <a:t>of </a:t>
            </a:r>
            <a:r>
              <a:rPr lang="en-US" dirty="0" smtClean="0"/>
              <a:t>the </a:t>
            </a:r>
            <a:r>
              <a:rPr lang="en-US" dirty="0"/>
              <a:t>Soviet Union and China as they grow able to sell at low prices. </a:t>
            </a:r>
            <a:endParaRPr lang="en-US" dirty="0" smtClean="0"/>
          </a:p>
          <a:p>
            <a:pPr algn="ctr"/>
            <a:endParaRPr lang="en-US" dirty="0"/>
          </a:p>
          <a:p>
            <a:pPr algn="ctr"/>
            <a:r>
              <a:rPr lang="en-US" dirty="0" smtClean="0"/>
              <a:t>Save </a:t>
            </a:r>
            <a:r>
              <a:rPr lang="en-US" dirty="0"/>
              <a:t>thus your own capital and  </a:t>
            </a:r>
            <a:r>
              <a:rPr lang="en-US" dirty="0" smtClean="0"/>
              <a:t>drive </a:t>
            </a:r>
            <a:r>
              <a:rPr lang="en-US" dirty="0"/>
              <a:t>the imperialists into bankruptcy or </a:t>
            </a:r>
            <a:r>
              <a:rPr lang="en-US" dirty="0" smtClean="0"/>
              <a:t>into socialism.</a:t>
            </a:r>
          </a:p>
          <a:p>
            <a:pPr algn="ctr"/>
            <a:endParaRPr lang="en-US" dirty="0" smtClean="0"/>
          </a:p>
          <a:p>
            <a:pPr algn="ctr"/>
            <a:endParaRPr lang="en-US" dirty="0" smtClean="0"/>
          </a:p>
          <a:p>
            <a:pPr algn="ctr"/>
            <a:endParaRPr lang="en-US" dirty="0"/>
          </a:p>
          <a:p>
            <a:r>
              <a:rPr lang="en-US" sz="1550" dirty="0" smtClean="0"/>
              <a:t>         </a:t>
            </a:r>
            <a:r>
              <a:rPr lang="en-US" dirty="0" smtClean="0"/>
              <a:t>13</a:t>
            </a:r>
            <a:r>
              <a:rPr lang="en-US" dirty="0" smtClean="0"/>
              <a:t>. The </a:t>
            </a:r>
            <a:r>
              <a:rPr lang="en-US" dirty="0"/>
              <a:t>Negro &amp; Africa Of </a:t>
            </a:r>
            <a:r>
              <a:rPr lang="en-US" dirty="0" smtClean="0"/>
              <a:t>Today </a:t>
            </a:r>
            <a:r>
              <a:rPr lang="en-US" dirty="0" smtClean="0"/>
              <a:t>8:24 W.E.B</a:t>
            </a:r>
            <a:r>
              <a:rPr lang="en-US" dirty="0"/>
              <a:t>. </a:t>
            </a:r>
            <a:r>
              <a:rPr lang="en-US" dirty="0" smtClean="0"/>
              <a:t>DuBois </a:t>
            </a:r>
            <a:r>
              <a:rPr lang="en-US" dirty="0" smtClean="0"/>
              <a:t>A </a:t>
            </a:r>
            <a:r>
              <a:rPr lang="en-US" dirty="0"/>
              <a:t>Recorded </a:t>
            </a:r>
            <a:r>
              <a:rPr lang="en-US" dirty="0" smtClean="0"/>
              <a:t>Autobiography </a:t>
            </a:r>
            <a:r>
              <a:rPr lang="en-US" dirty="0" smtClean="0"/>
              <a:t>        </a:t>
            </a:r>
          </a:p>
          <a:p>
            <a:r>
              <a:rPr lang="en-US" dirty="0"/>
              <a:t> </a:t>
            </a:r>
            <a:r>
              <a:rPr lang="en-US" dirty="0" smtClean="0"/>
              <a:t>              </a:t>
            </a:r>
            <a:r>
              <a:rPr lang="en-US" dirty="0" smtClean="0"/>
              <a:t>[1961] </a:t>
            </a:r>
            <a:r>
              <a:rPr lang="en-US" dirty="0" smtClean="0"/>
              <a:t>Spoken </a:t>
            </a:r>
            <a:r>
              <a:rPr lang="en-US" dirty="0"/>
              <a:t>&amp; Audio</a:t>
            </a:r>
            <a:endParaRPr lang="en-US" dirty="0" smtClean="0"/>
          </a:p>
          <a:p>
            <a:pPr algn="ctr"/>
            <a:endParaRPr lang="en-US" dirty="0"/>
          </a:p>
          <a:p>
            <a:pPr algn="ctr"/>
            <a:endParaRPr lang="en-US" dirty="0"/>
          </a:p>
        </p:txBody>
      </p:sp>
      <p:pic>
        <p:nvPicPr>
          <p:cNvPr id="4" name="Picture 2" descr="C:\Users\Smith\Desktop\speaker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76" y="6201492"/>
            <a:ext cx="521371" cy="3905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Smith\Desktop\1761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1600200"/>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996167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Postlude</a:t>
            </a:r>
            <a:endParaRPr lang="en-US" dirty="0"/>
          </a:p>
        </p:txBody>
      </p:sp>
      <p:sp>
        <p:nvSpPr>
          <p:cNvPr id="3" name="Rectangle 2"/>
          <p:cNvSpPr/>
          <p:nvPr/>
        </p:nvSpPr>
        <p:spPr>
          <a:xfrm>
            <a:off x="152400" y="1219200"/>
            <a:ext cx="8991600" cy="6794168"/>
          </a:xfrm>
          <a:prstGeom prst="rect">
            <a:avLst/>
          </a:prstGeom>
        </p:spPr>
        <p:txBody>
          <a:bodyPr wrap="square">
            <a:spAutoFit/>
          </a:bodyPr>
          <a:lstStyle/>
          <a:p>
            <a:pPr algn="ctr"/>
            <a:r>
              <a:rPr lang="en-US" sz="2000" dirty="0"/>
              <a:t>Today the contradictions of American civilization are tremendous. </a:t>
            </a:r>
            <a:endParaRPr lang="en-US" sz="2000" dirty="0" smtClean="0"/>
          </a:p>
          <a:p>
            <a:pPr algn="ctr"/>
            <a:endParaRPr lang="en-US" sz="2000" dirty="0" smtClean="0"/>
          </a:p>
          <a:p>
            <a:pPr algn="ctr"/>
            <a:r>
              <a:rPr lang="en-US" sz="2000" dirty="0" smtClean="0"/>
              <a:t>Freedom </a:t>
            </a:r>
            <a:r>
              <a:rPr lang="en-US" sz="2000" dirty="0"/>
              <a:t>of </a:t>
            </a:r>
            <a:r>
              <a:rPr lang="en-US" sz="2000" dirty="0" smtClean="0"/>
              <a:t>political </a:t>
            </a:r>
            <a:r>
              <a:rPr lang="en-US" sz="2000" dirty="0"/>
              <a:t>discussion is difficult; </a:t>
            </a:r>
            <a:r>
              <a:rPr lang="en-US" sz="2000" dirty="0"/>
              <a:t>elections are not free and fair. </a:t>
            </a:r>
            <a:endParaRPr lang="en-US" sz="2000" dirty="0" smtClean="0"/>
          </a:p>
          <a:p>
            <a:pPr algn="ctr"/>
            <a:endParaRPr lang="en-US" sz="2000" dirty="0" smtClean="0"/>
          </a:p>
          <a:p>
            <a:pPr algn="ctr"/>
            <a:r>
              <a:rPr lang="en-US" sz="2000" dirty="0" smtClean="0"/>
              <a:t>Democracy </a:t>
            </a:r>
            <a:r>
              <a:rPr lang="en-US" sz="2000" dirty="0"/>
              <a:t>is for </a:t>
            </a:r>
            <a:r>
              <a:rPr lang="en-US" sz="2000" dirty="0" smtClean="0"/>
              <a:t>us to </a:t>
            </a:r>
            <a:r>
              <a:rPr lang="en-US" sz="2000" dirty="0"/>
              <a:t>a large extent unworkable. </a:t>
            </a:r>
            <a:endParaRPr lang="en-US" sz="2000" dirty="0" smtClean="0"/>
          </a:p>
          <a:p>
            <a:pPr algn="ctr"/>
            <a:endParaRPr lang="en-US" sz="2000" dirty="0"/>
          </a:p>
          <a:p>
            <a:pPr algn="ctr"/>
            <a:r>
              <a:rPr lang="en-US" sz="2000" dirty="0" smtClean="0"/>
              <a:t>In </a:t>
            </a:r>
            <a:r>
              <a:rPr lang="en-US" sz="2000" dirty="0"/>
              <a:t>business there is a tremendous amount of </a:t>
            </a:r>
            <a:endParaRPr lang="en-US" sz="2000" dirty="0" smtClean="0"/>
          </a:p>
          <a:p>
            <a:pPr algn="ctr"/>
            <a:endParaRPr lang="en-US" sz="2000" dirty="0"/>
          </a:p>
          <a:p>
            <a:pPr algn="ctr"/>
            <a:r>
              <a:rPr lang="en-US" sz="2000" dirty="0" smtClean="0"/>
              <a:t>cheating </a:t>
            </a:r>
            <a:r>
              <a:rPr lang="en-US" sz="2000" dirty="0"/>
              <a:t>and stealing; </a:t>
            </a:r>
            <a:r>
              <a:rPr lang="en-US" sz="2000" dirty="0" smtClean="0"/>
              <a:t>gambling </a:t>
            </a:r>
            <a:r>
              <a:rPr lang="en-US" sz="2000" dirty="0"/>
              <a:t>in card games, </a:t>
            </a:r>
            <a:endParaRPr lang="en-US" sz="2000" dirty="0" smtClean="0"/>
          </a:p>
          <a:p>
            <a:pPr algn="ctr"/>
            <a:endParaRPr lang="en-US" sz="2000" dirty="0" smtClean="0"/>
          </a:p>
          <a:p>
            <a:pPr algn="ctr"/>
            <a:r>
              <a:rPr lang="en-US" sz="2000" dirty="0" smtClean="0"/>
              <a:t>on </a:t>
            </a:r>
            <a:r>
              <a:rPr lang="en-US" sz="2000" dirty="0"/>
              <a:t>television and on the stock </a:t>
            </a:r>
            <a:r>
              <a:rPr lang="en-US" sz="2000" dirty="0"/>
              <a:t>exchange is widely practiced.</a:t>
            </a:r>
          </a:p>
          <a:p>
            <a:pPr algn="ctr"/>
            <a:endParaRPr lang="en-US" sz="2000" dirty="0" smtClean="0"/>
          </a:p>
          <a:p>
            <a:pPr algn="ctr"/>
            <a:endParaRPr lang="en-US" sz="2000" dirty="0"/>
          </a:p>
          <a:p>
            <a:endParaRPr lang="en-US" sz="2000" dirty="0"/>
          </a:p>
          <a:p>
            <a:endParaRPr lang="en-US" sz="2000" dirty="0" smtClean="0"/>
          </a:p>
          <a:p>
            <a:endParaRPr lang="en-US" sz="2000" dirty="0"/>
          </a:p>
          <a:p>
            <a:endParaRPr lang="en-US" sz="2000" dirty="0" smtClean="0"/>
          </a:p>
          <a:p>
            <a:endParaRPr lang="en-US" sz="2000" dirty="0" smtClean="0"/>
          </a:p>
          <a:p>
            <a:endParaRPr lang="en-US" sz="2000" dirty="0"/>
          </a:p>
          <a:p>
            <a:r>
              <a:rPr lang="en-US" sz="1550" dirty="0" smtClean="0"/>
              <a:t>  13</a:t>
            </a:r>
            <a:r>
              <a:rPr lang="en-US" sz="1550" dirty="0" smtClean="0"/>
              <a:t>. The </a:t>
            </a:r>
            <a:r>
              <a:rPr lang="en-US" sz="1550" dirty="0"/>
              <a:t>Negro &amp; Africa Of </a:t>
            </a:r>
            <a:r>
              <a:rPr lang="en-US" sz="1550" dirty="0" smtClean="0"/>
              <a:t>Today 8:24 W</a:t>
            </a:r>
            <a:r>
              <a:rPr lang="en-US" sz="1550" dirty="0"/>
              <a:t>. E. B. Du </a:t>
            </a:r>
            <a:r>
              <a:rPr lang="en-US" sz="1550" dirty="0" smtClean="0"/>
              <a:t>Bois A </a:t>
            </a:r>
            <a:r>
              <a:rPr lang="en-US" sz="1550" dirty="0"/>
              <a:t>Recorded Autobiography [</a:t>
            </a:r>
            <a:r>
              <a:rPr lang="en-US" sz="1550" dirty="0" smtClean="0"/>
              <a:t>1961] Spoken </a:t>
            </a:r>
            <a:r>
              <a:rPr lang="en-US" sz="1550" dirty="0"/>
              <a:t>&amp; Audio</a:t>
            </a:r>
          </a:p>
          <a:p>
            <a:endParaRPr lang="en-US" sz="2000" dirty="0"/>
          </a:p>
          <a:p>
            <a:endParaRPr lang="en-US" sz="2000" dirty="0"/>
          </a:p>
        </p:txBody>
      </p:sp>
      <p:pic>
        <p:nvPicPr>
          <p:cNvPr id="4" name="Picture 2" descr="C:\Users\Smith\Desktop\1761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2750" y="5410200"/>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28804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609600"/>
          </a:xfrm>
        </p:spPr>
        <p:txBody>
          <a:bodyPr>
            <a:normAutofit/>
          </a:bodyPr>
          <a:lstStyle/>
          <a:p>
            <a:r>
              <a:rPr lang="en-US" sz="2800" dirty="0" smtClean="0"/>
              <a:t>Calendar of the Public Life of W.E.B. DuBois</a:t>
            </a:r>
            <a:endParaRPr lang="en-US" sz="2800" dirty="0"/>
          </a:p>
        </p:txBody>
      </p:sp>
      <p:sp>
        <p:nvSpPr>
          <p:cNvPr id="3" name="Rectangle 2"/>
          <p:cNvSpPr/>
          <p:nvPr/>
        </p:nvSpPr>
        <p:spPr>
          <a:xfrm>
            <a:off x="304800" y="1143000"/>
            <a:ext cx="8839200" cy="7245907"/>
          </a:xfrm>
          <a:prstGeom prst="rect">
            <a:avLst/>
          </a:prstGeom>
        </p:spPr>
        <p:txBody>
          <a:bodyPr wrap="square">
            <a:spAutoFit/>
          </a:bodyPr>
          <a:lstStyle/>
          <a:p>
            <a:r>
              <a:rPr lang="en-US" dirty="0"/>
              <a:t>1868 (February 23): Birth at Great Barrington, </a:t>
            </a:r>
            <a:r>
              <a:rPr lang="en-US" dirty="0" smtClean="0"/>
              <a:t>Mass</a:t>
            </a:r>
          </a:p>
          <a:p>
            <a:endParaRPr lang="en-US" dirty="0"/>
          </a:p>
          <a:p>
            <a:r>
              <a:rPr lang="en-US" dirty="0"/>
              <a:t>1</a:t>
            </a:r>
            <a:r>
              <a:rPr lang="en-US" dirty="0" smtClean="0"/>
              <a:t>885-1888</a:t>
            </a:r>
            <a:r>
              <a:rPr lang="en-US" dirty="0"/>
              <a:t>: Attends Fisk University, Nashville, Tenn., receiving B.A. in </a:t>
            </a:r>
            <a:r>
              <a:rPr lang="en-US" dirty="0" smtClean="0"/>
              <a:t>1888</a:t>
            </a:r>
          </a:p>
          <a:p>
            <a:endParaRPr lang="en-US" dirty="0"/>
          </a:p>
          <a:p>
            <a:r>
              <a:rPr lang="en-US" dirty="0"/>
              <a:t>1888: Enters Harvard as a </a:t>
            </a:r>
            <a:r>
              <a:rPr lang="en-US" dirty="0" smtClean="0"/>
              <a:t>junior</a:t>
            </a:r>
          </a:p>
          <a:p>
            <a:endParaRPr lang="en-US" dirty="0"/>
          </a:p>
          <a:p>
            <a:r>
              <a:rPr lang="en-US" dirty="0"/>
              <a:t>1890: Graduates, B.A., </a:t>
            </a:r>
            <a:r>
              <a:rPr lang="en-US" i="1" dirty="0"/>
              <a:t>cum laude</a:t>
            </a:r>
            <a:r>
              <a:rPr lang="en-US" dirty="0"/>
              <a:t> in a Harvard class </a:t>
            </a:r>
            <a:r>
              <a:rPr lang="en-US" dirty="0" smtClean="0"/>
              <a:t>of300</a:t>
            </a:r>
          </a:p>
          <a:p>
            <a:endParaRPr lang="en-US" dirty="0"/>
          </a:p>
          <a:p>
            <a:r>
              <a:rPr lang="en-US" dirty="0"/>
              <a:t>1892-1894: Graduate student, mostly history and economics, at University of </a:t>
            </a:r>
            <a:r>
              <a:rPr lang="en-US" dirty="0" smtClean="0"/>
              <a:t>Berlin</a:t>
            </a:r>
            <a:endParaRPr lang="en-US" dirty="0"/>
          </a:p>
          <a:p>
            <a:endParaRPr lang="en-US" dirty="0" smtClean="0"/>
          </a:p>
          <a:p>
            <a:r>
              <a:rPr lang="en-US" dirty="0"/>
              <a:t>1894-1896: Professor of Greek and Latin, Wilberforce University, </a:t>
            </a:r>
            <a:r>
              <a:rPr lang="en-US" dirty="0" smtClean="0"/>
              <a:t>Ohio</a:t>
            </a:r>
          </a:p>
          <a:p>
            <a:endParaRPr lang="en-US" dirty="0"/>
          </a:p>
          <a:p>
            <a:r>
              <a:rPr lang="en-US" dirty="0"/>
              <a:t>1896: Ph.D. degree from Harvard </a:t>
            </a:r>
            <a:r>
              <a:rPr lang="en-US" dirty="0" smtClean="0"/>
              <a:t>University</a:t>
            </a:r>
          </a:p>
          <a:p>
            <a:endParaRPr lang="en-US" dirty="0" smtClean="0"/>
          </a:p>
          <a:p>
            <a:r>
              <a:rPr lang="en-US" dirty="0"/>
              <a:t>1900: Secretary, First Pan-African Conference in </a:t>
            </a:r>
            <a:r>
              <a:rPr lang="en-US" dirty="0" smtClean="0"/>
              <a:t>England</a:t>
            </a:r>
          </a:p>
          <a:p>
            <a:endParaRPr lang="en-US" dirty="0"/>
          </a:p>
          <a:p>
            <a:r>
              <a:rPr lang="en-US" dirty="0"/>
              <a:t>1905-1909: Founder and General Secretary of The Niagara </a:t>
            </a:r>
            <a:r>
              <a:rPr lang="en-US" dirty="0" smtClean="0"/>
              <a:t>Movement</a:t>
            </a:r>
          </a:p>
          <a:p>
            <a:endParaRPr lang="en-US" dirty="0"/>
          </a:p>
          <a:p>
            <a:r>
              <a:rPr lang="en-US" dirty="0"/>
              <a:t>1909: Among original founders and incorporators of The National Association for the Advancement of Colored People (NAACP).</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77036107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8912352" cy="457200"/>
          </a:xfrm>
        </p:spPr>
        <p:txBody>
          <a:bodyPr>
            <a:normAutofit fontScale="90000"/>
          </a:bodyPr>
          <a:lstStyle/>
          <a:p>
            <a:r>
              <a:rPr lang="en-US" dirty="0"/>
              <a:t>Calendar of the Public Life of W.E.B. DuBois</a:t>
            </a:r>
          </a:p>
        </p:txBody>
      </p:sp>
      <p:sp>
        <p:nvSpPr>
          <p:cNvPr id="3" name="Rectangle 2"/>
          <p:cNvSpPr/>
          <p:nvPr/>
        </p:nvSpPr>
        <p:spPr>
          <a:xfrm>
            <a:off x="228600" y="1143001"/>
            <a:ext cx="8915400" cy="7571303"/>
          </a:xfrm>
          <a:prstGeom prst="rect">
            <a:avLst/>
          </a:prstGeom>
        </p:spPr>
        <p:txBody>
          <a:bodyPr wrap="square">
            <a:spAutoFit/>
          </a:bodyPr>
          <a:lstStyle/>
          <a:p>
            <a:r>
              <a:rPr lang="en-US" dirty="0"/>
              <a:t>1921: Second Pan-African Congress, London, Brussels and </a:t>
            </a:r>
            <a:r>
              <a:rPr lang="en-US" dirty="0" smtClean="0"/>
              <a:t>Paris</a:t>
            </a:r>
          </a:p>
          <a:p>
            <a:endParaRPr lang="en-US" dirty="0" smtClean="0"/>
          </a:p>
          <a:p>
            <a:r>
              <a:rPr lang="en-US" dirty="0"/>
              <a:t>1926: First and extensive visit to the Soviet </a:t>
            </a:r>
            <a:r>
              <a:rPr lang="en-US" dirty="0" smtClean="0"/>
              <a:t>Union</a:t>
            </a:r>
          </a:p>
          <a:p>
            <a:endParaRPr lang="en-US" dirty="0"/>
          </a:p>
          <a:p>
            <a:r>
              <a:rPr lang="en-US" dirty="0"/>
              <a:t>1933: Leading force in undertaking to produce an </a:t>
            </a:r>
            <a:r>
              <a:rPr lang="en-US" i="1" dirty="0"/>
              <a:t>Encyclopedia of the </a:t>
            </a:r>
            <a:r>
              <a:rPr lang="en-US" i="1" dirty="0" smtClean="0"/>
              <a:t>Negro</a:t>
            </a:r>
            <a:endParaRPr lang="en-US" dirty="0"/>
          </a:p>
          <a:p>
            <a:endParaRPr lang="en-US" dirty="0"/>
          </a:p>
          <a:p>
            <a:r>
              <a:rPr lang="en-US" dirty="0"/>
              <a:t>1934: Resigns from </a:t>
            </a:r>
            <a:r>
              <a:rPr lang="en-US" i="1" dirty="0"/>
              <a:t>The Crisis</a:t>
            </a:r>
            <a:r>
              <a:rPr lang="en-US" dirty="0"/>
              <a:t> and Board of </a:t>
            </a:r>
            <a:r>
              <a:rPr lang="en-US" dirty="0" smtClean="0"/>
              <a:t>NAACP</a:t>
            </a:r>
          </a:p>
          <a:p>
            <a:endParaRPr lang="en-US" dirty="0"/>
          </a:p>
          <a:p>
            <a:r>
              <a:rPr lang="en-US" dirty="0"/>
              <a:t>1936: Trip around the </a:t>
            </a:r>
            <a:r>
              <a:rPr lang="en-US" dirty="0" smtClean="0"/>
              <a:t>world</a:t>
            </a:r>
            <a:endParaRPr lang="en-US" dirty="0"/>
          </a:p>
          <a:p>
            <a:endParaRPr lang="en-US" dirty="0" smtClean="0"/>
          </a:p>
          <a:p>
            <a:r>
              <a:rPr lang="en-US" dirty="0"/>
              <a:t>1944: Returns to NAACP as Director of Special Research; holds this position to </a:t>
            </a:r>
            <a:r>
              <a:rPr lang="en-US" dirty="0" smtClean="0"/>
              <a:t>1948</a:t>
            </a:r>
          </a:p>
          <a:p>
            <a:endParaRPr lang="en-US" dirty="0"/>
          </a:p>
          <a:p>
            <a:r>
              <a:rPr lang="en-US" dirty="0"/>
              <a:t>1949: Helps organize, Cultural and Scientific Conference for World Peace, New York City; attends Paris Peace Congress; attends Moscow Peace </a:t>
            </a:r>
            <a:r>
              <a:rPr lang="en-US" dirty="0" smtClean="0"/>
              <a:t>Congress</a:t>
            </a:r>
          </a:p>
          <a:p>
            <a:endParaRPr lang="en-US" dirty="0"/>
          </a:p>
          <a:p>
            <a:r>
              <a:rPr lang="en-US" dirty="0"/>
              <a:t>1961: Joins the Communist Party of the United </a:t>
            </a:r>
            <a:r>
              <a:rPr lang="en-US" dirty="0" smtClean="0"/>
              <a:t>States</a:t>
            </a:r>
          </a:p>
          <a:p>
            <a:endParaRPr lang="en-US" dirty="0"/>
          </a:p>
          <a:p>
            <a:r>
              <a:rPr lang="en-US" dirty="0"/>
              <a:t>1963: Becomes a citizen of </a:t>
            </a:r>
            <a:r>
              <a:rPr lang="en-US" dirty="0" smtClean="0"/>
              <a:t>Ghana</a:t>
            </a:r>
          </a:p>
          <a:p>
            <a:endParaRPr lang="en-US" dirty="0"/>
          </a:p>
          <a:p>
            <a:r>
              <a:rPr lang="en-US" dirty="0"/>
              <a:t>1963: Dies (August 27); given a State funeral; lies buried in </a:t>
            </a:r>
            <a:r>
              <a:rPr lang="en-US" dirty="0" smtClean="0"/>
              <a:t>Accra</a:t>
            </a:r>
            <a:endParaRPr lang="en-US" dirty="0"/>
          </a:p>
          <a:p>
            <a:endParaRPr lang="en-US" dirty="0" smtClean="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1171505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Recorded Autobiography [1961]</a:t>
            </a:r>
          </a:p>
        </p:txBody>
      </p:sp>
      <p:sp>
        <p:nvSpPr>
          <p:cNvPr id="3" name="Content Placeholder 2"/>
          <p:cNvSpPr>
            <a:spLocks noGrp="1"/>
          </p:cNvSpPr>
          <p:nvPr>
            <p:ph sz="half" idx="1"/>
          </p:nvPr>
        </p:nvSpPr>
        <p:spPr>
          <a:xfrm>
            <a:off x="228600" y="1371600"/>
            <a:ext cx="4191000" cy="4724400"/>
          </a:xfrm>
        </p:spPr>
        <p:txBody>
          <a:bodyPr>
            <a:noAutofit/>
          </a:bodyPr>
          <a:lstStyle/>
          <a:p>
            <a:pPr marL="0" indent="0">
              <a:buNone/>
            </a:pPr>
            <a:r>
              <a:rPr lang="en-US" sz="2000" dirty="0" smtClean="0"/>
              <a:t>1. Early </a:t>
            </a:r>
            <a:r>
              <a:rPr lang="en-US" sz="2000" dirty="0"/>
              <a:t>College Years, Fisk </a:t>
            </a:r>
            <a:r>
              <a:rPr lang="en-US" sz="2000" dirty="0" smtClean="0"/>
              <a:t>Univ.4:26</a:t>
            </a:r>
          </a:p>
          <a:p>
            <a:pPr marL="457200" indent="-457200">
              <a:buAutoNum type="arabicPeriod"/>
            </a:pPr>
            <a:endParaRPr lang="en-US" sz="2000" dirty="0"/>
          </a:p>
          <a:p>
            <a:pPr marL="0" indent="0">
              <a:buNone/>
            </a:pPr>
            <a:r>
              <a:rPr lang="en-US" sz="2000" dirty="0" smtClean="0"/>
              <a:t>2. Harvard </a:t>
            </a:r>
            <a:r>
              <a:rPr lang="en-US" sz="2000" dirty="0"/>
              <a:t>Univ. </a:t>
            </a:r>
            <a:r>
              <a:rPr lang="en-US" sz="2000" dirty="0" smtClean="0"/>
              <a:t>                          9:23 </a:t>
            </a:r>
            <a:endParaRPr lang="en-US" sz="2000" dirty="0"/>
          </a:p>
          <a:p>
            <a:pPr>
              <a:buAutoNum type="arabicPeriod"/>
            </a:pPr>
            <a:endParaRPr lang="en-US" sz="2000" dirty="0"/>
          </a:p>
          <a:p>
            <a:pPr marL="0" indent="0">
              <a:buNone/>
            </a:pPr>
            <a:r>
              <a:rPr lang="en-US" sz="2000" dirty="0" smtClean="0"/>
              <a:t>3. Germany</a:t>
            </a:r>
            <a:r>
              <a:rPr lang="en-US" sz="2000" dirty="0"/>
              <a:t>, Univ. Of </a:t>
            </a:r>
            <a:r>
              <a:rPr lang="en-US" sz="2000" dirty="0" smtClean="0"/>
              <a:t>Berlin         </a:t>
            </a:r>
            <a:r>
              <a:rPr lang="en-US" sz="2000" dirty="0"/>
              <a:t>3:10 	</a:t>
            </a:r>
          </a:p>
          <a:p>
            <a:pPr marL="0" indent="0">
              <a:buNone/>
            </a:pPr>
            <a:r>
              <a:rPr lang="en-US" sz="2000" dirty="0" smtClean="0"/>
              <a:t>4. Atlanta </a:t>
            </a:r>
            <a:r>
              <a:rPr lang="en-US" sz="2000" dirty="0"/>
              <a:t>Univ. </a:t>
            </a:r>
            <a:r>
              <a:rPr lang="en-US" sz="2000" dirty="0" smtClean="0"/>
              <a:t>                           9:56 </a:t>
            </a:r>
            <a:endParaRPr lang="en-US" sz="2000" dirty="0"/>
          </a:p>
          <a:p>
            <a:endParaRPr lang="en-US" sz="2000" dirty="0"/>
          </a:p>
          <a:p>
            <a:pPr marL="0" indent="0">
              <a:buNone/>
            </a:pPr>
            <a:r>
              <a:rPr lang="en-US" sz="2000" dirty="0"/>
              <a:t>5. N.A.A.C.P.  </a:t>
            </a:r>
            <a:r>
              <a:rPr lang="en-US" sz="2000" dirty="0" smtClean="0"/>
              <a:t>                               2:13</a:t>
            </a:r>
          </a:p>
          <a:p>
            <a:pPr marL="0" indent="0">
              <a:buNone/>
            </a:pPr>
            <a:endParaRPr lang="en-US" sz="2000" dirty="0"/>
          </a:p>
          <a:p>
            <a:pPr marL="0" indent="0">
              <a:buNone/>
            </a:pPr>
            <a:r>
              <a:rPr lang="en-US" sz="2000" dirty="0"/>
              <a:t>6. The </a:t>
            </a:r>
            <a:r>
              <a:rPr lang="en-US" sz="2000" dirty="0" smtClean="0"/>
              <a:t>Crisis                                 2:58</a:t>
            </a:r>
            <a:r>
              <a:rPr lang="en-US" sz="2000" dirty="0"/>
              <a:t>	</a:t>
            </a:r>
          </a:p>
          <a:p>
            <a:pPr marL="0" indent="0">
              <a:buNone/>
            </a:pPr>
            <a:r>
              <a:rPr lang="en-US" sz="2000" dirty="0"/>
              <a:t>7. World War I / Pan-African </a:t>
            </a:r>
            <a:r>
              <a:rPr lang="en-US" sz="2000" dirty="0" smtClean="0"/>
              <a:t>      4:52     Conference                             </a:t>
            </a:r>
            <a:r>
              <a:rPr lang="en-US" sz="2000" dirty="0"/>
              <a:t>	</a:t>
            </a:r>
            <a:endParaRPr lang="en-US" sz="2000" b="1" dirty="0"/>
          </a:p>
        </p:txBody>
      </p:sp>
      <p:sp>
        <p:nvSpPr>
          <p:cNvPr id="4" name="Content Placeholder 3"/>
          <p:cNvSpPr>
            <a:spLocks noGrp="1"/>
          </p:cNvSpPr>
          <p:nvPr>
            <p:ph sz="half" idx="2"/>
          </p:nvPr>
        </p:nvSpPr>
        <p:spPr>
          <a:xfrm>
            <a:off x="4648200" y="1371600"/>
            <a:ext cx="4419600" cy="4953000"/>
          </a:xfrm>
        </p:spPr>
        <p:txBody>
          <a:bodyPr>
            <a:normAutofit fontScale="25000" lnSpcReduction="20000"/>
          </a:bodyPr>
          <a:lstStyle/>
          <a:p>
            <a:pPr marL="0" indent="0">
              <a:buNone/>
            </a:pPr>
            <a:endParaRPr lang="en-US" sz="2000" dirty="0" smtClean="0"/>
          </a:p>
          <a:p>
            <a:pPr marL="0" indent="0">
              <a:buNone/>
            </a:pPr>
            <a:r>
              <a:rPr lang="en-US" sz="8000" dirty="0" smtClean="0"/>
              <a:t>8. Africa</a:t>
            </a:r>
            <a:r>
              <a:rPr lang="en-US" sz="8000" dirty="0"/>
              <a:t>, USA &amp; </a:t>
            </a:r>
            <a:r>
              <a:rPr lang="en-US" sz="8000" dirty="0" smtClean="0"/>
              <a:t>Russia                   </a:t>
            </a:r>
            <a:r>
              <a:rPr lang="en-US" sz="8000" dirty="0"/>
              <a:t>5:31</a:t>
            </a:r>
            <a:r>
              <a:rPr lang="en-US" sz="8000" dirty="0" smtClean="0"/>
              <a:t> </a:t>
            </a:r>
          </a:p>
          <a:p>
            <a:pPr marL="0" indent="0">
              <a:buNone/>
            </a:pPr>
            <a:endParaRPr lang="en-US" sz="800" dirty="0" smtClean="0"/>
          </a:p>
          <a:p>
            <a:pPr marL="0" indent="0">
              <a:buNone/>
            </a:pPr>
            <a:endParaRPr lang="en-US" sz="800" dirty="0"/>
          </a:p>
          <a:p>
            <a:pPr marL="0" indent="0">
              <a:buNone/>
            </a:pPr>
            <a:endParaRPr lang="en-US" sz="800" dirty="0" smtClean="0"/>
          </a:p>
          <a:p>
            <a:pPr marL="0" indent="0">
              <a:buNone/>
            </a:pPr>
            <a:endParaRPr lang="en-US" sz="800" dirty="0"/>
          </a:p>
          <a:p>
            <a:pPr marL="0" indent="0">
              <a:buNone/>
            </a:pPr>
            <a:endParaRPr lang="en-US" sz="800" dirty="0" smtClean="0"/>
          </a:p>
          <a:p>
            <a:pPr marL="0" indent="0">
              <a:buNone/>
            </a:pPr>
            <a:endParaRPr lang="en-US" sz="800" dirty="0"/>
          </a:p>
          <a:p>
            <a:pPr marL="0" indent="0">
              <a:buNone/>
            </a:pPr>
            <a:endParaRPr lang="en-US" sz="800" dirty="0" smtClean="0"/>
          </a:p>
          <a:p>
            <a:pPr marL="0" indent="0">
              <a:buNone/>
            </a:pPr>
            <a:endParaRPr lang="en-US" sz="800" dirty="0"/>
          </a:p>
          <a:p>
            <a:pPr marL="0" indent="0">
              <a:buNone/>
            </a:pPr>
            <a:endParaRPr lang="en-US" sz="800" dirty="0" smtClean="0"/>
          </a:p>
          <a:p>
            <a:pPr marL="0" indent="0">
              <a:buNone/>
            </a:pPr>
            <a:endParaRPr lang="en-US" sz="3200" dirty="0" smtClean="0"/>
          </a:p>
          <a:p>
            <a:pPr marL="0" indent="0">
              <a:buNone/>
            </a:pPr>
            <a:r>
              <a:rPr lang="en-US" sz="8000" dirty="0" smtClean="0"/>
              <a:t>9</a:t>
            </a:r>
            <a:r>
              <a:rPr lang="en-US" sz="8000" dirty="0"/>
              <a:t>. Atlanta </a:t>
            </a:r>
            <a:r>
              <a:rPr lang="en-US" sz="8000" dirty="0" smtClean="0"/>
              <a:t>Univ.                                6:02</a:t>
            </a:r>
          </a:p>
          <a:p>
            <a:pPr marL="0" indent="0">
              <a:buNone/>
            </a:pPr>
            <a:r>
              <a:rPr lang="en-US" sz="8000" dirty="0"/>
              <a:t>	</a:t>
            </a:r>
            <a:endParaRPr lang="en-US" sz="6200" dirty="0"/>
          </a:p>
          <a:p>
            <a:pPr marL="0" indent="0">
              <a:buNone/>
            </a:pPr>
            <a:r>
              <a:rPr lang="en-US" sz="8000" dirty="0"/>
              <a:t>10. N.A.A.C.P. &amp; The </a:t>
            </a:r>
            <a:r>
              <a:rPr lang="en-US" sz="8000" dirty="0" smtClean="0"/>
              <a:t>U.N.                4:51</a:t>
            </a:r>
          </a:p>
          <a:p>
            <a:pPr marL="0" indent="0">
              <a:buNone/>
            </a:pPr>
            <a:endParaRPr lang="en-US" sz="800" dirty="0" smtClean="0"/>
          </a:p>
          <a:p>
            <a:pPr marL="0" indent="0">
              <a:buNone/>
            </a:pPr>
            <a:endParaRPr lang="en-US" sz="800" dirty="0"/>
          </a:p>
          <a:p>
            <a:pPr marL="0" indent="0">
              <a:buNone/>
            </a:pPr>
            <a:endParaRPr lang="en-US" sz="800" dirty="0" smtClean="0"/>
          </a:p>
          <a:p>
            <a:pPr marL="0" indent="0">
              <a:buNone/>
            </a:pPr>
            <a:endParaRPr lang="en-US" sz="800" dirty="0"/>
          </a:p>
          <a:p>
            <a:pPr marL="0" indent="0">
              <a:buNone/>
            </a:pPr>
            <a:r>
              <a:rPr lang="en-US" sz="8000" dirty="0"/>
              <a:t>	</a:t>
            </a:r>
            <a:endParaRPr lang="en-US" sz="8000" dirty="0" smtClean="0"/>
          </a:p>
          <a:p>
            <a:pPr marL="0" indent="0">
              <a:buNone/>
            </a:pPr>
            <a:r>
              <a:rPr lang="en-US" sz="8000" dirty="0" smtClean="0"/>
              <a:t>11</a:t>
            </a:r>
            <a:r>
              <a:rPr lang="en-US" sz="8000" dirty="0"/>
              <a:t>. Peace Congresses &amp; The </a:t>
            </a:r>
            <a:r>
              <a:rPr lang="en-US" sz="8000" dirty="0" smtClean="0"/>
              <a:t>Trial 6:21</a:t>
            </a:r>
            <a:endParaRPr lang="en-US" sz="8000" dirty="0"/>
          </a:p>
          <a:p>
            <a:pPr marL="0" indent="0">
              <a:buNone/>
            </a:pPr>
            <a:endParaRPr lang="en-US" sz="4200" dirty="0" smtClean="0"/>
          </a:p>
          <a:p>
            <a:pPr marL="0" indent="0">
              <a:buNone/>
            </a:pPr>
            <a:endParaRPr lang="en-US" sz="8000" dirty="0"/>
          </a:p>
          <a:p>
            <a:pPr marL="0" indent="0">
              <a:buNone/>
            </a:pPr>
            <a:r>
              <a:rPr lang="en-US" sz="8000" dirty="0" smtClean="0"/>
              <a:t>12</a:t>
            </a:r>
            <a:r>
              <a:rPr lang="en-US" sz="8000" dirty="0"/>
              <a:t>. The Negro &amp; Young </a:t>
            </a:r>
            <a:r>
              <a:rPr lang="en-US" sz="8000" dirty="0" smtClean="0"/>
              <a:t>People      3:21</a:t>
            </a:r>
          </a:p>
          <a:p>
            <a:pPr marL="0" indent="0">
              <a:buNone/>
            </a:pPr>
            <a:endParaRPr lang="en-US" sz="9600" dirty="0" smtClean="0"/>
          </a:p>
          <a:p>
            <a:pPr marL="0" indent="0">
              <a:buNone/>
            </a:pPr>
            <a:r>
              <a:rPr lang="en-US" sz="8000" dirty="0" smtClean="0"/>
              <a:t>13</a:t>
            </a:r>
            <a:r>
              <a:rPr lang="en-US" sz="8000" dirty="0"/>
              <a:t>. The Negro &amp; Africa </a:t>
            </a:r>
            <a:r>
              <a:rPr lang="en-US" sz="8000" dirty="0" smtClean="0"/>
              <a:t>of Today    8:24</a:t>
            </a:r>
            <a:r>
              <a:rPr lang="en-US" sz="6200" dirty="0"/>
              <a:t>			</a:t>
            </a:r>
          </a:p>
        </p:txBody>
      </p:sp>
      <p:sp>
        <p:nvSpPr>
          <p:cNvPr id="5" name="TextBox 4"/>
          <p:cNvSpPr txBox="1"/>
          <p:nvPr/>
        </p:nvSpPr>
        <p:spPr>
          <a:xfrm flipH="1">
            <a:off x="76198" y="6324600"/>
            <a:ext cx="9067801" cy="230832"/>
          </a:xfrm>
          <a:prstGeom prst="rect">
            <a:avLst/>
          </a:prstGeom>
          <a:noFill/>
        </p:spPr>
        <p:txBody>
          <a:bodyPr wrap="square" rtlCol="0">
            <a:spAutoFit/>
          </a:bodyPr>
          <a:lstStyle/>
          <a:p>
            <a:r>
              <a:rPr lang="en-US" sz="900" dirty="0"/>
              <a:t>https://folkways.si.edu/web-dubois/a-recorded-autobiography-interview-with-moses-asch/african-american-spoken-american-history-oral-history-biography/album/smithsonian</a:t>
            </a:r>
          </a:p>
        </p:txBody>
      </p:sp>
    </p:spTree>
    <p:extLst>
      <p:ext uri="{BB962C8B-B14F-4D97-AF65-F5344CB8AC3E}">
        <p14:creationId xmlns:p14="http://schemas.microsoft.com/office/powerpoint/2010/main" val="393895261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685800"/>
          </a:xfrm>
        </p:spPr>
        <p:txBody>
          <a:bodyPr/>
          <a:lstStyle/>
          <a:p>
            <a:r>
              <a:rPr lang="en-US" dirty="0" smtClean="0"/>
              <a:t>Editor’s Preface</a:t>
            </a:r>
            <a:endParaRPr lang="en-US" dirty="0"/>
          </a:p>
        </p:txBody>
      </p:sp>
      <p:sp>
        <p:nvSpPr>
          <p:cNvPr id="4" name="Content Placeholder 3"/>
          <p:cNvSpPr>
            <a:spLocks noGrp="1"/>
          </p:cNvSpPr>
          <p:nvPr>
            <p:ph sz="half" idx="2"/>
          </p:nvPr>
        </p:nvSpPr>
        <p:spPr>
          <a:xfrm>
            <a:off x="3200400" y="4724400"/>
            <a:ext cx="4648200" cy="1524000"/>
          </a:xfrm>
        </p:spPr>
        <p:txBody>
          <a:bodyPr>
            <a:normAutofit fontScale="25000" lnSpcReduction="20000"/>
          </a:bodyPr>
          <a:lstStyle/>
          <a:p>
            <a:endParaRPr lang="en-US" sz="800" dirty="0" smtClean="0"/>
          </a:p>
          <a:p>
            <a:endParaRPr lang="en-US" sz="800" dirty="0"/>
          </a:p>
          <a:p>
            <a:endParaRPr lang="en-US" sz="800" dirty="0" smtClean="0"/>
          </a:p>
          <a:p>
            <a:endParaRPr lang="en-US" sz="800" dirty="0"/>
          </a:p>
          <a:p>
            <a:endParaRPr lang="en-US" sz="800" dirty="0" smtClean="0"/>
          </a:p>
          <a:p>
            <a:endParaRPr lang="en-US" sz="800" dirty="0"/>
          </a:p>
          <a:p>
            <a:endParaRPr lang="en-US" sz="800" dirty="0" smtClean="0"/>
          </a:p>
          <a:p>
            <a:endParaRPr lang="en-US" sz="800" dirty="0"/>
          </a:p>
          <a:p>
            <a:endParaRPr lang="en-US" sz="800" dirty="0" smtClean="0"/>
          </a:p>
          <a:p>
            <a:endParaRPr lang="en-US" sz="800" dirty="0"/>
          </a:p>
          <a:p>
            <a:endParaRPr lang="en-US" sz="800" dirty="0" smtClean="0"/>
          </a:p>
          <a:p>
            <a:endParaRPr lang="en-US" sz="800" dirty="0"/>
          </a:p>
          <a:p>
            <a:endParaRPr lang="en-US" sz="800" dirty="0" smtClean="0"/>
          </a:p>
          <a:p>
            <a:endParaRPr lang="en-US" sz="800" dirty="0"/>
          </a:p>
          <a:p>
            <a:endParaRPr lang="en-US" sz="800" dirty="0" smtClean="0"/>
          </a:p>
          <a:p>
            <a:endParaRPr lang="en-US" sz="800" dirty="0"/>
          </a:p>
          <a:p>
            <a:endParaRPr lang="en-US" sz="800" dirty="0" smtClean="0"/>
          </a:p>
          <a:p>
            <a:endParaRPr lang="en-US" sz="800" dirty="0"/>
          </a:p>
          <a:p>
            <a:endParaRPr lang="en-US" sz="800" dirty="0" smtClean="0"/>
          </a:p>
          <a:p>
            <a:endParaRPr lang="en-US" sz="800" dirty="0"/>
          </a:p>
          <a:p>
            <a:endParaRPr lang="en-US" sz="800" dirty="0" smtClean="0"/>
          </a:p>
          <a:p>
            <a:endParaRPr lang="en-US" sz="800" dirty="0"/>
          </a:p>
          <a:p>
            <a:endParaRPr lang="en-US" sz="800" dirty="0" smtClean="0"/>
          </a:p>
          <a:p>
            <a:endParaRPr lang="en-US" sz="800" dirty="0"/>
          </a:p>
          <a:p>
            <a:endParaRPr lang="en-US" sz="800" dirty="0" smtClean="0"/>
          </a:p>
          <a:p>
            <a:endParaRPr lang="en-US" sz="800" dirty="0"/>
          </a:p>
          <a:p>
            <a:endParaRPr lang="en-US" sz="800" dirty="0" smtClean="0"/>
          </a:p>
          <a:p>
            <a:endParaRPr lang="en-US" sz="800" dirty="0"/>
          </a:p>
          <a:p>
            <a:endParaRPr lang="en-US" sz="800" dirty="0" smtClean="0"/>
          </a:p>
          <a:p>
            <a:endParaRPr lang="en-US" sz="800" dirty="0"/>
          </a:p>
          <a:p>
            <a:pPr marL="0" indent="0">
              <a:buNone/>
            </a:pPr>
            <a:r>
              <a:rPr lang="en-US" sz="1600" dirty="0" smtClean="0"/>
              <a:t>                                http</a:t>
            </a:r>
            <a:r>
              <a:rPr lang="en-US" sz="1600" dirty="0"/>
              <a:t>://www.duboislc.org/html/DuBoisBio.html/</a:t>
            </a:r>
          </a:p>
        </p:txBody>
      </p:sp>
      <p:pic>
        <p:nvPicPr>
          <p:cNvPr id="5" name="lazyimg" descr="Web du bois"/>
          <p:cNvPicPr>
            <a:picLocks noGrp="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778668" y="381000"/>
            <a:ext cx="1828800" cy="1371600"/>
          </a:xfrm>
          <a:prstGeom prst="rect">
            <a:avLst/>
          </a:prstGeom>
          <a:noFill/>
          <a:ln>
            <a:noFill/>
          </a:ln>
        </p:spPr>
      </p:pic>
      <p:sp>
        <p:nvSpPr>
          <p:cNvPr id="7" name="Rectangle 6"/>
          <p:cNvSpPr/>
          <p:nvPr/>
        </p:nvSpPr>
        <p:spPr>
          <a:xfrm>
            <a:off x="457200" y="1335123"/>
            <a:ext cx="8153400" cy="7171194"/>
          </a:xfrm>
          <a:prstGeom prst="rect">
            <a:avLst/>
          </a:prstGeom>
        </p:spPr>
        <p:txBody>
          <a:bodyPr wrap="square">
            <a:spAutoFit/>
          </a:bodyPr>
          <a:lstStyle/>
          <a:p>
            <a:endParaRPr lang="en-US" dirty="0" smtClean="0"/>
          </a:p>
          <a:p>
            <a:r>
              <a:rPr lang="en-US" sz="2000" dirty="0"/>
              <a:t>In his 50th year --</a:t>
            </a:r>
            <a:r>
              <a:rPr lang="en-US" sz="2000" dirty="0" smtClean="0"/>
              <a:t>1918-1919-</a:t>
            </a:r>
            <a:r>
              <a:rPr lang="en-US" sz="2000" dirty="0"/>
              <a:t>Dr. Du Bois wrote </a:t>
            </a:r>
            <a:endParaRPr lang="en-US" sz="2000" dirty="0" smtClean="0"/>
          </a:p>
          <a:p>
            <a:endParaRPr lang="en-US" sz="2000" dirty="0"/>
          </a:p>
          <a:p>
            <a:r>
              <a:rPr lang="en-US" sz="2000" i="1" dirty="0" err="1" smtClean="0"/>
              <a:t>Darkwater</a:t>
            </a:r>
            <a:r>
              <a:rPr lang="en-US" sz="2000" i="1" dirty="0"/>
              <a:t>: Voices from within the Veil</a:t>
            </a:r>
            <a:r>
              <a:rPr lang="en-US" sz="2000" dirty="0"/>
              <a:t>, copyrighted in 1920 </a:t>
            </a:r>
            <a:r>
              <a:rPr lang="en-US" sz="2000" dirty="0" smtClean="0"/>
              <a:t>and published</a:t>
            </a:r>
            <a:r>
              <a:rPr lang="en-US" sz="2000" dirty="0"/>
              <a:t> in 1921 by Harcourt, Brace; </a:t>
            </a:r>
            <a:endParaRPr lang="en-US" sz="2000" dirty="0" smtClean="0"/>
          </a:p>
          <a:p>
            <a:endParaRPr lang="en-US" sz="2000" dirty="0"/>
          </a:p>
          <a:p>
            <a:r>
              <a:rPr lang="en-US" sz="2000" dirty="0"/>
              <a:t>I</a:t>
            </a:r>
            <a:r>
              <a:rPr lang="en-US" sz="2000" dirty="0" smtClean="0"/>
              <a:t>n</a:t>
            </a:r>
            <a:r>
              <a:rPr lang="en-US" sz="2000" dirty="0"/>
              <a:t> his 70th year--1938-1939-</a:t>
            </a:r>
            <a:r>
              <a:rPr lang="en-US" sz="2000" dirty="0" smtClean="0"/>
              <a:t>-He</a:t>
            </a:r>
            <a:r>
              <a:rPr lang="en-US" sz="2000" dirty="0"/>
              <a:t> wrote </a:t>
            </a:r>
            <a:r>
              <a:rPr lang="en-US" sz="2000" i="1" dirty="0"/>
              <a:t>Dusk of Dawn: An Essay toward an Autobiography of a Race Concept</a:t>
            </a:r>
            <a:r>
              <a:rPr lang="en-US" sz="2000" dirty="0"/>
              <a:t>, issued in 1940 by the same publisher. </a:t>
            </a:r>
          </a:p>
          <a:p>
            <a:endParaRPr lang="en-US" sz="2000" dirty="0" smtClean="0"/>
          </a:p>
          <a:p>
            <a:r>
              <a:rPr lang="en-US" sz="2000" dirty="0" smtClean="0"/>
              <a:t>And</a:t>
            </a:r>
            <a:r>
              <a:rPr lang="en-US" sz="2000" dirty="0"/>
              <a:t> in his 90th year--1958-1959--</a:t>
            </a:r>
            <a:endParaRPr lang="en-US" sz="2000" dirty="0" smtClean="0"/>
          </a:p>
          <a:p>
            <a:endParaRPr lang="en-US" sz="2000" dirty="0" smtClean="0"/>
          </a:p>
          <a:p>
            <a:r>
              <a:rPr lang="en-US" sz="2000" dirty="0" smtClean="0"/>
              <a:t>The</a:t>
            </a:r>
            <a:r>
              <a:rPr lang="en-US" sz="2000" dirty="0"/>
              <a:t> present volume is quite different from the </a:t>
            </a:r>
            <a:r>
              <a:rPr lang="en-US" sz="2000" dirty="0" smtClean="0"/>
              <a:t>other two</a:t>
            </a:r>
            <a:r>
              <a:rPr lang="en-US" sz="2000" dirty="0"/>
              <a:t> not only because of its additional two-decade span, and the significantly altered outlook of its author… </a:t>
            </a:r>
            <a:endParaRPr lang="en-US" sz="2000" dirty="0" smtClean="0"/>
          </a:p>
          <a:p>
            <a:r>
              <a:rPr lang="en-US" sz="2000" dirty="0"/>
              <a:t> </a:t>
            </a:r>
            <a:r>
              <a:rPr lang="en-US" sz="2000" dirty="0" smtClean="0"/>
              <a:t>“</a:t>
            </a:r>
            <a:r>
              <a:rPr lang="en-US" sz="2000" dirty="0"/>
              <a:t>To review my life as frankly and fully as I can</a:t>
            </a:r>
            <a:r>
              <a:rPr lang="en-US" sz="2000" dirty="0" smtClean="0"/>
              <a:t>.”</a:t>
            </a:r>
          </a:p>
          <a:p>
            <a:endParaRPr lang="en-US" dirty="0"/>
          </a:p>
          <a:p>
            <a:r>
              <a:rPr lang="en-US" sz="1600" u="sng" dirty="0">
                <a:hlinkClick r:id="rId4"/>
              </a:rPr>
              <a:t>https://www.questia.com/library/98668006/the-autobiography-of-w-e-b-du-bois-a-soliloquy</a:t>
            </a:r>
            <a:endParaRPr lang="en-US" sz="1600"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44273584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One</a:t>
            </a:r>
            <a:endParaRPr lang="en-US" dirty="0"/>
          </a:p>
        </p:txBody>
      </p:sp>
      <p:sp>
        <p:nvSpPr>
          <p:cNvPr id="3" name="Rectangle 2"/>
          <p:cNvSpPr/>
          <p:nvPr/>
        </p:nvSpPr>
        <p:spPr>
          <a:xfrm>
            <a:off x="457200" y="1752600"/>
            <a:ext cx="8382000" cy="6624891"/>
          </a:xfrm>
          <a:prstGeom prst="rect">
            <a:avLst/>
          </a:prstGeom>
        </p:spPr>
        <p:txBody>
          <a:bodyPr wrap="square">
            <a:spAutoFit/>
          </a:bodyPr>
          <a:lstStyle/>
          <a:p>
            <a:endParaRPr lang="en-US" dirty="0"/>
          </a:p>
          <a:p>
            <a:r>
              <a:rPr lang="en-US" sz="2400" dirty="0"/>
              <a:t>Chapter I 		My 15</a:t>
            </a:r>
            <a:r>
              <a:rPr lang="en-US" sz="2400" baseline="30000" dirty="0"/>
              <a:t>th</a:t>
            </a:r>
            <a:r>
              <a:rPr lang="en-US" sz="2400" dirty="0"/>
              <a:t> Trip Abroad  		</a:t>
            </a:r>
            <a:r>
              <a:rPr lang="en-US" sz="2400" dirty="0" smtClean="0"/>
              <a:t>11</a:t>
            </a:r>
          </a:p>
          <a:p>
            <a:endParaRPr lang="en-US" sz="2400" dirty="0"/>
          </a:p>
          <a:p>
            <a:r>
              <a:rPr lang="en-US" sz="2400" dirty="0"/>
              <a:t>Chapter II 		Western Europe 		</a:t>
            </a:r>
            <a:r>
              <a:rPr lang="en-US" sz="2400" dirty="0" smtClean="0"/>
              <a:t>14</a:t>
            </a:r>
          </a:p>
          <a:p>
            <a:endParaRPr lang="en-US" sz="2400" dirty="0"/>
          </a:p>
          <a:p>
            <a:r>
              <a:rPr lang="en-US" sz="2400" dirty="0"/>
              <a:t>Chapter III 		The Pawned People 		</a:t>
            </a:r>
            <a:r>
              <a:rPr lang="en-US" sz="2400" dirty="0" smtClean="0"/>
              <a:t>22</a:t>
            </a:r>
          </a:p>
          <a:p>
            <a:r>
              <a:rPr lang="en-US" sz="2400" dirty="0" smtClean="0"/>
              <a:t> </a:t>
            </a:r>
            <a:endParaRPr lang="en-US" sz="2400" dirty="0"/>
          </a:p>
          <a:p>
            <a:r>
              <a:rPr lang="en-US" sz="2400" dirty="0"/>
              <a:t>Chapter IV 		The Soviet Union 		</a:t>
            </a:r>
            <a:r>
              <a:rPr lang="en-US" sz="2400" dirty="0" smtClean="0"/>
              <a:t>29</a:t>
            </a:r>
          </a:p>
          <a:p>
            <a:r>
              <a:rPr lang="en-US" sz="2400" dirty="0" smtClean="0"/>
              <a:t> </a:t>
            </a:r>
            <a:endParaRPr lang="en-US" sz="2400" dirty="0"/>
          </a:p>
          <a:p>
            <a:r>
              <a:rPr lang="en-US" sz="2400" dirty="0"/>
              <a:t>Chapter V 		China 				</a:t>
            </a:r>
            <a:r>
              <a:rPr lang="en-US" sz="2400" dirty="0" smtClean="0"/>
              <a:t>44</a:t>
            </a:r>
          </a:p>
          <a:p>
            <a:endParaRPr lang="en-US" sz="2400" dirty="0"/>
          </a:p>
          <a:p>
            <a:r>
              <a:rPr lang="en-US" sz="1600" u="sng" dirty="0">
                <a:hlinkClick r:id="rId3"/>
              </a:rPr>
              <a:t>https://www.questia.com/library/98668006/the-autobiography-of-w-e-b-du-bois-a-soliloquy</a:t>
            </a:r>
            <a:endParaRPr lang="en-US" sz="1600" dirty="0"/>
          </a:p>
          <a:p>
            <a:endParaRPr lang="en-US" sz="1600" dirty="0" smtClean="0"/>
          </a:p>
          <a:p>
            <a:endParaRPr lang="en-US" sz="2400"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79650053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686800" cy="609600"/>
          </a:xfrm>
        </p:spPr>
        <p:txBody>
          <a:bodyPr>
            <a:normAutofit fontScale="90000"/>
          </a:bodyPr>
          <a:lstStyle/>
          <a:p>
            <a:pPr algn="ctr"/>
            <a:r>
              <a:rPr lang="en-US" dirty="0" smtClean="0"/>
              <a:t>Chapter I </a:t>
            </a:r>
            <a:r>
              <a:rPr lang="en-US" dirty="0">
                <a:effectLst/>
              </a:rPr>
              <a:t>My 15</a:t>
            </a:r>
            <a:r>
              <a:rPr lang="en-US" baseline="30000" dirty="0">
                <a:effectLst/>
              </a:rPr>
              <a:t>th</a:t>
            </a:r>
            <a:r>
              <a:rPr lang="en-US" dirty="0">
                <a:effectLst/>
              </a:rPr>
              <a:t> Trip </a:t>
            </a:r>
            <a:r>
              <a:rPr lang="en-US" dirty="0" smtClean="0">
                <a:effectLst/>
              </a:rPr>
              <a:t>Abroad Page 11 </a:t>
            </a:r>
            <a:endParaRPr lang="en-US" dirty="0"/>
          </a:p>
        </p:txBody>
      </p:sp>
      <p:sp>
        <p:nvSpPr>
          <p:cNvPr id="3" name="Rectangle 2"/>
          <p:cNvSpPr/>
          <p:nvPr/>
        </p:nvSpPr>
        <p:spPr>
          <a:xfrm>
            <a:off x="228600" y="1600200"/>
            <a:ext cx="8610600" cy="4093428"/>
          </a:xfrm>
          <a:prstGeom prst="rect">
            <a:avLst/>
          </a:prstGeom>
        </p:spPr>
        <p:txBody>
          <a:bodyPr wrap="square">
            <a:spAutoFit/>
          </a:bodyPr>
          <a:lstStyle/>
          <a:p>
            <a:pPr algn="ctr"/>
            <a:r>
              <a:rPr lang="en-US" sz="2000" dirty="0"/>
              <a:t>Eager as I am to put down the truth, there are difficulties; </a:t>
            </a:r>
            <a:endParaRPr lang="en-US" sz="2000" dirty="0" smtClean="0"/>
          </a:p>
          <a:p>
            <a:pPr algn="ctr"/>
            <a:endParaRPr lang="en-US" sz="2000" dirty="0"/>
          </a:p>
          <a:p>
            <a:pPr algn="ctr"/>
            <a:r>
              <a:rPr lang="en-US" sz="2000" dirty="0" smtClean="0"/>
              <a:t>memory</a:t>
            </a:r>
            <a:r>
              <a:rPr lang="en-US" sz="2000" dirty="0"/>
              <a:t> fails especially in small </a:t>
            </a:r>
            <a:r>
              <a:rPr lang="en-US" sz="2000" dirty="0" smtClean="0"/>
              <a:t>details,</a:t>
            </a:r>
            <a:r>
              <a:rPr lang="en-US" sz="2000" dirty="0"/>
              <a:t> so that it becomes</a:t>
            </a:r>
            <a:endParaRPr lang="en-US" sz="2000" dirty="0" smtClean="0"/>
          </a:p>
          <a:p>
            <a:pPr algn="ctr"/>
            <a:endParaRPr lang="en-US" sz="2000" dirty="0"/>
          </a:p>
          <a:p>
            <a:pPr algn="ctr"/>
            <a:r>
              <a:rPr lang="en-US" sz="2000" dirty="0" smtClean="0"/>
              <a:t>finally</a:t>
            </a:r>
            <a:r>
              <a:rPr lang="en-US" sz="2000" dirty="0"/>
              <a:t> but a theory of my life, with much forgotten and misconceived,</a:t>
            </a:r>
            <a:endParaRPr lang="en-US" sz="2000" dirty="0" smtClean="0"/>
          </a:p>
          <a:p>
            <a:pPr algn="ctr"/>
            <a:endParaRPr lang="en-US" sz="2000" dirty="0"/>
          </a:p>
          <a:p>
            <a:pPr algn="ctr"/>
            <a:r>
              <a:rPr lang="en-US" sz="2000" dirty="0"/>
              <a:t> with valuable testimony but often less than absolutely true,</a:t>
            </a:r>
            <a:endParaRPr lang="en-US" sz="2000" dirty="0" smtClean="0"/>
          </a:p>
          <a:p>
            <a:pPr algn="ctr"/>
            <a:endParaRPr lang="en-US" sz="2000" dirty="0"/>
          </a:p>
          <a:p>
            <a:pPr algn="ctr"/>
            <a:r>
              <a:rPr lang="en-US" sz="2000" dirty="0"/>
              <a:t> </a:t>
            </a:r>
            <a:r>
              <a:rPr lang="en-US" sz="2000" dirty="0" smtClean="0"/>
              <a:t>despite my</a:t>
            </a:r>
            <a:r>
              <a:rPr lang="en-US" sz="2000" dirty="0"/>
              <a:t> intention to be frank and fair</a:t>
            </a:r>
            <a:r>
              <a:rPr lang="en-US" sz="2000" dirty="0" smtClean="0"/>
              <a:t>.</a:t>
            </a:r>
          </a:p>
          <a:p>
            <a:endParaRPr lang="en-US" sz="2000" dirty="0"/>
          </a:p>
          <a:p>
            <a:endParaRPr lang="en-US" sz="2000" dirty="0" smtClean="0"/>
          </a:p>
          <a:p>
            <a:endParaRPr lang="en-US" sz="2000" dirty="0"/>
          </a:p>
          <a:p>
            <a:endParaRPr lang="en-US" sz="2000" dirty="0"/>
          </a:p>
        </p:txBody>
      </p:sp>
      <p:pic>
        <p:nvPicPr>
          <p:cNvPr id="4" name="Picture 2" descr="C:\Users\Smith\Desktop\1761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5095567"/>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6716672"/>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Chapter II Western Europe </a:t>
            </a:r>
            <a:r>
              <a:rPr lang="en-US" dirty="0" smtClean="0">
                <a:effectLst/>
              </a:rPr>
              <a:t> Page 14</a:t>
            </a:r>
            <a:endParaRPr lang="en-US" dirty="0"/>
          </a:p>
        </p:txBody>
      </p:sp>
      <p:sp>
        <p:nvSpPr>
          <p:cNvPr id="3" name="Rectangle 2"/>
          <p:cNvSpPr/>
          <p:nvPr/>
        </p:nvSpPr>
        <p:spPr>
          <a:xfrm>
            <a:off x="762000" y="1166843"/>
            <a:ext cx="8153400" cy="5355312"/>
          </a:xfrm>
          <a:prstGeom prst="rect">
            <a:avLst/>
          </a:prstGeom>
        </p:spPr>
        <p:txBody>
          <a:bodyPr wrap="square">
            <a:spAutoFit/>
          </a:bodyPr>
          <a:lstStyle/>
          <a:p>
            <a:pPr algn="ctr"/>
            <a:r>
              <a:rPr lang="en-US" dirty="0"/>
              <a:t>The British empire was falling. </a:t>
            </a:r>
            <a:endParaRPr lang="en-US" dirty="0" smtClean="0"/>
          </a:p>
          <a:p>
            <a:pPr algn="ctr"/>
            <a:endParaRPr lang="en-US" dirty="0" smtClean="0"/>
          </a:p>
          <a:p>
            <a:pPr algn="ctr"/>
            <a:r>
              <a:rPr lang="en-US" dirty="0" smtClean="0"/>
              <a:t>The</a:t>
            </a:r>
            <a:r>
              <a:rPr lang="en-US" dirty="0"/>
              <a:t> domination </a:t>
            </a:r>
            <a:r>
              <a:rPr lang="en-US" dirty="0" smtClean="0"/>
              <a:t>which</a:t>
            </a:r>
          </a:p>
          <a:p>
            <a:pPr algn="ctr"/>
            <a:endParaRPr lang="en-US" dirty="0" smtClean="0"/>
          </a:p>
          <a:p>
            <a:pPr algn="ctr"/>
            <a:r>
              <a:rPr lang="en-US" dirty="0" smtClean="0"/>
              <a:t>Englishmen</a:t>
            </a:r>
            <a:r>
              <a:rPr lang="en-US" dirty="0"/>
              <a:t> had so long </a:t>
            </a:r>
            <a:r>
              <a:rPr lang="en-US" dirty="0" smtClean="0"/>
              <a:t>exercised</a:t>
            </a:r>
          </a:p>
          <a:p>
            <a:pPr algn="ctr"/>
            <a:endParaRPr lang="en-US" dirty="0" smtClean="0"/>
          </a:p>
          <a:p>
            <a:pPr algn="ctr"/>
            <a:r>
              <a:rPr lang="en-US" dirty="0" smtClean="0"/>
              <a:t>over</a:t>
            </a:r>
            <a:r>
              <a:rPr lang="en-US" dirty="0"/>
              <a:t> the world was approaching an </a:t>
            </a:r>
            <a:r>
              <a:rPr lang="en-US" dirty="0" smtClean="0"/>
              <a:t>end.</a:t>
            </a:r>
            <a:r>
              <a:rPr lang="en-US" dirty="0"/>
              <a:t> </a:t>
            </a:r>
            <a:endParaRPr lang="en-US" dirty="0" smtClean="0"/>
          </a:p>
          <a:p>
            <a:pPr algn="ctr"/>
            <a:r>
              <a:rPr lang="en-US" dirty="0"/>
              <a:t> </a:t>
            </a:r>
          </a:p>
          <a:p>
            <a:pPr algn="ctr"/>
            <a:r>
              <a:rPr lang="en-US" dirty="0" smtClean="0"/>
              <a:t>They</a:t>
            </a:r>
            <a:r>
              <a:rPr lang="en-US" dirty="0"/>
              <a:t> were leaning with increased </a:t>
            </a:r>
            <a:r>
              <a:rPr lang="en-US" dirty="0" smtClean="0"/>
              <a:t>dependence</a:t>
            </a:r>
          </a:p>
          <a:p>
            <a:pPr algn="ctr"/>
            <a:endParaRPr lang="en-US" dirty="0"/>
          </a:p>
          <a:p>
            <a:pPr algn="ctr"/>
            <a:r>
              <a:rPr lang="en-US" dirty="0" smtClean="0"/>
              <a:t>on</a:t>
            </a:r>
            <a:r>
              <a:rPr lang="en-US" dirty="0"/>
              <a:t> the wealth and technique of the United States, </a:t>
            </a:r>
            <a:endParaRPr lang="en-US" dirty="0" smtClean="0"/>
          </a:p>
          <a:p>
            <a:pPr algn="ctr"/>
            <a:endParaRPr lang="en-US" dirty="0"/>
          </a:p>
          <a:p>
            <a:pPr algn="ctr"/>
            <a:r>
              <a:rPr lang="en-US" dirty="0"/>
              <a:t>T</a:t>
            </a:r>
            <a:r>
              <a:rPr lang="en-US" dirty="0" smtClean="0"/>
              <a:t>he</a:t>
            </a:r>
            <a:r>
              <a:rPr lang="en-US" dirty="0"/>
              <a:t> British empire had built its prosperity on cheap labor, </a:t>
            </a:r>
            <a:endParaRPr lang="en-US" dirty="0" smtClean="0"/>
          </a:p>
          <a:p>
            <a:pPr algn="ctr"/>
            <a:endParaRPr lang="en-US" dirty="0"/>
          </a:p>
          <a:p>
            <a:pPr algn="ctr"/>
            <a:r>
              <a:rPr lang="en-US" dirty="0" smtClean="0"/>
              <a:t>which</a:t>
            </a:r>
            <a:r>
              <a:rPr lang="en-US" dirty="0"/>
              <a:t> the colored </a:t>
            </a:r>
            <a:r>
              <a:rPr lang="en-US" dirty="0" smtClean="0"/>
              <a:t>people</a:t>
            </a:r>
            <a:r>
              <a:rPr lang="en-US" dirty="0"/>
              <a:t>s of the world were forced to do</a:t>
            </a:r>
            <a:endParaRPr lang="en-US" dirty="0" smtClean="0"/>
          </a:p>
          <a:p>
            <a:pPr algn="ctr"/>
            <a:endParaRPr lang="en-US" dirty="0"/>
          </a:p>
          <a:p>
            <a:pPr algn="ctr"/>
            <a:r>
              <a:rPr lang="en-US" dirty="0" smtClean="0"/>
              <a:t>and</a:t>
            </a:r>
            <a:r>
              <a:rPr lang="en-US" dirty="0"/>
              <a:t> on lands and materials which had been </a:t>
            </a:r>
            <a:r>
              <a:rPr lang="en-US" dirty="0" smtClean="0"/>
              <a:t>seized</a:t>
            </a:r>
            <a:r>
              <a:rPr lang="en-US" dirty="0"/>
              <a:t> </a:t>
            </a:r>
            <a:endParaRPr lang="en-US" dirty="0" smtClean="0"/>
          </a:p>
          <a:p>
            <a:pPr algn="ctr"/>
            <a:endParaRPr lang="en-US" dirty="0"/>
          </a:p>
          <a:p>
            <a:pPr algn="ctr"/>
            <a:r>
              <a:rPr lang="en-US" dirty="0" smtClean="0"/>
              <a:t>without</a:t>
            </a:r>
            <a:r>
              <a:rPr lang="en-US" dirty="0"/>
              <a:t> just compensation by the British throughout the world. </a:t>
            </a:r>
          </a:p>
        </p:txBody>
      </p:sp>
      <p:pic>
        <p:nvPicPr>
          <p:cNvPr id="5" name="Picture 2" descr="C:\Users\Smith\Desktop\1761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1706" y="1447800"/>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211496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III The Pawned People Page 22</a:t>
            </a:r>
            <a:endParaRPr lang="en-US" dirty="0"/>
          </a:p>
        </p:txBody>
      </p:sp>
      <p:sp>
        <p:nvSpPr>
          <p:cNvPr id="3" name="Rectangle 2"/>
          <p:cNvSpPr/>
          <p:nvPr/>
        </p:nvSpPr>
        <p:spPr>
          <a:xfrm>
            <a:off x="152400" y="1295400"/>
            <a:ext cx="8915400" cy="6155531"/>
          </a:xfrm>
          <a:prstGeom prst="rect">
            <a:avLst/>
          </a:prstGeom>
        </p:spPr>
        <p:txBody>
          <a:bodyPr wrap="square">
            <a:spAutoFit/>
          </a:bodyPr>
          <a:lstStyle/>
          <a:p>
            <a:pPr algn="ctr"/>
            <a:r>
              <a:rPr lang="en-US" dirty="0" smtClean="0"/>
              <a:t>Germany </a:t>
            </a:r>
            <a:r>
              <a:rPr lang="en-US" dirty="0"/>
              <a:t>groveled in bankruptcy and distress </a:t>
            </a:r>
            <a:r>
              <a:rPr lang="en-US" dirty="0" smtClean="0"/>
              <a:t>until</a:t>
            </a:r>
          </a:p>
          <a:p>
            <a:pPr algn="ctr"/>
            <a:endParaRPr lang="en-US" dirty="0" smtClean="0"/>
          </a:p>
          <a:p>
            <a:pPr algn="ctr"/>
            <a:r>
              <a:rPr lang="en-US" dirty="0" smtClean="0"/>
              <a:t> </a:t>
            </a:r>
            <a:r>
              <a:rPr lang="en-US" dirty="0"/>
              <a:t>Hitler roused it to frenzy and drove it to attempt world </a:t>
            </a:r>
            <a:r>
              <a:rPr lang="en-US" dirty="0" smtClean="0"/>
              <a:t>domination</a:t>
            </a:r>
          </a:p>
          <a:p>
            <a:pPr algn="ctr"/>
            <a:endParaRPr lang="en-US" dirty="0"/>
          </a:p>
          <a:p>
            <a:pPr algn="ctr"/>
            <a:r>
              <a:rPr lang="en-US" dirty="0"/>
              <a:t> on a scale that frightened humanity</a:t>
            </a:r>
            <a:r>
              <a:rPr lang="en-US" dirty="0" smtClean="0"/>
              <a:t>.</a:t>
            </a:r>
          </a:p>
          <a:p>
            <a:pPr algn="ctr"/>
            <a:endParaRPr lang="en-US" dirty="0" smtClean="0"/>
          </a:p>
          <a:p>
            <a:pPr algn="ctr"/>
            <a:endParaRPr lang="en-US" dirty="0"/>
          </a:p>
          <a:p>
            <a:pPr algn="ctr"/>
            <a:r>
              <a:rPr lang="en-US" dirty="0"/>
              <a:t>The Soviet Union and the allies overthrew him but, refusing </a:t>
            </a:r>
            <a:r>
              <a:rPr lang="en-US" dirty="0" smtClean="0"/>
              <a:t>further</a:t>
            </a:r>
            <a:r>
              <a:rPr lang="en-US" dirty="0"/>
              <a:t> </a:t>
            </a:r>
            <a:endParaRPr lang="en-US" dirty="0" smtClean="0"/>
          </a:p>
          <a:p>
            <a:pPr algn="ctr"/>
            <a:endParaRPr lang="en-US" dirty="0"/>
          </a:p>
          <a:p>
            <a:pPr algn="ctr"/>
            <a:r>
              <a:rPr lang="en-US" dirty="0" smtClean="0"/>
              <a:t>alliance</a:t>
            </a:r>
            <a:r>
              <a:rPr lang="en-US" dirty="0"/>
              <a:t> after the war, the allies tore Germany in two. The United </a:t>
            </a:r>
            <a:r>
              <a:rPr lang="en-US" dirty="0" smtClean="0"/>
              <a:t>States</a:t>
            </a:r>
          </a:p>
          <a:p>
            <a:pPr algn="ctr"/>
            <a:endParaRPr lang="en-US" dirty="0"/>
          </a:p>
          <a:p>
            <a:pPr algn="ctr"/>
            <a:r>
              <a:rPr lang="en-US" dirty="0"/>
              <a:t> led. France eagerly cooperated and Britain could not hesitate for fear </a:t>
            </a:r>
            <a:endParaRPr lang="en-US" dirty="0" smtClean="0"/>
          </a:p>
          <a:p>
            <a:pPr algn="ctr"/>
            <a:endParaRPr lang="en-US" dirty="0"/>
          </a:p>
          <a:p>
            <a:pPr algn="ctr"/>
            <a:r>
              <a:rPr lang="en-US" dirty="0" smtClean="0"/>
              <a:t>of</a:t>
            </a:r>
            <a:r>
              <a:rPr lang="en-US" dirty="0"/>
              <a:t> offending the United States</a:t>
            </a:r>
            <a:r>
              <a:rPr lang="en-US" dirty="0" smtClean="0"/>
              <a:t>.</a:t>
            </a:r>
          </a:p>
          <a:p>
            <a:pPr algn="ctr"/>
            <a:endParaRPr lang="en-US" dirty="0"/>
          </a:p>
          <a:p>
            <a:pPr algn="ctr"/>
            <a:endParaRPr lang="en-US" dirty="0"/>
          </a:p>
          <a:p>
            <a:pPr algn="ctr"/>
            <a:r>
              <a:rPr lang="en-US" sz="1600" dirty="0" smtClean="0"/>
              <a:t>    3</a:t>
            </a:r>
            <a:r>
              <a:rPr lang="en-US" sz="1550" dirty="0" smtClean="0"/>
              <a:t>. Germany</a:t>
            </a:r>
            <a:r>
              <a:rPr lang="en-US" sz="1550" dirty="0"/>
              <a:t>, Univ. Of </a:t>
            </a:r>
            <a:r>
              <a:rPr lang="en-US" sz="1550" dirty="0" smtClean="0"/>
              <a:t>Berlin 3:10 </a:t>
            </a:r>
            <a:r>
              <a:rPr lang="en-US" sz="1550" dirty="0" smtClean="0"/>
              <a:t>W.E.B</a:t>
            </a:r>
            <a:r>
              <a:rPr lang="en-US" sz="1550" dirty="0"/>
              <a:t>. </a:t>
            </a:r>
            <a:r>
              <a:rPr lang="en-US" sz="1550" dirty="0" smtClean="0"/>
              <a:t>DuBois </a:t>
            </a:r>
            <a:r>
              <a:rPr lang="en-US" sz="1550" dirty="0" smtClean="0"/>
              <a:t>A </a:t>
            </a:r>
            <a:r>
              <a:rPr lang="en-US" sz="1550" dirty="0"/>
              <a:t>Recorded </a:t>
            </a:r>
            <a:r>
              <a:rPr lang="en-US" sz="1550" dirty="0" smtClean="0"/>
              <a:t>Autobiography [1961} Spoken &amp; Audio</a:t>
            </a:r>
            <a:endParaRPr lang="en-US" sz="1550" dirty="0" smtClean="0"/>
          </a:p>
          <a:p>
            <a:pPr algn="ctr"/>
            <a:endParaRPr lang="en-US" dirty="0" smtClean="0"/>
          </a:p>
          <a:p>
            <a:pPr algn="ctr"/>
            <a:endParaRPr lang="en-US" dirty="0"/>
          </a:p>
          <a:p>
            <a:pPr algn="ctr"/>
            <a:endParaRPr lang="en-US" dirty="0"/>
          </a:p>
          <a:p>
            <a:endParaRPr lang="en-US" dirty="0" smtClean="0"/>
          </a:p>
          <a:p>
            <a:endParaRPr lang="en-US" dirty="0"/>
          </a:p>
        </p:txBody>
      </p:sp>
      <p:pic>
        <p:nvPicPr>
          <p:cNvPr id="4" name="Picture 2" descr="C:\Users\Smith\Desktop\speaker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638800"/>
            <a:ext cx="521371" cy="3905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Smith\Desktop\1761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36264" y="1295400"/>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1472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Chapter </a:t>
            </a:r>
            <a:r>
              <a:rPr lang="en-US" dirty="0" smtClean="0">
                <a:effectLst/>
              </a:rPr>
              <a:t>IV  </a:t>
            </a:r>
            <a:r>
              <a:rPr lang="en-US" dirty="0">
                <a:effectLst/>
              </a:rPr>
              <a:t>The Soviet </a:t>
            </a:r>
            <a:r>
              <a:rPr lang="en-US" dirty="0" smtClean="0">
                <a:effectLst/>
              </a:rPr>
              <a:t>Union    Page 29</a:t>
            </a:r>
            <a:endParaRPr lang="en-US" dirty="0"/>
          </a:p>
        </p:txBody>
      </p:sp>
      <p:sp>
        <p:nvSpPr>
          <p:cNvPr id="3" name="Rectangle 2"/>
          <p:cNvSpPr/>
          <p:nvPr/>
        </p:nvSpPr>
        <p:spPr>
          <a:xfrm>
            <a:off x="0" y="1371600"/>
            <a:ext cx="8839200" cy="5878532"/>
          </a:xfrm>
          <a:prstGeom prst="rect">
            <a:avLst/>
          </a:prstGeom>
        </p:spPr>
        <p:txBody>
          <a:bodyPr wrap="square">
            <a:spAutoFit/>
          </a:bodyPr>
          <a:lstStyle/>
          <a:p>
            <a:pPr algn="ctr"/>
            <a:r>
              <a:rPr lang="en-US" dirty="0" smtClean="0"/>
              <a:t>-In</a:t>
            </a:r>
            <a:r>
              <a:rPr lang="en-US" dirty="0"/>
              <a:t> 1926, I saw a </a:t>
            </a:r>
            <a:r>
              <a:rPr lang="en-US" dirty="0" smtClean="0"/>
              <a:t>Russia (Leningrad Moscow, Black Sea) </a:t>
            </a:r>
          </a:p>
          <a:p>
            <a:pPr algn="ctr"/>
            <a:endParaRPr lang="en-US" dirty="0"/>
          </a:p>
          <a:p>
            <a:pPr algn="ctr"/>
            <a:r>
              <a:rPr lang="en-US" dirty="0" smtClean="0"/>
              <a:t>just</a:t>
            </a:r>
            <a:r>
              <a:rPr lang="en-US" dirty="0"/>
              <a:t> emerging from war with the world. </a:t>
            </a:r>
            <a:endParaRPr lang="en-US" dirty="0" smtClean="0"/>
          </a:p>
          <a:p>
            <a:pPr algn="ctr"/>
            <a:endParaRPr lang="en-US" dirty="0" smtClean="0"/>
          </a:p>
          <a:p>
            <a:pPr algn="ctr"/>
            <a:r>
              <a:rPr lang="en-US" dirty="0" smtClean="0"/>
              <a:t>The</a:t>
            </a:r>
            <a:r>
              <a:rPr lang="en-US" dirty="0"/>
              <a:t> people were </a:t>
            </a:r>
            <a:r>
              <a:rPr lang="en-US" dirty="0" smtClean="0"/>
              <a:t>poor</a:t>
            </a:r>
            <a:r>
              <a:rPr lang="en-US" dirty="0"/>
              <a:t> and </a:t>
            </a:r>
            <a:r>
              <a:rPr lang="en-US" dirty="0" smtClean="0"/>
              <a:t>ill-clothed</a:t>
            </a:r>
            <a:r>
              <a:rPr lang="en-US" dirty="0"/>
              <a:t>; food was scarce. </a:t>
            </a:r>
            <a:r>
              <a:rPr lang="en-US" dirty="0" smtClean="0"/>
              <a:t> </a:t>
            </a:r>
          </a:p>
          <a:p>
            <a:pPr algn="ctr"/>
            <a:endParaRPr lang="en-US" dirty="0"/>
          </a:p>
          <a:p>
            <a:pPr algn="ctr"/>
            <a:r>
              <a:rPr lang="en-US" dirty="0" smtClean="0"/>
              <a:t>-In 1936, I rode the trans-Siberian railroad </a:t>
            </a:r>
            <a:r>
              <a:rPr lang="en-US" dirty="0"/>
              <a:t>from </a:t>
            </a:r>
            <a:r>
              <a:rPr lang="en-US" dirty="0" smtClean="0"/>
              <a:t>Moscow to </a:t>
            </a:r>
            <a:r>
              <a:rPr lang="en-US" dirty="0" err="1" smtClean="0"/>
              <a:t>Otpur</a:t>
            </a:r>
            <a:r>
              <a:rPr lang="en-US" dirty="0" smtClean="0"/>
              <a:t>, Manchuria (4,000 mi)</a:t>
            </a:r>
          </a:p>
          <a:p>
            <a:pPr algn="ctr"/>
            <a:endParaRPr lang="en-US" dirty="0"/>
          </a:p>
          <a:p>
            <a:pPr algn="ctr"/>
            <a:r>
              <a:rPr lang="en-US" dirty="0" smtClean="0"/>
              <a:t>-In 1946, I spoke at the Russian Peace Conference</a:t>
            </a:r>
          </a:p>
          <a:p>
            <a:pPr algn="ctr"/>
            <a:endParaRPr lang="en-US" dirty="0"/>
          </a:p>
          <a:p>
            <a:pPr algn="ctr"/>
            <a:r>
              <a:rPr lang="en-US" dirty="0" smtClean="0"/>
              <a:t>-In </a:t>
            </a:r>
            <a:r>
              <a:rPr lang="en-US" dirty="0"/>
              <a:t>1958 I was granted an interview with  </a:t>
            </a:r>
            <a:r>
              <a:rPr lang="en-US" dirty="0" smtClean="0"/>
              <a:t>Minister </a:t>
            </a:r>
            <a:r>
              <a:rPr lang="en-US" dirty="0" err="1"/>
              <a:t>Krushchev</a:t>
            </a:r>
            <a:r>
              <a:rPr lang="en-US" dirty="0"/>
              <a:t> at my request. </a:t>
            </a:r>
            <a:endParaRPr lang="en-US" dirty="0" smtClean="0"/>
          </a:p>
          <a:p>
            <a:pPr algn="ctr"/>
            <a:endParaRPr lang="en-US" dirty="0"/>
          </a:p>
          <a:p>
            <a:pPr algn="ctr"/>
            <a:r>
              <a:rPr lang="en-US" dirty="0" smtClean="0"/>
              <a:t>I discussed </a:t>
            </a:r>
            <a:r>
              <a:rPr lang="en-US" dirty="0"/>
              <a:t>the peace movement in the </a:t>
            </a:r>
            <a:r>
              <a:rPr lang="en-US" dirty="0" smtClean="0"/>
              <a:t>United States </a:t>
            </a:r>
            <a:r>
              <a:rPr lang="en-US" dirty="0"/>
              <a:t>and the Pan-African </a:t>
            </a:r>
            <a:r>
              <a:rPr lang="en-US" dirty="0" smtClean="0"/>
              <a:t>movement.</a:t>
            </a:r>
          </a:p>
          <a:p>
            <a:pPr algn="ctr"/>
            <a:endParaRPr lang="en-US" dirty="0"/>
          </a:p>
          <a:p>
            <a:endParaRPr lang="en-US" dirty="0" smtClean="0"/>
          </a:p>
          <a:p>
            <a:endParaRPr lang="en-US" dirty="0" smtClean="0"/>
          </a:p>
          <a:p>
            <a:endParaRPr lang="en-US" dirty="0" smtClean="0"/>
          </a:p>
          <a:p>
            <a:r>
              <a:rPr lang="en-US" sz="1600" dirty="0" smtClean="0"/>
              <a:t>        </a:t>
            </a:r>
            <a:r>
              <a:rPr lang="en-US" sz="1600" dirty="0" smtClean="0"/>
              <a:t>  8</a:t>
            </a:r>
            <a:r>
              <a:rPr lang="en-US" sz="1600" dirty="0" smtClean="0"/>
              <a:t>. Africa</a:t>
            </a:r>
            <a:r>
              <a:rPr lang="en-US" sz="1600" dirty="0"/>
              <a:t>, USA &amp; </a:t>
            </a:r>
            <a:r>
              <a:rPr lang="en-US" sz="1600" dirty="0" smtClean="0"/>
              <a:t>Russia 5:31 </a:t>
            </a:r>
            <a:r>
              <a:rPr lang="en-US" sz="1600" dirty="0" smtClean="0"/>
              <a:t>W.E.B</a:t>
            </a:r>
            <a:r>
              <a:rPr lang="en-US" sz="1600" dirty="0"/>
              <a:t>. </a:t>
            </a:r>
            <a:r>
              <a:rPr lang="en-US" sz="1600" dirty="0" smtClean="0"/>
              <a:t>DuBois </a:t>
            </a:r>
            <a:r>
              <a:rPr lang="en-US" sz="1600" dirty="0" smtClean="0"/>
              <a:t>A </a:t>
            </a:r>
            <a:r>
              <a:rPr lang="en-US" sz="1600" dirty="0"/>
              <a:t>Recorded Autobiography [</a:t>
            </a:r>
            <a:r>
              <a:rPr lang="en-US" sz="1600" dirty="0" smtClean="0"/>
              <a:t>1961] </a:t>
            </a:r>
            <a:r>
              <a:rPr lang="en-US" sz="1600" dirty="0"/>
              <a:t>Spoken &amp; Audio</a:t>
            </a:r>
            <a:endParaRPr lang="en-US" sz="1600" dirty="0" smtClean="0"/>
          </a:p>
          <a:p>
            <a:r>
              <a:rPr lang="en-US" sz="1600" dirty="0"/>
              <a:t> </a:t>
            </a:r>
            <a:r>
              <a:rPr lang="en-US" sz="1600" dirty="0" smtClean="0"/>
              <a:t>             </a:t>
            </a:r>
            <a:endParaRPr lang="en-US" sz="1600" dirty="0"/>
          </a:p>
          <a:p>
            <a:endParaRPr lang="en-US" dirty="0"/>
          </a:p>
          <a:p>
            <a:endParaRPr lang="en-US" dirty="0"/>
          </a:p>
        </p:txBody>
      </p:sp>
      <p:pic>
        <p:nvPicPr>
          <p:cNvPr id="4" name="Picture 2" descr="C:\Users\Smith\Desktop\speaker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058" y="5986462"/>
            <a:ext cx="521371" cy="3905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Smith\Desktop\1761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1264" y="1371600"/>
            <a:ext cx="850900" cy="1196122"/>
          </a:xfrm>
          <a:prstGeom prst="rect">
            <a:avLst/>
          </a:prstGeom>
          <a:noFill/>
          <a:ln w="28575">
            <a:solidFill>
              <a:schemeClr val="bg2">
                <a:lumMod val="1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28310"/>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858</TotalTime>
  <Words>1373</Words>
  <Application>Microsoft Office PowerPoint</Application>
  <PresentationFormat>On-screen Show (4:3)</PresentationFormat>
  <Paragraphs>694</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Trek</vt:lpstr>
      <vt:lpstr> A Soliloquy on Viewing My Life from the Last Decade of Its First Century  Prepared in Honor of the 150th Anniversary of Dr. duBois’ Birth  for the DUBois Circle  February 20, 2018  https://www.goodreads.com/book/show/17615.The_Autobiography_W_E_B_Du_Bois                       The Autobiography of W.E.B. Du Bois: </vt:lpstr>
      <vt:lpstr>A full transcription of DuBois’ inspirational account  https://folkways.si.edu/web-dubois/a-recorded-autobiography-interview-with-moses-asch/african-american-spoken-american-history-oral-history-biography/album/smithsonian</vt:lpstr>
      <vt:lpstr>A Recorded Autobiography [1961]</vt:lpstr>
      <vt:lpstr>Editor’s Preface</vt:lpstr>
      <vt:lpstr>Part One</vt:lpstr>
      <vt:lpstr>Chapter I My 15th Trip Abroad Page 11 </vt:lpstr>
      <vt:lpstr>Chapter II Western Europe  Page 14</vt:lpstr>
      <vt:lpstr>Chapter III The Pawned People Page 22</vt:lpstr>
      <vt:lpstr>Chapter IV  The Soviet Union    Page 29</vt:lpstr>
      <vt:lpstr>Chapter V  China   Page 44</vt:lpstr>
      <vt:lpstr>Interlude Communism   Page 57</vt:lpstr>
      <vt:lpstr>Part Two</vt:lpstr>
      <vt:lpstr>Chapter VI My Birth and Family  PAge 61</vt:lpstr>
      <vt:lpstr>Chapter IX Harvard in the Last Decades of the 19th Century  Page 132 </vt:lpstr>
      <vt:lpstr>Chapter XIV The Niagara Movement Page 236 </vt:lpstr>
      <vt:lpstr>Chapter XV The NAACP  Page 254</vt:lpstr>
      <vt:lpstr>Chapter XVI My Character  Page 277</vt:lpstr>
      <vt:lpstr>Chapter XVIII New Deal for Negroes  Page 308  </vt:lpstr>
      <vt:lpstr>Chapter XIX I Return to the NAACP   Page 326</vt:lpstr>
      <vt:lpstr>Part Three</vt:lpstr>
      <vt:lpstr>Chapter XX Work for Peace     PAge         343 </vt:lpstr>
      <vt:lpstr>Chapter XXII The Trial    PAge  380 </vt:lpstr>
      <vt:lpstr> Chapter XXIII My Tenth Decade  Page  396A </vt:lpstr>
      <vt:lpstr>Chapter XXIII My Tenth Decade  Page  396B</vt:lpstr>
      <vt:lpstr>Postlude</vt:lpstr>
      <vt:lpstr>Calendar of the Public Life of W.E.B. DuBois</vt:lpstr>
      <vt:lpstr>Calendar of the Public Life of W.E.B. DuBois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Soliloquy on Viewing My Life from the Last Decade of Its First Century                       The Autobiography of W.E.B. Du Bois:</dc:title>
  <dc:creator>Smith</dc:creator>
  <cp:lastModifiedBy>Smith</cp:lastModifiedBy>
  <cp:revision>150</cp:revision>
  <cp:lastPrinted>2018-01-25T20:16:57Z</cp:lastPrinted>
  <dcterms:created xsi:type="dcterms:W3CDTF">2018-01-09T21:38:46Z</dcterms:created>
  <dcterms:modified xsi:type="dcterms:W3CDTF">2018-01-28T19:48:11Z</dcterms:modified>
</cp:coreProperties>
</file>