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7" r:id="rId22"/>
    <p:sldId id="276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mc="http://schemas.openxmlformats.org/markup-compatibility/2006" xmlns:mv="urn:schemas-microsoft-com:mac:vml" xmlns:p14="http://schemas.microsoft.com/office/powerpoint/2010/main" xmlns="" val="0"/>
    </p:ext>
    <p:ext uri="{D31A062A-798A-4329-ABDD-BBA856620510}">
      <p14:defaultImageDpi xmlns:mc="http://schemas.openxmlformats.org/markup-compatibility/2006" xmlns:mv="urn:schemas-microsoft-com:mac:vml" xmlns:p14="http://schemas.microsoft.com/office/powerpoint/2010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7" d="100"/>
          <a:sy n="67" d="100"/>
        </p:scale>
        <p:origin x="-125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E552CAA-3B6F-B841-B36F-66C3EEBF8115}" type="doc">
      <dgm:prSet loTypeId="urn:microsoft.com/office/officeart/2005/8/layout/radial4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1CC0EE0-BBCF-5F46-A549-D90074516917}">
      <dgm:prSet phldrT="[Text]"/>
      <dgm:spPr/>
      <dgm:t>
        <a:bodyPr/>
        <a:lstStyle/>
        <a:p>
          <a:r>
            <a:rPr lang="en-US" dirty="0" smtClean="0"/>
            <a:t>Effective Communication</a:t>
          </a:r>
        </a:p>
        <a:p>
          <a:r>
            <a:rPr lang="en-US" dirty="0" smtClean="0"/>
            <a:t>Principles</a:t>
          </a:r>
          <a:endParaRPr lang="en-US" dirty="0"/>
        </a:p>
      </dgm:t>
    </dgm:pt>
    <dgm:pt modelId="{6917FF2E-7E4D-9745-9949-144D1ED90189}" type="parTrans" cxnId="{061AD8B7-6355-D941-A96B-30E4B1CCAB77}">
      <dgm:prSet/>
      <dgm:spPr/>
      <dgm:t>
        <a:bodyPr/>
        <a:lstStyle/>
        <a:p>
          <a:endParaRPr lang="en-US"/>
        </a:p>
      </dgm:t>
    </dgm:pt>
    <dgm:pt modelId="{0BB2BC34-0762-8A42-99F9-ECC872DF1398}" type="sibTrans" cxnId="{061AD8B7-6355-D941-A96B-30E4B1CCAB77}">
      <dgm:prSet/>
      <dgm:spPr/>
      <dgm:t>
        <a:bodyPr/>
        <a:lstStyle/>
        <a:p>
          <a:endParaRPr lang="en-US"/>
        </a:p>
      </dgm:t>
    </dgm:pt>
    <dgm:pt modelId="{4B936C50-2166-B040-8B61-666346268C8D}">
      <dgm:prSet phldrT="[Text]"/>
      <dgm:spPr/>
      <dgm:t>
        <a:bodyPr/>
        <a:lstStyle/>
        <a:p>
          <a:r>
            <a:rPr lang="en-US" dirty="0" smtClean="0"/>
            <a:t>Relevancy</a:t>
          </a:r>
          <a:endParaRPr lang="en-US" dirty="0"/>
        </a:p>
      </dgm:t>
    </dgm:pt>
    <dgm:pt modelId="{14BA5C07-CD54-314A-9D33-6B7B45EB3090}" type="parTrans" cxnId="{28980746-B222-D449-8689-E02C536E71CF}">
      <dgm:prSet/>
      <dgm:spPr/>
      <dgm:t>
        <a:bodyPr/>
        <a:lstStyle/>
        <a:p>
          <a:endParaRPr lang="en-US" dirty="0"/>
        </a:p>
      </dgm:t>
    </dgm:pt>
    <dgm:pt modelId="{1C6FD350-D20F-DA4D-A103-8E55CFCA167F}" type="sibTrans" cxnId="{28980746-B222-D449-8689-E02C536E71CF}">
      <dgm:prSet/>
      <dgm:spPr/>
      <dgm:t>
        <a:bodyPr/>
        <a:lstStyle/>
        <a:p>
          <a:endParaRPr lang="en-US"/>
        </a:p>
      </dgm:t>
    </dgm:pt>
    <dgm:pt modelId="{29F764E9-DFDF-9148-BE93-12465496237A}">
      <dgm:prSet phldrT="[Text]"/>
      <dgm:spPr/>
      <dgm:t>
        <a:bodyPr/>
        <a:lstStyle/>
        <a:p>
          <a:r>
            <a:rPr lang="en-US" dirty="0" smtClean="0"/>
            <a:t>Simplicity</a:t>
          </a:r>
          <a:endParaRPr lang="en-US" dirty="0"/>
        </a:p>
      </dgm:t>
    </dgm:pt>
    <dgm:pt modelId="{8A0822FA-8AA9-5447-85B8-4F9EE70BDCAE}" type="parTrans" cxnId="{ED1A68D4-8A99-A94F-93DE-EE9099AF3C0C}">
      <dgm:prSet/>
      <dgm:spPr/>
      <dgm:t>
        <a:bodyPr/>
        <a:lstStyle/>
        <a:p>
          <a:endParaRPr lang="en-US" dirty="0"/>
        </a:p>
      </dgm:t>
    </dgm:pt>
    <dgm:pt modelId="{23BC4BC6-1D42-4247-A60F-8BF029E0E198}" type="sibTrans" cxnId="{ED1A68D4-8A99-A94F-93DE-EE9099AF3C0C}">
      <dgm:prSet/>
      <dgm:spPr/>
      <dgm:t>
        <a:bodyPr/>
        <a:lstStyle/>
        <a:p>
          <a:endParaRPr lang="en-US"/>
        </a:p>
      </dgm:t>
    </dgm:pt>
    <dgm:pt modelId="{A074468F-6544-6C43-8DBD-C621F4ACE78D}">
      <dgm:prSet phldrT="[Text]"/>
      <dgm:spPr/>
      <dgm:t>
        <a:bodyPr/>
        <a:lstStyle/>
        <a:p>
          <a:r>
            <a:rPr lang="en-US" dirty="0" smtClean="0"/>
            <a:t>Organization</a:t>
          </a:r>
          <a:endParaRPr lang="en-US" dirty="0"/>
        </a:p>
      </dgm:t>
    </dgm:pt>
    <dgm:pt modelId="{C2412505-5E74-F14C-A577-F032EB862875}" type="parTrans" cxnId="{CE3F27C8-F7DB-E443-A2A6-704CB58DBA17}">
      <dgm:prSet/>
      <dgm:spPr/>
      <dgm:t>
        <a:bodyPr/>
        <a:lstStyle/>
        <a:p>
          <a:endParaRPr lang="en-US" dirty="0"/>
        </a:p>
      </dgm:t>
    </dgm:pt>
    <dgm:pt modelId="{F2E6F229-F189-1741-BA6F-B77DF49BFD7D}" type="sibTrans" cxnId="{CE3F27C8-F7DB-E443-A2A6-704CB58DBA17}">
      <dgm:prSet/>
      <dgm:spPr/>
      <dgm:t>
        <a:bodyPr/>
        <a:lstStyle/>
        <a:p>
          <a:endParaRPr lang="en-US"/>
        </a:p>
      </dgm:t>
    </dgm:pt>
    <dgm:pt modelId="{C6988709-C4A4-8845-917E-FA064FC3E18E}">
      <dgm:prSet phldrT="[Text]"/>
      <dgm:spPr/>
      <dgm:t>
        <a:bodyPr/>
        <a:lstStyle/>
        <a:p>
          <a:r>
            <a:rPr lang="en-US" dirty="0" smtClean="0"/>
            <a:t>Repetition</a:t>
          </a:r>
        </a:p>
      </dgm:t>
    </dgm:pt>
    <dgm:pt modelId="{9851A694-3931-8744-A618-EB8701AE162B}" type="parTrans" cxnId="{BFFFD3F9-5B3E-EC47-8B0D-BAD14465B085}">
      <dgm:prSet/>
      <dgm:spPr/>
      <dgm:t>
        <a:bodyPr/>
        <a:lstStyle/>
        <a:p>
          <a:endParaRPr lang="en-US" dirty="0"/>
        </a:p>
      </dgm:t>
    </dgm:pt>
    <dgm:pt modelId="{2A243136-812B-6141-BB62-0A9B3550C5CC}" type="sibTrans" cxnId="{BFFFD3F9-5B3E-EC47-8B0D-BAD14465B085}">
      <dgm:prSet/>
      <dgm:spPr/>
      <dgm:t>
        <a:bodyPr/>
        <a:lstStyle/>
        <a:p>
          <a:endParaRPr lang="en-US"/>
        </a:p>
      </dgm:t>
    </dgm:pt>
    <dgm:pt modelId="{BA7F938B-116F-184A-B223-8FE953F875EF}">
      <dgm:prSet phldrT="[Text]"/>
      <dgm:spPr/>
      <dgm:t>
        <a:bodyPr/>
        <a:lstStyle/>
        <a:p>
          <a:r>
            <a:rPr lang="en-US" dirty="0" smtClean="0"/>
            <a:t>Focus</a:t>
          </a:r>
        </a:p>
      </dgm:t>
    </dgm:pt>
    <dgm:pt modelId="{DAAE91CC-6BBE-F54F-BA0B-A7E5798D3F76}" type="parTrans" cxnId="{3855004C-7008-C04C-885A-4230068C4C9A}">
      <dgm:prSet/>
      <dgm:spPr/>
      <dgm:t>
        <a:bodyPr/>
        <a:lstStyle/>
        <a:p>
          <a:endParaRPr lang="en-US" dirty="0"/>
        </a:p>
      </dgm:t>
    </dgm:pt>
    <dgm:pt modelId="{BCC58C11-E899-794C-82E8-B4F9CF2628B3}" type="sibTrans" cxnId="{3855004C-7008-C04C-885A-4230068C4C9A}">
      <dgm:prSet/>
      <dgm:spPr/>
      <dgm:t>
        <a:bodyPr/>
        <a:lstStyle/>
        <a:p>
          <a:endParaRPr lang="en-US"/>
        </a:p>
      </dgm:t>
    </dgm:pt>
    <dgm:pt modelId="{4D58C783-F8D8-7B4F-841C-AE69815C50F1}" type="pres">
      <dgm:prSet presAssocID="{2E552CAA-3B6F-B841-B36F-66C3EEBF8115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C4C64DAC-2F24-D54B-B079-436C0E65EB87}" type="pres">
      <dgm:prSet presAssocID="{01CC0EE0-BBCF-5F46-A549-D90074516917}" presName="centerShape" presStyleLbl="node0" presStyleIdx="0" presStyleCnt="1"/>
      <dgm:spPr/>
      <dgm:t>
        <a:bodyPr/>
        <a:lstStyle/>
        <a:p>
          <a:endParaRPr lang="en-US"/>
        </a:p>
      </dgm:t>
    </dgm:pt>
    <dgm:pt modelId="{C0AEBBBE-E96C-5A4C-9D2E-EC233428773B}" type="pres">
      <dgm:prSet presAssocID="{14BA5C07-CD54-314A-9D33-6B7B45EB3090}" presName="parTrans" presStyleLbl="bgSibTrans2D1" presStyleIdx="0" presStyleCnt="5"/>
      <dgm:spPr/>
      <dgm:t>
        <a:bodyPr/>
        <a:lstStyle/>
        <a:p>
          <a:endParaRPr lang="en-US"/>
        </a:p>
      </dgm:t>
    </dgm:pt>
    <dgm:pt modelId="{EC5F1D7D-3B78-694A-8CF2-E0A29C542903}" type="pres">
      <dgm:prSet presAssocID="{4B936C50-2166-B040-8B61-666346268C8D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A2D6C13-6FD4-F94B-B5C1-BFA2343C6E1F}" type="pres">
      <dgm:prSet presAssocID="{8A0822FA-8AA9-5447-85B8-4F9EE70BDCAE}" presName="parTrans" presStyleLbl="bgSibTrans2D1" presStyleIdx="1" presStyleCnt="5"/>
      <dgm:spPr/>
      <dgm:t>
        <a:bodyPr/>
        <a:lstStyle/>
        <a:p>
          <a:endParaRPr lang="en-US"/>
        </a:p>
      </dgm:t>
    </dgm:pt>
    <dgm:pt modelId="{40EB08B5-C34F-564C-B1ED-6A298E6228BA}" type="pres">
      <dgm:prSet presAssocID="{29F764E9-DFDF-9148-BE93-12465496237A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1893348-C2EB-2045-80A8-3B5E99DEB4CA}" type="pres">
      <dgm:prSet presAssocID="{C2412505-5E74-F14C-A577-F032EB862875}" presName="parTrans" presStyleLbl="bgSibTrans2D1" presStyleIdx="2" presStyleCnt="5"/>
      <dgm:spPr/>
      <dgm:t>
        <a:bodyPr/>
        <a:lstStyle/>
        <a:p>
          <a:endParaRPr lang="en-US"/>
        </a:p>
      </dgm:t>
    </dgm:pt>
    <dgm:pt modelId="{53D7949D-C916-6049-976D-8BE7DBF3F245}" type="pres">
      <dgm:prSet presAssocID="{A074468F-6544-6C43-8DBD-C621F4ACE78D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4337197-47BB-CF44-9E0C-57EC35AFCF92}" type="pres">
      <dgm:prSet presAssocID="{9851A694-3931-8744-A618-EB8701AE162B}" presName="parTrans" presStyleLbl="bgSibTrans2D1" presStyleIdx="3" presStyleCnt="5"/>
      <dgm:spPr/>
      <dgm:t>
        <a:bodyPr/>
        <a:lstStyle/>
        <a:p>
          <a:endParaRPr lang="en-US"/>
        </a:p>
      </dgm:t>
    </dgm:pt>
    <dgm:pt modelId="{BB2E6DAD-E696-B441-B49F-FA49F320A6CB}" type="pres">
      <dgm:prSet presAssocID="{C6988709-C4A4-8845-917E-FA064FC3E18E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859C36F-349E-264B-BA1A-F44C6EC71B04}" type="pres">
      <dgm:prSet presAssocID="{DAAE91CC-6BBE-F54F-BA0B-A7E5798D3F76}" presName="parTrans" presStyleLbl="bgSibTrans2D1" presStyleIdx="4" presStyleCnt="5"/>
      <dgm:spPr/>
      <dgm:t>
        <a:bodyPr/>
        <a:lstStyle/>
        <a:p>
          <a:endParaRPr lang="en-US"/>
        </a:p>
      </dgm:t>
    </dgm:pt>
    <dgm:pt modelId="{88A543B1-BA87-D44D-A9FE-5EF0056E1400}" type="pres">
      <dgm:prSet presAssocID="{BA7F938B-116F-184A-B223-8FE953F875EF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47578D6F-F57D-A740-A2C4-3F6BA74C3D5D}" type="presOf" srcId="{8A0822FA-8AA9-5447-85B8-4F9EE70BDCAE}" destId="{EA2D6C13-6FD4-F94B-B5C1-BFA2343C6E1F}" srcOrd="0" destOrd="0" presId="urn:microsoft.com/office/officeart/2005/8/layout/radial4"/>
    <dgm:cxn modelId="{3855004C-7008-C04C-885A-4230068C4C9A}" srcId="{01CC0EE0-BBCF-5F46-A549-D90074516917}" destId="{BA7F938B-116F-184A-B223-8FE953F875EF}" srcOrd="4" destOrd="0" parTransId="{DAAE91CC-6BBE-F54F-BA0B-A7E5798D3F76}" sibTransId="{BCC58C11-E899-794C-82E8-B4F9CF2628B3}"/>
    <dgm:cxn modelId="{BFFFD3F9-5B3E-EC47-8B0D-BAD14465B085}" srcId="{01CC0EE0-BBCF-5F46-A549-D90074516917}" destId="{C6988709-C4A4-8845-917E-FA064FC3E18E}" srcOrd="3" destOrd="0" parTransId="{9851A694-3931-8744-A618-EB8701AE162B}" sibTransId="{2A243136-812B-6141-BB62-0A9B3550C5CC}"/>
    <dgm:cxn modelId="{904209C6-45E9-7E49-8614-385D26599AEC}" type="presOf" srcId="{4B936C50-2166-B040-8B61-666346268C8D}" destId="{EC5F1D7D-3B78-694A-8CF2-E0A29C542903}" srcOrd="0" destOrd="0" presId="urn:microsoft.com/office/officeart/2005/8/layout/radial4"/>
    <dgm:cxn modelId="{402D745A-D29B-F540-B895-E54A7BE025A5}" type="presOf" srcId="{2E552CAA-3B6F-B841-B36F-66C3EEBF8115}" destId="{4D58C783-F8D8-7B4F-841C-AE69815C50F1}" srcOrd="0" destOrd="0" presId="urn:microsoft.com/office/officeart/2005/8/layout/radial4"/>
    <dgm:cxn modelId="{7D5F1571-E124-B14E-A081-C25FA54E2464}" type="presOf" srcId="{C2412505-5E74-F14C-A577-F032EB862875}" destId="{31893348-C2EB-2045-80A8-3B5E99DEB4CA}" srcOrd="0" destOrd="0" presId="urn:microsoft.com/office/officeart/2005/8/layout/radial4"/>
    <dgm:cxn modelId="{ED1A68D4-8A99-A94F-93DE-EE9099AF3C0C}" srcId="{01CC0EE0-BBCF-5F46-A549-D90074516917}" destId="{29F764E9-DFDF-9148-BE93-12465496237A}" srcOrd="1" destOrd="0" parTransId="{8A0822FA-8AA9-5447-85B8-4F9EE70BDCAE}" sibTransId="{23BC4BC6-1D42-4247-A60F-8BF029E0E198}"/>
    <dgm:cxn modelId="{93A86FAE-CB8D-C746-8417-EFA812DD7333}" type="presOf" srcId="{A074468F-6544-6C43-8DBD-C621F4ACE78D}" destId="{53D7949D-C916-6049-976D-8BE7DBF3F245}" srcOrd="0" destOrd="0" presId="urn:microsoft.com/office/officeart/2005/8/layout/radial4"/>
    <dgm:cxn modelId="{CE3F27C8-F7DB-E443-A2A6-704CB58DBA17}" srcId="{01CC0EE0-BBCF-5F46-A549-D90074516917}" destId="{A074468F-6544-6C43-8DBD-C621F4ACE78D}" srcOrd="2" destOrd="0" parTransId="{C2412505-5E74-F14C-A577-F032EB862875}" sibTransId="{F2E6F229-F189-1741-BA6F-B77DF49BFD7D}"/>
    <dgm:cxn modelId="{46B2F748-DA77-AB48-8E09-073E9B08F012}" type="presOf" srcId="{BA7F938B-116F-184A-B223-8FE953F875EF}" destId="{88A543B1-BA87-D44D-A9FE-5EF0056E1400}" srcOrd="0" destOrd="0" presId="urn:microsoft.com/office/officeart/2005/8/layout/radial4"/>
    <dgm:cxn modelId="{9E134CA2-0AA5-FC45-9FCC-07207122E219}" type="presOf" srcId="{9851A694-3931-8744-A618-EB8701AE162B}" destId="{F4337197-47BB-CF44-9E0C-57EC35AFCF92}" srcOrd="0" destOrd="0" presId="urn:microsoft.com/office/officeart/2005/8/layout/radial4"/>
    <dgm:cxn modelId="{B9B72222-B718-FF4A-8F48-EE67229FA748}" type="presOf" srcId="{14BA5C07-CD54-314A-9D33-6B7B45EB3090}" destId="{C0AEBBBE-E96C-5A4C-9D2E-EC233428773B}" srcOrd="0" destOrd="0" presId="urn:microsoft.com/office/officeart/2005/8/layout/radial4"/>
    <dgm:cxn modelId="{28980746-B222-D449-8689-E02C536E71CF}" srcId="{01CC0EE0-BBCF-5F46-A549-D90074516917}" destId="{4B936C50-2166-B040-8B61-666346268C8D}" srcOrd="0" destOrd="0" parTransId="{14BA5C07-CD54-314A-9D33-6B7B45EB3090}" sibTransId="{1C6FD350-D20F-DA4D-A103-8E55CFCA167F}"/>
    <dgm:cxn modelId="{E80E49B4-9F1A-6443-90D3-31D2FF3055FC}" type="presOf" srcId="{DAAE91CC-6BBE-F54F-BA0B-A7E5798D3F76}" destId="{1859C36F-349E-264B-BA1A-F44C6EC71B04}" srcOrd="0" destOrd="0" presId="urn:microsoft.com/office/officeart/2005/8/layout/radial4"/>
    <dgm:cxn modelId="{34E64402-B615-FB45-858F-DA31D94460FA}" type="presOf" srcId="{C6988709-C4A4-8845-917E-FA064FC3E18E}" destId="{BB2E6DAD-E696-B441-B49F-FA49F320A6CB}" srcOrd="0" destOrd="0" presId="urn:microsoft.com/office/officeart/2005/8/layout/radial4"/>
    <dgm:cxn modelId="{061AD8B7-6355-D941-A96B-30E4B1CCAB77}" srcId="{2E552CAA-3B6F-B841-B36F-66C3EEBF8115}" destId="{01CC0EE0-BBCF-5F46-A549-D90074516917}" srcOrd="0" destOrd="0" parTransId="{6917FF2E-7E4D-9745-9949-144D1ED90189}" sibTransId="{0BB2BC34-0762-8A42-99F9-ECC872DF1398}"/>
    <dgm:cxn modelId="{F453DE05-5A50-4D45-9091-AE481F4CED2D}" type="presOf" srcId="{29F764E9-DFDF-9148-BE93-12465496237A}" destId="{40EB08B5-C34F-564C-B1ED-6A298E6228BA}" srcOrd="0" destOrd="0" presId="urn:microsoft.com/office/officeart/2005/8/layout/radial4"/>
    <dgm:cxn modelId="{083FF4BF-D916-054F-904F-4D5FB61D8BE3}" type="presOf" srcId="{01CC0EE0-BBCF-5F46-A549-D90074516917}" destId="{C4C64DAC-2F24-D54B-B079-436C0E65EB87}" srcOrd="0" destOrd="0" presId="urn:microsoft.com/office/officeart/2005/8/layout/radial4"/>
    <dgm:cxn modelId="{D8B16467-08E2-DE4F-8DEA-F76C9D39E80F}" type="presParOf" srcId="{4D58C783-F8D8-7B4F-841C-AE69815C50F1}" destId="{C4C64DAC-2F24-D54B-B079-436C0E65EB87}" srcOrd="0" destOrd="0" presId="urn:microsoft.com/office/officeart/2005/8/layout/radial4"/>
    <dgm:cxn modelId="{A52FC67F-A0DA-D14F-8477-1437E4DB71AB}" type="presParOf" srcId="{4D58C783-F8D8-7B4F-841C-AE69815C50F1}" destId="{C0AEBBBE-E96C-5A4C-9D2E-EC233428773B}" srcOrd="1" destOrd="0" presId="urn:microsoft.com/office/officeart/2005/8/layout/radial4"/>
    <dgm:cxn modelId="{9AABEFAB-BCB8-FA47-989C-01CAE9644D12}" type="presParOf" srcId="{4D58C783-F8D8-7B4F-841C-AE69815C50F1}" destId="{EC5F1D7D-3B78-694A-8CF2-E0A29C542903}" srcOrd="2" destOrd="0" presId="urn:microsoft.com/office/officeart/2005/8/layout/radial4"/>
    <dgm:cxn modelId="{A82DF09F-4C4E-4F4D-8D05-1E5F012ECA08}" type="presParOf" srcId="{4D58C783-F8D8-7B4F-841C-AE69815C50F1}" destId="{EA2D6C13-6FD4-F94B-B5C1-BFA2343C6E1F}" srcOrd="3" destOrd="0" presId="urn:microsoft.com/office/officeart/2005/8/layout/radial4"/>
    <dgm:cxn modelId="{449A8415-49DF-0549-B8B8-D6E453CEC22F}" type="presParOf" srcId="{4D58C783-F8D8-7B4F-841C-AE69815C50F1}" destId="{40EB08B5-C34F-564C-B1ED-6A298E6228BA}" srcOrd="4" destOrd="0" presId="urn:microsoft.com/office/officeart/2005/8/layout/radial4"/>
    <dgm:cxn modelId="{BF8FD6D0-2BA6-C948-9A3E-1E8FBF6769CB}" type="presParOf" srcId="{4D58C783-F8D8-7B4F-841C-AE69815C50F1}" destId="{31893348-C2EB-2045-80A8-3B5E99DEB4CA}" srcOrd="5" destOrd="0" presId="urn:microsoft.com/office/officeart/2005/8/layout/radial4"/>
    <dgm:cxn modelId="{66C3F4EA-51DC-2B45-80C7-E2DEABC36A01}" type="presParOf" srcId="{4D58C783-F8D8-7B4F-841C-AE69815C50F1}" destId="{53D7949D-C916-6049-976D-8BE7DBF3F245}" srcOrd="6" destOrd="0" presId="urn:microsoft.com/office/officeart/2005/8/layout/radial4"/>
    <dgm:cxn modelId="{12C5FB43-3FD1-E143-8CDF-887E103DD802}" type="presParOf" srcId="{4D58C783-F8D8-7B4F-841C-AE69815C50F1}" destId="{F4337197-47BB-CF44-9E0C-57EC35AFCF92}" srcOrd="7" destOrd="0" presId="urn:microsoft.com/office/officeart/2005/8/layout/radial4"/>
    <dgm:cxn modelId="{5E2A31F8-61B8-8248-8A83-D979A59F9CD9}" type="presParOf" srcId="{4D58C783-F8D8-7B4F-841C-AE69815C50F1}" destId="{BB2E6DAD-E696-B441-B49F-FA49F320A6CB}" srcOrd="8" destOrd="0" presId="urn:microsoft.com/office/officeart/2005/8/layout/radial4"/>
    <dgm:cxn modelId="{F2ABE35B-7AB9-ED44-87B6-836D04CC1E3A}" type="presParOf" srcId="{4D58C783-F8D8-7B4F-841C-AE69815C50F1}" destId="{1859C36F-349E-264B-BA1A-F44C6EC71B04}" srcOrd="9" destOrd="0" presId="urn:microsoft.com/office/officeart/2005/8/layout/radial4"/>
    <dgm:cxn modelId="{E87A4CA0-A2CB-5B4F-9FC8-41B5FDC8420D}" type="presParOf" srcId="{4D58C783-F8D8-7B4F-841C-AE69815C50F1}" destId="{88A543B1-BA87-D44D-A9FE-5EF0056E1400}" srcOrd="10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4C64DAC-2F24-D54B-B079-436C0E65EB87}">
      <dsp:nvSpPr>
        <dsp:cNvPr id="0" name=""/>
        <dsp:cNvSpPr/>
      </dsp:nvSpPr>
      <dsp:spPr>
        <a:xfrm>
          <a:off x="2784247" y="2735689"/>
          <a:ext cx="1929584" cy="1929584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1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1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1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brightRoom" dir="tl">
            <a:rot lat="0" lon="0" rev="8700000"/>
          </a:lightRig>
        </a:scene3d>
        <a:sp3d contourW="12700">
          <a:bevelT w="0" h="0"/>
          <a:contourClr>
            <a:schemeClr val="accent1">
              <a:hueOff val="0"/>
              <a:satOff val="0"/>
              <a:lumOff val="0"/>
              <a:alphaOff val="0"/>
              <a:shade val="8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Effective Communication</a:t>
          </a: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Principles</a:t>
          </a:r>
          <a:endParaRPr lang="en-US" sz="1500" kern="1200" dirty="0"/>
        </a:p>
      </dsp:txBody>
      <dsp:txXfrm>
        <a:off x="2784247" y="2735689"/>
        <a:ext cx="1929584" cy="1929584"/>
      </dsp:txXfrm>
    </dsp:sp>
    <dsp:sp modelId="{C0AEBBBE-E96C-5A4C-9D2E-EC233428773B}">
      <dsp:nvSpPr>
        <dsp:cNvPr id="0" name=""/>
        <dsp:cNvSpPr/>
      </dsp:nvSpPr>
      <dsp:spPr>
        <a:xfrm rot="10800000">
          <a:off x="917126" y="3425516"/>
          <a:ext cx="1764429" cy="549931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1">
                <a:tint val="60000"/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1">
                <a:tint val="60000"/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1">
                <a:tint val="60000"/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brightRoom" dir="tl">
            <a:rot lat="0" lon="0" rev="8700000"/>
          </a:lightRig>
        </a:scene3d>
        <a:sp3d contourW="12700">
          <a:bevelT w="0" h="0"/>
          <a:contourClr>
            <a:schemeClr val="accent1">
              <a:tint val="60000"/>
              <a:hueOff val="0"/>
              <a:satOff val="0"/>
              <a:lumOff val="0"/>
              <a:alphaOff val="0"/>
              <a:shade val="8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C5F1D7D-3B78-694A-8CF2-E0A29C542903}">
      <dsp:nvSpPr>
        <dsp:cNvPr id="0" name=""/>
        <dsp:cNvSpPr/>
      </dsp:nvSpPr>
      <dsp:spPr>
        <a:xfrm>
          <a:off x="574" y="2967239"/>
          <a:ext cx="1833104" cy="146648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1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1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1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brightRoom" dir="tl">
            <a:rot lat="0" lon="0" rev="8700000"/>
          </a:lightRig>
        </a:scene3d>
        <a:sp3d contourW="12700">
          <a:bevelT w="0" h="0"/>
          <a:contourClr>
            <a:schemeClr val="accent1">
              <a:hueOff val="0"/>
              <a:satOff val="0"/>
              <a:lumOff val="0"/>
              <a:alphaOff val="0"/>
              <a:shade val="8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3815" tIns="43815" rIns="43815" bIns="4381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/>
            <a:t>Relevancy</a:t>
          </a:r>
          <a:endParaRPr lang="en-US" sz="2300" kern="1200" dirty="0"/>
        </a:p>
      </dsp:txBody>
      <dsp:txXfrm>
        <a:off x="574" y="2967239"/>
        <a:ext cx="1833104" cy="1466483"/>
      </dsp:txXfrm>
    </dsp:sp>
    <dsp:sp modelId="{EA2D6C13-6FD4-F94B-B5C1-BFA2343C6E1F}">
      <dsp:nvSpPr>
        <dsp:cNvPr id="0" name=""/>
        <dsp:cNvSpPr/>
      </dsp:nvSpPr>
      <dsp:spPr>
        <a:xfrm rot="13500000">
          <a:off x="1488179" y="2046870"/>
          <a:ext cx="1764429" cy="549931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1">
                <a:tint val="60000"/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1">
                <a:tint val="60000"/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1">
                <a:tint val="60000"/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brightRoom" dir="tl">
            <a:rot lat="0" lon="0" rev="8700000"/>
          </a:lightRig>
        </a:scene3d>
        <a:sp3d contourW="12700">
          <a:bevelT w="0" h="0"/>
          <a:contourClr>
            <a:schemeClr val="accent1">
              <a:tint val="60000"/>
              <a:hueOff val="0"/>
              <a:satOff val="0"/>
              <a:lumOff val="0"/>
              <a:alphaOff val="0"/>
              <a:shade val="8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0EB08B5-C34F-564C-B1ED-6A298E6228BA}">
      <dsp:nvSpPr>
        <dsp:cNvPr id="0" name=""/>
        <dsp:cNvSpPr/>
      </dsp:nvSpPr>
      <dsp:spPr>
        <a:xfrm>
          <a:off x="830022" y="964774"/>
          <a:ext cx="1833104" cy="146648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1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1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1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brightRoom" dir="tl">
            <a:rot lat="0" lon="0" rev="8700000"/>
          </a:lightRig>
        </a:scene3d>
        <a:sp3d contourW="12700">
          <a:bevelT w="0" h="0"/>
          <a:contourClr>
            <a:schemeClr val="accent1">
              <a:hueOff val="0"/>
              <a:satOff val="0"/>
              <a:lumOff val="0"/>
              <a:alphaOff val="0"/>
              <a:shade val="8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3815" tIns="43815" rIns="43815" bIns="4381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/>
            <a:t>Simplicity</a:t>
          </a:r>
          <a:endParaRPr lang="en-US" sz="2300" kern="1200" dirty="0"/>
        </a:p>
      </dsp:txBody>
      <dsp:txXfrm>
        <a:off x="830022" y="964774"/>
        <a:ext cx="1833104" cy="1466483"/>
      </dsp:txXfrm>
    </dsp:sp>
    <dsp:sp modelId="{31893348-C2EB-2045-80A8-3B5E99DEB4CA}">
      <dsp:nvSpPr>
        <dsp:cNvPr id="0" name=""/>
        <dsp:cNvSpPr/>
      </dsp:nvSpPr>
      <dsp:spPr>
        <a:xfrm rot="16200000">
          <a:off x="2866825" y="1475817"/>
          <a:ext cx="1764429" cy="549931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1">
                <a:tint val="60000"/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1">
                <a:tint val="60000"/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1">
                <a:tint val="60000"/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brightRoom" dir="tl">
            <a:rot lat="0" lon="0" rev="8700000"/>
          </a:lightRig>
        </a:scene3d>
        <a:sp3d contourW="12700">
          <a:bevelT w="0" h="0"/>
          <a:contourClr>
            <a:schemeClr val="accent1">
              <a:tint val="60000"/>
              <a:hueOff val="0"/>
              <a:satOff val="0"/>
              <a:lumOff val="0"/>
              <a:alphaOff val="0"/>
              <a:shade val="8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53D7949D-C916-6049-976D-8BE7DBF3F245}">
      <dsp:nvSpPr>
        <dsp:cNvPr id="0" name=""/>
        <dsp:cNvSpPr/>
      </dsp:nvSpPr>
      <dsp:spPr>
        <a:xfrm>
          <a:off x="2832487" y="135326"/>
          <a:ext cx="1833104" cy="146648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1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1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1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brightRoom" dir="tl">
            <a:rot lat="0" lon="0" rev="8700000"/>
          </a:lightRig>
        </a:scene3d>
        <a:sp3d contourW="12700">
          <a:bevelT w="0" h="0"/>
          <a:contourClr>
            <a:schemeClr val="accent1">
              <a:hueOff val="0"/>
              <a:satOff val="0"/>
              <a:lumOff val="0"/>
              <a:alphaOff val="0"/>
              <a:shade val="8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3815" tIns="43815" rIns="43815" bIns="4381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/>
            <a:t>Organization</a:t>
          </a:r>
          <a:endParaRPr lang="en-US" sz="2300" kern="1200" dirty="0"/>
        </a:p>
      </dsp:txBody>
      <dsp:txXfrm>
        <a:off x="2832487" y="135326"/>
        <a:ext cx="1833104" cy="1466483"/>
      </dsp:txXfrm>
    </dsp:sp>
    <dsp:sp modelId="{F4337197-47BB-CF44-9E0C-57EC35AFCF92}">
      <dsp:nvSpPr>
        <dsp:cNvPr id="0" name=""/>
        <dsp:cNvSpPr/>
      </dsp:nvSpPr>
      <dsp:spPr>
        <a:xfrm rot="18900000">
          <a:off x="4245470" y="2046870"/>
          <a:ext cx="1764429" cy="549931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1">
                <a:tint val="60000"/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1">
                <a:tint val="60000"/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1">
                <a:tint val="60000"/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brightRoom" dir="tl">
            <a:rot lat="0" lon="0" rev="8700000"/>
          </a:lightRig>
        </a:scene3d>
        <a:sp3d contourW="12700">
          <a:bevelT w="0" h="0"/>
          <a:contourClr>
            <a:schemeClr val="accent1">
              <a:tint val="60000"/>
              <a:hueOff val="0"/>
              <a:satOff val="0"/>
              <a:lumOff val="0"/>
              <a:alphaOff val="0"/>
              <a:shade val="8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B2E6DAD-E696-B441-B49F-FA49F320A6CB}">
      <dsp:nvSpPr>
        <dsp:cNvPr id="0" name=""/>
        <dsp:cNvSpPr/>
      </dsp:nvSpPr>
      <dsp:spPr>
        <a:xfrm>
          <a:off x="4834952" y="964774"/>
          <a:ext cx="1833104" cy="146648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1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1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1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brightRoom" dir="tl">
            <a:rot lat="0" lon="0" rev="8700000"/>
          </a:lightRig>
        </a:scene3d>
        <a:sp3d contourW="12700">
          <a:bevelT w="0" h="0"/>
          <a:contourClr>
            <a:schemeClr val="accent1">
              <a:hueOff val="0"/>
              <a:satOff val="0"/>
              <a:lumOff val="0"/>
              <a:alphaOff val="0"/>
              <a:shade val="8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3815" tIns="43815" rIns="43815" bIns="4381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/>
            <a:t>Repetition</a:t>
          </a:r>
        </a:p>
      </dsp:txBody>
      <dsp:txXfrm>
        <a:off x="4834952" y="964774"/>
        <a:ext cx="1833104" cy="1466483"/>
      </dsp:txXfrm>
    </dsp:sp>
    <dsp:sp modelId="{1859C36F-349E-264B-BA1A-F44C6EC71B04}">
      <dsp:nvSpPr>
        <dsp:cNvPr id="0" name=""/>
        <dsp:cNvSpPr/>
      </dsp:nvSpPr>
      <dsp:spPr>
        <a:xfrm>
          <a:off x="4816523" y="3425516"/>
          <a:ext cx="1764429" cy="549931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1">
                <a:tint val="60000"/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1">
                <a:tint val="60000"/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1">
                <a:tint val="60000"/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brightRoom" dir="tl">
            <a:rot lat="0" lon="0" rev="8700000"/>
          </a:lightRig>
        </a:scene3d>
        <a:sp3d contourW="12700">
          <a:bevelT w="0" h="0"/>
          <a:contourClr>
            <a:schemeClr val="accent1">
              <a:tint val="60000"/>
              <a:hueOff val="0"/>
              <a:satOff val="0"/>
              <a:lumOff val="0"/>
              <a:alphaOff val="0"/>
              <a:shade val="8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8A543B1-BA87-D44D-A9FE-5EF0056E1400}">
      <dsp:nvSpPr>
        <dsp:cNvPr id="0" name=""/>
        <dsp:cNvSpPr/>
      </dsp:nvSpPr>
      <dsp:spPr>
        <a:xfrm>
          <a:off x="5664401" y="2967239"/>
          <a:ext cx="1833104" cy="146648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1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1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1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brightRoom" dir="tl">
            <a:rot lat="0" lon="0" rev="8700000"/>
          </a:lightRig>
        </a:scene3d>
        <a:sp3d contourW="12700">
          <a:bevelT w="0" h="0"/>
          <a:contourClr>
            <a:schemeClr val="accent1">
              <a:hueOff val="0"/>
              <a:satOff val="0"/>
              <a:lumOff val="0"/>
              <a:alphaOff val="0"/>
              <a:shade val="8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3815" tIns="43815" rIns="43815" bIns="4381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/>
            <a:t>Focus</a:t>
          </a:r>
        </a:p>
      </dsp:txBody>
      <dsp:txXfrm>
        <a:off x="5664401" y="2967239"/>
        <a:ext cx="1833104" cy="146648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</a:lstStyle>
          <a:p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/>
              <a:pPr/>
              <a:t>12/17/2010</a:t>
            </a:fld>
            <a:endParaRPr lang="en-US" dirty="0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pPr/>
              <a:t>‹#›</a:t>
            </a:fld>
            <a:endParaRPr kumimoji="0" lang="en-US" dirty="0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endParaRPr/>
          </a:p>
          <a:p>
            <a:pPr lvl="1" eaLnBrk="1" latinLnBrk="0" hangingPunct="1"/>
            <a:endParaRPr/>
          </a:p>
          <a:p>
            <a:pPr lvl="2" eaLnBrk="1" latinLnBrk="0" hangingPunct="1"/>
            <a:endParaRPr/>
          </a:p>
          <a:p>
            <a:pPr lvl="3" eaLnBrk="1" latinLnBrk="0" hangingPunct="1"/>
            <a:endParaRPr/>
          </a:p>
          <a:p>
            <a:pPr lvl="4" eaLnBrk="1" latinLnBrk="0" hangingPunct="1"/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/>
              <a:pPr/>
              <a:t>12/17/2010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endParaRPr/>
          </a:p>
          <a:p>
            <a:pPr lvl="1" eaLnBrk="1" latinLnBrk="0" hangingPunct="1"/>
            <a:endParaRPr/>
          </a:p>
          <a:p>
            <a:pPr lvl="2" eaLnBrk="1" latinLnBrk="0" hangingPunct="1"/>
            <a:endParaRPr/>
          </a:p>
          <a:p>
            <a:pPr lvl="3" eaLnBrk="1" latinLnBrk="0" hangingPunct="1"/>
            <a:endParaRPr/>
          </a:p>
          <a:p>
            <a:pPr lvl="4" eaLnBrk="1" latinLnBrk="0" hangingPunct="1"/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/>
              <a:pPr/>
              <a:t>12/17/2010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endParaRPr/>
          </a:p>
          <a:p>
            <a:pPr lvl="1" eaLnBrk="1" latinLnBrk="0" hangingPunct="1"/>
            <a:endParaRPr/>
          </a:p>
          <a:p>
            <a:pPr lvl="2" eaLnBrk="1" latinLnBrk="0" hangingPunct="1"/>
            <a:endParaRPr/>
          </a:p>
          <a:p>
            <a:pPr lvl="3" eaLnBrk="1" latinLnBrk="0" hangingPunct="1"/>
            <a:endParaRPr/>
          </a:p>
          <a:p>
            <a:pPr lvl="4" eaLnBrk="1" latinLnBrk="0" hangingPunct="1"/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/>
              <a:pPr/>
              <a:t>12/17/2010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</a:lstStyle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/>
              <a:pPr/>
              <a:t>12/17/2010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pPr/>
              <a:t>‹#›</a:t>
            </a:fld>
            <a:endParaRPr kumimoji="0" lang="en-US" dirty="0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endParaRPr/>
          </a:p>
          <a:p>
            <a:pPr lvl="1" eaLnBrk="1" latinLnBrk="0" hangingPunct="1"/>
            <a:endParaRPr/>
          </a:p>
          <a:p>
            <a:pPr lvl="2" eaLnBrk="1" latinLnBrk="0" hangingPunct="1"/>
            <a:endParaRPr/>
          </a:p>
          <a:p>
            <a:pPr lvl="3" eaLnBrk="1" latinLnBrk="0" hangingPunct="1"/>
            <a:endParaRPr/>
          </a:p>
          <a:p>
            <a:pPr lvl="4" eaLnBrk="1" latinLnBrk="0" hangingPunct="1"/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endParaRPr/>
          </a:p>
          <a:p>
            <a:pPr lvl="1" eaLnBrk="1" latinLnBrk="0" hangingPunct="1"/>
            <a:endParaRPr/>
          </a:p>
          <a:p>
            <a:pPr lvl="2" eaLnBrk="1" latinLnBrk="0" hangingPunct="1"/>
            <a:endParaRPr/>
          </a:p>
          <a:p>
            <a:pPr lvl="3" eaLnBrk="1" latinLnBrk="0" hangingPunct="1"/>
            <a:endParaRPr/>
          </a:p>
          <a:p>
            <a:pPr lvl="4" eaLnBrk="1" latinLnBrk="0" hangingPunct="1"/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/>
              <a:pPr/>
              <a:t>12/17/2010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</a:lstStyle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endParaRPr kumimoji="0"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</a:lstStyle>
          <a:p>
            <a:pPr lvl="0" eaLnBrk="1" latinLnBrk="0" hangingPunct="1"/>
            <a:endParaRPr/>
          </a:p>
          <a:p>
            <a:pPr lvl="1" eaLnBrk="1" latinLnBrk="0" hangingPunct="1"/>
            <a:endParaRPr/>
          </a:p>
          <a:p>
            <a:pPr lvl="2" eaLnBrk="1" latinLnBrk="0" hangingPunct="1"/>
            <a:endParaRPr/>
          </a:p>
          <a:p>
            <a:pPr lvl="3" eaLnBrk="1" latinLnBrk="0" hangingPunct="1"/>
            <a:endParaRPr/>
          </a:p>
          <a:p>
            <a:pPr lvl="4" eaLnBrk="1" latinLnBrk="0" hangingPunct="1"/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</a:lstStyle>
          <a:p>
            <a:pPr lvl="0" eaLnBrk="1" latinLnBrk="0" hangingPunct="1"/>
            <a:endParaRPr/>
          </a:p>
          <a:p>
            <a:pPr lvl="1" eaLnBrk="1" latinLnBrk="0" hangingPunct="1"/>
            <a:endParaRPr/>
          </a:p>
          <a:p>
            <a:pPr lvl="2" eaLnBrk="1" latinLnBrk="0" hangingPunct="1"/>
            <a:endParaRPr/>
          </a:p>
          <a:p>
            <a:pPr lvl="3" eaLnBrk="1" latinLnBrk="0" hangingPunct="1"/>
            <a:endParaRPr/>
          </a:p>
          <a:p>
            <a:pPr lvl="4" eaLnBrk="1" latinLnBrk="0" hangingPunct="1"/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/>
              <a:pPr/>
              <a:t>12/17/2010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/>
          <a:p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/>
              <a:pPr/>
              <a:t>12/17/2010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/>
              <a:pPr/>
              <a:t>12/17/2010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pPr/>
              <a:t>‹#›</a:t>
            </a:fld>
            <a:endParaRPr kumimoji="0" lang="en-US" dirty="0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</a:lstStyle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endParaRPr/>
          </a:p>
          <a:p>
            <a:pPr lvl="1" eaLnBrk="1" latinLnBrk="0" hangingPunct="1"/>
            <a:endParaRPr/>
          </a:p>
          <a:p>
            <a:pPr lvl="2" eaLnBrk="1" latinLnBrk="0" hangingPunct="1"/>
            <a:endParaRPr/>
          </a:p>
          <a:p>
            <a:pPr lvl="3" eaLnBrk="1" latinLnBrk="0" hangingPunct="1"/>
            <a:endParaRPr/>
          </a:p>
          <a:p>
            <a:pPr lvl="4" eaLnBrk="1" latinLnBrk="0" hangingPunct="1"/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/>
              <a:pPr/>
              <a:t>12/17/2010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</a:lstStyle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/>
              <a:pPr/>
              <a:t>12/17/2010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pPr/>
              <a:t>‹#›</a:t>
            </a:fld>
            <a:endParaRPr kumimoji="0" lang="en-US" dirty="0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</a:lstStyle>
          <a:p>
            <a:pPr marL="0" algn="l" eaLnBrk="1" latinLnBrk="0" hangingPunct="1"/>
            <a:endParaRPr kumimoji="0" lang="en-US" dirty="0"/>
          </a:p>
        </p:txBody>
      </p:sp>
      <p:sp>
        <p:nvSpPr>
          <p:cNvPr id="9" name="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</a:lstStyle>
          <a:p>
            <a:pPr algn="r" eaLnBrk="1" latinLnBrk="0" hangingPunct="1"/>
            <a:fld id="{54AB02A5-4FE5-49D9-9E24-09F23B90C450}" type="datetimeFigureOut">
              <a:rPr lang="en-US" smtClean="0"/>
              <a:pPr algn="r" eaLnBrk="1" latinLnBrk="0" hangingPunct="1"/>
              <a:t>12/17/2010</a:t>
            </a:fld>
            <a:endParaRPr lang="en-US" sz="1200" dirty="0">
              <a:solidFill>
                <a:schemeClr val="bg2">
                  <a:shade val="50000"/>
                </a:schemeClr>
              </a:solidFill>
            </a:endParaRP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</a:lstStyle>
          <a:p>
            <a:endParaRPr kumimoji="0" lang="en-US" sz="1200" dirty="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</a:lstStyle>
          <a:p>
            <a:pPr algn="ctr" eaLnBrk="1" latinLnBrk="0" hangingPunct="1"/>
            <a:fld id="{6294C92D-0306-4E69-9CD3-20855E849650}" type="slidenum">
              <a:rPr kumimoji="0" lang="en-US" smtClean="0"/>
              <a:pPr algn="ctr" eaLnBrk="1" latinLnBrk="0" hangingPunct="1"/>
              <a:t>‹#›</a:t>
            </a:fld>
            <a:endParaRPr kumimoji="0" lang="en-US" sz="1200" dirty="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32560" y="657225"/>
            <a:ext cx="7406640" cy="1472184"/>
          </a:xfrm>
        </p:spPr>
        <p:txBody>
          <a:bodyPr/>
          <a:lstStyle/>
          <a:p>
            <a:pPr algn="ctr"/>
            <a:r>
              <a:rPr lang="en-US" dirty="0" smtClean="0"/>
              <a:t>Effective Business Communication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32560" y="1850063"/>
            <a:ext cx="7406640" cy="4700213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endParaRPr lang="en-US" dirty="0" smtClean="0"/>
          </a:p>
          <a:p>
            <a:pPr algn="ctr"/>
            <a:endParaRPr lang="en-US" dirty="0" smtClean="0"/>
          </a:p>
          <a:p>
            <a:pPr algn="ctr"/>
            <a:r>
              <a:rPr lang="en-US" dirty="0" smtClean="0"/>
              <a:t>608BOL</a:t>
            </a:r>
            <a:r>
              <a:rPr lang="en-US" dirty="0" smtClean="0"/>
              <a:t>: Managing Engineering Professionals</a:t>
            </a:r>
          </a:p>
          <a:p>
            <a:pPr algn="ctr"/>
            <a:endParaRPr lang="en-US" dirty="0" smtClean="0"/>
          </a:p>
          <a:p>
            <a:pPr algn="ctr"/>
            <a:r>
              <a:rPr lang="en-US" dirty="0" smtClean="0"/>
              <a:t>Professor: Dr. Mark Rajai</a:t>
            </a:r>
          </a:p>
          <a:p>
            <a:endParaRPr lang="en-US" dirty="0" smtClean="0"/>
          </a:p>
          <a:p>
            <a:pPr algn="ctr"/>
            <a:endParaRPr lang="en-US" dirty="0" smtClean="0"/>
          </a:p>
          <a:p>
            <a:pPr algn="ctr"/>
            <a:r>
              <a:rPr lang="en-US" sz="1800" dirty="0" smtClean="0"/>
              <a:t>Fall 2010</a:t>
            </a:r>
            <a:endParaRPr lang="en-US" sz="1800" dirty="0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="" val="457804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Preparing Effective Presentation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v"/>
            </a:pPr>
            <a:r>
              <a:rPr lang="en-US" sz="2800" dirty="0"/>
              <a:t>Identify audience and their </a:t>
            </a:r>
            <a:r>
              <a:rPr lang="en-US" sz="2800" dirty="0" smtClean="0"/>
              <a:t>needs</a:t>
            </a:r>
          </a:p>
          <a:p>
            <a:pPr>
              <a:buNone/>
            </a:pPr>
            <a:endParaRPr lang="en-US" sz="2800" dirty="0" smtClean="0"/>
          </a:p>
          <a:p>
            <a:pPr lvl="1">
              <a:buFont typeface="Wingdings" pitchFamily="2" charset="2"/>
              <a:buChar char="Ø"/>
            </a:pPr>
            <a:r>
              <a:rPr lang="en-US" sz="2000" dirty="0" smtClean="0"/>
              <a:t>Different people require different approaches to persuade.</a:t>
            </a:r>
          </a:p>
          <a:p>
            <a:pPr lvl="1">
              <a:buFont typeface="Wingdings" pitchFamily="2" charset="2"/>
              <a:buChar char="Ø"/>
            </a:pPr>
            <a:r>
              <a:rPr lang="en-US" sz="2000" dirty="0" smtClean="0"/>
              <a:t>E.g., females vs. top executives vs. foreigners.</a:t>
            </a:r>
          </a:p>
          <a:p>
            <a:pPr lvl="1">
              <a:buNone/>
            </a:pPr>
            <a:endParaRPr lang="en-US" sz="2400" dirty="0"/>
          </a:p>
          <a:p>
            <a:pPr>
              <a:buFont typeface="Wingdings" pitchFamily="2" charset="2"/>
              <a:buChar char="v"/>
            </a:pPr>
            <a:r>
              <a:rPr lang="en-US" sz="2800" dirty="0"/>
              <a:t>Develop the purpose of </a:t>
            </a:r>
            <a:r>
              <a:rPr lang="en-US" sz="2800" dirty="0" smtClean="0"/>
              <a:t>presentation</a:t>
            </a:r>
          </a:p>
          <a:p>
            <a:pPr>
              <a:buNone/>
            </a:pPr>
            <a:endParaRPr lang="en-US" sz="2800" dirty="0" smtClean="0"/>
          </a:p>
          <a:p>
            <a:pPr lvl="1">
              <a:buFont typeface="Wingdings" pitchFamily="2" charset="2"/>
              <a:buChar char="Ø"/>
            </a:pPr>
            <a:r>
              <a:rPr lang="en-US" sz="2000" dirty="0" smtClean="0"/>
              <a:t>It gives coherence and direction to the focus of the presentation.</a:t>
            </a:r>
          </a:p>
          <a:p>
            <a:pPr lvl="1">
              <a:buFont typeface="Wingdings" pitchFamily="2" charset="2"/>
              <a:buChar char="Ø"/>
            </a:pPr>
            <a:r>
              <a:rPr lang="en-US" sz="2000" dirty="0" smtClean="0"/>
              <a:t>It should be crisp and clear in order identify further discussion points of the presentation.</a:t>
            </a:r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="" val="4100965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Preparing Effective </a:t>
            </a:r>
            <a:r>
              <a:rPr lang="en-US" dirty="0" smtClean="0"/>
              <a:t>Presentation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v"/>
            </a:pPr>
            <a:r>
              <a:rPr lang="en-US" sz="2800" dirty="0" smtClean="0"/>
              <a:t>Create a thorough outline:</a:t>
            </a:r>
          </a:p>
          <a:p>
            <a:pPr>
              <a:buNone/>
            </a:pPr>
            <a:endParaRPr lang="en-US" sz="2800" dirty="0" smtClean="0"/>
          </a:p>
          <a:p>
            <a:pPr lvl="1">
              <a:buFont typeface="Wingdings" pitchFamily="2" charset="2"/>
              <a:buChar char="Ø"/>
            </a:pPr>
            <a:r>
              <a:rPr lang="en-US" sz="2000" dirty="0" smtClean="0"/>
              <a:t>It serves a road map to deliver an effective presentation. </a:t>
            </a:r>
          </a:p>
          <a:p>
            <a:pPr lvl="1">
              <a:buFont typeface="Wingdings" pitchFamily="2" charset="2"/>
              <a:buChar char="Ø"/>
            </a:pPr>
            <a:r>
              <a:rPr lang="en-US" sz="2000" dirty="0" smtClean="0"/>
              <a:t>It portrays the major points. </a:t>
            </a:r>
          </a:p>
          <a:p>
            <a:pPr lvl="1">
              <a:buNone/>
            </a:pPr>
            <a:endParaRPr lang="en-US" sz="2400" dirty="0" smtClean="0"/>
          </a:p>
          <a:p>
            <a:pPr>
              <a:buFont typeface="Wingdings" pitchFamily="2" charset="2"/>
              <a:buChar char="v"/>
            </a:pPr>
            <a:r>
              <a:rPr lang="en-US" sz="2800" dirty="0" smtClean="0"/>
              <a:t>Anticipate challenges and questions:</a:t>
            </a:r>
          </a:p>
          <a:p>
            <a:pPr>
              <a:buNone/>
            </a:pPr>
            <a:endParaRPr lang="en-US" sz="2800" dirty="0" smtClean="0"/>
          </a:p>
          <a:p>
            <a:pPr lvl="1">
              <a:buFont typeface="Wingdings" pitchFamily="2" charset="2"/>
              <a:buChar char="Ø"/>
            </a:pPr>
            <a:r>
              <a:rPr lang="en-US" sz="2000" dirty="0" smtClean="0"/>
              <a:t>Audience can be critical to the presenter’s ideas.</a:t>
            </a:r>
          </a:p>
          <a:p>
            <a:pPr lvl="1">
              <a:buFont typeface="Wingdings" pitchFamily="2" charset="2"/>
              <a:buChar char="Ø"/>
            </a:pPr>
            <a:r>
              <a:rPr lang="en-US" sz="2000" dirty="0" smtClean="0"/>
              <a:t>Prepare for the Q &amp; A section by referring to the outline and specifying the points the audience will not expect.</a:t>
            </a:r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="" val="41391197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Preparing Effective </a:t>
            </a:r>
            <a:r>
              <a:rPr lang="en-US" dirty="0" smtClean="0"/>
              <a:t>Presentation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v"/>
            </a:pPr>
            <a:r>
              <a:rPr lang="en-US" dirty="0" smtClean="0">
                <a:solidFill>
                  <a:srgbClr val="C00000"/>
                </a:solidFill>
              </a:rPr>
              <a:t>Rehearse:</a:t>
            </a:r>
          </a:p>
          <a:p>
            <a:pPr>
              <a:buNone/>
            </a:pPr>
            <a:endParaRPr lang="en-US" dirty="0"/>
          </a:p>
          <a:p>
            <a:pPr lvl="1">
              <a:buFont typeface="Wingdings" pitchFamily="2" charset="2"/>
              <a:buChar char="Ø"/>
            </a:pPr>
            <a:r>
              <a:rPr lang="en-US" sz="2200" dirty="0" smtClean="0"/>
              <a:t>Presentation is often timed (e.g. 10 – 15 min.)</a:t>
            </a:r>
          </a:p>
          <a:p>
            <a:pPr lvl="1">
              <a:buNone/>
            </a:pPr>
            <a:endParaRPr lang="en-US" sz="2200" dirty="0" smtClean="0"/>
          </a:p>
          <a:p>
            <a:pPr lvl="1">
              <a:buFont typeface="Wingdings" pitchFamily="2" charset="2"/>
              <a:buChar char="Ø"/>
            </a:pPr>
            <a:r>
              <a:rPr lang="en-US" sz="2200" dirty="0" smtClean="0"/>
              <a:t>Deliver the presentation to yourself, a camera, or a group of friends.</a:t>
            </a:r>
          </a:p>
          <a:p>
            <a:pPr lvl="1">
              <a:buNone/>
            </a:pPr>
            <a:endParaRPr lang="en-US" sz="2200" dirty="0" smtClean="0"/>
          </a:p>
          <a:p>
            <a:pPr lvl="1">
              <a:buFont typeface="Wingdings" pitchFamily="2" charset="2"/>
              <a:buChar char="Ø"/>
            </a:pPr>
            <a:r>
              <a:rPr lang="en-US" sz="2200" dirty="0" smtClean="0"/>
              <a:t>Address any arising mistakes before the actual presentation is delivered.</a:t>
            </a:r>
          </a:p>
          <a:p>
            <a:pPr lvl="1">
              <a:buNone/>
            </a:pPr>
            <a:endParaRPr lang="en-US" sz="2200" dirty="0" smtClean="0"/>
          </a:p>
          <a:p>
            <a:pPr lvl="1">
              <a:buFont typeface="Wingdings" pitchFamily="2" charset="2"/>
              <a:buChar char="Ø"/>
            </a:pPr>
            <a:r>
              <a:rPr lang="en-US" sz="2200" dirty="0" smtClean="0"/>
              <a:t>That ensures the optimal feedback from the audience.</a:t>
            </a:r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="" val="41391197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Delivering Presentation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v"/>
            </a:pPr>
            <a:endParaRPr lang="en-US" sz="2400" dirty="0" smtClean="0"/>
          </a:p>
          <a:p>
            <a:pPr>
              <a:buFont typeface="Wingdings" pitchFamily="2" charset="2"/>
              <a:buChar char="v"/>
            </a:pPr>
            <a:r>
              <a:rPr lang="en-US" sz="2800" dirty="0" smtClean="0"/>
              <a:t>Dressing to present:</a:t>
            </a:r>
          </a:p>
          <a:p>
            <a:pPr lvl="1">
              <a:buFont typeface="Wingdings" pitchFamily="2" charset="2"/>
              <a:buChar char="Ø"/>
            </a:pPr>
            <a:endParaRPr lang="en-US" dirty="0" smtClean="0"/>
          </a:p>
          <a:p>
            <a:pPr lvl="1">
              <a:buFont typeface="Wingdings" pitchFamily="2" charset="2"/>
              <a:buChar char="Ø"/>
            </a:pPr>
            <a:r>
              <a:rPr lang="en-US" sz="1800" dirty="0" smtClean="0"/>
              <a:t>The appearance of the presenter tells a lot him/her.</a:t>
            </a:r>
          </a:p>
          <a:p>
            <a:pPr lvl="1">
              <a:buFont typeface="Wingdings" pitchFamily="2" charset="2"/>
              <a:buChar char="Ø"/>
            </a:pPr>
            <a:r>
              <a:rPr lang="en-US" sz="1800" dirty="0" smtClean="0"/>
              <a:t>A general rule: dress in standard business professional grab.</a:t>
            </a:r>
          </a:p>
          <a:p>
            <a:pPr lvl="1">
              <a:buNone/>
            </a:pPr>
            <a:endParaRPr lang="en-US" sz="2600" dirty="0" smtClean="0"/>
          </a:p>
          <a:p>
            <a:pPr>
              <a:buFont typeface="Wingdings" pitchFamily="2" charset="2"/>
              <a:buChar char="v"/>
            </a:pPr>
            <a:r>
              <a:rPr lang="en-US" sz="2400" dirty="0" smtClean="0"/>
              <a:t>Posture, body language, and facial gestures:</a:t>
            </a:r>
          </a:p>
          <a:p>
            <a:pPr>
              <a:buNone/>
            </a:pPr>
            <a:endParaRPr lang="en-US" sz="2400" dirty="0" smtClean="0"/>
          </a:p>
          <a:p>
            <a:pPr lvl="1">
              <a:buFont typeface="Wingdings" pitchFamily="2" charset="2"/>
              <a:buChar char="Ø"/>
            </a:pPr>
            <a:r>
              <a:rPr lang="en-US" sz="1800" dirty="0" smtClean="0"/>
              <a:t>Not looking at the audience in the eye indicates a lack of confidence.</a:t>
            </a:r>
          </a:p>
          <a:p>
            <a:pPr lvl="1">
              <a:buFont typeface="Wingdings" pitchFamily="2" charset="2"/>
              <a:buChar char="Ø"/>
            </a:pPr>
            <a:r>
              <a:rPr lang="en-US" sz="1800" dirty="0" smtClean="0"/>
              <a:t>That may generate doubts about your message.</a:t>
            </a:r>
          </a:p>
          <a:p>
            <a:pPr lvl="1">
              <a:buFont typeface="Wingdings" pitchFamily="2" charset="2"/>
              <a:buChar char="Ø"/>
            </a:pPr>
            <a:r>
              <a:rPr lang="en-US" sz="1800" dirty="0" smtClean="0"/>
              <a:t>Stand straight, make periodical eye contact with the audience.</a:t>
            </a:r>
            <a:endParaRPr lang="en-US" sz="1800" dirty="0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="" val="413911974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Email and Writing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1447800"/>
            <a:ext cx="4158899" cy="48006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v"/>
            </a:pPr>
            <a:r>
              <a:rPr lang="en-US" sz="2000" dirty="0" smtClean="0"/>
              <a:t>Face-to-face communication is not always feasible.</a:t>
            </a:r>
          </a:p>
          <a:p>
            <a:pPr>
              <a:buNone/>
            </a:pPr>
            <a:endParaRPr lang="en-US" sz="2000" dirty="0" smtClean="0"/>
          </a:p>
          <a:p>
            <a:pPr>
              <a:buFont typeface="Wingdings" pitchFamily="2" charset="2"/>
              <a:buChar char="v"/>
            </a:pPr>
            <a:r>
              <a:rPr lang="en-US" sz="2000" dirty="0" smtClean="0"/>
              <a:t>Technology enables real-time communication globally.</a:t>
            </a:r>
          </a:p>
          <a:p>
            <a:pPr>
              <a:buNone/>
            </a:pPr>
            <a:endParaRPr lang="en-US" sz="2000" dirty="0" smtClean="0"/>
          </a:p>
          <a:p>
            <a:pPr>
              <a:buFont typeface="Wingdings" pitchFamily="2" charset="2"/>
              <a:buChar char="v"/>
            </a:pPr>
            <a:r>
              <a:rPr lang="en-US" sz="2000" dirty="0" smtClean="0"/>
              <a:t>Email is a 21</a:t>
            </a:r>
            <a:r>
              <a:rPr lang="en-US" sz="2000" baseline="30000" dirty="0" smtClean="0"/>
              <a:t>st</a:t>
            </a:r>
            <a:r>
              <a:rPr lang="en-US" sz="2000" dirty="0" smtClean="0"/>
              <a:t> century communication tool.</a:t>
            </a:r>
          </a:p>
          <a:p>
            <a:pPr>
              <a:buNone/>
            </a:pPr>
            <a:endParaRPr lang="en-US" sz="2000" dirty="0" smtClean="0"/>
          </a:p>
          <a:p>
            <a:pPr>
              <a:buFont typeface="Wingdings" pitchFamily="2" charset="2"/>
              <a:buChar char="v"/>
            </a:pPr>
            <a:r>
              <a:rPr lang="en-US" sz="2000" dirty="0" smtClean="0"/>
              <a:t>Failing to communicate effectively using email is a pitfall of of professionalism in today’s business life</a:t>
            </a:r>
            <a:r>
              <a:rPr lang="en-US" sz="2400" dirty="0" smtClean="0"/>
              <a:t>.</a:t>
            </a:r>
            <a:endParaRPr lang="en-US" sz="2400" dirty="0"/>
          </a:p>
        </p:txBody>
      </p:sp>
      <p:pic>
        <p:nvPicPr>
          <p:cNvPr id="4" name="Picture 3" descr="Email_Icon_by_bisiobisio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mc="http://schemas.openxmlformats.org/markup-compatibility/2006" xmlns:mv="urn:schemas-microsoft-com:mac:vml"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375709" y="2538620"/>
            <a:ext cx="3388865" cy="3388865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="" val="413911974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Writing Effective Email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Font typeface="Wingdings" pitchFamily="2" charset="2"/>
              <a:buChar char="v"/>
            </a:pPr>
            <a:r>
              <a:rPr lang="en-US" sz="2600" dirty="0" smtClean="0"/>
              <a:t>Capitalize on the subject line:</a:t>
            </a:r>
          </a:p>
          <a:p>
            <a:pPr>
              <a:buNone/>
            </a:pPr>
            <a:endParaRPr lang="en-US" dirty="0" smtClean="0"/>
          </a:p>
          <a:p>
            <a:pPr lvl="1">
              <a:buFont typeface="Wingdings" pitchFamily="2" charset="2"/>
              <a:buChar char="Ø"/>
            </a:pPr>
            <a:r>
              <a:rPr lang="en-US" sz="2200" dirty="0" smtClean="0"/>
              <a:t>make the subject eye-catching and easy to spot in the inbox.</a:t>
            </a:r>
          </a:p>
          <a:p>
            <a:pPr lvl="1">
              <a:buFont typeface="Wingdings" pitchFamily="2" charset="2"/>
              <a:buChar char="Ø"/>
            </a:pPr>
            <a:r>
              <a:rPr lang="en-US" sz="2200" dirty="0" smtClean="0"/>
              <a:t>Use keywords like “Urgent” to prompt faster response.</a:t>
            </a:r>
          </a:p>
          <a:p>
            <a:pPr lvl="1">
              <a:buNone/>
            </a:pPr>
            <a:endParaRPr lang="en-US" sz="2600" dirty="0" smtClean="0"/>
          </a:p>
          <a:p>
            <a:pPr>
              <a:buFont typeface="Wingdings" pitchFamily="2" charset="2"/>
              <a:buChar char="v"/>
            </a:pPr>
            <a:r>
              <a:rPr lang="en-US" sz="2600" dirty="0" smtClean="0"/>
              <a:t>Use professional font, size, and color:</a:t>
            </a:r>
            <a:endParaRPr lang="en-US" sz="2600" dirty="0"/>
          </a:p>
          <a:p>
            <a:pPr lvl="1">
              <a:buFont typeface="Wingdings" pitchFamily="2" charset="2"/>
              <a:buChar char="Ø"/>
            </a:pPr>
            <a:r>
              <a:rPr lang="en-US" sz="2200" dirty="0" smtClean="0"/>
              <a:t>It must be easy to read for anyone.</a:t>
            </a:r>
          </a:p>
          <a:p>
            <a:pPr lvl="1">
              <a:buFont typeface="Wingdings" pitchFamily="2" charset="2"/>
              <a:buChar char="Ø"/>
            </a:pPr>
            <a:r>
              <a:rPr lang="en-US" sz="2200" dirty="0" smtClean="0"/>
              <a:t>A rule of thumb: </a:t>
            </a:r>
          </a:p>
          <a:p>
            <a:pPr lvl="2"/>
            <a:r>
              <a:rPr lang="en-US" sz="1900" dirty="0" smtClean="0"/>
              <a:t>Font: Times Roman</a:t>
            </a:r>
          </a:p>
          <a:p>
            <a:pPr lvl="2"/>
            <a:r>
              <a:rPr lang="en-US" sz="1900" dirty="0" smtClean="0"/>
              <a:t>Color: Black.</a:t>
            </a:r>
          </a:p>
          <a:p>
            <a:pPr lvl="2"/>
            <a:r>
              <a:rPr lang="en-US" sz="1900" dirty="0" smtClean="0"/>
              <a:t>Size: 12.</a:t>
            </a:r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="" val="413911974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Writing Effective </a:t>
            </a:r>
            <a:r>
              <a:rPr lang="en-US" dirty="0" smtClean="0"/>
              <a:t>Email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v"/>
            </a:pPr>
            <a:r>
              <a:rPr lang="en-US" sz="2800" dirty="0" smtClean="0">
                <a:solidFill>
                  <a:srgbClr val="C00000"/>
                </a:solidFill>
              </a:rPr>
              <a:t>Be concise:</a:t>
            </a:r>
          </a:p>
          <a:p>
            <a:pPr>
              <a:buNone/>
            </a:pPr>
            <a:endParaRPr lang="en-US" sz="2800" dirty="0" smtClean="0"/>
          </a:p>
          <a:p>
            <a:pPr lvl="1">
              <a:buFont typeface="Wingdings" pitchFamily="2" charset="2"/>
              <a:buChar char="Ø"/>
            </a:pPr>
            <a:r>
              <a:rPr lang="en-US" sz="1900" dirty="0" smtClean="0"/>
              <a:t>Business professionals a re very busy people.</a:t>
            </a:r>
          </a:p>
          <a:p>
            <a:pPr lvl="1">
              <a:buFont typeface="Wingdings" pitchFamily="2" charset="2"/>
              <a:buChar char="Ø"/>
            </a:pPr>
            <a:r>
              <a:rPr lang="en-US" sz="1900" dirty="0" smtClean="0"/>
              <a:t>They tend to scan emails, not read them.</a:t>
            </a:r>
          </a:p>
          <a:p>
            <a:pPr lvl="1">
              <a:buNone/>
            </a:pPr>
            <a:endParaRPr lang="en-US" dirty="0" smtClean="0"/>
          </a:p>
          <a:p>
            <a:pPr>
              <a:buFont typeface="Wingdings" pitchFamily="2" charset="2"/>
              <a:buChar char="v"/>
            </a:pPr>
            <a:r>
              <a:rPr lang="en-US" sz="2800" dirty="0" smtClean="0"/>
              <a:t>Sending several messages in a single email:</a:t>
            </a:r>
          </a:p>
          <a:p>
            <a:pPr>
              <a:buNone/>
            </a:pPr>
            <a:endParaRPr lang="en-US" sz="2800" dirty="0" smtClean="0"/>
          </a:p>
          <a:p>
            <a:pPr lvl="1">
              <a:buFont typeface="Wingdings" pitchFamily="2" charset="2"/>
              <a:buChar char="Ø"/>
            </a:pPr>
            <a:r>
              <a:rPr lang="en-US" sz="2000" dirty="0" smtClean="0"/>
              <a:t>Some </a:t>
            </a:r>
            <a:r>
              <a:rPr lang="en-US" sz="2000" dirty="0"/>
              <a:t>managers mistakenly send emails containing several important messages within </a:t>
            </a:r>
            <a:r>
              <a:rPr lang="en-US" sz="2000" dirty="0" smtClean="0"/>
              <a:t>a single email.</a:t>
            </a:r>
          </a:p>
          <a:p>
            <a:pPr lvl="1">
              <a:buFont typeface="Wingdings" pitchFamily="2" charset="2"/>
              <a:buChar char="Ø"/>
            </a:pPr>
            <a:r>
              <a:rPr lang="en-US" sz="2000" dirty="0" smtClean="0"/>
              <a:t>It creates a burden on the receiver.</a:t>
            </a:r>
          </a:p>
          <a:p>
            <a:pPr marL="402336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="" val="413911974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Meetings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444552"/>
            <a:ext cx="7498080" cy="1971209"/>
          </a:xfrm>
        </p:spPr>
        <p:txBody>
          <a:bodyPr>
            <a:normAutofit fontScale="85000" lnSpcReduction="10000"/>
          </a:bodyPr>
          <a:lstStyle/>
          <a:p>
            <a:pPr>
              <a:buFont typeface="Wingdings" pitchFamily="2" charset="2"/>
              <a:buChar char="v"/>
            </a:pPr>
            <a:r>
              <a:rPr lang="en-US" sz="2400" dirty="0"/>
              <a:t>it is </a:t>
            </a:r>
            <a:r>
              <a:rPr lang="en-US" sz="2400" dirty="0" smtClean="0"/>
              <a:t>common </a:t>
            </a:r>
            <a:r>
              <a:rPr lang="en-US" sz="2400" dirty="0"/>
              <a:t>to attend at least one meeting on a daily </a:t>
            </a:r>
            <a:r>
              <a:rPr lang="en-US" sz="2400" dirty="0" smtClean="0"/>
              <a:t>basis.</a:t>
            </a:r>
          </a:p>
          <a:p>
            <a:pPr>
              <a:buNone/>
            </a:pPr>
            <a:endParaRPr lang="en-US" sz="2400" dirty="0" smtClean="0"/>
          </a:p>
          <a:p>
            <a:pPr>
              <a:buFont typeface="Wingdings" pitchFamily="2" charset="2"/>
              <a:buChar char="v"/>
            </a:pPr>
            <a:r>
              <a:rPr lang="en-US" sz="2400" dirty="0" smtClean="0"/>
              <a:t>Purposes of meetings differ.</a:t>
            </a:r>
          </a:p>
          <a:p>
            <a:pPr>
              <a:buNone/>
            </a:pPr>
            <a:endParaRPr lang="en-US" sz="2400" dirty="0" smtClean="0"/>
          </a:p>
          <a:p>
            <a:pPr>
              <a:buFont typeface="Wingdings" pitchFamily="2" charset="2"/>
              <a:buChar char="v"/>
            </a:pPr>
            <a:r>
              <a:rPr lang="en-US" sz="2400" dirty="0" smtClean="0"/>
              <a:t>Meetings foster team work.</a:t>
            </a:r>
            <a:endParaRPr lang="en-US" sz="2400" dirty="0"/>
          </a:p>
        </p:txBody>
      </p:sp>
      <p:pic>
        <p:nvPicPr>
          <p:cNvPr id="4" name="Picture 3" descr="meeting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mc="http://schemas.openxmlformats.org/markup-compatibility/2006" xmlns:mv="urn:schemas-microsoft-com:mac:vml"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049673" y="3457236"/>
            <a:ext cx="4698201" cy="3132134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="" val="4139119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Conducting Effective Meetings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v"/>
            </a:pPr>
            <a:r>
              <a:rPr lang="en-US" sz="2800" dirty="0" smtClean="0"/>
              <a:t>Identify the purpose of the meeting:</a:t>
            </a:r>
          </a:p>
          <a:p>
            <a:pPr lvl="1"/>
            <a:endParaRPr lang="en-US" dirty="0" smtClean="0"/>
          </a:p>
          <a:p>
            <a:pPr lvl="1">
              <a:buFont typeface="Wingdings" pitchFamily="2" charset="2"/>
              <a:buChar char="Ø"/>
            </a:pPr>
            <a:r>
              <a:rPr lang="en-US" sz="2000" dirty="0" smtClean="0"/>
              <a:t>The objective of the meeting must understood by all attendants.</a:t>
            </a:r>
          </a:p>
          <a:p>
            <a:pPr>
              <a:buNone/>
            </a:pPr>
            <a:endParaRPr lang="en-US" dirty="0" smtClean="0"/>
          </a:p>
          <a:p>
            <a:pPr>
              <a:buFont typeface="Wingdings" pitchFamily="2" charset="2"/>
              <a:buChar char="v"/>
            </a:pPr>
            <a:r>
              <a:rPr lang="en-US" sz="2800" dirty="0" smtClean="0"/>
              <a:t>Create an agenda to facilitate the meeting:</a:t>
            </a:r>
          </a:p>
          <a:p>
            <a:pPr>
              <a:buNone/>
            </a:pPr>
            <a:endParaRPr lang="en-US" sz="2800" dirty="0" smtClean="0"/>
          </a:p>
          <a:p>
            <a:pPr lvl="1">
              <a:buFont typeface="Wingdings" pitchFamily="2" charset="2"/>
              <a:buChar char="Ø"/>
            </a:pPr>
            <a:r>
              <a:rPr lang="en-US" sz="2000" dirty="0" smtClean="0"/>
              <a:t>The agenda serves as a roadmap to drive the meeting toward achieving its goal.</a:t>
            </a:r>
          </a:p>
          <a:p>
            <a:pPr lvl="1">
              <a:buFont typeface="Wingdings" pitchFamily="2" charset="2"/>
              <a:buChar char="Ø"/>
            </a:pPr>
            <a:r>
              <a:rPr lang="en-US" sz="2000" dirty="0" smtClean="0"/>
              <a:t>The objective is broken down into small issues to discuss by the participants.</a:t>
            </a:r>
            <a:endParaRPr lang="en-US" sz="2000" dirty="0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="" val="413911974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Conducting Effective </a:t>
            </a:r>
            <a:r>
              <a:rPr lang="en-US" dirty="0" smtClean="0"/>
              <a:t>Meetings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Sample meeting agenda:</a:t>
            </a:r>
          </a:p>
          <a:p>
            <a:pPr>
              <a:buNone/>
            </a:pPr>
            <a:endParaRPr lang="en-US" dirty="0" smtClean="0"/>
          </a:p>
          <a:p>
            <a:pPr marL="82296" indent="0">
              <a:buNone/>
            </a:pPr>
            <a:r>
              <a:rPr lang="en-US" sz="3000" dirty="0">
                <a:solidFill>
                  <a:srgbClr val="C00000"/>
                </a:solidFill>
              </a:rPr>
              <a:t>Introduction: </a:t>
            </a:r>
            <a:r>
              <a:rPr lang="en-US" sz="2000" i="1" dirty="0"/>
              <a:t>Discuss purpose of meeting (whether to invest in solar power)</a:t>
            </a:r>
          </a:p>
          <a:p>
            <a:pPr marL="916686" lvl="1" indent="-514350">
              <a:buFont typeface="Wingdings" pitchFamily="2" charset="2"/>
              <a:buChar char="v"/>
            </a:pPr>
            <a:endParaRPr lang="en-US" sz="2400" dirty="0" smtClean="0"/>
          </a:p>
          <a:p>
            <a:pPr marL="916686" lvl="1" indent="-514350">
              <a:buFont typeface="Wingdings" pitchFamily="2" charset="2"/>
              <a:buChar char="v"/>
            </a:pPr>
            <a:r>
              <a:rPr lang="en-US" sz="2400" dirty="0" smtClean="0"/>
              <a:t>The </a:t>
            </a:r>
            <a:r>
              <a:rPr lang="en-US" sz="2400" dirty="0"/>
              <a:t>Reasons why to pursue solar power</a:t>
            </a:r>
          </a:p>
          <a:p>
            <a:pPr marL="1115568" lvl="2" indent="-457200">
              <a:buFont typeface="Wingdings" pitchFamily="2" charset="2"/>
              <a:buChar char="ü"/>
            </a:pPr>
            <a:r>
              <a:rPr lang="en-US" sz="2000" dirty="0"/>
              <a:t>Tax breaks</a:t>
            </a:r>
          </a:p>
          <a:p>
            <a:pPr marL="1115568" lvl="2" indent="-457200">
              <a:buFont typeface="Wingdings" pitchFamily="2" charset="2"/>
              <a:buChar char="ü"/>
            </a:pPr>
            <a:r>
              <a:rPr lang="en-US" sz="2000" dirty="0"/>
              <a:t>Good for the </a:t>
            </a:r>
            <a:r>
              <a:rPr lang="en-US" sz="2000" dirty="0" smtClean="0"/>
              <a:t>community</a:t>
            </a:r>
          </a:p>
          <a:p>
            <a:pPr marL="1115568" lvl="2" indent="-457200">
              <a:buNone/>
            </a:pPr>
            <a:endParaRPr lang="en-US" sz="2000" dirty="0"/>
          </a:p>
          <a:p>
            <a:pPr marL="916686" lvl="1" indent="-514350">
              <a:buFont typeface="Wingdings" pitchFamily="2" charset="2"/>
              <a:buChar char="v"/>
            </a:pPr>
            <a:r>
              <a:rPr lang="en-US" sz="2400" dirty="0"/>
              <a:t>Reasons why not to pursue solar power</a:t>
            </a:r>
          </a:p>
          <a:p>
            <a:pPr marL="1115568" lvl="2" indent="-457200">
              <a:buFont typeface="Wingdings" pitchFamily="2" charset="2"/>
              <a:buChar char="ü"/>
            </a:pPr>
            <a:r>
              <a:rPr lang="en-US" sz="2000" dirty="0"/>
              <a:t>Untested technology</a:t>
            </a:r>
          </a:p>
          <a:p>
            <a:pPr marL="1115568" lvl="2" indent="-457200">
              <a:buFont typeface="Wingdings" pitchFamily="2" charset="2"/>
              <a:buChar char="ü"/>
            </a:pPr>
            <a:r>
              <a:rPr lang="en-US" sz="2000" dirty="0" smtClean="0"/>
              <a:t>Expensive</a:t>
            </a:r>
          </a:p>
          <a:p>
            <a:pPr marL="1115568" lvl="2" indent="-457200">
              <a:buNone/>
            </a:pPr>
            <a:endParaRPr lang="en-US" sz="2000" dirty="0"/>
          </a:p>
          <a:p>
            <a:pPr marL="916686" lvl="1" indent="-514350">
              <a:buFont typeface="Wingdings" pitchFamily="2" charset="2"/>
              <a:buChar char="v"/>
            </a:pPr>
            <a:r>
              <a:rPr lang="en-US" sz="2400" dirty="0"/>
              <a:t>Open floor discussion </a:t>
            </a:r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="" val="41391197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>
              <a:buFont typeface="Wingdings" pitchFamily="2" charset="2"/>
              <a:buChar char="v"/>
            </a:pPr>
            <a:r>
              <a:rPr lang="en-US" dirty="0" smtClean="0">
                <a:solidFill>
                  <a:srgbClr val="C00000"/>
                </a:solidFill>
              </a:rPr>
              <a:t>The Communication Process</a:t>
            </a:r>
          </a:p>
          <a:p>
            <a:pPr lvl="1">
              <a:buFont typeface="Wingdings" pitchFamily="2" charset="2"/>
              <a:buChar char="Ø"/>
            </a:pPr>
            <a:r>
              <a:rPr lang="en-US" sz="2400" dirty="0" smtClean="0"/>
              <a:t>Definition and Overview</a:t>
            </a:r>
          </a:p>
          <a:p>
            <a:pPr lvl="1">
              <a:buFont typeface="Wingdings" pitchFamily="2" charset="2"/>
              <a:buChar char="Ø"/>
            </a:pPr>
            <a:r>
              <a:rPr lang="en-US" sz="2400" dirty="0" smtClean="0"/>
              <a:t>Communication Process Flowchart</a:t>
            </a:r>
          </a:p>
          <a:p>
            <a:pPr lvl="1">
              <a:buFont typeface="Wingdings" pitchFamily="2" charset="2"/>
              <a:buChar char="Ø"/>
            </a:pPr>
            <a:r>
              <a:rPr lang="en-US" sz="2400" dirty="0" smtClean="0"/>
              <a:t>Effective </a:t>
            </a:r>
            <a:r>
              <a:rPr lang="en-US" sz="2400" dirty="0"/>
              <a:t>Communication</a:t>
            </a:r>
            <a:r>
              <a:rPr lang="en-US" sz="2400" dirty="0" smtClean="0"/>
              <a:t> Principles.</a:t>
            </a:r>
          </a:p>
          <a:p>
            <a:pPr lvl="1">
              <a:buFont typeface="Wingdings" pitchFamily="2" charset="2"/>
              <a:buChar char="Ø"/>
            </a:pPr>
            <a:r>
              <a:rPr lang="en-US" sz="2400" dirty="0" smtClean="0"/>
              <a:t>Communication For Women vs. Men</a:t>
            </a:r>
          </a:p>
          <a:p>
            <a:pPr lvl="1">
              <a:buNone/>
            </a:pPr>
            <a:endParaRPr lang="en-US" sz="2400" dirty="0" smtClean="0"/>
          </a:p>
          <a:p>
            <a:pPr>
              <a:buFont typeface="Wingdings" pitchFamily="2" charset="2"/>
              <a:buChar char="v"/>
            </a:pPr>
            <a:r>
              <a:rPr lang="en-US" dirty="0" smtClean="0">
                <a:solidFill>
                  <a:srgbClr val="C00000"/>
                </a:solidFill>
              </a:rPr>
              <a:t>Presentations</a:t>
            </a:r>
          </a:p>
          <a:p>
            <a:pPr lvl="1">
              <a:buFont typeface="Wingdings" pitchFamily="2" charset="2"/>
              <a:buChar char="Ø"/>
            </a:pPr>
            <a:r>
              <a:rPr lang="en-US" sz="2400" dirty="0" smtClean="0"/>
              <a:t>Preparing Effective Presentation</a:t>
            </a:r>
          </a:p>
          <a:p>
            <a:pPr lvl="1">
              <a:buFont typeface="Wingdings" pitchFamily="2" charset="2"/>
              <a:buChar char="Ø"/>
            </a:pPr>
            <a:r>
              <a:rPr lang="en-US" sz="2400" dirty="0" smtClean="0"/>
              <a:t>Delivering Effective Presentation</a:t>
            </a:r>
          </a:p>
          <a:p>
            <a:pPr lvl="1">
              <a:buFont typeface="Wingdings" pitchFamily="2" charset="2"/>
              <a:buChar char="Ø"/>
            </a:pPr>
            <a:endParaRPr lang="en-US" sz="2400" dirty="0" smtClean="0"/>
          </a:p>
          <a:p>
            <a:pPr>
              <a:buFont typeface="Wingdings" pitchFamily="2" charset="2"/>
              <a:buChar char="v"/>
            </a:pPr>
            <a:r>
              <a:rPr lang="en-US" dirty="0" smtClean="0">
                <a:solidFill>
                  <a:srgbClr val="C00000"/>
                </a:solidFill>
              </a:rPr>
              <a:t>Email &amp; Writing</a:t>
            </a:r>
          </a:p>
          <a:p>
            <a:pPr lvl="1">
              <a:buFont typeface="Wingdings" pitchFamily="2" charset="2"/>
              <a:buChar char="Ø"/>
            </a:pPr>
            <a:r>
              <a:rPr lang="en-US" sz="2600" dirty="0" smtClean="0"/>
              <a:t>Writing Effective Email</a:t>
            </a:r>
          </a:p>
          <a:p>
            <a:pPr lvl="1">
              <a:buFont typeface="Wingdings" pitchFamily="2" charset="2"/>
              <a:buChar char="Ø"/>
            </a:pPr>
            <a:endParaRPr lang="en-US" sz="2600" dirty="0" smtClean="0"/>
          </a:p>
          <a:p>
            <a:pPr>
              <a:buFont typeface="Wingdings" pitchFamily="2" charset="2"/>
              <a:buChar char="v"/>
            </a:pPr>
            <a:r>
              <a:rPr lang="en-US" dirty="0" smtClean="0">
                <a:solidFill>
                  <a:srgbClr val="C00000"/>
                </a:solidFill>
              </a:rPr>
              <a:t>Meetings</a:t>
            </a:r>
          </a:p>
          <a:p>
            <a:pPr marL="365760" lvl="1" indent="-283464">
              <a:spcBef>
                <a:spcPts val="600"/>
              </a:spcBef>
              <a:buSzPct val="80000"/>
              <a:buFont typeface="Wingdings" pitchFamily="2" charset="2"/>
              <a:buChar char="Ø"/>
            </a:pPr>
            <a:r>
              <a:rPr lang="en-US" sz="2600" dirty="0" smtClean="0"/>
              <a:t>Conducting Effective Meeting</a:t>
            </a:r>
          </a:p>
          <a:p>
            <a:pPr>
              <a:buFont typeface="Wingdings" pitchFamily="2" charset="2"/>
              <a:buChar char="Ø"/>
            </a:pPr>
            <a:endParaRPr lang="en-US" dirty="0" smtClean="0">
              <a:solidFill>
                <a:srgbClr val="C00000"/>
              </a:solidFill>
            </a:endParaRPr>
          </a:p>
          <a:p>
            <a:pPr>
              <a:buFont typeface="Wingdings" pitchFamily="2" charset="2"/>
              <a:buChar char="v"/>
            </a:pPr>
            <a:r>
              <a:rPr lang="en-US" dirty="0" smtClean="0">
                <a:solidFill>
                  <a:srgbClr val="C00000"/>
                </a:solidFill>
              </a:rPr>
              <a:t>Summary</a:t>
            </a:r>
          </a:p>
          <a:p>
            <a:pPr lvl="1">
              <a:buNone/>
            </a:pPr>
            <a:endParaRPr lang="en-US" sz="2600" dirty="0" smtClean="0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="" val="1641353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Conducting Effective Meetings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en-US" dirty="0" smtClean="0"/>
          </a:p>
          <a:p>
            <a:pPr>
              <a:buFont typeface="Wingdings" pitchFamily="2" charset="2"/>
              <a:buChar char="v"/>
            </a:pPr>
            <a:r>
              <a:rPr lang="en-US" sz="2400" dirty="0" smtClean="0"/>
              <a:t>Introduce the purpose of the meeting:</a:t>
            </a:r>
          </a:p>
          <a:p>
            <a:pPr>
              <a:buNone/>
            </a:pPr>
            <a:endParaRPr lang="en-US" sz="2400" dirty="0" smtClean="0"/>
          </a:p>
          <a:p>
            <a:pPr lvl="1">
              <a:buFont typeface="Wingdings" pitchFamily="2" charset="2"/>
              <a:buChar char="Ø"/>
            </a:pPr>
            <a:r>
              <a:rPr lang="en-US" sz="1800" dirty="0" smtClean="0"/>
              <a:t>Handout a copy of the meeting agenda to each participants.</a:t>
            </a:r>
          </a:p>
          <a:p>
            <a:pPr lvl="1">
              <a:buFont typeface="Wingdings" pitchFamily="2" charset="2"/>
              <a:buChar char="Ø"/>
            </a:pPr>
            <a:r>
              <a:rPr lang="en-US" sz="1800" dirty="0" smtClean="0"/>
              <a:t>It helps keep the participants focused during the meeting.</a:t>
            </a:r>
          </a:p>
          <a:p>
            <a:pPr lvl="1">
              <a:buNone/>
            </a:pPr>
            <a:endParaRPr lang="en-US" dirty="0" smtClean="0"/>
          </a:p>
          <a:p>
            <a:pPr>
              <a:buFont typeface="Wingdings" pitchFamily="2" charset="2"/>
              <a:buChar char="v"/>
            </a:pPr>
            <a:r>
              <a:rPr lang="en-US" sz="2400" dirty="0" smtClean="0"/>
              <a:t>Encourage participants to share ideas:</a:t>
            </a:r>
          </a:p>
          <a:p>
            <a:pPr>
              <a:buNone/>
            </a:pPr>
            <a:endParaRPr lang="en-US" sz="2800" dirty="0" smtClean="0"/>
          </a:p>
          <a:p>
            <a:pPr lvl="1">
              <a:buFont typeface="Wingdings" pitchFamily="2" charset="2"/>
              <a:buChar char="Ø"/>
            </a:pPr>
            <a:r>
              <a:rPr lang="en-US" sz="1800" dirty="0" smtClean="0"/>
              <a:t>E.g., say “I value your input.”</a:t>
            </a:r>
          </a:p>
          <a:p>
            <a:pPr lvl="1">
              <a:buFont typeface="Wingdings" pitchFamily="2" charset="2"/>
              <a:buChar char="Ø"/>
            </a:pPr>
            <a:r>
              <a:rPr lang="en-US" sz="1800" dirty="0" smtClean="0"/>
              <a:t>It makes staff members feel appreciated.</a:t>
            </a:r>
          </a:p>
          <a:p>
            <a:pPr lvl="1">
              <a:buFont typeface="Wingdings" pitchFamily="2" charset="2"/>
              <a:buChar char="Ø"/>
            </a:pPr>
            <a:r>
              <a:rPr lang="en-US" sz="1800" dirty="0" smtClean="0"/>
              <a:t>Facilitates achieving the meeting’s objective.</a:t>
            </a:r>
            <a:endParaRPr lang="en-US" sz="1800" dirty="0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="" val="413911974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 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v"/>
            </a:pPr>
            <a:r>
              <a:rPr lang="en-US" sz="2000" dirty="0" smtClean="0"/>
              <a:t>Communicating effectively is an indispensible factor for success in personal and professional lives. </a:t>
            </a:r>
          </a:p>
          <a:p>
            <a:pPr>
              <a:buFont typeface="Wingdings" pitchFamily="2" charset="2"/>
              <a:buChar char="v"/>
            </a:pPr>
            <a:endParaRPr lang="en-US" sz="2000" dirty="0" smtClean="0"/>
          </a:p>
          <a:p>
            <a:pPr>
              <a:buFont typeface="Wingdings" pitchFamily="2" charset="2"/>
              <a:buChar char="v"/>
            </a:pPr>
            <a:r>
              <a:rPr lang="en-US" sz="2000" dirty="0" smtClean="0"/>
              <a:t>Communication involves one or more sender of a message, and one or more receiver. </a:t>
            </a:r>
          </a:p>
          <a:p>
            <a:pPr>
              <a:buFont typeface="Wingdings" pitchFamily="2" charset="2"/>
              <a:buChar char="v"/>
            </a:pPr>
            <a:endParaRPr lang="en-US" sz="2000" dirty="0" smtClean="0"/>
          </a:p>
          <a:p>
            <a:pPr>
              <a:buFont typeface="Wingdings" pitchFamily="2" charset="2"/>
              <a:buChar char="v"/>
            </a:pPr>
            <a:r>
              <a:rPr lang="en-US" sz="2000" dirty="0" smtClean="0"/>
              <a:t>This research paper explores the ways in which a person can practice communication effectively. </a:t>
            </a:r>
          </a:p>
          <a:p>
            <a:pPr>
              <a:buFont typeface="Wingdings" pitchFamily="2" charset="2"/>
              <a:buChar char="v"/>
            </a:pPr>
            <a:endParaRPr lang="en-US" sz="2000" dirty="0" smtClean="0"/>
          </a:p>
          <a:p>
            <a:pPr>
              <a:buFont typeface="Wingdings" pitchFamily="2" charset="2"/>
              <a:buChar char="v"/>
            </a:pPr>
            <a:r>
              <a:rPr lang="en-US" sz="2000" dirty="0" smtClean="0"/>
              <a:t>Effective communication means delivering and receiving information with other people to achieve an objective successfully. </a:t>
            </a:r>
            <a:endParaRPr lang="ar-SA" sz="2000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Thank You!</a:t>
            </a:r>
            <a:endParaRPr lang="en-US" dirty="0"/>
          </a:p>
        </p:txBody>
      </p:sp>
      <p:pic>
        <p:nvPicPr>
          <p:cNvPr id="6" name="Content Placeholder 5" descr="faq.jpg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mc="http://schemas.openxmlformats.org/markup-compatibility/2006" xmlns:mv="urn:schemas-microsoft-com:mac:vml" xmlns:a14="http://schemas.microsoft.com/office/drawing/2010/main" xmlns="" val="0"/>
              </a:ext>
            </a:extLst>
          </a:blip>
          <a:srcRect l="-32882" r="-32882"/>
          <a:stretch>
            <a:fillRect/>
          </a:stretch>
        </p:blipFill>
        <p:spPr>
          <a:xfrm>
            <a:off x="1435100" y="1447800"/>
            <a:ext cx="7499350" cy="4800600"/>
          </a:xfrm>
        </p:spPr>
      </p:pic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="" val="2494775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Communication 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v"/>
            </a:pPr>
            <a:r>
              <a:rPr lang="en-US" sz="2800" dirty="0" smtClean="0">
                <a:solidFill>
                  <a:srgbClr val="C00000"/>
                </a:solidFill>
              </a:rPr>
              <a:t>Q: What is Communication?</a:t>
            </a:r>
          </a:p>
          <a:p>
            <a:pPr>
              <a:buNone/>
            </a:pPr>
            <a:endParaRPr lang="en-US" sz="2800" dirty="0" smtClean="0"/>
          </a:p>
          <a:p>
            <a:pPr>
              <a:buFont typeface="Wingdings" pitchFamily="2" charset="2"/>
              <a:buChar char="ü"/>
            </a:pPr>
            <a:r>
              <a:rPr lang="en-US" sz="2400" dirty="0" smtClean="0"/>
              <a:t>A: The </a:t>
            </a:r>
            <a:r>
              <a:rPr lang="en-US" sz="2400" dirty="0"/>
              <a:t>transfer and exchange of information and understanding from one person to another through meaningful </a:t>
            </a:r>
            <a:r>
              <a:rPr lang="en-US" sz="2400" dirty="0" smtClean="0"/>
              <a:t>symbols.</a:t>
            </a:r>
          </a:p>
          <a:p>
            <a:pPr>
              <a:buNone/>
            </a:pPr>
            <a:endParaRPr lang="en-US" sz="2800" dirty="0" smtClean="0"/>
          </a:p>
          <a:p>
            <a:pPr>
              <a:buFont typeface="Wingdings" pitchFamily="2" charset="2"/>
              <a:buChar char="v"/>
            </a:pPr>
            <a:r>
              <a:rPr lang="en-US" sz="2800" dirty="0" smtClean="0"/>
              <a:t>The comm. process consists of : </a:t>
            </a:r>
          </a:p>
          <a:p>
            <a:pPr lvl="1">
              <a:buFont typeface="Wingdings" pitchFamily="2" charset="2"/>
              <a:buChar char="Ø"/>
            </a:pPr>
            <a:r>
              <a:rPr lang="en-US" sz="1800" dirty="0" smtClean="0"/>
              <a:t>Sender</a:t>
            </a:r>
          </a:p>
          <a:p>
            <a:pPr lvl="1">
              <a:buFont typeface="Wingdings" pitchFamily="2" charset="2"/>
              <a:buChar char="Ø"/>
            </a:pPr>
            <a:r>
              <a:rPr lang="en-US" sz="1800" dirty="0" smtClean="0"/>
              <a:t>Receiver</a:t>
            </a:r>
          </a:p>
          <a:p>
            <a:pPr lvl="1">
              <a:buFont typeface="Wingdings" pitchFamily="2" charset="2"/>
              <a:buChar char="Ø"/>
            </a:pPr>
            <a:r>
              <a:rPr lang="en-US" sz="1800" dirty="0" smtClean="0"/>
              <a:t>Message</a:t>
            </a:r>
            <a:endParaRPr lang="en-US" sz="1800" dirty="0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="" val="6573490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The </a:t>
            </a:r>
            <a:r>
              <a:rPr lang="en-US" dirty="0" smtClean="0"/>
              <a:t>Comm. Process Flowchart</a:t>
            </a:r>
            <a:endParaRPr lang="en-US" dirty="0"/>
          </a:p>
        </p:txBody>
      </p:sp>
      <p:pic>
        <p:nvPicPr>
          <p:cNvPr id="4" name="Content Placeholder 3" descr="screen-capture-9.png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mc="http://schemas.openxmlformats.org/markup-compatibility/2006" xmlns:mv="urn:schemas-microsoft-com:mac:vml" xmlns:a14="http://schemas.microsoft.com/office/drawing/2010/main" xmlns="" val="0"/>
              </a:ext>
            </a:extLst>
          </a:blip>
          <a:srcRect l="-12836" r="-12836"/>
          <a:stretch>
            <a:fillRect/>
          </a:stretch>
        </p:blipFill>
        <p:spPr/>
      </p:pic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="" val="13182008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Communication for Managers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v"/>
            </a:pPr>
            <a:endParaRPr lang="en-US" dirty="0" smtClean="0"/>
          </a:p>
          <a:p>
            <a:pPr>
              <a:buFont typeface="Wingdings" pitchFamily="2" charset="2"/>
              <a:buChar char="v"/>
            </a:pPr>
            <a:r>
              <a:rPr lang="en-US" sz="2800" dirty="0" smtClean="0"/>
              <a:t>Effective communication enables managers to effectively:</a:t>
            </a:r>
          </a:p>
          <a:p>
            <a:pPr>
              <a:buNone/>
            </a:pPr>
            <a:endParaRPr lang="en-US" dirty="0" smtClean="0"/>
          </a:p>
          <a:p>
            <a:pPr lvl="1">
              <a:buFont typeface="Wingdings" pitchFamily="2" charset="2"/>
              <a:buChar char="Ø"/>
            </a:pPr>
            <a:r>
              <a:rPr lang="en-US" sz="2000" dirty="0" smtClean="0"/>
              <a:t>Plan</a:t>
            </a:r>
          </a:p>
          <a:p>
            <a:pPr lvl="1">
              <a:buFont typeface="Wingdings" pitchFamily="2" charset="2"/>
              <a:buChar char="Ø"/>
            </a:pPr>
            <a:r>
              <a:rPr lang="en-US" sz="2000" dirty="0" smtClean="0"/>
              <a:t>Organize</a:t>
            </a:r>
          </a:p>
          <a:p>
            <a:pPr lvl="1">
              <a:buFont typeface="Wingdings" pitchFamily="2" charset="2"/>
              <a:buChar char="Ø"/>
            </a:pPr>
            <a:r>
              <a:rPr lang="en-US" sz="2000" dirty="0" smtClean="0"/>
              <a:t>Lead</a:t>
            </a:r>
          </a:p>
          <a:p>
            <a:pPr lvl="1">
              <a:buFont typeface="Wingdings" pitchFamily="2" charset="2"/>
              <a:buChar char="Ø"/>
            </a:pPr>
            <a:r>
              <a:rPr lang="en-US" sz="2000" dirty="0" smtClean="0"/>
              <a:t>Control</a:t>
            </a:r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="" val="26366171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US" dirty="0" smtClean="0"/>
              <a:t>Effective Communication Principles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mc="http://schemas.openxmlformats.org/markup-compatibility/2006" xmlns:mv="urn:schemas-microsoft-com:mac:vml" xmlns:p14="http://schemas.microsoft.com/office/powerpoint/2010/main" xmlns="" val="1757768970"/>
              </p:ext>
            </p:extLst>
          </p:nvPr>
        </p:nvGraphicFramePr>
        <p:xfrm>
          <a:off x="1435608" y="1447800"/>
          <a:ext cx="7498080" cy="48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="" val="17630815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Communication for Women vs. Men</a:t>
            </a:r>
            <a:endParaRPr lang="en-US" sz="36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mc="http://schemas.openxmlformats.org/markup-compatibility/2006" xmlns:mv="urn:schemas-microsoft-com:mac:vml" xmlns:p14="http://schemas.microsoft.com/office/powerpoint/2010/main" xmlns="" val="2143310811"/>
              </p:ext>
            </p:extLst>
          </p:nvPr>
        </p:nvGraphicFramePr>
        <p:xfrm>
          <a:off x="1435100" y="2178514"/>
          <a:ext cx="7499350" cy="42847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49675"/>
                <a:gridCol w="3749675"/>
              </a:tblGrid>
              <a:tr h="71413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Women</a:t>
                      </a:r>
                      <a:endParaRPr lang="en-US" sz="3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Men</a:t>
                      </a:r>
                      <a:endParaRPr lang="en-US" sz="3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1413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Apologize Even they did nothing wrong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Avoid apologies</a:t>
                      </a:r>
                    </a:p>
                  </a:txBody>
                  <a:tcPr marL="68580" marR="68580" marT="0" marB="0"/>
                </a:tc>
              </a:tr>
              <a:tr h="71413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Accept blames to smooth tense situations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Ignore blames and place it elsewhere</a:t>
                      </a:r>
                    </a:p>
                  </a:txBody>
                  <a:tcPr marL="68580" marR="68580" marT="0" marB="0"/>
                </a:tc>
              </a:tr>
              <a:tr h="71413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Criticize indirectly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Criticize directly</a:t>
                      </a:r>
                    </a:p>
                  </a:txBody>
                  <a:tcPr marL="68580" marR="68580" marT="0" marB="0"/>
                </a:tc>
              </a:tr>
              <a:tr h="71413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Use soft voice to persuade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Speak loudly to gain attention and control</a:t>
                      </a:r>
                    </a:p>
                  </a:txBody>
                  <a:tcPr marL="68580" marR="68580" marT="0" marB="0"/>
                </a:tc>
              </a:tr>
              <a:tr h="71413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Thank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Avoid thanking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="" val="40398018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Presentations &amp; Public Speaking</a:t>
            </a:r>
            <a:endParaRPr lang="en-US" dirty="0"/>
          </a:p>
        </p:txBody>
      </p:sp>
      <p:pic>
        <p:nvPicPr>
          <p:cNvPr id="4" name="Content Placeholder 3" descr="Presentation main.jpg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mc="http://schemas.openxmlformats.org/markup-compatibility/2006" xmlns:mv="urn:schemas-microsoft-com:mac:vml" xmlns:a14="http://schemas.microsoft.com/office/drawing/2010/main" xmlns="" val="0"/>
              </a:ext>
            </a:extLst>
          </a:blip>
          <a:srcRect l="5501" r="5501"/>
          <a:stretch>
            <a:fillRect/>
          </a:stretch>
        </p:blipFill>
        <p:spPr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="" val="558229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Effective Presentation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two-step process:</a:t>
            </a:r>
          </a:p>
          <a:p>
            <a:pPr lvl="1">
              <a:buFont typeface="Wingdings" pitchFamily="2" charset="2"/>
              <a:buChar char="v"/>
            </a:pPr>
            <a:r>
              <a:rPr lang="en-US" dirty="0" smtClean="0">
                <a:solidFill>
                  <a:srgbClr val="C00000"/>
                </a:solidFill>
              </a:rPr>
              <a:t>Prepare:</a:t>
            </a:r>
          </a:p>
          <a:p>
            <a:pPr marL="1115568" lvl="2" indent="-457200">
              <a:buFont typeface="Wingdings" pitchFamily="2" charset="2"/>
              <a:buChar char="ü"/>
            </a:pPr>
            <a:r>
              <a:rPr lang="en-US" dirty="0" smtClean="0"/>
              <a:t>Identify audience and their needs.</a:t>
            </a:r>
          </a:p>
          <a:p>
            <a:pPr marL="1115568" lvl="2" indent="-457200">
              <a:buFont typeface="Wingdings" pitchFamily="2" charset="2"/>
              <a:buChar char="ü"/>
            </a:pPr>
            <a:r>
              <a:rPr lang="en-US" dirty="0" smtClean="0"/>
              <a:t>Develop the purpose of presentation.</a:t>
            </a:r>
          </a:p>
          <a:p>
            <a:pPr marL="1115568" lvl="2" indent="-457200">
              <a:buFont typeface="Wingdings" pitchFamily="2" charset="2"/>
              <a:buChar char="ü"/>
            </a:pPr>
            <a:r>
              <a:rPr lang="en-US" dirty="0" smtClean="0"/>
              <a:t>Create a thorough outline.</a:t>
            </a:r>
          </a:p>
          <a:p>
            <a:pPr marL="1115568" lvl="2" indent="-457200">
              <a:buFont typeface="Wingdings" pitchFamily="2" charset="2"/>
              <a:buChar char="ü"/>
            </a:pPr>
            <a:r>
              <a:rPr lang="en-US" dirty="0" smtClean="0"/>
              <a:t>Anticipate questions and challenges.</a:t>
            </a:r>
          </a:p>
          <a:p>
            <a:pPr marL="1115568" lvl="2" indent="-457200">
              <a:buFont typeface="Wingdings" pitchFamily="2" charset="2"/>
              <a:buChar char="ü"/>
            </a:pPr>
            <a:r>
              <a:rPr lang="en-US" dirty="0" smtClean="0"/>
              <a:t>Rehearse.</a:t>
            </a:r>
          </a:p>
          <a:p>
            <a:pPr lvl="1">
              <a:buFont typeface="Wingdings" pitchFamily="2" charset="2"/>
              <a:buChar char="v"/>
            </a:pPr>
            <a:r>
              <a:rPr lang="en-US" dirty="0" smtClean="0">
                <a:solidFill>
                  <a:srgbClr val="C00000"/>
                </a:solidFill>
              </a:rPr>
              <a:t>Deliver:</a:t>
            </a:r>
          </a:p>
          <a:p>
            <a:pPr marL="1115568" lvl="2" indent="-457200">
              <a:buFont typeface="Wingdings" pitchFamily="2" charset="2"/>
              <a:buChar char="ü"/>
            </a:pPr>
            <a:r>
              <a:rPr lang="en-US" dirty="0" smtClean="0"/>
              <a:t>Dress up.</a:t>
            </a:r>
          </a:p>
          <a:p>
            <a:pPr marL="1115568" lvl="2" indent="-457200">
              <a:buFont typeface="Wingdings" pitchFamily="2" charset="2"/>
              <a:buChar char="ü"/>
            </a:pPr>
            <a:r>
              <a:rPr lang="en-US" dirty="0" smtClean="0"/>
              <a:t>Posture, body language, and facial gestures.</a:t>
            </a:r>
            <a:endParaRPr lang="en-US" dirty="0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="" val="222903035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ＭＳ ゴシック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ＭＳ ゴシック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Solstice.thmx</Template>
  <TotalTime>5194</TotalTime>
  <Words>877</Words>
  <Application>Microsoft Office PowerPoint</Application>
  <PresentationFormat>عرض على الشاشة (3:4)‏</PresentationFormat>
  <Paragraphs>201</Paragraphs>
  <Slides>22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22</vt:i4>
      </vt:variant>
    </vt:vector>
  </HeadingPairs>
  <TitlesOfParts>
    <vt:vector size="23" baseType="lpstr">
      <vt:lpstr>Solstice</vt:lpstr>
      <vt:lpstr>Effective Business Communication</vt:lpstr>
      <vt:lpstr>Agenda</vt:lpstr>
      <vt:lpstr>The Communication Process</vt:lpstr>
      <vt:lpstr>The Comm. Process Flowchart</vt:lpstr>
      <vt:lpstr>Communication for Managers</vt:lpstr>
      <vt:lpstr>Effective Communication Principles</vt:lpstr>
      <vt:lpstr>Communication for Women vs. Men</vt:lpstr>
      <vt:lpstr>Presentations &amp; Public Speaking</vt:lpstr>
      <vt:lpstr>Effective Presentation</vt:lpstr>
      <vt:lpstr>Preparing Effective Presentation</vt:lpstr>
      <vt:lpstr>Preparing Effective Presentation</vt:lpstr>
      <vt:lpstr>Preparing Effective Presentation</vt:lpstr>
      <vt:lpstr>Delivering Presentation</vt:lpstr>
      <vt:lpstr>Email and Writing</vt:lpstr>
      <vt:lpstr>Writing Effective Email</vt:lpstr>
      <vt:lpstr>Writing Effective Email</vt:lpstr>
      <vt:lpstr>Meetings</vt:lpstr>
      <vt:lpstr>Conducting Effective Meetings</vt:lpstr>
      <vt:lpstr>Conducting Effective Meetings</vt:lpstr>
      <vt:lpstr>Conducting Effective Meetings</vt:lpstr>
      <vt:lpstr>Summary </vt:lpstr>
      <vt:lpstr>Thank You!</vt:lpstr>
    </vt:vector>
  </TitlesOfParts>
  <Company>CSUN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Effective Business Communication</dc:title>
  <dc:creator>Mohammad Alabdullatif</dc:creator>
  <cp:lastModifiedBy>jeje</cp:lastModifiedBy>
  <cp:revision>57</cp:revision>
  <dcterms:created xsi:type="dcterms:W3CDTF">2010-12-07T22:10:10Z</dcterms:created>
  <dcterms:modified xsi:type="dcterms:W3CDTF">2010-12-17T22:33:47Z</dcterms:modified>
</cp:coreProperties>
</file>