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52CAA-3B6F-B841-B36F-66C3EEBF811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CC0EE0-BBCF-5F46-A549-D90074516917}">
      <dgm:prSet phldrT="[Text]"/>
      <dgm:spPr/>
      <dgm:t>
        <a:bodyPr/>
        <a:lstStyle/>
        <a:p>
          <a:r>
            <a:rPr lang="en-US" dirty="0" smtClean="0"/>
            <a:t>Effective Communication</a:t>
          </a:r>
        </a:p>
        <a:p>
          <a:r>
            <a:rPr lang="en-US" dirty="0" smtClean="0"/>
            <a:t>Principles</a:t>
          </a:r>
          <a:endParaRPr lang="en-US" dirty="0"/>
        </a:p>
      </dgm:t>
    </dgm:pt>
    <dgm:pt modelId="{6917FF2E-7E4D-9745-9949-144D1ED90189}" type="parTrans" cxnId="{061AD8B7-6355-D941-A96B-30E4B1CCAB77}">
      <dgm:prSet/>
      <dgm:spPr/>
      <dgm:t>
        <a:bodyPr/>
        <a:lstStyle/>
        <a:p>
          <a:endParaRPr lang="en-US"/>
        </a:p>
      </dgm:t>
    </dgm:pt>
    <dgm:pt modelId="{0BB2BC34-0762-8A42-99F9-ECC872DF1398}" type="sibTrans" cxnId="{061AD8B7-6355-D941-A96B-30E4B1CCAB77}">
      <dgm:prSet/>
      <dgm:spPr/>
      <dgm:t>
        <a:bodyPr/>
        <a:lstStyle/>
        <a:p>
          <a:endParaRPr lang="en-US"/>
        </a:p>
      </dgm:t>
    </dgm:pt>
    <dgm:pt modelId="{4B936C50-2166-B040-8B61-666346268C8D}">
      <dgm:prSet phldrT="[Text]"/>
      <dgm:spPr/>
      <dgm:t>
        <a:bodyPr/>
        <a:lstStyle/>
        <a:p>
          <a:r>
            <a:rPr lang="en-US" dirty="0" smtClean="0"/>
            <a:t>Relevancy</a:t>
          </a:r>
          <a:endParaRPr lang="en-US" dirty="0"/>
        </a:p>
      </dgm:t>
    </dgm:pt>
    <dgm:pt modelId="{14BA5C07-CD54-314A-9D33-6B7B45EB3090}" type="parTrans" cxnId="{28980746-B222-D449-8689-E02C536E71CF}">
      <dgm:prSet/>
      <dgm:spPr/>
      <dgm:t>
        <a:bodyPr/>
        <a:lstStyle/>
        <a:p>
          <a:endParaRPr lang="en-US" dirty="0"/>
        </a:p>
      </dgm:t>
    </dgm:pt>
    <dgm:pt modelId="{1C6FD350-D20F-DA4D-A103-8E55CFCA167F}" type="sibTrans" cxnId="{28980746-B222-D449-8689-E02C536E71CF}">
      <dgm:prSet/>
      <dgm:spPr/>
      <dgm:t>
        <a:bodyPr/>
        <a:lstStyle/>
        <a:p>
          <a:endParaRPr lang="en-US"/>
        </a:p>
      </dgm:t>
    </dgm:pt>
    <dgm:pt modelId="{29F764E9-DFDF-9148-BE93-12465496237A}">
      <dgm:prSet phldrT="[Text]"/>
      <dgm:spPr/>
      <dgm:t>
        <a:bodyPr/>
        <a:lstStyle/>
        <a:p>
          <a:r>
            <a:rPr lang="en-US" dirty="0" smtClean="0"/>
            <a:t>Simplicity</a:t>
          </a:r>
          <a:endParaRPr lang="en-US" dirty="0"/>
        </a:p>
      </dgm:t>
    </dgm:pt>
    <dgm:pt modelId="{8A0822FA-8AA9-5447-85B8-4F9EE70BDCAE}" type="parTrans" cxnId="{ED1A68D4-8A99-A94F-93DE-EE9099AF3C0C}">
      <dgm:prSet/>
      <dgm:spPr/>
      <dgm:t>
        <a:bodyPr/>
        <a:lstStyle/>
        <a:p>
          <a:endParaRPr lang="en-US" dirty="0"/>
        </a:p>
      </dgm:t>
    </dgm:pt>
    <dgm:pt modelId="{23BC4BC6-1D42-4247-A60F-8BF029E0E198}" type="sibTrans" cxnId="{ED1A68D4-8A99-A94F-93DE-EE9099AF3C0C}">
      <dgm:prSet/>
      <dgm:spPr/>
      <dgm:t>
        <a:bodyPr/>
        <a:lstStyle/>
        <a:p>
          <a:endParaRPr lang="en-US"/>
        </a:p>
      </dgm:t>
    </dgm:pt>
    <dgm:pt modelId="{A074468F-6544-6C43-8DBD-C621F4ACE78D}">
      <dgm:prSet phldrT="[Text]"/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C2412505-5E74-F14C-A577-F032EB862875}" type="parTrans" cxnId="{CE3F27C8-F7DB-E443-A2A6-704CB58DBA17}">
      <dgm:prSet/>
      <dgm:spPr/>
      <dgm:t>
        <a:bodyPr/>
        <a:lstStyle/>
        <a:p>
          <a:endParaRPr lang="en-US" dirty="0"/>
        </a:p>
      </dgm:t>
    </dgm:pt>
    <dgm:pt modelId="{F2E6F229-F189-1741-BA6F-B77DF49BFD7D}" type="sibTrans" cxnId="{CE3F27C8-F7DB-E443-A2A6-704CB58DBA17}">
      <dgm:prSet/>
      <dgm:spPr/>
      <dgm:t>
        <a:bodyPr/>
        <a:lstStyle/>
        <a:p>
          <a:endParaRPr lang="en-US"/>
        </a:p>
      </dgm:t>
    </dgm:pt>
    <dgm:pt modelId="{C6988709-C4A4-8845-917E-FA064FC3E18E}">
      <dgm:prSet phldrT="[Text]"/>
      <dgm:spPr/>
      <dgm:t>
        <a:bodyPr/>
        <a:lstStyle/>
        <a:p>
          <a:r>
            <a:rPr lang="en-US" dirty="0" smtClean="0"/>
            <a:t>Repetition</a:t>
          </a:r>
        </a:p>
      </dgm:t>
    </dgm:pt>
    <dgm:pt modelId="{9851A694-3931-8744-A618-EB8701AE162B}" type="parTrans" cxnId="{BFFFD3F9-5B3E-EC47-8B0D-BAD14465B085}">
      <dgm:prSet/>
      <dgm:spPr/>
      <dgm:t>
        <a:bodyPr/>
        <a:lstStyle/>
        <a:p>
          <a:endParaRPr lang="en-US" dirty="0"/>
        </a:p>
      </dgm:t>
    </dgm:pt>
    <dgm:pt modelId="{2A243136-812B-6141-BB62-0A9B3550C5CC}" type="sibTrans" cxnId="{BFFFD3F9-5B3E-EC47-8B0D-BAD14465B085}">
      <dgm:prSet/>
      <dgm:spPr/>
      <dgm:t>
        <a:bodyPr/>
        <a:lstStyle/>
        <a:p>
          <a:endParaRPr lang="en-US"/>
        </a:p>
      </dgm:t>
    </dgm:pt>
    <dgm:pt modelId="{BA7F938B-116F-184A-B223-8FE953F875EF}">
      <dgm:prSet phldrT="[Text]"/>
      <dgm:spPr/>
      <dgm:t>
        <a:bodyPr/>
        <a:lstStyle/>
        <a:p>
          <a:r>
            <a:rPr lang="en-US" dirty="0" smtClean="0"/>
            <a:t>Focus</a:t>
          </a:r>
        </a:p>
      </dgm:t>
    </dgm:pt>
    <dgm:pt modelId="{DAAE91CC-6BBE-F54F-BA0B-A7E5798D3F76}" type="parTrans" cxnId="{3855004C-7008-C04C-885A-4230068C4C9A}">
      <dgm:prSet/>
      <dgm:spPr/>
      <dgm:t>
        <a:bodyPr/>
        <a:lstStyle/>
        <a:p>
          <a:endParaRPr lang="en-US" dirty="0"/>
        </a:p>
      </dgm:t>
    </dgm:pt>
    <dgm:pt modelId="{BCC58C11-E899-794C-82E8-B4F9CF2628B3}" type="sibTrans" cxnId="{3855004C-7008-C04C-885A-4230068C4C9A}">
      <dgm:prSet/>
      <dgm:spPr/>
      <dgm:t>
        <a:bodyPr/>
        <a:lstStyle/>
        <a:p>
          <a:endParaRPr lang="en-US"/>
        </a:p>
      </dgm:t>
    </dgm:pt>
    <dgm:pt modelId="{4D58C783-F8D8-7B4F-841C-AE69815C50F1}" type="pres">
      <dgm:prSet presAssocID="{2E552CAA-3B6F-B841-B36F-66C3EEBF811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C64DAC-2F24-D54B-B079-436C0E65EB87}" type="pres">
      <dgm:prSet presAssocID="{01CC0EE0-BBCF-5F46-A549-D90074516917}" presName="centerShape" presStyleLbl="node0" presStyleIdx="0" presStyleCnt="1"/>
      <dgm:spPr/>
      <dgm:t>
        <a:bodyPr/>
        <a:lstStyle/>
        <a:p>
          <a:endParaRPr lang="en-US"/>
        </a:p>
      </dgm:t>
    </dgm:pt>
    <dgm:pt modelId="{C0AEBBBE-E96C-5A4C-9D2E-EC233428773B}" type="pres">
      <dgm:prSet presAssocID="{14BA5C07-CD54-314A-9D33-6B7B45EB3090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EC5F1D7D-3B78-694A-8CF2-E0A29C542903}" type="pres">
      <dgm:prSet presAssocID="{4B936C50-2166-B040-8B61-666346268C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D6C13-6FD4-F94B-B5C1-BFA2343C6E1F}" type="pres">
      <dgm:prSet presAssocID="{8A0822FA-8AA9-5447-85B8-4F9EE70BDCAE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40EB08B5-C34F-564C-B1ED-6A298E6228BA}" type="pres">
      <dgm:prSet presAssocID="{29F764E9-DFDF-9148-BE93-1246549623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93348-C2EB-2045-80A8-3B5E99DEB4CA}" type="pres">
      <dgm:prSet presAssocID="{C2412505-5E74-F14C-A577-F032EB862875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53D7949D-C916-6049-976D-8BE7DBF3F245}" type="pres">
      <dgm:prSet presAssocID="{A074468F-6544-6C43-8DBD-C621F4ACE7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7197-47BB-CF44-9E0C-57EC35AFCF92}" type="pres">
      <dgm:prSet presAssocID="{9851A694-3931-8744-A618-EB8701AE162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B2E6DAD-E696-B441-B49F-FA49F320A6CB}" type="pres">
      <dgm:prSet presAssocID="{C6988709-C4A4-8845-917E-FA064FC3E1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9C36F-349E-264B-BA1A-F44C6EC71B04}" type="pres">
      <dgm:prSet presAssocID="{DAAE91CC-6BBE-F54F-BA0B-A7E5798D3F76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88A543B1-BA87-D44D-A9FE-5EF0056E1400}" type="pres">
      <dgm:prSet presAssocID="{BA7F938B-116F-184A-B223-8FE953F875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578D6F-F57D-A740-A2C4-3F6BA74C3D5D}" type="presOf" srcId="{8A0822FA-8AA9-5447-85B8-4F9EE70BDCAE}" destId="{EA2D6C13-6FD4-F94B-B5C1-BFA2343C6E1F}" srcOrd="0" destOrd="0" presId="urn:microsoft.com/office/officeart/2005/8/layout/radial4"/>
    <dgm:cxn modelId="{3855004C-7008-C04C-885A-4230068C4C9A}" srcId="{01CC0EE0-BBCF-5F46-A549-D90074516917}" destId="{BA7F938B-116F-184A-B223-8FE953F875EF}" srcOrd="4" destOrd="0" parTransId="{DAAE91CC-6BBE-F54F-BA0B-A7E5798D3F76}" sibTransId="{BCC58C11-E899-794C-82E8-B4F9CF2628B3}"/>
    <dgm:cxn modelId="{BFFFD3F9-5B3E-EC47-8B0D-BAD14465B085}" srcId="{01CC0EE0-BBCF-5F46-A549-D90074516917}" destId="{C6988709-C4A4-8845-917E-FA064FC3E18E}" srcOrd="3" destOrd="0" parTransId="{9851A694-3931-8744-A618-EB8701AE162B}" sibTransId="{2A243136-812B-6141-BB62-0A9B3550C5CC}"/>
    <dgm:cxn modelId="{904209C6-45E9-7E49-8614-385D26599AEC}" type="presOf" srcId="{4B936C50-2166-B040-8B61-666346268C8D}" destId="{EC5F1D7D-3B78-694A-8CF2-E0A29C542903}" srcOrd="0" destOrd="0" presId="urn:microsoft.com/office/officeart/2005/8/layout/radial4"/>
    <dgm:cxn modelId="{402D745A-D29B-F540-B895-E54A7BE025A5}" type="presOf" srcId="{2E552CAA-3B6F-B841-B36F-66C3EEBF8115}" destId="{4D58C783-F8D8-7B4F-841C-AE69815C50F1}" srcOrd="0" destOrd="0" presId="urn:microsoft.com/office/officeart/2005/8/layout/radial4"/>
    <dgm:cxn modelId="{7D5F1571-E124-B14E-A081-C25FA54E2464}" type="presOf" srcId="{C2412505-5E74-F14C-A577-F032EB862875}" destId="{31893348-C2EB-2045-80A8-3B5E99DEB4CA}" srcOrd="0" destOrd="0" presId="urn:microsoft.com/office/officeart/2005/8/layout/radial4"/>
    <dgm:cxn modelId="{ED1A68D4-8A99-A94F-93DE-EE9099AF3C0C}" srcId="{01CC0EE0-BBCF-5F46-A549-D90074516917}" destId="{29F764E9-DFDF-9148-BE93-12465496237A}" srcOrd="1" destOrd="0" parTransId="{8A0822FA-8AA9-5447-85B8-4F9EE70BDCAE}" sibTransId="{23BC4BC6-1D42-4247-A60F-8BF029E0E198}"/>
    <dgm:cxn modelId="{93A86FAE-CB8D-C746-8417-EFA812DD7333}" type="presOf" srcId="{A074468F-6544-6C43-8DBD-C621F4ACE78D}" destId="{53D7949D-C916-6049-976D-8BE7DBF3F245}" srcOrd="0" destOrd="0" presId="urn:microsoft.com/office/officeart/2005/8/layout/radial4"/>
    <dgm:cxn modelId="{CE3F27C8-F7DB-E443-A2A6-704CB58DBA17}" srcId="{01CC0EE0-BBCF-5F46-A549-D90074516917}" destId="{A074468F-6544-6C43-8DBD-C621F4ACE78D}" srcOrd="2" destOrd="0" parTransId="{C2412505-5E74-F14C-A577-F032EB862875}" sibTransId="{F2E6F229-F189-1741-BA6F-B77DF49BFD7D}"/>
    <dgm:cxn modelId="{46B2F748-DA77-AB48-8E09-073E9B08F012}" type="presOf" srcId="{BA7F938B-116F-184A-B223-8FE953F875EF}" destId="{88A543B1-BA87-D44D-A9FE-5EF0056E1400}" srcOrd="0" destOrd="0" presId="urn:microsoft.com/office/officeart/2005/8/layout/radial4"/>
    <dgm:cxn modelId="{9E134CA2-0AA5-FC45-9FCC-07207122E219}" type="presOf" srcId="{9851A694-3931-8744-A618-EB8701AE162B}" destId="{F4337197-47BB-CF44-9E0C-57EC35AFCF92}" srcOrd="0" destOrd="0" presId="urn:microsoft.com/office/officeart/2005/8/layout/radial4"/>
    <dgm:cxn modelId="{B9B72222-B718-FF4A-8F48-EE67229FA748}" type="presOf" srcId="{14BA5C07-CD54-314A-9D33-6B7B45EB3090}" destId="{C0AEBBBE-E96C-5A4C-9D2E-EC233428773B}" srcOrd="0" destOrd="0" presId="urn:microsoft.com/office/officeart/2005/8/layout/radial4"/>
    <dgm:cxn modelId="{28980746-B222-D449-8689-E02C536E71CF}" srcId="{01CC0EE0-BBCF-5F46-A549-D90074516917}" destId="{4B936C50-2166-B040-8B61-666346268C8D}" srcOrd="0" destOrd="0" parTransId="{14BA5C07-CD54-314A-9D33-6B7B45EB3090}" sibTransId="{1C6FD350-D20F-DA4D-A103-8E55CFCA167F}"/>
    <dgm:cxn modelId="{E80E49B4-9F1A-6443-90D3-31D2FF3055FC}" type="presOf" srcId="{DAAE91CC-6BBE-F54F-BA0B-A7E5798D3F76}" destId="{1859C36F-349E-264B-BA1A-F44C6EC71B04}" srcOrd="0" destOrd="0" presId="urn:microsoft.com/office/officeart/2005/8/layout/radial4"/>
    <dgm:cxn modelId="{34E64402-B615-FB45-858F-DA31D94460FA}" type="presOf" srcId="{C6988709-C4A4-8845-917E-FA064FC3E18E}" destId="{BB2E6DAD-E696-B441-B49F-FA49F320A6CB}" srcOrd="0" destOrd="0" presId="urn:microsoft.com/office/officeart/2005/8/layout/radial4"/>
    <dgm:cxn modelId="{061AD8B7-6355-D941-A96B-30E4B1CCAB77}" srcId="{2E552CAA-3B6F-B841-B36F-66C3EEBF8115}" destId="{01CC0EE0-BBCF-5F46-A549-D90074516917}" srcOrd="0" destOrd="0" parTransId="{6917FF2E-7E4D-9745-9949-144D1ED90189}" sibTransId="{0BB2BC34-0762-8A42-99F9-ECC872DF1398}"/>
    <dgm:cxn modelId="{F453DE05-5A50-4D45-9091-AE481F4CED2D}" type="presOf" srcId="{29F764E9-DFDF-9148-BE93-12465496237A}" destId="{40EB08B5-C34F-564C-B1ED-6A298E6228BA}" srcOrd="0" destOrd="0" presId="urn:microsoft.com/office/officeart/2005/8/layout/radial4"/>
    <dgm:cxn modelId="{083FF4BF-D916-054F-904F-4D5FB61D8BE3}" type="presOf" srcId="{01CC0EE0-BBCF-5F46-A549-D90074516917}" destId="{C4C64DAC-2F24-D54B-B079-436C0E65EB87}" srcOrd="0" destOrd="0" presId="urn:microsoft.com/office/officeart/2005/8/layout/radial4"/>
    <dgm:cxn modelId="{D8B16467-08E2-DE4F-8DEA-F76C9D39E80F}" type="presParOf" srcId="{4D58C783-F8D8-7B4F-841C-AE69815C50F1}" destId="{C4C64DAC-2F24-D54B-B079-436C0E65EB87}" srcOrd="0" destOrd="0" presId="urn:microsoft.com/office/officeart/2005/8/layout/radial4"/>
    <dgm:cxn modelId="{A52FC67F-A0DA-D14F-8477-1437E4DB71AB}" type="presParOf" srcId="{4D58C783-F8D8-7B4F-841C-AE69815C50F1}" destId="{C0AEBBBE-E96C-5A4C-9D2E-EC233428773B}" srcOrd="1" destOrd="0" presId="urn:microsoft.com/office/officeart/2005/8/layout/radial4"/>
    <dgm:cxn modelId="{9AABEFAB-BCB8-FA47-989C-01CAE9644D12}" type="presParOf" srcId="{4D58C783-F8D8-7B4F-841C-AE69815C50F1}" destId="{EC5F1D7D-3B78-694A-8CF2-E0A29C542903}" srcOrd="2" destOrd="0" presId="urn:microsoft.com/office/officeart/2005/8/layout/radial4"/>
    <dgm:cxn modelId="{A82DF09F-4C4E-4F4D-8D05-1E5F012ECA08}" type="presParOf" srcId="{4D58C783-F8D8-7B4F-841C-AE69815C50F1}" destId="{EA2D6C13-6FD4-F94B-B5C1-BFA2343C6E1F}" srcOrd="3" destOrd="0" presId="urn:microsoft.com/office/officeart/2005/8/layout/radial4"/>
    <dgm:cxn modelId="{449A8415-49DF-0549-B8B8-D6E453CEC22F}" type="presParOf" srcId="{4D58C783-F8D8-7B4F-841C-AE69815C50F1}" destId="{40EB08B5-C34F-564C-B1ED-6A298E6228BA}" srcOrd="4" destOrd="0" presId="urn:microsoft.com/office/officeart/2005/8/layout/radial4"/>
    <dgm:cxn modelId="{BF8FD6D0-2BA6-C948-9A3E-1E8FBF6769CB}" type="presParOf" srcId="{4D58C783-F8D8-7B4F-841C-AE69815C50F1}" destId="{31893348-C2EB-2045-80A8-3B5E99DEB4CA}" srcOrd="5" destOrd="0" presId="urn:microsoft.com/office/officeart/2005/8/layout/radial4"/>
    <dgm:cxn modelId="{66C3F4EA-51DC-2B45-80C7-E2DEABC36A01}" type="presParOf" srcId="{4D58C783-F8D8-7B4F-841C-AE69815C50F1}" destId="{53D7949D-C916-6049-976D-8BE7DBF3F245}" srcOrd="6" destOrd="0" presId="urn:microsoft.com/office/officeart/2005/8/layout/radial4"/>
    <dgm:cxn modelId="{12C5FB43-3FD1-E143-8CDF-887E103DD802}" type="presParOf" srcId="{4D58C783-F8D8-7B4F-841C-AE69815C50F1}" destId="{F4337197-47BB-CF44-9E0C-57EC35AFCF92}" srcOrd="7" destOrd="0" presId="urn:microsoft.com/office/officeart/2005/8/layout/radial4"/>
    <dgm:cxn modelId="{5E2A31F8-61B8-8248-8A83-D979A59F9CD9}" type="presParOf" srcId="{4D58C783-F8D8-7B4F-841C-AE69815C50F1}" destId="{BB2E6DAD-E696-B441-B49F-FA49F320A6CB}" srcOrd="8" destOrd="0" presId="urn:microsoft.com/office/officeart/2005/8/layout/radial4"/>
    <dgm:cxn modelId="{F2ABE35B-7AB9-ED44-87B6-836D04CC1E3A}" type="presParOf" srcId="{4D58C783-F8D8-7B4F-841C-AE69815C50F1}" destId="{1859C36F-349E-264B-BA1A-F44C6EC71B04}" srcOrd="9" destOrd="0" presId="urn:microsoft.com/office/officeart/2005/8/layout/radial4"/>
    <dgm:cxn modelId="{E87A4CA0-A2CB-5B4F-9FC8-41B5FDC8420D}" type="presParOf" srcId="{4D58C783-F8D8-7B4F-841C-AE69815C50F1}" destId="{88A543B1-BA87-D44D-A9FE-5EF0056E140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64DAC-2F24-D54B-B079-436C0E65EB87}">
      <dsp:nvSpPr>
        <dsp:cNvPr id="0" name=""/>
        <dsp:cNvSpPr/>
      </dsp:nvSpPr>
      <dsp:spPr>
        <a:xfrm>
          <a:off x="2784247" y="2735689"/>
          <a:ext cx="1929584" cy="19295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Effective Communication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Principles</a:t>
          </a:r>
          <a:endParaRPr lang="en-US" sz="1500" kern="1200" dirty="0"/>
        </a:p>
      </dsp:txBody>
      <dsp:txXfrm>
        <a:off x="2784247" y="2735689"/>
        <a:ext cx="1929584" cy="1929584"/>
      </dsp:txXfrm>
    </dsp:sp>
    <dsp:sp modelId="{C0AEBBBE-E96C-5A4C-9D2E-EC233428773B}">
      <dsp:nvSpPr>
        <dsp:cNvPr id="0" name=""/>
        <dsp:cNvSpPr/>
      </dsp:nvSpPr>
      <dsp:spPr>
        <a:xfrm rot="10800000">
          <a:off x="917126" y="3425516"/>
          <a:ext cx="1764429" cy="549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5F1D7D-3B78-694A-8CF2-E0A29C542903}">
      <dsp:nvSpPr>
        <dsp:cNvPr id="0" name=""/>
        <dsp:cNvSpPr/>
      </dsp:nvSpPr>
      <dsp:spPr>
        <a:xfrm>
          <a:off x="574" y="2967239"/>
          <a:ext cx="1833104" cy="146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Relevancy</a:t>
          </a:r>
          <a:endParaRPr lang="en-US" sz="2300" kern="1200" dirty="0"/>
        </a:p>
      </dsp:txBody>
      <dsp:txXfrm>
        <a:off x="574" y="2967239"/>
        <a:ext cx="1833104" cy="1466483"/>
      </dsp:txXfrm>
    </dsp:sp>
    <dsp:sp modelId="{EA2D6C13-6FD4-F94B-B5C1-BFA2343C6E1F}">
      <dsp:nvSpPr>
        <dsp:cNvPr id="0" name=""/>
        <dsp:cNvSpPr/>
      </dsp:nvSpPr>
      <dsp:spPr>
        <a:xfrm rot="13500000">
          <a:off x="1488179" y="2046870"/>
          <a:ext cx="1764429" cy="549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B08B5-C34F-564C-B1ED-6A298E6228BA}">
      <dsp:nvSpPr>
        <dsp:cNvPr id="0" name=""/>
        <dsp:cNvSpPr/>
      </dsp:nvSpPr>
      <dsp:spPr>
        <a:xfrm>
          <a:off x="830022" y="964774"/>
          <a:ext cx="1833104" cy="146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Simplicity</a:t>
          </a:r>
          <a:endParaRPr lang="en-US" sz="2300" kern="1200" dirty="0"/>
        </a:p>
      </dsp:txBody>
      <dsp:txXfrm>
        <a:off x="830022" y="964774"/>
        <a:ext cx="1833104" cy="1466483"/>
      </dsp:txXfrm>
    </dsp:sp>
    <dsp:sp modelId="{31893348-C2EB-2045-80A8-3B5E99DEB4CA}">
      <dsp:nvSpPr>
        <dsp:cNvPr id="0" name=""/>
        <dsp:cNvSpPr/>
      </dsp:nvSpPr>
      <dsp:spPr>
        <a:xfrm rot="16200000">
          <a:off x="2866825" y="1475817"/>
          <a:ext cx="1764429" cy="549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D7949D-C916-6049-976D-8BE7DBF3F245}">
      <dsp:nvSpPr>
        <dsp:cNvPr id="0" name=""/>
        <dsp:cNvSpPr/>
      </dsp:nvSpPr>
      <dsp:spPr>
        <a:xfrm>
          <a:off x="2832487" y="135326"/>
          <a:ext cx="1833104" cy="146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Organization</a:t>
          </a:r>
          <a:endParaRPr lang="en-US" sz="2300" kern="1200" dirty="0"/>
        </a:p>
      </dsp:txBody>
      <dsp:txXfrm>
        <a:off x="2832487" y="135326"/>
        <a:ext cx="1833104" cy="1466483"/>
      </dsp:txXfrm>
    </dsp:sp>
    <dsp:sp modelId="{F4337197-47BB-CF44-9E0C-57EC35AFCF92}">
      <dsp:nvSpPr>
        <dsp:cNvPr id="0" name=""/>
        <dsp:cNvSpPr/>
      </dsp:nvSpPr>
      <dsp:spPr>
        <a:xfrm rot="18900000">
          <a:off x="4245470" y="2046870"/>
          <a:ext cx="1764429" cy="549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2E6DAD-E696-B441-B49F-FA49F320A6CB}">
      <dsp:nvSpPr>
        <dsp:cNvPr id="0" name=""/>
        <dsp:cNvSpPr/>
      </dsp:nvSpPr>
      <dsp:spPr>
        <a:xfrm>
          <a:off x="4834952" y="964774"/>
          <a:ext cx="1833104" cy="146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Repetition</a:t>
          </a:r>
        </a:p>
      </dsp:txBody>
      <dsp:txXfrm>
        <a:off x="4834952" y="964774"/>
        <a:ext cx="1833104" cy="1466483"/>
      </dsp:txXfrm>
    </dsp:sp>
    <dsp:sp modelId="{1859C36F-349E-264B-BA1A-F44C6EC71B04}">
      <dsp:nvSpPr>
        <dsp:cNvPr id="0" name=""/>
        <dsp:cNvSpPr/>
      </dsp:nvSpPr>
      <dsp:spPr>
        <a:xfrm>
          <a:off x="4816523" y="3425516"/>
          <a:ext cx="1764429" cy="549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543B1-BA87-D44D-A9FE-5EF0056E1400}">
      <dsp:nvSpPr>
        <dsp:cNvPr id="0" name=""/>
        <dsp:cNvSpPr/>
      </dsp:nvSpPr>
      <dsp:spPr>
        <a:xfrm>
          <a:off x="5664401" y="2967239"/>
          <a:ext cx="1833104" cy="146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</a:t>
          </a:r>
        </a:p>
      </dsp:txBody>
      <dsp:txXfrm>
        <a:off x="5664401" y="2967239"/>
        <a:ext cx="1833104" cy="1466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12/17/2010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657225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Effective Business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470021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608BOL</a:t>
            </a:r>
            <a:r>
              <a:rPr lang="en-US" dirty="0" smtClean="0"/>
              <a:t>: Managing Engineering Professionals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Professor: Dr. Mark Rajai</a:t>
            </a:r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800" dirty="0" smtClean="0"/>
              <a:t>Fall 2010</a:t>
            </a:r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578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Effective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Identify audience and their </a:t>
            </a:r>
            <a:r>
              <a:rPr lang="en-US" sz="2800" dirty="0" smtClean="0"/>
              <a:t>needs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Different people require different approaches to persuade.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E.g., females vs. top executives vs. foreigners.</a:t>
            </a:r>
          </a:p>
          <a:p>
            <a:pPr lvl="1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Develop the purpose of </a:t>
            </a:r>
            <a:r>
              <a:rPr lang="en-US" sz="2800" dirty="0" smtClean="0"/>
              <a:t>presentation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It gives coherence and direction to the focus of the presentation.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It should be crisp and clear in order identify further discussion points of the presentation.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00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Preparing Effective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Create a thorough outline: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It serves a road map to deliver an effective presentation.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It portrays the major points. 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Anticipate challenges and questions: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Audience can be critical to the presenter’s ideas.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Prepare for the Q &amp; A section by referring to the outline and specifying the points the audience will not expect.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Preparing Effective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Rehearse:</a:t>
            </a:r>
          </a:p>
          <a:p>
            <a:pPr>
              <a:buNone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Presentation is often timed (e.g. 10 – 15 min.)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Deliver the presentation to yourself, a camera, or a group of friends.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Address any arising mistakes before the actual presentation is delivered.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That ensures the optimal feedback from the audience.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Dressing to present: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The appearance of the presenter tells a lot him/her.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 general rule: dress in standard business professional grab.</a:t>
            </a:r>
          </a:p>
          <a:p>
            <a:pPr lvl="1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Posture, body language, and facial gestures: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Not looking at the audience in the eye indicates a lack of confidence.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That may generate doubts about your message.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Stand straight, make periodical eye contact with the audience.</a:t>
            </a:r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4158899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Face-to-face communication is not always feasible.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Technology enables real-time communication globally.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Email is a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 communication tool.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Failing to communicate effectively using email is a pitfall of of professionalism in today’s business life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 descr="Email_Icon_by_bisiobis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5709" y="2538620"/>
            <a:ext cx="3388865" cy="33888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Effective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/>
              <a:t>Capitalize on the subject line: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make the subject eye-catching and easy to spot in the inbox.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Use keywords like “Urgent” to prompt faster response.</a:t>
            </a:r>
          </a:p>
          <a:p>
            <a:pPr lvl="1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Use professional font, size, and color:</a:t>
            </a:r>
            <a:endParaRPr lang="en-US" sz="2600" dirty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It must be easy to read for anyone.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A rule of thumb: </a:t>
            </a:r>
          </a:p>
          <a:p>
            <a:pPr lvl="2"/>
            <a:r>
              <a:rPr lang="en-US" sz="1900" dirty="0" smtClean="0"/>
              <a:t>Font: Times Roman</a:t>
            </a:r>
          </a:p>
          <a:p>
            <a:pPr lvl="2"/>
            <a:r>
              <a:rPr lang="en-US" sz="1900" dirty="0" smtClean="0"/>
              <a:t>Color: Black.</a:t>
            </a:r>
          </a:p>
          <a:p>
            <a:pPr lvl="2"/>
            <a:r>
              <a:rPr lang="en-US" sz="1900" dirty="0" smtClean="0"/>
              <a:t>Size: 12.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Effective </a:t>
            </a:r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Be concise: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900" dirty="0" smtClean="0"/>
              <a:t>Business professionals a re very busy people.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dirty="0" smtClean="0"/>
              <a:t>They tend to scan emails, not read them.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Sending several messages in a single email: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Some </a:t>
            </a:r>
            <a:r>
              <a:rPr lang="en-US" sz="2000" dirty="0"/>
              <a:t>managers mistakenly send emails containing several important messages within </a:t>
            </a:r>
            <a:r>
              <a:rPr lang="en-US" sz="2000" dirty="0" smtClean="0"/>
              <a:t>a single email.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It creates a burden on the receiver.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4552"/>
            <a:ext cx="7498080" cy="197120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/>
              <a:t>it is </a:t>
            </a:r>
            <a:r>
              <a:rPr lang="en-US" sz="2400" dirty="0" smtClean="0"/>
              <a:t>common </a:t>
            </a:r>
            <a:r>
              <a:rPr lang="en-US" sz="2400" dirty="0"/>
              <a:t>to attend at least one meeting on a daily </a:t>
            </a:r>
            <a:r>
              <a:rPr lang="en-US" sz="2400" dirty="0" smtClean="0"/>
              <a:t>basis.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Purposes of meetings differ.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Meetings foster team work.</a:t>
            </a:r>
            <a:endParaRPr lang="en-US" sz="2400" dirty="0"/>
          </a:p>
        </p:txBody>
      </p:sp>
      <p:pic>
        <p:nvPicPr>
          <p:cNvPr id="4" name="Picture 3" descr="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673" y="3457236"/>
            <a:ext cx="4698201" cy="31321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Effective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Identify the purpose of the meeting: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objective of the meeting must understood by all attendants.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Create an agenda to facilitate the meeting: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agenda serves as a roadmap to drive the meeting toward achieving its goal.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objective is broken down into small issues to discuss by the participants.</a:t>
            </a:r>
            <a:endParaRPr lang="en-US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Conducting Effective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Sample meeting agenda:</a:t>
            </a:r>
          </a:p>
          <a:p>
            <a:pPr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sz="3000" dirty="0">
                <a:solidFill>
                  <a:srgbClr val="C00000"/>
                </a:solidFill>
              </a:rPr>
              <a:t>Introduction: </a:t>
            </a:r>
            <a:r>
              <a:rPr lang="en-US" sz="2000" i="1" dirty="0"/>
              <a:t>Discuss purpose of meeting (whether to invest in solar power)</a:t>
            </a:r>
          </a:p>
          <a:p>
            <a:pPr marL="916686" lvl="1" indent="-514350">
              <a:buFont typeface="Wingdings" pitchFamily="2" charset="2"/>
              <a:buChar char="v"/>
            </a:pPr>
            <a:endParaRPr lang="en-US" sz="2400" dirty="0" smtClean="0"/>
          </a:p>
          <a:p>
            <a:pPr marL="916686" lvl="1" indent="-514350">
              <a:buFont typeface="Wingdings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dirty="0"/>
              <a:t>Reasons why to pursue solar power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sz="2000" dirty="0"/>
              <a:t>Tax breaks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sz="2000" dirty="0"/>
              <a:t>Good for the </a:t>
            </a:r>
            <a:r>
              <a:rPr lang="en-US" sz="2000" dirty="0" smtClean="0"/>
              <a:t>community</a:t>
            </a:r>
          </a:p>
          <a:p>
            <a:pPr marL="1115568" lvl="2" indent="-457200">
              <a:buNone/>
            </a:pPr>
            <a:endParaRPr lang="en-US" sz="2000" dirty="0"/>
          </a:p>
          <a:p>
            <a:pPr marL="916686" lvl="1" indent="-514350">
              <a:buFont typeface="Wingdings" pitchFamily="2" charset="2"/>
              <a:buChar char="v"/>
            </a:pPr>
            <a:r>
              <a:rPr lang="en-US" sz="2400" dirty="0"/>
              <a:t>Reasons why not to pursue solar power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sz="2000" dirty="0"/>
              <a:t>Untested technology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sz="2000" dirty="0" smtClean="0"/>
              <a:t>Expensive</a:t>
            </a:r>
          </a:p>
          <a:p>
            <a:pPr marL="1115568" lvl="2" indent="-457200">
              <a:buNone/>
            </a:pPr>
            <a:endParaRPr lang="en-US" sz="2000" dirty="0"/>
          </a:p>
          <a:p>
            <a:pPr marL="916686" lvl="1" indent="-514350">
              <a:buFont typeface="Wingdings" pitchFamily="2" charset="2"/>
              <a:buChar char="v"/>
            </a:pPr>
            <a:r>
              <a:rPr lang="en-US" sz="2400" dirty="0"/>
              <a:t>Open floor discussion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The Communication Process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Definition and Overview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Communication Process Flowchart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Effective </a:t>
            </a:r>
            <a:r>
              <a:rPr lang="en-US" sz="2400" dirty="0"/>
              <a:t>Communication</a:t>
            </a:r>
            <a:r>
              <a:rPr lang="en-US" sz="2400" dirty="0" smtClean="0"/>
              <a:t> Principles.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Communication For Women vs. Men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Presentations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Preparing Effective Presentation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Delivering Effective Presentation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Email &amp; Writing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Writing Effective Email</a:t>
            </a:r>
          </a:p>
          <a:p>
            <a:pPr lvl="1">
              <a:buFont typeface="Wingdings" pitchFamily="2" charset="2"/>
              <a:buChar char="Ø"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Meetings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US" sz="2600" dirty="0" smtClean="0"/>
              <a:t>Conducting Effective Meeting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Summary</a:t>
            </a:r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41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Conducting Effective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Introduce the purpose of the meeting: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Handout a copy of the meeting agenda to each participants.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It helps keep the participants focused during the meeting.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Encourage participants to share ideas: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E.g., say “I value your input.”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It makes staff members feel appreciated.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Facilitates achieving the meeting’s objective.</a:t>
            </a:r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3911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Communicating effectively is an indispensible factor for success in personal and professional lives.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Communication involves one or more sender of a message, and one or more receiver.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This research paper explores the ways in which a person can practice communication effectively.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Effective communication means delivering and receiving information with other people to achieve an objective successfully. </a:t>
            </a:r>
            <a:endParaRPr lang="ar-SA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6" name="Content Placeholder 5" descr="faq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 l="-32882" r="-32882"/>
          <a:stretch>
            <a:fillRect/>
          </a:stretch>
        </p:blipFill>
        <p:spPr>
          <a:xfrm>
            <a:off x="1435100" y="1447800"/>
            <a:ext cx="7499350" cy="4800600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4947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Q: What is Communication?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A: The </a:t>
            </a:r>
            <a:r>
              <a:rPr lang="en-US" sz="2400" dirty="0"/>
              <a:t>transfer and exchange of information and understanding from one person to another through meaningful </a:t>
            </a:r>
            <a:r>
              <a:rPr lang="en-US" sz="2400" dirty="0" smtClean="0"/>
              <a:t>symbols.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The comm. process consists of :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Sender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Receiver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Message</a:t>
            </a:r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5734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Comm. Process Flowchart</a:t>
            </a:r>
            <a:endParaRPr lang="en-US" dirty="0"/>
          </a:p>
        </p:txBody>
      </p:sp>
      <p:pic>
        <p:nvPicPr>
          <p:cNvPr id="4" name="Content Placeholder 3" descr="screen-capture-9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 l="-12836" r="-12836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1820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for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Effective communication enables managers to effectively: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Plan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Organize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Lead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Control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3661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Effective Communication Principles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75776897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630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Communication for Women vs. Men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143310811"/>
              </p:ext>
            </p:extLst>
          </p:nvPr>
        </p:nvGraphicFramePr>
        <p:xfrm>
          <a:off x="1435100" y="2178514"/>
          <a:ext cx="7499350" cy="428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714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Women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Men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Apologize Even they did nothing wrong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Avoid apologies</a:t>
                      </a:r>
                    </a:p>
                  </a:txBody>
                  <a:tcPr marL="68580" marR="68580" marT="0" marB="0"/>
                </a:tc>
              </a:tr>
              <a:tr h="71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Accept blames to smooth tense situations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Ignore blames and place it elsewhere</a:t>
                      </a:r>
                    </a:p>
                  </a:txBody>
                  <a:tcPr marL="68580" marR="68580" marT="0" marB="0"/>
                </a:tc>
              </a:tr>
              <a:tr h="71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Criticize indirectly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Criticize directly</a:t>
                      </a:r>
                    </a:p>
                  </a:txBody>
                  <a:tcPr marL="68580" marR="68580" marT="0" marB="0"/>
                </a:tc>
              </a:tr>
              <a:tr h="71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Use soft voice to persuade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Speak loudly to gain attention and control</a:t>
                      </a:r>
                    </a:p>
                  </a:txBody>
                  <a:tcPr marL="68580" marR="68580" marT="0" marB="0"/>
                </a:tc>
              </a:tr>
              <a:tr h="71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Thank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Avoid thanking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3980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Presentations &amp; Public Speaking</a:t>
            </a:r>
            <a:endParaRPr lang="en-US" dirty="0"/>
          </a:p>
        </p:txBody>
      </p:sp>
      <p:pic>
        <p:nvPicPr>
          <p:cNvPr id="4" name="Content Placeholder 3" descr="Presentation main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 l="5501" r="550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582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two-step process: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Prepare: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Identify audience and their needs.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Develop the purpose of presentation.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Create a thorough outline.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Anticipate questions and challenges.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Rehearse.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Deliver: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Dress up.</a:t>
            </a:r>
          </a:p>
          <a:p>
            <a:pPr marL="1115568" lvl="2" indent="-457200">
              <a:buFont typeface="Wingdings" pitchFamily="2" charset="2"/>
              <a:buChar char="ü"/>
            </a:pPr>
            <a:r>
              <a:rPr lang="en-US" dirty="0" smtClean="0"/>
              <a:t>Posture, body language, and facial gestures.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29030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5194</TotalTime>
  <Words>877</Words>
  <Application>Microsoft Office PowerPoint</Application>
  <PresentationFormat>عرض على الشاشة (3:4)‏</PresentationFormat>
  <Paragraphs>201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Solstice</vt:lpstr>
      <vt:lpstr>Effective Business Communication</vt:lpstr>
      <vt:lpstr>Agenda</vt:lpstr>
      <vt:lpstr>The Communication Process</vt:lpstr>
      <vt:lpstr>The Comm. Process Flowchart</vt:lpstr>
      <vt:lpstr>Communication for Managers</vt:lpstr>
      <vt:lpstr>Effective Communication Principles</vt:lpstr>
      <vt:lpstr>Communication for Women vs. Men</vt:lpstr>
      <vt:lpstr>Presentations &amp; Public Speaking</vt:lpstr>
      <vt:lpstr>Effective Presentation</vt:lpstr>
      <vt:lpstr>Preparing Effective Presentation</vt:lpstr>
      <vt:lpstr>Preparing Effective Presentation</vt:lpstr>
      <vt:lpstr>Preparing Effective Presentation</vt:lpstr>
      <vt:lpstr>Delivering Presentation</vt:lpstr>
      <vt:lpstr>Email and Writing</vt:lpstr>
      <vt:lpstr>Writing Effective Email</vt:lpstr>
      <vt:lpstr>Writing Effective Email</vt:lpstr>
      <vt:lpstr>Meetings</vt:lpstr>
      <vt:lpstr>Conducting Effective Meetings</vt:lpstr>
      <vt:lpstr>Conducting Effective Meetings</vt:lpstr>
      <vt:lpstr>Conducting Effective Meetings</vt:lpstr>
      <vt:lpstr>Summary </vt:lpstr>
      <vt:lpstr>Thank You!</vt:lpstr>
    </vt:vector>
  </TitlesOfParts>
  <Company>CSUN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Business Communication</dc:title>
  <dc:creator>Mohammad Alabdullatif</dc:creator>
  <cp:lastModifiedBy>jeje</cp:lastModifiedBy>
  <cp:revision>57</cp:revision>
  <dcterms:created xsi:type="dcterms:W3CDTF">2010-12-07T22:10:10Z</dcterms:created>
  <dcterms:modified xsi:type="dcterms:W3CDTF">2010-12-17T22:33:47Z</dcterms:modified>
</cp:coreProperties>
</file>