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autoAdjust="0"/>
    <p:restoredTop sz="94622" autoAdjust="0"/>
  </p:normalViewPr>
  <p:slideViewPr>
    <p:cSldViewPr>
      <p:cViewPr varScale="1">
        <p:scale>
          <a:sx n="84" d="100"/>
          <a:sy n="84" d="100"/>
        </p:scale>
        <p:origin x="-1800"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8F9C3564-A2A3-4FD9-B30B-7924405FF768}" type="datetimeFigureOut">
              <a:rPr lang="en-US" smtClean="0"/>
              <a:pPr/>
              <a:t>10/20/10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EB68DBA-F97E-4B84-9923-17577F9D3609}"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9C3564-A2A3-4FD9-B30B-7924405FF768}" type="datetimeFigureOut">
              <a:rPr lang="en-US" smtClean="0"/>
              <a:pPr/>
              <a:t>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68DBA-F97E-4B84-9923-17577F9D3609}"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9C3564-A2A3-4FD9-B30B-7924405FF768}" type="datetimeFigureOut">
              <a:rPr lang="en-US" smtClean="0"/>
              <a:pPr/>
              <a:t>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68DBA-F97E-4B84-9923-17577F9D3609}"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9C3564-A2A3-4FD9-B30B-7924405FF768}" type="datetimeFigureOut">
              <a:rPr lang="en-US" smtClean="0"/>
              <a:pPr/>
              <a:t>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68DBA-F97E-4B84-9923-17577F9D3609}"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9C3564-A2A3-4FD9-B30B-7924405FF768}" type="datetimeFigureOut">
              <a:rPr lang="en-US" smtClean="0"/>
              <a:pPr/>
              <a:t>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68DBA-F97E-4B84-9923-17577F9D360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F9C3564-A2A3-4FD9-B30B-7924405FF768}" type="datetimeFigureOut">
              <a:rPr lang="en-US" smtClean="0"/>
              <a:pPr/>
              <a:t>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68DBA-F97E-4B84-9923-17577F9D3609}"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9C3564-A2A3-4FD9-B30B-7924405FF768}" type="datetimeFigureOut">
              <a:rPr lang="en-US" smtClean="0"/>
              <a:pPr/>
              <a:t>10/20/10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B68DBA-F97E-4B84-9923-17577F9D3609}"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F9C3564-A2A3-4FD9-B30B-7924405FF768}" type="datetimeFigureOut">
              <a:rPr lang="en-US" smtClean="0"/>
              <a:pPr/>
              <a:t>10/20/10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B68DBA-F97E-4B84-9923-17577F9D3609}"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9C3564-A2A3-4FD9-B30B-7924405FF768}" type="datetimeFigureOut">
              <a:rPr lang="en-US" smtClean="0"/>
              <a:pPr/>
              <a:t>10/20/10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B68DBA-F97E-4B84-9923-17577F9D36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9C3564-A2A3-4FD9-B30B-7924405FF768}" type="datetimeFigureOut">
              <a:rPr lang="en-US" smtClean="0"/>
              <a:pPr/>
              <a:t>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68DBA-F97E-4B84-9923-17577F9D36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9C3564-A2A3-4FD9-B30B-7924405FF768}" type="datetimeFigureOut">
              <a:rPr lang="en-US" smtClean="0"/>
              <a:pPr/>
              <a:t>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68DBA-F97E-4B84-9923-17577F9D36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8F9C3564-A2A3-4FD9-B30B-7924405FF768}" type="datetimeFigureOut">
              <a:rPr lang="en-US" smtClean="0"/>
              <a:pPr/>
              <a:t>10/20/10</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EB68DBA-F97E-4B84-9923-17577F9D36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3341" y="1387737"/>
            <a:ext cx="6777318" cy="1812664"/>
          </a:xfrm>
        </p:spPr>
        <p:txBody>
          <a:bodyPr>
            <a:normAutofit fontScale="90000"/>
          </a:bodyPr>
          <a:lstStyle/>
          <a:p>
            <a:r>
              <a:rPr lang="en-US" sz="7200" dirty="0"/>
              <a:t>Managing Personal Stress</a:t>
            </a:r>
          </a:p>
        </p:txBody>
      </p:sp>
      <p:sp>
        <p:nvSpPr>
          <p:cNvPr id="4" name="Subtitle 3"/>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01446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133601"/>
            <a:ext cx="7745505" cy="3992562"/>
          </a:xfrm>
        </p:spPr>
        <p:txBody>
          <a:bodyPr>
            <a:normAutofit fontScale="92500"/>
          </a:bodyPr>
          <a:lstStyle/>
          <a:p>
            <a:r>
              <a:rPr lang="en-US" b="1" dirty="0" smtClean="0">
                <a:solidFill>
                  <a:schemeClr val="accent2">
                    <a:lumMod val="75000"/>
                  </a:schemeClr>
                </a:solidFill>
              </a:rPr>
              <a:t>There are 20 different techniques- hereunder we list some important ones:</a:t>
            </a:r>
          </a:p>
          <a:p>
            <a:pPr marL="0" indent="0">
              <a:buNone/>
            </a:pPr>
            <a:endParaRPr lang="en-US" dirty="0" smtClean="0"/>
          </a:p>
          <a:p>
            <a:pPr marL="457200" indent="-457200">
              <a:buFont typeface="+mj-lt"/>
              <a:buAutoNum type="arabicPeriod"/>
            </a:pPr>
            <a:r>
              <a:rPr lang="en-US" sz="2000" i="1" dirty="0" smtClean="0"/>
              <a:t>Selective Reading- </a:t>
            </a:r>
            <a:r>
              <a:rPr lang="en-US" sz="2000" dirty="0" smtClean="0"/>
              <a:t>for people who have too much to read.</a:t>
            </a:r>
          </a:p>
          <a:p>
            <a:pPr marL="457200" indent="-457200">
              <a:buFont typeface="+mj-lt"/>
              <a:buAutoNum type="arabicPeriod"/>
            </a:pPr>
            <a:r>
              <a:rPr lang="en-US" sz="2000" i="1" dirty="0" smtClean="0"/>
              <a:t>Being organized- </a:t>
            </a:r>
            <a:r>
              <a:rPr lang="en-US" sz="2000" dirty="0" smtClean="0"/>
              <a:t>by making a list.</a:t>
            </a:r>
          </a:p>
          <a:p>
            <a:pPr marL="457200" indent="-457200">
              <a:buFont typeface="+mj-lt"/>
              <a:buAutoNum type="arabicPeriod"/>
            </a:pPr>
            <a:r>
              <a:rPr lang="en-US" sz="2000" i="1" dirty="0" smtClean="0"/>
              <a:t>Creating priorities </a:t>
            </a:r>
            <a:r>
              <a:rPr lang="en-US" sz="2000" dirty="0" smtClean="0"/>
              <a:t>for tasks.</a:t>
            </a:r>
          </a:p>
          <a:p>
            <a:pPr marL="457200" indent="-457200">
              <a:buFont typeface="+mj-lt"/>
              <a:buAutoNum type="arabicPeriod"/>
            </a:pPr>
            <a:r>
              <a:rPr lang="en-US" sz="2000" i="1" dirty="0" smtClean="0"/>
              <a:t>Multi-tasking</a:t>
            </a:r>
            <a:r>
              <a:rPr lang="en-US" sz="2000" dirty="0" smtClean="0"/>
              <a:t>: doing several unimportant works at the same time, while focusing on </a:t>
            </a:r>
            <a:r>
              <a:rPr lang="en-US" sz="2000" u="sng" dirty="0" smtClean="0"/>
              <a:t>ONE</a:t>
            </a:r>
            <a:r>
              <a:rPr lang="en-US" sz="2000" dirty="0" smtClean="0"/>
              <a:t> important task.</a:t>
            </a:r>
          </a:p>
          <a:p>
            <a:pPr marL="457200" indent="-457200">
              <a:buFont typeface="+mj-lt"/>
              <a:buAutoNum type="arabicPeriod"/>
            </a:pPr>
            <a:r>
              <a:rPr lang="en-US" sz="2000" i="1" dirty="0" smtClean="0"/>
              <a:t>Dividing large projects </a:t>
            </a:r>
            <a:r>
              <a:rPr lang="en-US" sz="2000" dirty="0" smtClean="0"/>
              <a:t>in small parts to avoid feeling overwhelmed. </a:t>
            </a:r>
          </a:p>
          <a:p>
            <a:pPr marL="457200" indent="-457200">
              <a:buFont typeface="+mj-lt"/>
              <a:buAutoNum type="arabicPeriod"/>
            </a:pPr>
            <a:r>
              <a:rPr lang="en-US" sz="2000" i="1" dirty="0" smtClean="0"/>
              <a:t>Setting deadlines </a:t>
            </a:r>
            <a:r>
              <a:rPr lang="en-US" sz="2000" dirty="0" smtClean="0"/>
              <a:t>for oneself to achieve goals big or small efficiently.</a:t>
            </a:r>
          </a:p>
          <a:p>
            <a:pPr marL="457200" indent="-457200">
              <a:buFont typeface="+mj-lt"/>
              <a:buAutoNum type="arabicPeriod"/>
            </a:pPr>
            <a:r>
              <a:rPr lang="en-US" sz="2000" dirty="0" smtClean="0"/>
              <a:t>Not to stress on one “Thing” continuously. </a:t>
            </a:r>
            <a:endParaRPr lang="en-US" dirty="0"/>
          </a:p>
        </p:txBody>
      </p:sp>
      <p:sp>
        <p:nvSpPr>
          <p:cNvPr id="3" name="Title 2"/>
          <p:cNvSpPr>
            <a:spLocks noGrp="1"/>
          </p:cNvSpPr>
          <p:nvPr>
            <p:ph type="title"/>
          </p:nvPr>
        </p:nvSpPr>
        <p:spPr>
          <a:xfrm>
            <a:off x="688490" y="570156"/>
            <a:ext cx="7756263" cy="877644"/>
          </a:xfrm>
        </p:spPr>
        <p:txBody>
          <a:bodyPr/>
          <a:lstStyle/>
          <a:p>
            <a:r>
              <a:rPr lang="en-US" sz="2800" dirty="0" smtClean="0"/>
              <a:t>Efficient time management techniques for workers</a:t>
            </a:r>
            <a:endParaRPr lang="en-US" sz="2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83271504"/>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There are about 20 suggestion- some are listed as the following</a:t>
            </a:r>
            <a:r>
              <a:rPr lang="en-US" sz="2000" dirty="0" smtClean="0"/>
              <a:t>:</a:t>
            </a:r>
          </a:p>
          <a:p>
            <a:pPr>
              <a:buNone/>
            </a:pPr>
            <a:endParaRPr lang="en-US" sz="2000" dirty="0" smtClean="0"/>
          </a:p>
          <a:p>
            <a:r>
              <a:rPr lang="en-US" dirty="0" smtClean="0"/>
              <a:t>1</a:t>
            </a:r>
            <a:r>
              <a:rPr lang="en-US" dirty="0" smtClean="0"/>
              <a:t>- holding short meetings at the subordinates' offices- to keep them on alert.</a:t>
            </a:r>
          </a:p>
          <a:p>
            <a:r>
              <a:rPr lang="en-US" dirty="0" smtClean="0"/>
              <a:t>2- delegating smaller tasks to others.</a:t>
            </a:r>
          </a:p>
          <a:p>
            <a:r>
              <a:rPr lang="en-US" dirty="0" smtClean="0"/>
              <a:t>3- important to start meetings on time.</a:t>
            </a:r>
          </a:p>
          <a:p>
            <a:r>
              <a:rPr lang="en-US" dirty="0" smtClean="0"/>
              <a:t>4-each meeting has to be within a time limit.</a:t>
            </a:r>
          </a:p>
          <a:p>
            <a:r>
              <a:rPr lang="en-US" dirty="0" smtClean="0"/>
              <a:t>5-having a quite place to work- where interruptions are absent.</a:t>
            </a:r>
          </a:p>
          <a:p>
            <a:endParaRPr lang="en-US" dirty="0"/>
          </a:p>
        </p:txBody>
      </p:sp>
      <p:sp>
        <p:nvSpPr>
          <p:cNvPr id="3" name="Title 2"/>
          <p:cNvSpPr>
            <a:spLocks noGrp="1"/>
          </p:cNvSpPr>
          <p:nvPr>
            <p:ph type="title"/>
          </p:nvPr>
        </p:nvSpPr>
        <p:spPr>
          <a:xfrm>
            <a:off x="609600" y="609600"/>
            <a:ext cx="7756263" cy="762000"/>
          </a:xfrm>
        </p:spPr>
        <p:txBody>
          <a:bodyPr/>
          <a:lstStyle/>
          <a:p>
            <a:r>
              <a:rPr lang="en-US" sz="3600" u="sng" dirty="0" smtClean="0"/>
              <a:t>Time management efficiency for managers</a:t>
            </a:r>
            <a:r>
              <a:rPr lang="en-US" u="sng" dirty="0" smtClean="0"/>
              <a:t>:</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3119765"/>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600200"/>
            <a:ext cx="7745505" cy="3877815"/>
          </a:xfrm>
        </p:spPr>
        <p:txBody>
          <a:bodyPr/>
          <a:lstStyle/>
          <a:p>
            <a:pPr>
              <a:buNone/>
            </a:pPr>
            <a:endParaRPr lang="en-US" dirty="0" smtClean="0"/>
          </a:p>
          <a:p>
            <a:r>
              <a:rPr lang="en-US" sz="3200" dirty="0" smtClean="0"/>
              <a:t>Very </a:t>
            </a:r>
            <a:r>
              <a:rPr lang="en-US" sz="3200" dirty="0" smtClean="0"/>
              <a:t>important to create a small community of workers.( small group helps people to bond and work towards a common goal)</a:t>
            </a:r>
          </a:p>
          <a:p>
            <a:endParaRPr lang="en-US" dirty="0"/>
          </a:p>
        </p:txBody>
      </p:sp>
      <p:sp>
        <p:nvSpPr>
          <p:cNvPr id="3" name="Title 2"/>
          <p:cNvSpPr>
            <a:spLocks noGrp="1"/>
          </p:cNvSpPr>
          <p:nvPr>
            <p:ph type="title"/>
          </p:nvPr>
        </p:nvSpPr>
        <p:spPr>
          <a:xfrm>
            <a:off x="688490" y="1066800"/>
            <a:ext cx="7756263" cy="557606"/>
          </a:xfrm>
        </p:spPr>
        <p:txBody>
          <a:bodyPr/>
          <a:lstStyle/>
          <a:p>
            <a:r>
              <a:rPr lang="en-US" sz="3200" dirty="0" smtClean="0"/>
              <a:t>Collaboration to avoid unpleasant environment:</a:t>
            </a:r>
            <a:r>
              <a:rPr lang="en-US" dirty="0" smtClean="0"/>
              <a:t/>
            </a:r>
            <a:br>
              <a:rPr lang="en-US" dirty="0" smtClean="0"/>
            </a:br>
            <a:endParaRPr lang="en-US" dirty="0"/>
          </a:p>
        </p:txBody>
      </p:sp>
      <p:pic>
        <p:nvPicPr>
          <p:cNvPr id="4" name="Picture 3" descr="fahad2.jpg"/>
          <p:cNvPicPr>
            <a:picLocks noChangeAspect="1"/>
          </p:cNvPicPr>
          <p:nvPr/>
        </p:nvPicPr>
        <p:blipFill>
          <a:blip r:embed="rId2"/>
          <a:stretch>
            <a:fillRect/>
          </a:stretch>
        </p:blipFill>
        <p:spPr>
          <a:xfrm>
            <a:off x="4267200" y="4038600"/>
            <a:ext cx="4197350" cy="219075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8844998"/>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accent2">
                    <a:lumMod val="75000"/>
                  </a:schemeClr>
                </a:solidFill>
              </a:rPr>
              <a:t>Creating a good interaction with co-workers and this is achieved by</a:t>
            </a:r>
            <a:r>
              <a:rPr lang="en-US" dirty="0" smtClean="0">
                <a:solidFill>
                  <a:schemeClr val="accent2">
                    <a:lumMod val="75000"/>
                  </a:schemeClr>
                </a:solidFill>
              </a:rPr>
              <a:t>:</a:t>
            </a:r>
            <a:r>
              <a:rPr lang="en-US" dirty="0" smtClean="0"/>
              <a:t/>
            </a:r>
            <a:br>
              <a:rPr lang="en-US" dirty="0" smtClean="0"/>
            </a:br>
            <a:endParaRPr lang="en-US" dirty="0" smtClean="0"/>
          </a:p>
          <a:p>
            <a:r>
              <a:rPr lang="en-US" dirty="0" smtClean="0"/>
              <a:t>H</a:t>
            </a:r>
            <a:r>
              <a:rPr lang="en-US" dirty="0" smtClean="0"/>
              <a:t>aving </a:t>
            </a:r>
            <a:r>
              <a:rPr lang="en-US" dirty="0" smtClean="0"/>
              <a:t>a good perception of other people's characters and personalities.</a:t>
            </a:r>
            <a:endParaRPr lang="en-US" dirty="0" smtClean="0"/>
          </a:p>
          <a:p>
            <a:r>
              <a:rPr lang="en-US" dirty="0" smtClean="0"/>
              <a:t>U</a:t>
            </a:r>
            <a:r>
              <a:rPr lang="en-US" dirty="0" smtClean="0"/>
              <a:t>nderstand </a:t>
            </a:r>
            <a:r>
              <a:rPr lang="en-US" dirty="0" smtClean="0"/>
              <a:t>other people's emotional state.</a:t>
            </a:r>
            <a:endParaRPr lang="en-US" dirty="0" smtClean="0"/>
          </a:p>
          <a:p>
            <a:r>
              <a:rPr lang="en-US" dirty="0" smtClean="0"/>
              <a:t>H</a:t>
            </a:r>
            <a:r>
              <a:rPr lang="en-US" dirty="0" smtClean="0"/>
              <a:t>aving </a:t>
            </a:r>
            <a:r>
              <a:rPr lang="en-US" dirty="0" smtClean="0"/>
              <a:t>social graces.</a:t>
            </a:r>
            <a:endParaRPr lang="en-US" dirty="0" smtClean="0"/>
          </a:p>
          <a:p>
            <a:r>
              <a:rPr lang="en-US" dirty="0" smtClean="0"/>
              <a:t>A</a:t>
            </a:r>
            <a:r>
              <a:rPr lang="en-US" dirty="0" smtClean="0"/>
              <a:t>bility </a:t>
            </a:r>
            <a:r>
              <a:rPr lang="en-US" dirty="0" smtClean="0"/>
              <a:t>to resolve inter-personal problems.</a:t>
            </a:r>
          </a:p>
          <a:p>
            <a:endParaRPr lang="en-US" dirty="0"/>
          </a:p>
        </p:txBody>
      </p:sp>
      <p:sp>
        <p:nvSpPr>
          <p:cNvPr id="3" name="Title 2"/>
          <p:cNvSpPr>
            <a:spLocks noGrp="1"/>
          </p:cNvSpPr>
          <p:nvPr>
            <p:ph type="title"/>
          </p:nvPr>
        </p:nvSpPr>
        <p:spPr>
          <a:xfrm>
            <a:off x="685800" y="152400"/>
            <a:ext cx="7756263" cy="533400"/>
          </a:xfrm>
        </p:spPr>
        <p:txBody>
          <a:bodyPr/>
          <a:lstStyle/>
          <a:p>
            <a:r>
              <a:rPr lang="en-US" dirty="0" smtClean="0"/>
              <a:t/>
            </a:r>
            <a:br>
              <a:rPr lang="en-US" dirty="0" smtClean="0"/>
            </a:br>
            <a:r>
              <a:rPr lang="en-US" dirty="0" smtClean="0"/>
              <a:t/>
            </a:r>
            <a:br>
              <a:rPr lang="en-US" dirty="0" smtClean="0"/>
            </a:br>
            <a:r>
              <a:rPr lang="en-US" sz="3200" b="1" u="sng" dirty="0" smtClean="0"/>
              <a:t>Emotional intelligence for managers</a:t>
            </a:r>
            <a:r>
              <a:rPr lang="en-US" dirty="0" smtClean="0"/>
              <a:t/>
            </a:r>
            <a:br>
              <a:rPr lang="en-US" dirty="0" smtClean="0"/>
            </a:b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27410188"/>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smtClean="0">
                <a:solidFill>
                  <a:schemeClr val="accent2">
                    <a:lumMod val="75000"/>
                  </a:schemeClr>
                </a:solidFill>
              </a:rPr>
              <a:t>Prioritization</a:t>
            </a:r>
            <a:r>
              <a:rPr lang="en-US" b="1" dirty="0" smtClean="0"/>
              <a:t> </a:t>
            </a:r>
            <a:r>
              <a:rPr lang="en-US" dirty="0" smtClean="0"/>
              <a:t>putting the most important task first and less important ones last</a:t>
            </a:r>
            <a:r>
              <a:rPr lang="en-US" dirty="0" smtClean="0"/>
              <a:t>.</a:t>
            </a:r>
            <a:endParaRPr lang="en-US" dirty="0" smtClean="0"/>
          </a:p>
          <a:p>
            <a:pPr>
              <a:buNone/>
            </a:pPr>
            <a:endParaRPr lang="en-US" dirty="0" smtClean="0"/>
          </a:p>
          <a:p>
            <a:r>
              <a:rPr lang="en-US" b="1" dirty="0" smtClean="0">
                <a:solidFill>
                  <a:schemeClr val="accent2">
                    <a:lumMod val="75000"/>
                  </a:schemeClr>
                </a:solidFill>
              </a:rPr>
              <a:t>Goal setting </a:t>
            </a:r>
            <a:r>
              <a:rPr lang="en-US" dirty="0" smtClean="0"/>
              <a:t>having the clarity of vision recognize what is the real goal</a:t>
            </a:r>
            <a:r>
              <a:rPr lang="en-US" dirty="0" smtClean="0"/>
              <a:t>.</a:t>
            </a:r>
          </a:p>
          <a:p>
            <a:pPr>
              <a:buNone/>
            </a:pPr>
            <a:endParaRPr lang="en-US" dirty="0" smtClean="0"/>
          </a:p>
          <a:p>
            <a:r>
              <a:rPr lang="en-US" b="1" dirty="0" smtClean="0">
                <a:solidFill>
                  <a:schemeClr val="accent2">
                    <a:lumMod val="75000"/>
                  </a:schemeClr>
                </a:solidFill>
              </a:rPr>
              <a:t>Small </a:t>
            </a:r>
            <a:r>
              <a:rPr lang="en-US" b="1" dirty="0" smtClean="0">
                <a:solidFill>
                  <a:schemeClr val="accent2">
                    <a:lumMod val="75000"/>
                  </a:schemeClr>
                </a:solidFill>
              </a:rPr>
              <a:t>victories</a:t>
            </a:r>
            <a:r>
              <a:rPr lang="en-US" dirty="0" smtClean="0">
                <a:solidFill>
                  <a:schemeClr val="accent2">
                    <a:lumMod val="75000"/>
                  </a:schemeClr>
                </a:solidFill>
              </a:rPr>
              <a:t> </a:t>
            </a:r>
            <a:r>
              <a:rPr lang="en-US" dirty="0" smtClean="0"/>
              <a:t>major goals must be divided into smaller goals , for smaller goals bring about small victories </a:t>
            </a:r>
            <a:r>
              <a:rPr lang="en-US" b="1" u="sng" dirty="0" smtClean="0"/>
              <a:t>and</a:t>
            </a:r>
            <a:r>
              <a:rPr lang="en-US" dirty="0" smtClean="0"/>
              <a:t> small victories become the achievement of the major goals.</a:t>
            </a:r>
            <a:endParaRPr lang="en-US" dirty="0" smtClean="0"/>
          </a:p>
          <a:p>
            <a:endParaRPr lang="en-US" dirty="0" smtClean="0"/>
          </a:p>
        </p:txBody>
      </p:sp>
      <p:sp>
        <p:nvSpPr>
          <p:cNvPr id="3" name="Title 2"/>
          <p:cNvSpPr>
            <a:spLocks noGrp="1"/>
          </p:cNvSpPr>
          <p:nvPr>
            <p:ph type="title"/>
          </p:nvPr>
        </p:nvSpPr>
        <p:spPr/>
        <p:txBody>
          <a:bodyPr/>
          <a:lstStyle/>
          <a:p>
            <a:r>
              <a:rPr lang="en-US" sz="2800" b="1" u="sng" dirty="0" smtClean="0"/>
              <a:t>Eliminating anticipatory </a:t>
            </a:r>
            <a:r>
              <a:rPr lang="en-US" sz="2800" b="1" u="sng" dirty="0" smtClean="0"/>
              <a:t>stressors</a:t>
            </a:r>
            <a:endParaRPr lang="en-US" sz="2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1522119"/>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    This </a:t>
            </a:r>
            <a:r>
              <a:rPr lang="en-US" dirty="0" smtClean="0"/>
              <a:t>resilience is achieved by having a balanced life; A balanced life is achieved by having:</a:t>
            </a:r>
            <a:endParaRPr lang="en-US" dirty="0" smtClean="0"/>
          </a:p>
          <a:p>
            <a:pPr>
              <a:buNone/>
            </a:pPr>
            <a:endParaRPr lang="en-US" dirty="0" smtClean="0"/>
          </a:p>
          <a:p>
            <a:r>
              <a:rPr lang="en-US" b="1" dirty="0" smtClean="0">
                <a:solidFill>
                  <a:schemeClr val="accent2">
                    <a:lumMod val="75000"/>
                  </a:schemeClr>
                </a:solidFill>
              </a:rPr>
              <a:t>A Physiological Resilience</a:t>
            </a:r>
            <a:endParaRPr lang="en-US" dirty="0" smtClean="0">
              <a:solidFill>
                <a:schemeClr val="accent2">
                  <a:lumMod val="75000"/>
                </a:schemeClr>
              </a:solidFill>
            </a:endParaRPr>
          </a:p>
          <a:p>
            <a:pPr>
              <a:buNone/>
            </a:pPr>
            <a:r>
              <a:rPr lang="en-US" dirty="0" smtClean="0"/>
              <a:t>   - cardiovascular </a:t>
            </a:r>
            <a:r>
              <a:rPr lang="en-US" dirty="0" smtClean="0"/>
              <a:t>conditioning ( exercising as often as possible)</a:t>
            </a:r>
            <a:endParaRPr lang="en-US" dirty="0" smtClean="0"/>
          </a:p>
          <a:p>
            <a:pPr>
              <a:buNone/>
            </a:pPr>
            <a:r>
              <a:rPr lang="en-US" dirty="0" smtClean="0"/>
              <a:t>   - </a:t>
            </a:r>
            <a:r>
              <a:rPr lang="en-US" dirty="0" smtClean="0"/>
              <a:t>dietary management ( avoiding over consumption of food)</a:t>
            </a:r>
            <a:endParaRPr lang="en-US" dirty="0" smtClean="0"/>
          </a:p>
          <a:p>
            <a:pPr>
              <a:buNone/>
            </a:pPr>
            <a:r>
              <a:rPr lang="en-US" dirty="0" smtClean="0"/>
              <a:t>   - </a:t>
            </a:r>
            <a:r>
              <a:rPr lang="en-US" dirty="0" smtClean="0"/>
              <a:t>reducing the intake of fat </a:t>
            </a:r>
            <a:endParaRPr lang="en-US" dirty="0" smtClean="0"/>
          </a:p>
          <a:p>
            <a:pPr>
              <a:buNone/>
            </a:pPr>
            <a:r>
              <a:rPr lang="en-US" dirty="0" smtClean="0"/>
              <a:t>   - </a:t>
            </a:r>
            <a:r>
              <a:rPr lang="en-US" dirty="0" smtClean="0"/>
              <a:t>having a relaxing time during a meal</a:t>
            </a:r>
            <a:endParaRPr lang="en-US" dirty="0" smtClean="0"/>
          </a:p>
          <a:p>
            <a:pPr>
              <a:buNone/>
            </a:pPr>
            <a:r>
              <a:rPr lang="en-US" dirty="0" smtClean="0"/>
              <a:t>   - </a:t>
            </a:r>
            <a:r>
              <a:rPr lang="en-US" dirty="0" smtClean="0"/>
              <a:t>avoiding alcohol</a:t>
            </a:r>
          </a:p>
          <a:p>
            <a:endParaRPr lang="en-US" dirty="0"/>
          </a:p>
        </p:txBody>
      </p:sp>
      <p:sp>
        <p:nvSpPr>
          <p:cNvPr id="3" name="Title 2"/>
          <p:cNvSpPr>
            <a:spLocks noGrp="1"/>
          </p:cNvSpPr>
          <p:nvPr>
            <p:ph type="title"/>
          </p:nvPr>
        </p:nvSpPr>
        <p:spPr/>
        <p:txBody>
          <a:bodyPr/>
          <a:lstStyle/>
          <a:p>
            <a:r>
              <a:rPr lang="en-US" sz="3200" b="1" u="sng" dirty="0" smtClean="0"/>
              <a:t>Having</a:t>
            </a:r>
            <a:r>
              <a:rPr lang="en-US" sz="3200" b="1" u="sng" dirty="0" smtClean="0"/>
              <a:t> Resilience </a:t>
            </a:r>
            <a:r>
              <a:rPr lang="en-US" sz="3200" b="1" u="sng" dirty="0" smtClean="0"/>
              <a:t>to</a:t>
            </a:r>
            <a:r>
              <a:rPr lang="en-US" sz="3200" b="1" u="sng" dirty="0" smtClean="0"/>
              <a:t> Handle Stress</a:t>
            </a:r>
            <a:endParaRPr lang="en-US" sz="3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35503612"/>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smtClean="0">
                <a:solidFill>
                  <a:schemeClr val="accent2">
                    <a:lumMod val="75000"/>
                  </a:schemeClr>
                </a:solidFill>
              </a:rPr>
              <a:t>A Psychological Resiliency</a:t>
            </a:r>
            <a:r>
              <a:rPr lang="en-US" b="1" dirty="0" smtClean="0">
                <a:solidFill>
                  <a:schemeClr val="accent2">
                    <a:lumMod val="75000"/>
                  </a:schemeClr>
                </a:solidFill>
              </a:rPr>
              <a:t> </a:t>
            </a:r>
            <a:endParaRPr lang="en-US" dirty="0" smtClean="0">
              <a:solidFill>
                <a:schemeClr val="accent2">
                  <a:lumMod val="75000"/>
                </a:schemeClr>
              </a:solidFill>
            </a:endParaRPr>
          </a:p>
          <a:p>
            <a:pPr>
              <a:buNone/>
            </a:pPr>
            <a:r>
              <a:rPr lang="en-US" b="1" dirty="0" smtClean="0"/>
              <a:t>  - </a:t>
            </a:r>
            <a:r>
              <a:rPr lang="en-US" b="1" dirty="0" smtClean="0"/>
              <a:t>Hardiness </a:t>
            </a:r>
            <a:r>
              <a:rPr lang="en-US" dirty="0" smtClean="0"/>
              <a:t> having a personality that can handle high levels of stress</a:t>
            </a:r>
            <a:endParaRPr lang="en-US" dirty="0" smtClean="0"/>
          </a:p>
          <a:p>
            <a:pPr>
              <a:buNone/>
            </a:pPr>
            <a:r>
              <a:rPr lang="en-US" dirty="0" smtClean="0"/>
              <a:t>  - </a:t>
            </a:r>
            <a:r>
              <a:rPr lang="en-US" dirty="0" smtClean="0"/>
              <a:t>creating a behavioral balance for people who have type </a:t>
            </a:r>
            <a:r>
              <a:rPr lang="en-US" b="1" dirty="0" smtClean="0"/>
              <a:t>A</a:t>
            </a:r>
            <a:r>
              <a:rPr lang="en-US" dirty="0" smtClean="0"/>
              <a:t> personality </a:t>
            </a:r>
            <a:r>
              <a:rPr lang="en-US" b="1" dirty="0" smtClean="0"/>
              <a:t> </a:t>
            </a:r>
            <a:endParaRPr lang="en-US" dirty="0" smtClean="0"/>
          </a:p>
          <a:p>
            <a:pPr>
              <a:buNone/>
            </a:pPr>
            <a:r>
              <a:rPr lang="en-US" dirty="0" smtClean="0"/>
              <a:t>  - </a:t>
            </a:r>
            <a:r>
              <a:rPr lang="en-US" dirty="0" smtClean="0"/>
              <a:t>setting aside time necessary for " deep relaxation"</a:t>
            </a:r>
            <a:endParaRPr lang="en-US" dirty="0" smtClean="0"/>
          </a:p>
          <a:p>
            <a:pPr>
              <a:buNone/>
            </a:pPr>
            <a:r>
              <a:rPr lang="en-US" dirty="0" smtClean="0"/>
              <a:t>  - </a:t>
            </a:r>
            <a:r>
              <a:rPr lang="en-US" dirty="0" smtClean="0"/>
              <a:t>having small-wins strategies ( as discussed earlier)</a:t>
            </a:r>
          </a:p>
          <a:p>
            <a:endParaRPr lang="en-US" dirty="0"/>
          </a:p>
        </p:txBody>
      </p:sp>
      <p:sp>
        <p:nvSpPr>
          <p:cNvPr id="3" name="Title 2"/>
          <p:cNvSpPr>
            <a:spLocks noGrp="1"/>
          </p:cNvSpPr>
          <p:nvPr>
            <p:ph type="title"/>
          </p:nvPr>
        </p:nvSpPr>
        <p:spPr/>
        <p:txBody>
          <a:bodyPr/>
          <a:lstStyle/>
          <a:p>
            <a:r>
              <a:rPr lang="en-US" dirty="0" smtClean="0"/>
              <a:t>   </a:t>
            </a:r>
            <a:r>
              <a:rPr lang="en-US" dirty="0" smtClean="0"/>
              <a:t>Cont’</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2707524"/>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6600" dirty="0" smtClean="0"/>
              <a:t>THE END    </a:t>
            </a:r>
            <a:endParaRPr lang="en-US" sz="6600" dirty="0"/>
          </a:p>
        </p:txBody>
      </p:sp>
      <p:sp>
        <p:nvSpPr>
          <p:cNvPr id="2" name="Content Placeholder 1"/>
          <p:cNvSpPr>
            <a:spLocks noGrp="1"/>
          </p:cNvSpPr>
          <p:nvPr>
            <p:ph type="subTitle" idx="1"/>
          </p:nvPr>
        </p:nvSpPr>
        <p:spPr/>
        <p:txBody>
          <a:bodyPr>
            <a:normAutofit lnSpcReduction="10000"/>
          </a:bodyPr>
          <a:lstStyle/>
          <a:p>
            <a:r>
              <a:rPr lang="en-US" dirty="0" smtClean="0"/>
              <a:t>  </a:t>
            </a:r>
          </a:p>
          <a:p>
            <a:pPr lvl="1"/>
            <a:r>
              <a:rPr lang="en-US" sz="7800" dirty="0" smtClean="0">
                <a:solidFill>
                  <a:schemeClr val="accent2">
                    <a:lumMod val="75000"/>
                  </a:schemeClr>
                </a:solidFill>
              </a:rPr>
              <a:t> </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6600" dirty="0" smtClean="0"/>
              <a:t>Gaining Power &amp; Influence</a:t>
            </a:r>
            <a:endParaRPr lang="en-US" sz="6600" dirty="0"/>
          </a:p>
        </p:txBody>
      </p:sp>
      <p:sp>
        <p:nvSpPr>
          <p:cNvPr id="5" name="Subtitle 4"/>
          <p:cNvSpPr>
            <a:spLocks noGrp="1"/>
          </p:cNvSpPr>
          <p:nvPr>
            <p:ph type="subTitle" idx="1"/>
          </p:nvPr>
        </p:nvSpPr>
        <p:spPr/>
        <p:txBody>
          <a:bodyPr/>
          <a:lstStyle/>
          <a:p>
            <a:r>
              <a:rPr lang="en-US"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743200"/>
            <a:ext cx="7745505" cy="3877815"/>
          </a:xfrm>
        </p:spPr>
        <p:txBody>
          <a:bodyPr/>
          <a:lstStyle/>
          <a:p>
            <a:r>
              <a:rPr lang="en-US" dirty="0" smtClean="0"/>
              <a:t>H</a:t>
            </a:r>
            <a:r>
              <a:rPr lang="en-US" dirty="0" smtClean="0"/>
              <a:t>aving </a:t>
            </a:r>
            <a:r>
              <a:rPr lang="en-US" dirty="0" smtClean="0"/>
              <a:t>the skills to influence other to accept your</a:t>
            </a:r>
            <a:r>
              <a:rPr lang="en-US" dirty="0" smtClean="0"/>
              <a:t>     plan.</a:t>
            </a:r>
          </a:p>
          <a:p>
            <a:pPr>
              <a:buNone/>
            </a:pPr>
            <a:endParaRPr lang="en-US" dirty="0" smtClean="0"/>
          </a:p>
          <a:p>
            <a:r>
              <a:rPr lang="en-US" dirty="0" smtClean="0"/>
              <a:t>Empowering </a:t>
            </a:r>
            <a:r>
              <a:rPr lang="en-US" dirty="0" smtClean="0"/>
              <a:t>others.</a:t>
            </a:r>
          </a:p>
          <a:p>
            <a:endParaRPr lang="en-US" dirty="0" smtClean="0"/>
          </a:p>
          <a:p>
            <a:pPr>
              <a:buNone/>
            </a:pPr>
            <a:endParaRPr lang="en-US" dirty="0" smtClean="0"/>
          </a:p>
          <a:p>
            <a:pPr>
              <a:buNone/>
            </a:pPr>
            <a:r>
              <a:rPr lang="en-US" dirty="0" smtClean="0"/>
              <a:t>  </a:t>
            </a:r>
          </a:p>
          <a:p>
            <a:endParaRPr lang="en-US" dirty="0"/>
          </a:p>
        </p:txBody>
      </p:sp>
      <p:sp>
        <p:nvSpPr>
          <p:cNvPr id="3" name="Title 2"/>
          <p:cNvSpPr>
            <a:spLocks noGrp="1"/>
          </p:cNvSpPr>
          <p:nvPr>
            <p:ph type="title"/>
          </p:nvPr>
        </p:nvSpPr>
        <p:spPr/>
        <p:txBody>
          <a:bodyPr/>
          <a:lstStyle/>
          <a:p>
            <a:r>
              <a:rPr lang="en-US" sz="3200" b="1" dirty="0" smtClean="0"/>
              <a:t>To get a project off the ground and achieving </a:t>
            </a:r>
            <a:r>
              <a:rPr lang="en-US" sz="3200" b="1" dirty="0" smtClean="0"/>
              <a:t>it</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sz="2800" b="1" u="sng" dirty="0" smtClean="0"/>
          </a:p>
          <a:p>
            <a:endParaRPr lang="en-US" sz="2800" b="1" u="sng" dirty="0" smtClean="0"/>
          </a:p>
          <a:p>
            <a:endParaRPr lang="en-US" sz="2800" b="1" u="sng" dirty="0" smtClean="0"/>
          </a:p>
          <a:p>
            <a:endParaRPr lang="en-US" sz="2800" b="1" u="sng" dirty="0" smtClean="0"/>
          </a:p>
          <a:p>
            <a:r>
              <a:rPr lang="en-US" sz="2800" b="1" u="sng" dirty="0" smtClean="0"/>
              <a:t>Time </a:t>
            </a:r>
            <a:r>
              <a:rPr lang="en-US" sz="2800" b="1" u="sng" dirty="0" smtClean="0"/>
              <a:t>and Stress Management: </a:t>
            </a:r>
            <a:r>
              <a:rPr lang="en-US" sz="2800" dirty="0" smtClean="0"/>
              <a:t>is one of the most important and yet neglected aspect of the American corporate world. </a:t>
            </a:r>
            <a:endParaRPr lang="en-US" sz="2800" b="1" u="sng" dirty="0"/>
          </a:p>
          <a:p>
            <a:pPr marL="0" indent="0">
              <a:buNone/>
            </a:pPr>
            <a:r>
              <a:rPr lang="en-US" b="1" u="sng" dirty="0" smtClean="0"/>
              <a:t> </a:t>
            </a:r>
            <a:endParaRPr lang="en-US" b="1" u="sng" dirty="0"/>
          </a:p>
        </p:txBody>
      </p:sp>
      <p:sp>
        <p:nvSpPr>
          <p:cNvPr id="3" name="Title 2"/>
          <p:cNvSpPr>
            <a:spLocks noGrp="1"/>
          </p:cNvSpPr>
          <p:nvPr>
            <p:ph type="title"/>
          </p:nvPr>
        </p:nvSpPr>
        <p:spPr/>
        <p:txBody>
          <a:bodyPr/>
          <a:lstStyle/>
          <a:p>
            <a:r>
              <a:rPr lang="en-US" sz="4800" dirty="0" smtClean="0"/>
              <a:t>Time &amp; Stress Management</a:t>
            </a:r>
            <a:endParaRPr lang="en-US" sz="4800" dirty="0"/>
          </a:p>
        </p:txBody>
      </p:sp>
      <p:pic>
        <p:nvPicPr>
          <p:cNvPr id="4" name="Picture 3" descr="fahad.jpg"/>
          <p:cNvPicPr>
            <a:picLocks noChangeAspect="1"/>
          </p:cNvPicPr>
          <p:nvPr/>
        </p:nvPicPr>
        <p:blipFill>
          <a:blip r:embed="rId2"/>
          <a:stretch>
            <a:fillRect/>
          </a:stretch>
        </p:blipFill>
        <p:spPr>
          <a:xfrm>
            <a:off x="2743200" y="2209800"/>
            <a:ext cx="3886200" cy="190500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60179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Ability </a:t>
            </a:r>
            <a:r>
              <a:rPr lang="en-US" dirty="0" smtClean="0"/>
              <a:t>to exercise power wisely and not being afraid of </a:t>
            </a:r>
            <a:r>
              <a:rPr lang="en-US" dirty="0" smtClean="0"/>
              <a:t>it.</a:t>
            </a:r>
          </a:p>
          <a:p>
            <a:pPr>
              <a:buNone/>
            </a:pPr>
            <a:endParaRPr lang="en-US" dirty="0" smtClean="0"/>
          </a:p>
          <a:p>
            <a:r>
              <a:rPr lang="en-US" dirty="0" smtClean="0"/>
              <a:t>NOT </a:t>
            </a:r>
            <a:r>
              <a:rPr lang="en-US" dirty="0" smtClean="0"/>
              <a:t>to ABUSE POWER that is to say-not having "all" the power in an organization </a:t>
            </a:r>
            <a:r>
              <a:rPr lang="en-US" b="1" dirty="0" smtClean="0"/>
              <a:t>BUT</a:t>
            </a:r>
            <a:r>
              <a:rPr lang="en-US" dirty="0" smtClean="0"/>
              <a:t> wisely distribute </a:t>
            </a:r>
            <a:r>
              <a:rPr lang="en-US" dirty="0" smtClean="0"/>
              <a:t>power.</a:t>
            </a:r>
          </a:p>
          <a:p>
            <a:endParaRPr lang="en-US" dirty="0"/>
          </a:p>
        </p:txBody>
      </p:sp>
      <p:sp>
        <p:nvSpPr>
          <p:cNvPr id="3" name="Title 2"/>
          <p:cNvSpPr>
            <a:spLocks noGrp="1"/>
          </p:cNvSpPr>
          <p:nvPr>
            <p:ph type="title"/>
          </p:nvPr>
        </p:nvSpPr>
        <p:spPr/>
        <p:txBody>
          <a:bodyPr/>
          <a:lstStyle/>
          <a:p>
            <a:r>
              <a:rPr lang="en-US" sz="3200" b="1" dirty="0" smtClean="0"/>
              <a:t>Good Management is based </a:t>
            </a:r>
            <a:r>
              <a:rPr lang="en-US" sz="3200" b="1" dirty="0" smtClean="0"/>
              <a:t>upon</a:t>
            </a:r>
            <a:r>
              <a:rPr lang="en-US" sz="3200" dirty="0" smtClean="0"/>
              <a:t/>
            </a:r>
            <a:br>
              <a:rPr lang="en-US" sz="3200" dirty="0" smtClean="0"/>
            </a:br>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r>
              <a:rPr lang="en-US" dirty="0" smtClean="0"/>
              <a:t> Having </a:t>
            </a:r>
            <a:r>
              <a:rPr lang="en-US" dirty="0" smtClean="0"/>
              <a:t>the ability to exercise </a:t>
            </a:r>
            <a:r>
              <a:rPr lang="en-US" dirty="0" smtClean="0"/>
              <a:t>power.</a:t>
            </a:r>
          </a:p>
          <a:p>
            <a:pPr>
              <a:buNone/>
            </a:pPr>
            <a:endParaRPr lang="en-US" dirty="0" smtClean="0"/>
          </a:p>
          <a:p>
            <a:r>
              <a:rPr lang="en-US" dirty="0" smtClean="0"/>
              <a:t> </a:t>
            </a:r>
            <a:r>
              <a:rPr lang="en-US" dirty="0" smtClean="0"/>
              <a:t>Having </a:t>
            </a:r>
            <a:r>
              <a:rPr lang="en-US" dirty="0" smtClean="0"/>
              <a:t>the ability to empower </a:t>
            </a:r>
            <a:r>
              <a:rPr lang="en-US" dirty="0" smtClean="0"/>
              <a:t>others.</a:t>
            </a:r>
          </a:p>
          <a:p>
            <a:pPr>
              <a:buNone/>
            </a:pPr>
            <a:endParaRPr lang="en-US" dirty="0" smtClean="0"/>
          </a:p>
          <a:p>
            <a:r>
              <a:rPr lang="en-US" dirty="0" smtClean="0"/>
              <a:t>( True power is not having authority over others </a:t>
            </a:r>
            <a:r>
              <a:rPr lang="en-US" dirty="0" smtClean="0"/>
              <a:t>BUT              being </a:t>
            </a:r>
            <a:r>
              <a:rPr lang="en-US" dirty="0" smtClean="0"/>
              <a:t>able to get things done.) </a:t>
            </a:r>
          </a:p>
          <a:p>
            <a:endParaRPr lang="en-US" dirty="0"/>
          </a:p>
        </p:txBody>
      </p:sp>
      <p:sp>
        <p:nvSpPr>
          <p:cNvPr id="3" name="Title 2"/>
          <p:cNvSpPr>
            <a:spLocks noGrp="1"/>
          </p:cNvSpPr>
          <p:nvPr>
            <p:ph type="title"/>
          </p:nvPr>
        </p:nvSpPr>
        <p:spPr/>
        <p:txBody>
          <a:bodyPr/>
          <a:lstStyle/>
          <a:p>
            <a:r>
              <a:rPr lang="en-US" sz="3200" b="1" dirty="0" smtClean="0"/>
              <a:t>A good LEADERSHIP is due </a:t>
            </a:r>
            <a:r>
              <a:rPr lang="en-US" sz="3200" b="1" dirty="0" smtClean="0"/>
              <a:t>to</a:t>
            </a:r>
            <a:r>
              <a:rPr lang="en-US" sz="3200" dirty="0" smtClean="0"/>
              <a:t/>
            </a:r>
            <a:br>
              <a:rPr lang="en-US" sz="3200" dirty="0" smtClean="0"/>
            </a:br>
            <a:endParaRPr lang="en-US" sz="3200"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r>
              <a:rPr lang="en-US" dirty="0" smtClean="0"/>
              <a:t> </a:t>
            </a:r>
            <a:r>
              <a:rPr lang="en-US" b="1" i="1" u="sng" dirty="0" smtClean="0"/>
              <a:t>Expertise</a:t>
            </a:r>
            <a:r>
              <a:rPr lang="en-US" dirty="0" smtClean="0"/>
              <a:t> </a:t>
            </a:r>
            <a:r>
              <a:rPr lang="en-US" dirty="0" smtClean="0"/>
              <a:t>( technological sophistication of an individual) </a:t>
            </a:r>
            <a:endParaRPr lang="en-US" dirty="0" smtClean="0"/>
          </a:p>
          <a:p>
            <a:r>
              <a:rPr lang="en-US" dirty="0" smtClean="0"/>
              <a:t> </a:t>
            </a:r>
            <a:r>
              <a:rPr lang="en-US" b="1" i="1" u="sng" dirty="0" smtClean="0"/>
              <a:t>Legitimacy</a:t>
            </a:r>
            <a:r>
              <a:rPr lang="en-US" dirty="0" smtClean="0"/>
              <a:t> </a:t>
            </a:r>
            <a:r>
              <a:rPr lang="en-US" dirty="0" smtClean="0"/>
              <a:t>action and decision that are credible to others</a:t>
            </a:r>
            <a:endParaRPr lang="en-US" dirty="0" smtClean="0"/>
          </a:p>
          <a:p>
            <a:r>
              <a:rPr lang="en-US" dirty="0" smtClean="0"/>
              <a:t> </a:t>
            </a:r>
            <a:r>
              <a:rPr lang="en-US" b="1" i="1" u="sng" dirty="0" smtClean="0"/>
              <a:t>Attraction</a:t>
            </a:r>
            <a:r>
              <a:rPr lang="en-US" dirty="0" smtClean="0"/>
              <a:t> ( peasant behavior, physical</a:t>
            </a:r>
            <a:r>
              <a:rPr lang="en-US" dirty="0" smtClean="0"/>
              <a:t> attributes, charm)</a:t>
            </a:r>
          </a:p>
          <a:p>
            <a:r>
              <a:rPr lang="en-US" dirty="0" smtClean="0"/>
              <a:t> </a:t>
            </a:r>
            <a:r>
              <a:rPr lang="en-US" dirty="0" smtClean="0"/>
              <a:t>Making </a:t>
            </a:r>
            <a:r>
              <a:rPr lang="en-US" dirty="0" smtClean="0"/>
              <a:t>a strong </a:t>
            </a:r>
            <a:r>
              <a:rPr lang="en-US" b="1" i="1" dirty="0" smtClean="0"/>
              <a:t>EFFORT</a:t>
            </a:r>
            <a:endParaRPr lang="en-US" dirty="0" smtClean="0"/>
          </a:p>
          <a:p>
            <a:endParaRPr lang="en-US" dirty="0"/>
          </a:p>
        </p:txBody>
      </p:sp>
      <p:sp>
        <p:nvSpPr>
          <p:cNvPr id="3" name="Title 2"/>
          <p:cNvSpPr>
            <a:spLocks noGrp="1"/>
          </p:cNvSpPr>
          <p:nvPr>
            <p:ph type="title"/>
          </p:nvPr>
        </p:nvSpPr>
        <p:spPr>
          <a:xfrm>
            <a:off x="688490" y="570156"/>
            <a:ext cx="7756263" cy="1411044"/>
          </a:xfrm>
        </p:spPr>
        <p:txBody>
          <a:bodyPr/>
          <a:lstStyle/>
          <a:p>
            <a:r>
              <a:rPr lang="en-US" sz="3600" b="1" dirty="0" smtClean="0"/>
              <a:t>Sources of personal power</a:t>
            </a:r>
            <a:r>
              <a:rPr lang="en-US" dirty="0" smtClean="0"/>
              <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86000"/>
            <a:ext cx="7745505" cy="3581400"/>
          </a:xfrm>
        </p:spPr>
        <p:txBody>
          <a:bodyPr/>
          <a:lstStyle/>
          <a:p>
            <a:pPr>
              <a:buNone/>
            </a:pPr>
            <a:endParaRPr lang="en-US" dirty="0" smtClean="0"/>
          </a:p>
          <a:p>
            <a:r>
              <a:rPr lang="en-US" sz="3200" dirty="0" smtClean="0"/>
              <a:t> In </a:t>
            </a:r>
            <a:r>
              <a:rPr lang="en-US" sz="3200" dirty="0" smtClean="0"/>
              <a:t>which case - the power of an</a:t>
            </a:r>
            <a:r>
              <a:rPr lang="en-US" sz="3200" dirty="0" smtClean="0"/>
              <a:t>  individual </a:t>
            </a:r>
            <a:r>
              <a:rPr lang="en-US" sz="3200" dirty="0" smtClean="0"/>
              <a:t>in an organization is relevant to his/her position within the organization.</a:t>
            </a:r>
          </a:p>
          <a:p>
            <a:pPr>
              <a:buNone/>
            </a:pPr>
            <a:endParaRPr lang="en-US" dirty="0"/>
          </a:p>
        </p:txBody>
      </p:sp>
      <p:sp>
        <p:nvSpPr>
          <p:cNvPr id="3" name="Title 2"/>
          <p:cNvSpPr>
            <a:spLocks noGrp="1"/>
          </p:cNvSpPr>
          <p:nvPr>
            <p:ph type="title"/>
          </p:nvPr>
        </p:nvSpPr>
        <p:spPr/>
        <p:txBody>
          <a:bodyPr/>
          <a:lstStyle/>
          <a:p>
            <a:r>
              <a:rPr lang="en-US" sz="3600" b="1" dirty="0" smtClean="0"/>
              <a:t>"</a:t>
            </a:r>
            <a:r>
              <a:rPr lang="en-US" b="1" dirty="0" smtClean="0"/>
              <a:t> </a:t>
            </a:r>
            <a:r>
              <a:rPr lang="en-US" sz="3600" b="1" dirty="0" smtClean="0"/>
              <a:t>positional” Power Source</a:t>
            </a:r>
            <a:endParaRPr lang="en-US" sz="3600"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r>
              <a:rPr lang="en-US" dirty="0" smtClean="0"/>
              <a:t> </a:t>
            </a:r>
            <a:r>
              <a:rPr lang="en-US" dirty="0" smtClean="0"/>
              <a:t>Centrally positioning oneself within an organization- so that networking with many people become possible.</a:t>
            </a:r>
            <a:endParaRPr lang="en-US" dirty="0" smtClean="0"/>
          </a:p>
          <a:p>
            <a:r>
              <a:rPr lang="en-US" dirty="0" smtClean="0"/>
              <a:t> </a:t>
            </a:r>
            <a:r>
              <a:rPr lang="en-US" dirty="0" smtClean="0"/>
              <a:t>Having </a:t>
            </a:r>
            <a:r>
              <a:rPr lang="en-US" dirty="0" smtClean="0"/>
              <a:t>the freedom to make decision.</a:t>
            </a:r>
            <a:endParaRPr lang="en-US" dirty="0" smtClean="0"/>
          </a:p>
          <a:p>
            <a:r>
              <a:rPr lang="en-US" dirty="0" smtClean="0"/>
              <a:t> </a:t>
            </a:r>
            <a:r>
              <a:rPr lang="en-US" dirty="0" smtClean="0"/>
              <a:t>Visibility of oneself to people who are influential.</a:t>
            </a:r>
            <a:endParaRPr lang="en-US" dirty="0" smtClean="0"/>
          </a:p>
          <a:p>
            <a:r>
              <a:rPr lang="en-US" dirty="0" smtClean="0"/>
              <a:t> </a:t>
            </a:r>
            <a:r>
              <a:rPr lang="en-US" dirty="0" smtClean="0"/>
              <a:t>Being associated to activities that are crucial to the organization.</a:t>
            </a:r>
          </a:p>
          <a:p>
            <a:pPr>
              <a:buNone/>
            </a:pPr>
            <a:endParaRPr lang="en-US" dirty="0"/>
          </a:p>
        </p:txBody>
      </p:sp>
      <p:sp>
        <p:nvSpPr>
          <p:cNvPr id="3" name="Title 2"/>
          <p:cNvSpPr>
            <a:spLocks noGrp="1"/>
          </p:cNvSpPr>
          <p:nvPr>
            <p:ph type="title"/>
          </p:nvPr>
        </p:nvSpPr>
        <p:spPr/>
        <p:txBody>
          <a:bodyPr/>
          <a:lstStyle/>
          <a:p>
            <a:r>
              <a:rPr lang="en-US" sz="3600" b="1" dirty="0" smtClean="0"/>
              <a:t>Power position is relevant </a:t>
            </a:r>
            <a:r>
              <a:rPr lang="en-US" sz="3600" b="1" dirty="0" smtClean="0"/>
              <a:t>to</a:t>
            </a:r>
            <a:r>
              <a:rPr lang="en-US" sz="3600" dirty="0" smtClean="0"/>
              <a:t/>
            </a:r>
            <a:br>
              <a:rPr lang="en-US" sz="3600" dirty="0" smtClean="0"/>
            </a:br>
            <a:endParaRPr lang="en-US" sz="3600"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r>
              <a:rPr lang="en-US" dirty="0" smtClean="0"/>
              <a:t> </a:t>
            </a:r>
            <a:r>
              <a:rPr lang="en-US" b="1" i="1" u="sng" dirty="0" smtClean="0"/>
              <a:t>Fear of retribution</a:t>
            </a:r>
            <a:r>
              <a:rPr lang="en-US" dirty="0" smtClean="0"/>
              <a:t> ( that is to say one is influenced to act or behave a certain way out of fear</a:t>
            </a:r>
            <a:r>
              <a:rPr lang="en-US" dirty="0" smtClean="0"/>
              <a:t>)</a:t>
            </a:r>
          </a:p>
          <a:p>
            <a:pPr>
              <a:buNone/>
            </a:pPr>
            <a:endParaRPr lang="en-US" dirty="0" smtClean="0"/>
          </a:p>
          <a:p>
            <a:r>
              <a:rPr lang="en-US" dirty="0" smtClean="0"/>
              <a:t> </a:t>
            </a:r>
            <a:r>
              <a:rPr lang="en-US" b="1" i="1" u="sng" dirty="0" smtClean="0"/>
              <a:t>Reasonableness</a:t>
            </a:r>
            <a:r>
              <a:rPr lang="en-US" dirty="0" smtClean="0"/>
              <a:t> of the request ( that is to say one is influence to act based on the merit of the request</a:t>
            </a:r>
            <a:r>
              <a:rPr lang="en-US" dirty="0" smtClean="0"/>
              <a:t>)</a:t>
            </a:r>
          </a:p>
          <a:p>
            <a:pPr>
              <a:buNone/>
            </a:pPr>
            <a:endParaRPr lang="en-US" dirty="0" smtClean="0"/>
          </a:p>
          <a:p>
            <a:r>
              <a:rPr lang="en-US" b="1" dirty="0" smtClean="0"/>
              <a:t> </a:t>
            </a:r>
            <a:r>
              <a:rPr lang="en-US" b="1" i="1" u="sng" dirty="0" smtClean="0"/>
              <a:t>Reciprocity</a:t>
            </a:r>
            <a:r>
              <a:rPr lang="en-US" dirty="0" smtClean="0"/>
              <a:t> that is to say what is requested, is beneficial to all parties.</a:t>
            </a:r>
          </a:p>
          <a:p>
            <a:endParaRPr lang="en-US" dirty="0"/>
          </a:p>
        </p:txBody>
      </p:sp>
      <p:sp>
        <p:nvSpPr>
          <p:cNvPr id="3" name="Title 2"/>
          <p:cNvSpPr>
            <a:spLocks noGrp="1"/>
          </p:cNvSpPr>
          <p:nvPr>
            <p:ph type="title"/>
          </p:nvPr>
        </p:nvSpPr>
        <p:spPr/>
        <p:txBody>
          <a:bodyPr/>
          <a:lstStyle/>
          <a:p>
            <a:r>
              <a:rPr lang="en-US" sz="3600" b="1" dirty="0" smtClean="0"/>
              <a:t>Transforming</a:t>
            </a:r>
            <a:r>
              <a:rPr lang="en-US" sz="3600" b="1" dirty="0" smtClean="0"/>
              <a:t> Power </a:t>
            </a:r>
            <a:r>
              <a:rPr lang="en-US" sz="3600" b="1" dirty="0" smtClean="0"/>
              <a:t>to</a:t>
            </a:r>
            <a:r>
              <a:rPr lang="en-US" sz="3600" b="1" dirty="0" smtClean="0"/>
              <a:t> Influence</a:t>
            </a:r>
            <a:r>
              <a:rPr lang="en-US" sz="3600" b="1" dirty="0" smtClean="0"/>
              <a:t> </a:t>
            </a:r>
            <a:r>
              <a:rPr lang="en-US" sz="3600" dirty="0" smtClean="0"/>
              <a:t/>
            </a:r>
            <a:br>
              <a:rPr lang="en-US" sz="3600" dirty="0" smtClean="0"/>
            </a:br>
            <a:endParaRPr lang="en-US" sz="3600"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endParaRPr lang="en-US" dirty="0" smtClean="0"/>
          </a:p>
          <a:p>
            <a:r>
              <a:rPr lang="en-US" dirty="0" smtClean="0"/>
              <a:t> </a:t>
            </a:r>
            <a:r>
              <a:rPr lang="en-US" b="1" i="1" u="sng" dirty="0" smtClean="0"/>
              <a:t>Fear of Retribution</a:t>
            </a:r>
            <a:r>
              <a:rPr lang="en-US" dirty="0" smtClean="0"/>
              <a:t> dangerous, costly , and could back fire</a:t>
            </a:r>
            <a:r>
              <a:rPr lang="en-US" dirty="0" smtClean="0"/>
              <a:t>.</a:t>
            </a:r>
          </a:p>
          <a:p>
            <a:pPr>
              <a:buNone/>
            </a:pPr>
            <a:endParaRPr lang="en-US" dirty="0" smtClean="0"/>
          </a:p>
          <a:p>
            <a:r>
              <a:rPr lang="en-US" dirty="0" smtClean="0"/>
              <a:t> </a:t>
            </a:r>
            <a:r>
              <a:rPr lang="en-US" b="1" i="1" u="sng" dirty="0" smtClean="0"/>
              <a:t>Reasonableness  </a:t>
            </a:r>
            <a:r>
              <a:rPr lang="en-US" dirty="0" smtClean="0"/>
              <a:t>delicate matter; since one must have a true ability to reason logically to prove a point</a:t>
            </a:r>
            <a:r>
              <a:rPr lang="en-US" dirty="0" smtClean="0"/>
              <a:t>.</a:t>
            </a:r>
          </a:p>
          <a:p>
            <a:pPr>
              <a:buNone/>
            </a:pPr>
            <a:endParaRPr lang="en-US" dirty="0" smtClean="0"/>
          </a:p>
          <a:p>
            <a:r>
              <a:rPr lang="en-US" dirty="0" smtClean="0"/>
              <a:t> </a:t>
            </a:r>
            <a:r>
              <a:rPr lang="en-US" b="1" i="1" u="sng" dirty="0" smtClean="0"/>
              <a:t>Reciprocity</a:t>
            </a:r>
            <a:r>
              <a:rPr lang="en-US" dirty="0" smtClean="0"/>
              <a:t> </a:t>
            </a:r>
            <a:r>
              <a:rPr lang="en-US" dirty="0" smtClean="0"/>
              <a:t>a delicate matter as well ; since a good logical argumentation is needed.  </a:t>
            </a:r>
          </a:p>
          <a:p>
            <a:endParaRPr lang="en-US" dirty="0"/>
          </a:p>
        </p:txBody>
      </p:sp>
      <p:sp>
        <p:nvSpPr>
          <p:cNvPr id="3" name="Title 2"/>
          <p:cNvSpPr>
            <a:spLocks noGrp="1"/>
          </p:cNvSpPr>
          <p:nvPr>
            <p:ph type="title"/>
          </p:nvPr>
        </p:nvSpPr>
        <p:spPr/>
        <p:txBody>
          <a:bodyPr/>
          <a:lstStyle/>
          <a:p>
            <a:r>
              <a:rPr lang="en-US" sz="3200" b="1" dirty="0" smtClean="0"/>
              <a:t>Negative</a:t>
            </a:r>
            <a:r>
              <a:rPr lang="en-US" sz="3200" b="1" dirty="0" smtClean="0"/>
              <a:t> Aspects </a:t>
            </a:r>
            <a:r>
              <a:rPr lang="en-US" sz="3200" b="1" dirty="0" smtClean="0"/>
              <a:t>of</a:t>
            </a:r>
            <a:r>
              <a:rPr lang="en-US" sz="3200" b="1" dirty="0" smtClean="0"/>
              <a:t> Each </a:t>
            </a:r>
            <a:r>
              <a:rPr lang="en-US" sz="3200" b="1" dirty="0" smtClean="0"/>
              <a:t>S</a:t>
            </a:r>
            <a:r>
              <a:rPr lang="en-US" sz="3200" b="1" dirty="0" smtClean="0"/>
              <a:t>trategy</a:t>
            </a:r>
            <a:r>
              <a:rPr lang="en-US" sz="3200" dirty="0" smtClean="0"/>
              <a:t/>
            </a:r>
            <a:br>
              <a:rPr lang="en-US" sz="3200" dirty="0" smtClean="0"/>
            </a:br>
            <a:endParaRPr lang="en-US" sz="3200"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r>
              <a:rPr lang="en-US" dirty="0" smtClean="0"/>
              <a:t>One of the most important and yet underestimated qualities of a good manager, or a boss his or her ability to make exceptions to the rules in order to achieve a higher purpose</a:t>
            </a:r>
            <a:r>
              <a:rPr lang="en-US" dirty="0" smtClean="0"/>
              <a:t>.</a:t>
            </a:r>
          </a:p>
          <a:p>
            <a:pPr>
              <a:buNone/>
            </a:pPr>
            <a:endParaRPr lang="en-US" dirty="0" smtClean="0"/>
          </a:p>
          <a:p>
            <a:r>
              <a:rPr lang="en-US" dirty="0" smtClean="0"/>
              <a:t>(NOT following the rules blindly is the key</a:t>
            </a:r>
            <a:r>
              <a:rPr lang="en-US" dirty="0" smtClean="0"/>
              <a:t>).</a:t>
            </a:r>
          </a:p>
          <a:p>
            <a:endParaRPr lang="en-US" dirty="0"/>
          </a:p>
        </p:txBody>
      </p:sp>
      <p:sp>
        <p:nvSpPr>
          <p:cNvPr id="3" name="Title 2"/>
          <p:cNvSpPr>
            <a:spLocks noGrp="1"/>
          </p:cNvSpPr>
          <p:nvPr>
            <p:ph type="title"/>
          </p:nvPr>
        </p:nvSpPr>
        <p:spPr/>
        <p:txBody>
          <a:bodyPr/>
          <a:lstStyle/>
          <a:p>
            <a:r>
              <a:rPr lang="en-US" sz="3600" b="1" dirty="0" smtClean="0"/>
              <a:t>Strategy of</a:t>
            </a:r>
            <a:r>
              <a:rPr lang="en-US" sz="3600" b="1" dirty="0" smtClean="0"/>
              <a:t> “Making Exceptions</a:t>
            </a:r>
            <a:r>
              <a:rPr lang="en-US" sz="3600" b="1" dirty="0" smtClean="0"/>
              <a:t>”</a:t>
            </a:r>
            <a:r>
              <a:rPr lang="en-US" sz="3600" dirty="0" smtClean="0"/>
              <a:t/>
            </a:r>
            <a:br>
              <a:rPr lang="en-US" sz="3600" dirty="0" smtClean="0"/>
            </a:br>
            <a:endParaRPr lang="en-US" sz="3600"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133600"/>
            <a:ext cx="7745505" cy="3877815"/>
          </a:xfrm>
        </p:spPr>
        <p:txBody>
          <a:bodyPr>
            <a:normAutofit fontScale="85000" lnSpcReduction="20000"/>
          </a:bodyPr>
          <a:lstStyle/>
          <a:p>
            <a:pPr>
              <a:buNone/>
            </a:pPr>
            <a:endParaRPr lang="en-US" dirty="0" smtClean="0"/>
          </a:p>
          <a:p>
            <a:r>
              <a:rPr lang="en-US" sz="2800" dirty="0" smtClean="0"/>
              <a:t>A good manager will shield his/her coworkers from bad outside influences will result in:</a:t>
            </a:r>
            <a:endParaRPr lang="en-US" sz="2800"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r>
              <a:rPr lang="en-US" sz="2581" dirty="0" smtClean="0"/>
              <a:t>* </a:t>
            </a:r>
            <a:r>
              <a:rPr lang="en-US" sz="2581" dirty="0" smtClean="0"/>
              <a:t>strengthen his/her power base with </a:t>
            </a:r>
            <a:r>
              <a:rPr lang="en-US" sz="2581" dirty="0" smtClean="0"/>
              <a:t>coworker.</a:t>
            </a:r>
          </a:p>
          <a:p>
            <a:pPr>
              <a:buNone/>
            </a:pPr>
            <a:r>
              <a:rPr lang="en-US" sz="2581" dirty="0" smtClean="0"/>
              <a:t>    * </a:t>
            </a:r>
            <a:r>
              <a:rPr lang="en-US" sz="2581" dirty="0" smtClean="0"/>
              <a:t>proves to the boss his/her leadership qualities.</a:t>
            </a:r>
          </a:p>
          <a:p>
            <a:endParaRPr lang="en-US" dirty="0"/>
          </a:p>
        </p:txBody>
      </p:sp>
      <p:sp>
        <p:nvSpPr>
          <p:cNvPr id="3" name="Title 2"/>
          <p:cNvSpPr>
            <a:spLocks noGrp="1"/>
          </p:cNvSpPr>
          <p:nvPr>
            <p:ph type="title"/>
          </p:nvPr>
        </p:nvSpPr>
        <p:spPr/>
        <p:txBody>
          <a:bodyPr/>
          <a:lstStyle/>
          <a:p>
            <a:r>
              <a:rPr lang="en-US" sz="3200" b="1" dirty="0" smtClean="0"/>
              <a:t>Managers must protect their core unit</a:t>
            </a:r>
            <a:r>
              <a:rPr lang="en-US" sz="3200" dirty="0" smtClean="0"/>
              <a:t/>
            </a:r>
            <a:br>
              <a:rPr lang="en-US" sz="3200" dirty="0" smtClean="0"/>
            </a:br>
            <a:endParaRPr lang="en-US" sz="3200" dirty="0"/>
          </a:p>
        </p:txBody>
      </p:sp>
      <p:pic>
        <p:nvPicPr>
          <p:cNvPr id="4" name="Picture 3" descr="fahad4.jpg"/>
          <p:cNvPicPr>
            <a:picLocks noChangeAspect="1"/>
          </p:cNvPicPr>
          <p:nvPr/>
        </p:nvPicPr>
        <p:blipFill>
          <a:blip r:embed="rId2"/>
          <a:stretch>
            <a:fillRect/>
          </a:stretch>
        </p:blipFill>
        <p:spPr>
          <a:xfrm>
            <a:off x="2895600" y="3276600"/>
            <a:ext cx="3733800" cy="19050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endParaRPr lang="en-US" dirty="0" smtClean="0"/>
          </a:p>
          <a:p>
            <a:r>
              <a:rPr lang="en-US" dirty="0" smtClean="0"/>
              <a:t>- </a:t>
            </a:r>
            <a:r>
              <a:rPr lang="en-US" b="1" i="1" u="sng" dirty="0" smtClean="0"/>
              <a:t>Reason Approach:</a:t>
            </a:r>
            <a:r>
              <a:rPr lang="en-US" dirty="0" smtClean="0"/>
              <a:t> logically pointing out to the supervisor that he or she is on dangerous grounds</a:t>
            </a:r>
            <a:r>
              <a:rPr lang="en-US" dirty="0" smtClean="0"/>
              <a:t>.</a:t>
            </a:r>
          </a:p>
          <a:p>
            <a:pPr>
              <a:buNone/>
            </a:pPr>
            <a:endParaRPr lang="en-US" dirty="0" smtClean="0"/>
          </a:p>
          <a:p>
            <a:r>
              <a:rPr lang="en-US" dirty="0" smtClean="0"/>
              <a:t>- </a:t>
            </a:r>
            <a:r>
              <a:rPr lang="en-US" b="1" i="1" u="sng" dirty="0" smtClean="0"/>
              <a:t>Direct Approach:</a:t>
            </a:r>
            <a:r>
              <a:rPr lang="en-US" dirty="0" smtClean="0"/>
              <a:t> confront someone directly of his/her exploitations</a:t>
            </a:r>
            <a:r>
              <a:rPr lang="en-US" dirty="0" smtClean="0"/>
              <a:t>.</a:t>
            </a:r>
          </a:p>
          <a:p>
            <a:endParaRPr lang="en-US" dirty="0" smtClean="0"/>
          </a:p>
          <a:p>
            <a:r>
              <a:rPr lang="en-US" dirty="0" smtClean="0"/>
              <a:t>- </a:t>
            </a:r>
            <a:r>
              <a:rPr lang="en-US" b="1" i="1" u="sng" dirty="0" smtClean="0"/>
              <a:t>Last Resort :</a:t>
            </a:r>
            <a:r>
              <a:rPr lang="en-US" dirty="0" smtClean="0"/>
              <a:t> fighting back. </a:t>
            </a:r>
            <a:br>
              <a:rPr lang="en-US" dirty="0" smtClean="0"/>
            </a:br>
            <a:endParaRPr lang="en-US" dirty="0" smtClean="0"/>
          </a:p>
          <a:p>
            <a:r>
              <a:rPr lang="en-US" b="1" dirty="0" smtClean="0">
                <a:solidFill>
                  <a:schemeClr val="accent2">
                    <a:lumMod val="75000"/>
                  </a:schemeClr>
                </a:solidFill>
              </a:rPr>
              <a:t>When "Fighting </a:t>
            </a:r>
            <a:r>
              <a:rPr lang="en-US" b="1" dirty="0" smtClean="0">
                <a:solidFill>
                  <a:schemeClr val="accent2">
                    <a:lumMod val="75000"/>
                  </a:schemeClr>
                </a:solidFill>
              </a:rPr>
              <a:t>Back”: </a:t>
            </a:r>
            <a:r>
              <a:rPr lang="en-US" dirty="0" smtClean="0"/>
              <a:t>It </a:t>
            </a:r>
            <a:r>
              <a:rPr lang="en-US" dirty="0" smtClean="0"/>
              <a:t>is important to avoid hasty actions an words; since is a very delicate matter it must be done in a delicate fashion.</a:t>
            </a:r>
          </a:p>
          <a:p>
            <a:endParaRPr lang="en-US" dirty="0" smtClean="0"/>
          </a:p>
          <a:p>
            <a:endParaRPr lang="en-US" dirty="0"/>
          </a:p>
        </p:txBody>
      </p:sp>
      <p:sp>
        <p:nvSpPr>
          <p:cNvPr id="3" name="Title 2"/>
          <p:cNvSpPr>
            <a:spLocks noGrp="1"/>
          </p:cNvSpPr>
          <p:nvPr>
            <p:ph type="title"/>
          </p:nvPr>
        </p:nvSpPr>
        <p:spPr/>
        <p:txBody>
          <a:bodyPr/>
          <a:lstStyle/>
          <a:p>
            <a:r>
              <a:rPr lang="en-US" sz="3200" b="1" dirty="0" smtClean="0"/>
              <a:t>Neutralizing Retribution </a:t>
            </a:r>
            <a:r>
              <a:rPr lang="en-US" sz="3200" b="1" dirty="0" smtClean="0"/>
              <a:t>Strategies</a:t>
            </a:r>
            <a:r>
              <a:rPr lang="en-US" sz="3200" dirty="0" smtClean="0"/>
              <a:t/>
            </a:r>
            <a:br>
              <a:rPr lang="en-US" sz="3200" dirty="0" smtClean="0"/>
            </a:b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solidFill>
                  <a:schemeClr val="tx1"/>
                </a:solidFill>
              </a:rPr>
              <a:t>It is safe to indicate that the main cause of workplace stress is incompetence in management.</a:t>
            </a:r>
          </a:p>
          <a:p>
            <a:pPr marL="0" indent="0">
              <a:buNone/>
            </a:pPr>
            <a:endParaRPr lang="en-US" dirty="0" smtClean="0">
              <a:solidFill>
                <a:schemeClr val="tx1"/>
              </a:solidFill>
            </a:endParaRPr>
          </a:p>
          <a:p>
            <a:r>
              <a:rPr lang="en-US" b="1" i="1" u="sng" dirty="0" smtClean="0">
                <a:solidFill>
                  <a:schemeClr val="accent2">
                    <a:lumMod val="75000"/>
                  </a:schemeClr>
                </a:solidFill>
              </a:rPr>
              <a:t>Management incompetence: </a:t>
            </a:r>
            <a:r>
              <a:rPr lang="en-US" dirty="0">
                <a:solidFill>
                  <a:schemeClr val="tx1"/>
                </a:solidFill>
              </a:rPr>
              <a:t>is mostly due to “bad interactions” between the employees and their immediate supervisors. Unharmonious relationships between supervisor manager and employees result in stress of the employees, as well as in effective managerial decision made by the supervisor. </a:t>
            </a:r>
          </a:p>
          <a:p>
            <a:pPr marL="0" indent="0">
              <a:buNone/>
            </a:pPr>
            <a:endParaRPr lang="en-US" dirty="0" smtClean="0"/>
          </a:p>
          <a:p>
            <a:endParaRPr lang="en-US" dirty="0">
              <a:solidFill>
                <a:schemeClr val="accent2">
                  <a:lumMod val="75000"/>
                </a:schemeClr>
              </a:solidFill>
            </a:endParaRPr>
          </a:p>
        </p:txBody>
      </p:sp>
      <p:sp>
        <p:nvSpPr>
          <p:cNvPr id="3" name="Title 2"/>
          <p:cNvSpPr>
            <a:spLocks noGrp="1"/>
          </p:cNvSpPr>
          <p:nvPr>
            <p:ph type="title"/>
          </p:nvPr>
        </p:nvSpPr>
        <p:spPr/>
        <p:txBody>
          <a:bodyPr/>
          <a:lstStyle/>
          <a:p>
            <a:r>
              <a:rPr lang="en-US" sz="3600" dirty="0" smtClean="0"/>
              <a:t>Main cause of workplace stress</a:t>
            </a:r>
            <a:endParaRPr lang="en-US"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74267416"/>
      </p:ext>
    </p:extLst>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r>
              <a:rPr lang="en-US" dirty="0" smtClean="0"/>
              <a:t>Always </a:t>
            </a:r>
            <a:r>
              <a:rPr lang="en-US" dirty="0" smtClean="0"/>
              <a:t>examine the " intent" behind an offered favor and a given gift</a:t>
            </a:r>
            <a:r>
              <a:rPr lang="en-US" dirty="0" smtClean="0"/>
              <a:t>.</a:t>
            </a:r>
          </a:p>
          <a:p>
            <a:pPr>
              <a:buNone/>
            </a:pPr>
            <a:endParaRPr lang="en-US" dirty="0" smtClean="0"/>
          </a:p>
          <a:p>
            <a:r>
              <a:rPr lang="en-US" dirty="0" smtClean="0"/>
              <a:t>Directly </a:t>
            </a:r>
            <a:r>
              <a:rPr lang="en-US" dirty="0" smtClean="0"/>
              <a:t>confronting the people who use different tactics which are obviously manipulations</a:t>
            </a:r>
            <a:r>
              <a:rPr lang="en-US" dirty="0" smtClean="0"/>
              <a:t>.</a:t>
            </a:r>
          </a:p>
          <a:p>
            <a:pPr>
              <a:buNone/>
            </a:pPr>
            <a:endParaRPr lang="en-US" dirty="0" smtClean="0"/>
          </a:p>
          <a:p>
            <a:r>
              <a:rPr lang="en-US" dirty="0" smtClean="0"/>
              <a:t>Refuse </a:t>
            </a:r>
            <a:r>
              <a:rPr lang="en-US" dirty="0" smtClean="0"/>
              <a:t>to negotiate with people who use high- pressure tactics.</a:t>
            </a:r>
          </a:p>
          <a:p>
            <a:endParaRPr lang="en-US" dirty="0"/>
          </a:p>
        </p:txBody>
      </p:sp>
      <p:sp>
        <p:nvSpPr>
          <p:cNvPr id="3" name="Title 2"/>
          <p:cNvSpPr>
            <a:spLocks noGrp="1"/>
          </p:cNvSpPr>
          <p:nvPr>
            <p:ph type="title"/>
          </p:nvPr>
        </p:nvSpPr>
        <p:spPr/>
        <p:txBody>
          <a:bodyPr/>
          <a:lstStyle/>
          <a:p>
            <a:r>
              <a:rPr lang="en-US" sz="3200" b="1" dirty="0" smtClean="0"/>
              <a:t>Neutralizing Reciprocity strategies used by others</a:t>
            </a:r>
            <a:r>
              <a:rPr lang="en-US" sz="3200" dirty="0" smtClean="0"/>
              <a:t/>
            </a:r>
            <a:br>
              <a:rPr lang="en-US" sz="3200" dirty="0" smtClean="0"/>
            </a:br>
            <a:endParaRPr lang="en-US" sz="3200"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6600" dirty="0" smtClean="0"/>
              <a:t>THE END</a:t>
            </a:r>
            <a:endParaRPr lang="en-US" sz="6600" dirty="0"/>
          </a:p>
        </p:txBody>
      </p:sp>
      <p:sp>
        <p:nvSpPr>
          <p:cNvPr id="5" name="Subtitle 4"/>
          <p:cNvSpPr>
            <a:spLocks noGrp="1"/>
          </p:cNvSpPr>
          <p:nvPr>
            <p:ph type="subTitle" idx="1"/>
          </p:nvPr>
        </p:nvSpPr>
        <p:spPr/>
        <p:txBody>
          <a:bodyPr/>
          <a:lstStyle/>
          <a:p>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According to </a:t>
            </a:r>
            <a:r>
              <a:rPr lang="en-US" i="1" dirty="0">
                <a:solidFill>
                  <a:schemeClr val="accent2">
                    <a:lumMod val="75000"/>
                  </a:schemeClr>
                </a:solidFill>
              </a:rPr>
              <a:t>Kurt </a:t>
            </a:r>
            <a:r>
              <a:rPr lang="en-US" i="1" dirty="0" err="1" smtClean="0">
                <a:solidFill>
                  <a:schemeClr val="accent2">
                    <a:lumMod val="75000"/>
                  </a:schemeClr>
                </a:solidFill>
              </a:rPr>
              <a:t>Lewin</a:t>
            </a:r>
            <a:r>
              <a:rPr lang="en-US" dirty="0" smtClean="0"/>
              <a:t>: any workplace is charged with numerous forces- which can either have </a:t>
            </a:r>
            <a:r>
              <a:rPr lang="en-US" b="1" i="1" dirty="0" smtClean="0"/>
              <a:t>positive</a:t>
            </a:r>
            <a:r>
              <a:rPr lang="en-US" dirty="0" smtClean="0"/>
              <a:t> or </a:t>
            </a:r>
            <a:r>
              <a:rPr lang="en-US" b="1" i="1" dirty="0" smtClean="0"/>
              <a:t>negative</a:t>
            </a:r>
            <a:r>
              <a:rPr lang="en-US" dirty="0" smtClean="0"/>
              <a:t> effects on a worker, which in turn can either </a:t>
            </a:r>
            <a:r>
              <a:rPr lang="en-US" b="1" i="1" dirty="0" smtClean="0"/>
              <a:t>improve</a:t>
            </a:r>
            <a:r>
              <a:rPr lang="en-US" dirty="0" smtClean="0"/>
              <a:t> or </a:t>
            </a:r>
            <a:r>
              <a:rPr lang="en-US" b="1" i="1" dirty="0" smtClean="0"/>
              <a:t>impede</a:t>
            </a:r>
            <a:r>
              <a:rPr lang="en-US" dirty="0" smtClean="0"/>
              <a:t> the performance of the worker.</a:t>
            </a:r>
          </a:p>
          <a:p>
            <a:r>
              <a:rPr lang="en-US" dirty="0" smtClean="0"/>
              <a:t>In this environment if the </a:t>
            </a:r>
            <a:r>
              <a:rPr lang="en-US" b="1" i="1" dirty="0" smtClean="0"/>
              <a:t>negative</a:t>
            </a:r>
            <a:r>
              <a:rPr lang="en-US" dirty="0" smtClean="0"/>
              <a:t> forces are not restrained, they may cause pathological results, for example, </a:t>
            </a:r>
            <a:r>
              <a:rPr lang="en-US" i="1" dirty="0" smtClean="0"/>
              <a:t>mental problems</a:t>
            </a:r>
            <a:r>
              <a:rPr lang="en-US" dirty="0" smtClean="0"/>
              <a:t>, </a:t>
            </a:r>
            <a:r>
              <a:rPr lang="en-US" i="1" dirty="0" smtClean="0"/>
              <a:t>anxiety</a:t>
            </a:r>
            <a:r>
              <a:rPr lang="en-US" dirty="0" smtClean="0"/>
              <a:t> and </a:t>
            </a:r>
            <a:r>
              <a:rPr lang="en-US" i="1" dirty="0" smtClean="0"/>
              <a:t>even heart problems.</a:t>
            </a:r>
            <a:endParaRPr lang="en-US" i="1" dirty="0"/>
          </a:p>
        </p:txBody>
      </p:sp>
      <p:sp>
        <p:nvSpPr>
          <p:cNvPr id="3" name="Title 2"/>
          <p:cNvSpPr>
            <a:spLocks noGrp="1"/>
          </p:cNvSpPr>
          <p:nvPr>
            <p:ph type="title"/>
          </p:nvPr>
        </p:nvSpPr>
        <p:spPr/>
        <p:txBody>
          <a:bodyPr/>
          <a:lstStyle/>
          <a:p>
            <a:r>
              <a:rPr lang="en-US" sz="3600" dirty="0" smtClean="0"/>
              <a:t>Positive &amp; Negative Effects </a:t>
            </a:r>
            <a:endParaRPr lang="en-US"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73226719"/>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Many people react to stress differently;</a:t>
            </a:r>
          </a:p>
          <a:p>
            <a:pPr marL="0" indent="0">
              <a:buNone/>
            </a:pPr>
            <a:endParaRPr lang="en-US" dirty="0" smtClean="0"/>
          </a:p>
          <a:p>
            <a:r>
              <a:rPr lang="en-US" dirty="0" smtClean="0"/>
              <a:t> </a:t>
            </a:r>
            <a:r>
              <a:rPr lang="en-US" dirty="0"/>
              <a:t>I</a:t>
            </a:r>
            <a:r>
              <a:rPr lang="en-US" dirty="0" smtClean="0"/>
              <a:t>f the stress agent (that which cause stress) is strong, </a:t>
            </a:r>
            <a:r>
              <a:rPr lang="en-US" b="1" i="1" dirty="0" smtClean="0"/>
              <a:t>psychologically</a:t>
            </a:r>
            <a:r>
              <a:rPr lang="en-US" dirty="0" smtClean="0"/>
              <a:t> the worker may feel confused.</a:t>
            </a:r>
          </a:p>
          <a:p>
            <a:endParaRPr lang="en-US" dirty="0"/>
          </a:p>
          <a:p>
            <a:r>
              <a:rPr lang="en-US" b="1" i="1" dirty="0" smtClean="0"/>
              <a:t> Physiologically, </a:t>
            </a:r>
            <a:r>
              <a:rPr lang="en-US" dirty="0" smtClean="0"/>
              <a:t>a stressful work environment could severe increase in blood pressure and heart rate.</a:t>
            </a:r>
            <a:endParaRPr lang="en-US" b="1" i="1" dirty="0"/>
          </a:p>
        </p:txBody>
      </p:sp>
      <p:sp>
        <p:nvSpPr>
          <p:cNvPr id="3" name="Title 2"/>
          <p:cNvSpPr>
            <a:spLocks noGrp="1"/>
          </p:cNvSpPr>
          <p:nvPr>
            <p:ph type="title"/>
          </p:nvPr>
        </p:nvSpPr>
        <p:spPr/>
        <p:txBody>
          <a:bodyPr/>
          <a:lstStyle/>
          <a:p>
            <a:r>
              <a:rPr lang="en-US" sz="4800" dirty="0"/>
              <a:t>H</a:t>
            </a:r>
            <a:r>
              <a:rPr lang="en-US" sz="4800" dirty="0" smtClean="0"/>
              <a:t>ow </a:t>
            </a:r>
            <a:r>
              <a:rPr lang="en-US" sz="4800" dirty="0"/>
              <a:t>P</a:t>
            </a:r>
            <a:r>
              <a:rPr lang="en-US" sz="4800" dirty="0" smtClean="0"/>
              <a:t>eople React?</a:t>
            </a:r>
            <a:endParaRPr lang="en-US" sz="4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60950693"/>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worker in a stressful environment may develop any of following </a:t>
            </a:r>
            <a:r>
              <a:rPr lang="en-US" i="1" u="sng" dirty="0" smtClean="0"/>
              <a:t>FIVE</a:t>
            </a:r>
            <a:r>
              <a:rPr lang="en-US" dirty="0" smtClean="0"/>
              <a:t> reactions as defense mechanism. One is being “</a:t>
            </a:r>
            <a:r>
              <a:rPr lang="en-US" b="1" dirty="0" smtClean="0"/>
              <a:t>aggression</a:t>
            </a:r>
            <a:r>
              <a:rPr lang="en-US" dirty="0" smtClean="0"/>
              <a:t>” toward individual or objects. Second a worker may “</a:t>
            </a:r>
            <a:r>
              <a:rPr lang="en-US" b="1" dirty="0" smtClean="0"/>
              <a:t>regress</a:t>
            </a:r>
            <a:r>
              <a:rPr lang="en-US" dirty="0" smtClean="0"/>
              <a:t>” in adopting childish behaviors. Thirdly “</a:t>
            </a:r>
            <a:r>
              <a:rPr lang="en-US" b="1" dirty="0" smtClean="0"/>
              <a:t>repression</a:t>
            </a:r>
            <a:r>
              <a:rPr lang="en-US" dirty="0" smtClean="0"/>
              <a:t>” which cause the individual to minimize or deny the stress. Fourthly “</a:t>
            </a:r>
            <a:r>
              <a:rPr lang="en-US" b="1" dirty="0" smtClean="0"/>
              <a:t>withdrawal</a:t>
            </a:r>
            <a:r>
              <a:rPr lang="en-US" dirty="0" smtClean="0"/>
              <a:t>” which is closing of oneself, in order not to interact with others. And finally “</a:t>
            </a:r>
            <a:r>
              <a:rPr lang="en-US" b="1" dirty="0" smtClean="0"/>
              <a:t>fixation</a:t>
            </a:r>
            <a:r>
              <a:rPr lang="en-US" dirty="0" smtClean="0"/>
              <a:t>” which is the act of persistence on an action which produce no result.    </a:t>
            </a:r>
            <a:endParaRPr lang="en-US" dirty="0"/>
          </a:p>
        </p:txBody>
      </p:sp>
      <p:sp>
        <p:nvSpPr>
          <p:cNvPr id="3" name="Title 2"/>
          <p:cNvSpPr>
            <a:spLocks noGrp="1"/>
          </p:cNvSpPr>
          <p:nvPr>
            <p:ph type="title"/>
          </p:nvPr>
        </p:nvSpPr>
        <p:spPr/>
        <p:txBody>
          <a:bodyPr/>
          <a:lstStyle/>
          <a:p>
            <a:r>
              <a:rPr lang="en-US" sz="4000" dirty="0" smtClean="0"/>
              <a:t>Five Reactions as Defense Mechanism</a:t>
            </a: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81274039"/>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u="sng" dirty="0">
                <a:solidFill>
                  <a:schemeClr val="accent2">
                    <a:lumMod val="75000"/>
                  </a:schemeClr>
                </a:solidFill>
              </a:rPr>
              <a:t>E</a:t>
            </a:r>
            <a:r>
              <a:rPr lang="en-US" b="1" u="sng" dirty="0" smtClean="0">
                <a:solidFill>
                  <a:schemeClr val="accent2">
                    <a:lumMod val="75000"/>
                  </a:schemeClr>
                </a:solidFill>
              </a:rPr>
              <a:t>nactive</a:t>
            </a:r>
            <a:r>
              <a:rPr lang="en-US" dirty="0" smtClean="0"/>
              <a:t> – creating a new environment in which the    stress does not exist.</a:t>
            </a:r>
          </a:p>
          <a:p>
            <a:endParaRPr lang="en-US" dirty="0"/>
          </a:p>
          <a:p>
            <a:r>
              <a:rPr lang="en-US" b="1" u="sng" dirty="0" smtClean="0">
                <a:solidFill>
                  <a:schemeClr val="accent2">
                    <a:lumMod val="75000"/>
                  </a:schemeClr>
                </a:solidFill>
              </a:rPr>
              <a:t>Proactive</a:t>
            </a:r>
            <a:r>
              <a:rPr lang="en-US" dirty="0" smtClean="0"/>
              <a:t> – enhancement of one’s overall capacity to handle stress and increase personal resiliency. </a:t>
            </a:r>
          </a:p>
          <a:p>
            <a:endParaRPr lang="en-US" dirty="0"/>
          </a:p>
          <a:p>
            <a:r>
              <a:rPr lang="en-US" b="1" u="sng" dirty="0" smtClean="0">
                <a:solidFill>
                  <a:schemeClr val="accent2">
                    <a:lumMod val="75000"/>
                  </a:schemeClr>
                </a:solidFill>
              </a:rPr>
              <a:t>Reactive</a:t>
            </a:r>
            <a:r>
              <a:rPr lang="en-US" dirty="0" smtClean="0"/>
              <a:t> – developing short-term techniques to eliminate stress, these are strategies that are temporary, and are used as on-the-spot remedies.</a:t>
            </a:r>
          </a:p>
        </p:txBody>
      </p:sp>
      <p:sp>
        <p:nvSpPr>
          <p:cNvPr id="3" name="Title 2"/>
          <p:cNvSpPr>
            <a:spLocks noGrp="1"/>
          </p:cNvSpPr>
          <p:nvPr>
            <p:ph type="title"/>
          </p:nvPr>
        </p:nvSpPr>
        <p:spPr/>
        <p:txBody>
          <a:bodyPr/>
          <a:lstStyle/>
          <a:p>
            <a:r>
              <a:rPr lang="en-US" sz="4000" dirty="0" smtClean="0"/>
              <a:t>Strategies to cope with stress</a:t>
            </a: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49897662"/>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i="1" u="sng" dirty="0" smtClean="0">
                <a:solidFill>
                  <a:schemeClr val="accent2">
                    <a:lumMod val="75000"/>
                  </a:schemeClr>
                </a:solidFill>
              </a:rPr>
              <a:t>Time</a:t>
            </a:r>
            <a:r>
              <a:rPr lang="en-US" dirty="0" smtClean="0"/>
              <a:t>: being under pressure to meet a deadline.</a:t>
            </a:r>
          </a:p>
          <a:p>
            <a:endParaRPr lang="en-US" dirty="0"/>
          </a:p>
          <a:p>
            <a:r>
              <a:rPr lang="en-US" b="1" i="1" u="sng" dirty="0" smtClean="0">
                <a:solidFill>
                  <a:schemeClr val="accent2">
                    <a:lumMod val="75000"/>
                  </a:schemeClr>
                </a:solidFill>
              </a:rPr>
              <a:t>Encounter</a:t>
            </a:r>
            <a:r>
              <a:rPr lang="en-US" dirty="0" smtClean="0"/>
              <a:t>: unpleasant and sometimes dangerous interactions between individuals. </a:t>
            </a:r>
          </a:p>
          <a:p>
            <a:endParaRPr lang="en-US" dirty="0"/>
          </a:p>
          <a:p>
            <a:r>
              <a:rPr lang="en-US" b="1" i="1" u="sng" dirty="0" smtClean="0">
                <a:solidFill>
                  <a:schemeClr val="accent2">
                    <a:lumMod val="75000"/>
                  </a:schemeClr>
                </a:solidFill>
              </a:rPr>
              <a:t>Situational</a:t>
            </a:r>
            <a:r>
              <a:rPr lang="en-US" dirty="0" smtClean="0"/>
              <a:t>: undesirable and problematic conditions at home and/or at work.</a:t>
            </a:r>
          </a:p>
          <a:p>
            <a:endParaRPr lang="en-US" dirty="0"/>
          </a:p>
          <a:p>
            <a:r>
              <a:rPr lang="en-US" b="1" i="1" u="sng" dirty="0" smtClean="0">
                <a:solidFill>
                  <a:schemeClr val="accent2">
                    <a:lumMod val="75000"/>
                  </a:schemeClr>
                </a:solidFill>
              </a:rPr>
              <a:t>Anticipatory</a:t>
            </a:r>
            <a:r>
              <a:rPr lang="en-US" dirty="0" smtClean="0"/>
              <a:t>: conflicts which have a high degree of probability to occur which have not yet occurred yet. </a:t>
            </a:r>
          </a:p>
        </p:txBody>
      </p:sp>
      <p:sp>
        <p:nvSpPr>
          <p:cNvPr id="3" name="Title 2"/>
          <p:cNvSpPr>
            <a:spLocks noGrp="1"/>
          </p:cNvSpPr>
          <p:nvPr>
            <p:ph type="title"/>
          </p:nvPr>
        </p:nvSpPr>
        <p:spPr/>
        <p:txBody>
          <a:bodyPr/>
          <a:lstStyle/>
          <a:p>
            <a:r>
              <a:rPr lang="en-US" sz="3200" dirty="0" smtClean="0"/>
              <a:t>There are FOUR kinds of stress agents</a:t>
            </a:r>
            <a:endParaRPr lang="en-US" sz="3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94591255"/>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Spending time on urgent matters as well as an important matters.</a:t>
            </a:r>
          </a:p>
          <a:p>
            <a:pPr marL="0" indent="0">
              <a:buNone/>
            </a:pPr>
            <a:endParaRPr lang="en-US" dirty="0" smtClean="0"/>
          </a:p>
          <a:p>
            <a:r>
              <a:rPr lang="en-US" dirty="0" smtClean="0"/>
              <a:t>Ability to distinguish what is urgent and what is important. </a:t>
            </a:r>
          </a:p>
          <a:p>
            <a:pPr marL="0" indent="0">
              <a:buNone/>
            </a:pPr>
            <a:endParaRPr lang="en-US" dirty="0" smtClean="0"/>
          </a:p>
          <a:p>
            <a:r>
              <a:rPr lang="en-US" dirty="0" smtClean="0"/>
              <a:t>Concentrating  on “Results” and not on “Methods”.</a:t>
            </a:r>
          </a:p>
          <a:p>
            <a:pPr marL="0" indent="0">
              <a:buNone/>
            </a:pPr>
            <a:endParaRPr lang="en-US" dirty="0" smtClean="0"/>
          </a:p>
          <a:p>
            <a:r>
              <a:rPr lang="en-US" dirty="0" smtClean="0"/>
              <a:t>Saying “NO” to tasks which are not important-to make time for urgent and important matters.</a:t>
            </a:r>
            <a:endParaRPr lang="en-US" dirty="0"/>
          </a:p>
        </p:txBody>
      </p:sp>
      <p:sp>
        <p:nvSpPr>
          <p:cNvPr id="3" name="Title 2"/>
          <p:cNvSpPr>
            <a:spLocks noGrp="1"/>
          </p:cNvSpPr>
          <p:nvPr>
            <p:ph type="title"/>
          </p:nvPr>
        </p:nvSpPr>
        <p:spPr/>
        <p:txBody>
          <a:bodyPr/>
          <a:lstStyle/>
          <a:p>
            <a:r>
              <a:rPr lang="en-US" sz="3200" dirty="0" smtClean="0"/>
              <a:t>Effective Time Management </a:t>
            </a:r>
            <a:endParaRPr lang="en-US" sz="3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653782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TotalTime>
  <Words>1533</Words>
  <Application>Microsoft Office PowerPoint</Application>
  <PresentationFormat>On-screen Show (4:3)</PresentationFormat>
  <Paragraphs>181</Paragraphs>
  <Slides>31</Slides>
  <Notes>0</Notes>
  <HiddenSlides>0</HiddenSlides>
  <MMClips>0</MMClips>
  <ScaleCrop>false</ScaleCrop>
  <HeadingPairs>
    <vt:vector size="4" baseType="variant">
      <vt:variant>
        <vt:lpstr>Design Template</vt:lpstr>
      </vt:variant>
      <vt:variant>
        <vt:i4>1</vt:i4>
      </vt:variant>
      <vt:variant>
        <vt:lpstr>Slide Titles</vt:lpstr>
      </vt:variant>
      <vt:variant>
        <vt:i4>31</vt:i4>
      </vt:variant>
    </vt:vector>
  </HeadingPairs>
  <TitlesOfParts>
    <vt:vector size="32" baseType="lpstr">
      <vt:lpstr>Hardcover</vt:lpstr>
      <vt:lpstr>Managing Personal Stress</vt:lpstr>
      <vt:lpstr>Time &amp; Stress Management</vt:lpstr>
      <vt:lpstr>Main cause of workplace stress</vt:lpstr>
      <vt:lpstr>Positive &amp; Negative Effects </vt:lpstr>
      <vt:lpstr>How People React?</vt:lpstr>
      <vt:lpstr>Five Reactions as Defense Mechanism</vt:lpstr>
      <vt:lpstr>Strategies to cope with stress</vt:lpstr>
      <vt:lpstr>There are FOUR kinds of stress agents</vt:lpstr>
      <vt:lpstr>Effective Time Management </vt:lpstr>
      <vt:lpstr>Efficient time management techniques for workers</vt:lpstr>
      <vt:lpstr>Time management efficiency for managers:</vt:lpstr>
      <vt:lpstr>Collaboration to avoid unpleasant environment: </vt:lpstr>
      <vt:lpstr>  Emotional intelligence for managers </vt:lpstr>
      <vt:lpstr>Eliminating anticipatory stressors</vt:lpstr>
      <vt:lpstr>Having Resilience to Handle Stress</vt:lpstr>
      <vt:lpstr>   Cont’</vt:lpstr>
      <vt:lpstr>THE END    </vt:lpstr>
      <vt:lpstr>Gaining Power &amp; Influence</vt:lpstr>
      <vt:lpstr>To get a project off the ground and achieving it</vt:lpstr>
      <vt:lpstr>Good Management is based upon </vt:lpstr>
      <vt:lpstr>A good LEADERSHIP is due to </vt:lpstr>
      <vt:lpstr>Sources of personal power </vt:lpstr>
      <vt:lpstr>" positional” Power Source</vt:lpstr>
      <vt:lpstr>Power position is relevant to </vt:lpstr>
      <vt:lpstr>Transforming Power to Influence  </vt:lpstr>
      <vt:lpstr>Negative Aspects of Each Strategy </vt:lpstr>
      <vt:lpstr>Strategy of “Making Exceptions” </vt:lpstr>
      <vt:lpstr>Managers must protect their core unit </vt:lpstr>
      <vt:lpstr>Neutralizing Retribution Strategies </vt:lpstr>
      <vt:lpstr>Neutralizing Reciprocity strategies used by others </vt:lpstr>
      <vt:lpstr>THE END</vt:lpstr>
    </vt:vector>
  </TitlesOfParts>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Personal Stress</dc:title>
  <dc:creator>fahad</dc:creator>
  <cp:lastModifiedBy>User</cp:lastModifiedBy>
  <cp:revision>12</cp:revision>
  <dcterms:created xsi:type="dcterms:W3CDTF">2010-10-21T03:09:11Z</dcterms:created>
  <dcterms:modified xsi:type="dcterms:W3CDTF">2010-10-21T04:36:21Z</dcterms:modified>
</cp:coreProperties>
</file>