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37"/>
  </p:notes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93" r:id="rId16"/>
    <p:sldId id="294" r:id="rId17"/>
    <p:sldId id="298" r:id="rId18"/>
    <p:sldId id="290" r:id="rId19"/>
    <p:sldId id="291" r:id="rId20"/>
    <p:sldId id="287" r:id="rId21"/>
    <p:sldId id="292" r:id="rId22"/>
    <p:sldId id="269" r:id="rId23"/>
    <p:sldId id="270" r:id="rId24"/>
    <p:sldId id="295" r:id="rId25"/>
    <p:sldId id="296" r:id="rId26"/>
    <p:sldId id="271" r:id="rId27"/>
    <p:sldId id="272" r:id="rId28"/>
    <p:sldId id="273" r:id="rId29"/>
    <p:sldId id="275" r:id="rId30"/>
    <p:sldId id="297" r:id="rId31"/>
    <p:sldId id="276" r:id="rId32"/>
    <p:sldId id="277" r:id="rId33"/>
    <p:sldId id="278" r:id="rId34"/>
    <p:sldId id="279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C4D"/>
    <a:srgbClr val="409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1" autoAdjust="0"/>
    <p:restoredTop sz="94622" autoAdjust="0"/>
  </p:normalViewPr>
  <p:slideViewPr>
    <p:cSldViewPr>
      <p:cViewPr varScale="1">
        <p:scale>
          <a:sx n="74" d="100"/>
          <a:sy n="74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409077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2399614204850899"/>
                  <c:y val="0.186165687622380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physical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000355753723557"/>
                  <c:y val="4.60890305378494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cultural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324929639819118"/>
                  <c:y val="-0.164548598091905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work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048761977042026E-3"/>
                  <c:y val="-0.122365537641128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intellectual </a:t>
                    </a:r>
                    <a:r>
                      <a:rPr lang="en-US" dirty="0" smtClean="0"/>
                      <a:t>activities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651108370489833"/>
                  <c:y val="-0.149336541265675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social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251233279574994"/>
                  <c:y val="4.47662792150981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family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1520957847136577"/>
                  <c:y val="0.188149814606507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spiritual </a:t>
                    </a:r>
                    <a:r>
                      <a:rPr lang="en-US" smtClean="0"/>
                      <a:t>activities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Sheet1!$A$1:$A$7</c:f>
              <c:strCache>
                <c:ptCount val="7"/>
                <c:pt idx="0">
                  <c:v>physical activities</c:v>
                </c:pt>
                <c:pt idx="1">
                  <c:v>cultural activities</c:v>
                </c:pt>
                <c:pt idx="2">
                  <c:v>work activities</c:v>
                </c:pt>
                <c:pt idx="3">
                  <c:v>intellectual activities</c:v>
                </c:pt>
                <c:pt idx="4">
                  <c:v>social activities</c:v>
                </c:pt>
                <c:pt idx="5">
                  <c:v>family activities</c:v>
                </c:pt>
                <c:pt idx="6">
                  <c:v>spiritual activities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0.14285714285714307</c:v>
                </c:pt>
                <c:pt idx="1">
                  <c:v>0.14285714285714307</c:v>
                </c:pt>
                <c:pt idx="2">
                  <c:v>0.14285714285714307</c:v>
                </c:pt>
                <c:pt idx="3">
                  <c:v>0.14285714285714307</c:v>
                </c:pt>
                <c:pt idx="4">
                  <c:v>0.14285714285714307</c:v>
                </c:pt>
                <c:pt idx="5">
                  <c:v>0.14285714285714307</c:v>
                </c:pt>
                <c:pt idx="6">
                  <c:v>0.14285714285714307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8CBBF-DCAE-430A-AB90-7354585A984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71B5C-AEEB-4E6E-A9AB-A090A3E345B6}">
      <dgm:prSet phldrT="[Text]" custT="1"/>
      <dgm:spPr>
        <a:noFill/>
        <a:ln>
          <a:solidFill>
            <a:srgbClr val="B75C4D"/>
          </a:solidFill>
        </a:ln>
      </dgm:spPr>
      <dgm:t>
        <a:bodyPr/>
        <a:lstStyle/>
        <a:p>
          <a:r>
            <a:rPr lang="en-US" sz="4400" b="1" dirty="0" smtClean="0">
              <a:solidFill>
                <a:schemeClr val="bg1"/>
              </a:solidFill>
              <a:latin typeface="Corbel" pitchFamily="34" charset="0"/>
            </a:rPr>
            <a:t>Stress-related Facts</a:t>
          </a:r>
          <a:endParaRPr lang="en-US" sz="4400" b="1" dirty="0">
            <a:solidFill>
              <a:schemeClr val="bg1"/>
            </a:solidFill>
            <a:latin typeface="Corbel" pitchFamily="34" charset="0"/>
          </a:endParaRPr>
        </a:p>
      </dgm:t>
    </dgm:pt>
    <dgm:pt modelId="{8BC905BB-AF66-4E1A-9255-7359BF334A83}" type="parTrans" cxnId="{4CFB0E02-7240-4223-9B98-4DB098E8127C}">
      <dgm:prSet/>
      <dgm:spPr/>
      <dgm:t>
        <a:bodyPr/>
        <a:lstStyle/>
        <a:p>
          <a:endParaRPr lang="en-US"/>
        </a:p>
      </dgm:t>
    </dgm:pt>
    <dgm:pt modelId="{CEA43173-0E34-4DFC-80AC-D368EC67FBE6}" type="sibTrans" cxnId="{4CFB0E02-7240-4223-9B98-4DB098E8127C}">
      <dgm:prSet/>
      <dgm:spPr/>
      <dgm:t>
        <a:bodyPr/>
        <a:lstStyle/>
        <a:p>
          <a:endParaRPr lang="en-US"/>
        </a:p>
      </dgm:t>
    </dgm:pt>
    <dgm:pt modelId="{B23043B0-7C68-4FB8-AC67-16E006BE4A63}">
      <dgm:prSet phldrT="[Text]" custT="1"/>
      <dgm:spPr>
        <a:noFill/>
        <a:ln>
          <a:solidFill>
            <a:srgbClr val="B75C4D"/>
          </a:solidFill>
        </a:ln>
      </dgm:spPr>
      <dgm:t>
        <a:bodyPr/>
        <a:lstStyle/>
        <a:p>
          <a:pPr algn="ctr"/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Medical </a:t>
          </a:r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24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l"/>
          <a:r>
            <a:rPr lang="en-US" sz="1400" b="1" i="0" u="none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800" b="1" i="0" u="none" dirty="0" smtClean="0">
              <a:solidFill>
                <a:schemeClr val="bg1"/>
              </a:solidFill>
              <a:latin typeface="+mj-lt"/>
            </a:rPr>
            <a:t>The workforce of America has numerous health issues due to stress.</a:t>
          </a:r>
        </a:p>
        <a:p>
          <a:pPr algn="l"/>
          <a:r>
            <a:rPr lang="en-US" sz="1800" b="1" i="0" u="none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800" b="1" i="0" u="none" dirty="0" smtClean="0">
              <a:solidFill>
                <a:schemeClr val="bg1"/>
              </a:solidFill>
              <a:latin typeface="+mj-lt"/>
            </a:rPr>
            <a:t>Percentage of “highly stressed” workers doubled from 1985 to 1990, and doubled again in the 90’s.</a:t>
          </a:r>
        </a:p>
        <a:p>
          <a:pPr algn="l"/>
          <a:r>
            <a:rPr lang="en-US" sz="1800" b="1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800" b="1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75%-90% of all Primary Care Physician visits are stress-related.</a:t>
          </a:r>
          <a:endParaRPr lang="en-US" sz="1800" b="1" i="1" u="sng" dirty="0" smtClean="0">
            <a:solidFill>
              <a:schemeClr val="bg1"/>
            </a:solidFill>
            <a:latin typeface="+mj-lt"/>
          </a:endParaRPr>
        </a:p>
        <a:p>
          <a:pPr algn="ctr"/>
          <a:endParaRPr lang="en-US" sz="1800" b="1" i="1" u="sng" dirty="0">
            <a:solidFill>
              <a:schemeClr val="bg1"/>
            </a:solidFill>
            <a:latin typeface="Corbel" pitchFamily="34" charset="0"/>
          </a:endParaRPr>
        </a:p>
      </dgm:t>
    </dgm:pt>
    <dgm:pt modelId="{42FBBCFF-F4A8-463B-9DEE-C75514846D8C}" type="parTrans" cxnId="{7143AE3E-DC3A-4B0F-B144-D16903973839}">
      <dgm:prSet/>
      <dgm:spPr/>
      <dgm:t>
        <a:bodyPr/>
        <a:lstStyle/>
        <a:p>
          <a:endParaRPr lang="en-US"/>
        </a:p>
      </dgm:t>
    </dgm:pt>
    <dgm:pt modelId="{2E94CB77-A5E5-49FB-A72C-FF336F5E943C}" type="sibTrans" cxnId="{7143AE3E-DC3A-4B0F-B144-D16903973839}">
      <dgm:prSet/>
      <dgm:spPr/>
      <dgm:t>
        <a:bodyPr/>
        <a:lstStyle/>
        <a:p>
          <a:endParaRPr lang="en-US"/>
        </a:p>
      </dgm:t>
    </dgm:pt>
    <dgm:pt modelId="{A1982FC3-1A12-4D26-A31A-BE8762A732E1}">
      <dgm:prSet phldrT="[Text]" custT="1"/>
      <dgm:spPr>
        <a:noFill/>
        <a:ln>
          <a:solidFill>
            <a:srgbClr val="B75C4D"/>
          </a:solidFill>
        </a:ln>
      </dgm:spPr>
      <dgm:t>
        <a:bodyPr/>
        <a:lstStyle/>
        <a:p>
          <a:pPr algn="ctr"/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Legal </a:t>
          </a:r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l"/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60%-80% of industrial accidents are stress-related.</a:t>
          </a:r>
          <a:endParaRPr lang="en-US" sz="1600" b="1" i="1" u="sng" dirty="0" smtClean="0">
            <a:solidFill>
              <a:schemeClr val="bg1"/>
            </a:solidFill>
            <a:latin typeface="+mj-lt"/>
          </a:endParaRPr>
        </a:p>
        <a:p>
          <a:pPr algn="l"/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90% of worker compensation</a:t>
          </a:r>
          <a:r>
            <a:rPr lang="en-US" sz="1600" b="1" baseline="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 lawsuits</a:t>
          </a:r>
          <a:r>
            <a:rPr lang="en-US" sz="1600" b="1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 are successful.</a:t>
          </a:r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endParaRPr lang="en-US" sz="1800" b="1" i="1" u="sng" dirty="0">
            <a:solidFill>
              <a:schemeClr val="bg1"/>
            </a:solidFill>
            <a:latin typeface="Corbel" pitchFamily="34" charset="0"/>
          </a:endParaRPr>
        </a:p>
      </dgm:t>
    </dgm:pt>
    <dgm:pt modelId="{E910D9A3-039D-4A90-8FFE-4080C3A075BB}" type="parTrans" cxnId="{22776E67-ED28-433C-90A2-A10DF96974A6}">
      <dgm:prSet/>
      <dgm:spPr/>
      <dgm:t>
        <a:bodyPr/>
        <a:lstStyle/>
        <a:p>
          <a:endParaRPr lang="en-US"/>
        </a:p>
      </dgm:t>
    </dgm:pt>
    <dgm:pt modelId="{C5E53A6D-6A38-4E87-9F99-780860726C23}" type="sibTrans" cxnId="{22776E67-ED28-433C-90A2-A10DF96974A6}">
      <dgm:prSet/>
      <dgm:spPr/>
      <dgm:t>
        <a:bodyPr/>
        <a:lstStyle/>
        <a:p>
          <a:endParaRPr lang="en-US"/>
        </a:p>
      </dgm:t>
    </dgm:pt>
    <dgm:pt modelId="{889B5C82-15BE-46BE-B78B-F7546CE383BE}">
      <dgm:prSet phldrT="[Text]" custT="1"/>
      <dgm:spPr>
        <a:noFill/>
        <a:ln>
          <a:solidFill>
            <a:srgbClr val="B75C4D"/>
          </a:solidFill>
        </a:ln>
      </dgm:spPr>
      <dgm:t>
        <a:bodyPr/>
        <a:lstStyle/>
        <a:p>
          <a:pPr algn="ctr"/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Efficiency </a:t>
          </a:r>
          <a:r>
            <a:rPr lang="en-US" sz="2400" b="1" i="1" u="sng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24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l"/>
          <a:r>
            <a:rPr lang="en-US" sz="1600" b="1" u="none" baseline="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600" b="1" u="none" baseline="0" dirty="0" smtClean="0">
              <a:solidFill>
                <a:schemeClr val="bg1"/>
              </a:solidFill>
              <a:latin typeface="+mj-lt"/>
            </a:rPr>
            <a:t>1 Million workers are absent on an average working day.</a:t>
          </a:r>
        </a:p>
        <a:p>
          <a:pPr algn="l"/>
          <a:r>
            <a:rPr lang="en-US" sz="1600" b="1" u="none" baseline="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600" b="1" u="none" baseline="0" dirty="0" smtClean="0">
              <a:solidFill>
                <a:schemeClr val="bg1"/>
              </a:solidFill>
              <a:latin typeface="+mj-lt"/>
            </a:rPr>
            <a:t>550 Million workdays are lost yearly due to stress.</a:t>
          </a:r>
        </a:p>
        <a:p>
          <a:pPr algn="l"/>
          <a:r>
            <a:rPr lang="en-US" sz="1600" b="1" u="none" baseline="0" dirty="0" smtClean="0">
              <a:solidFill>
                <a:schemeClr val="bg1"/>
              </a:solidFill>
              <a:latin typeface="Aharoni"/>
              <a:cs typeface="Aharoni"/>
            </a:rPr>
            <a:t>•</a:t>
          </a:r>
          <a:r>
            <a:rPr lang="en-US" sz="1600" b="1" u="none" baseline="0" dirty="0" smtClean="0">
              <a:solidFill>
                <a:schemeClr val="bg1"/>
              </a:solidFill>
              <a:latin typeface="+mj-lt"/>
            </a:rPr>
            <a:t>40% worker turnover in the US is stress-related. </a:t>
          </a:r>
          <a:endParaRPr lang="en-US" sz="1800" b="1" i="1" u="sng" dirty="0" smtClean="0">
            <a:solidFill>
              <a:schemeClr val="bg1"/>
            </a:solidFill>
            <a:latin typeface="Corbel" pitchFamily="34" charset="0"/>
          </a:endParaRPr>
        </a:p>
        <a:p>
          <a:pPr algn="ctr"/>
          <a:endParaRPr lang="en-US" sz="1800" b="1" i="1" u="sng" dirty="0">
            <a:solidFill>
              <a:schemeClr val="bg1"/>
            </a:solidFill>
            <a:latin typeface="Corbel" pitchFamily="34" charset="0"/>
          </a:endParaRPr>
        </a:p>
      </dgm:t>
    </dgm:pt>
    <dgm:pt modelId="{EBA92D39-42F1-4981-BD05-C45F80FAE01E}" type="parTrans" cxnId="{5E55EE50-AE83-4FDD-B719-334E38035397}">
      <dgm:prSet/>
      <dgm:spPr/>
      <dgm:t>
        <a:bodyPr/>
        <a:lstStyle/>
        <a:p>
          <a:endParaRPr lang="en-US"/>
        </a:p>
      </dgm:t>
    </dgm:pt>
    <dgm:pt modelId="{4C4A2915-455C-4B41-A637-7D42E9CDDCAE}" type="sibTrans" cxnId="{5E55EE50-AE83-4FDD-B719-334E38035397}">
      <dgm:prSet/>
      <dgm:spPr/>
      <dgm:t>
        <a:bodyPr/>
        <a:lstStyle/>
        <a:p>
          <a:endParaRPr lang="en-US"/>
        </a:p>
      </dgm:t>
    </dgm:pt>
    <dgm:pt modelId="{50647466-E409-4FAC-B076-EE94330179EA}">
      <dgm:prSet/>
      <dgm:spPr/>
      <dgm:t>
        <a:bodyPr/>
        <a:lstStyle/>
        <a:p>
          <a:endParaRPr lang="en-US"/>
        </a:p>
      </dgm:t>
    </dgm:pt>
    <dgm:pt modelId="{A8671AAA-5645-4E33-85E0-4B8C0945B952}" type="parTrans" cxnId="{5FCE1B6A-39B2-47A0-A355-0591E872AD42}">
      <dgm:prSet/>
      <dgm:spPr/>
      <dgm:t>
        <a:bodyPr/>
        <a:lstStyle/>
        <a:p>
          <a:endParaRPr lang="en-US"/>
        </a:p>
      </dgm:t>
    </dgm:pt>
    <dgm:pt modelId="{4DDB6DF3-EE0D-4982-A2AD-A0AD537C4787}" type="sibTrans" cxnId="{5FCE1B6A-39B2-47A0-A355-0591E872AD42}">
      <dgm:prSet/>
      <dgm:spPr/>
      <dgm:t>
        <a:bodyPr/>
        <a:lstStyle/>
        <a:p>
          <a:endParaRPr lang="en-US"/>
        </a:p>
      </dgm:t>
    </dgm:pt>
    <dgm:pt modelId="{AF9BB347-E69C-4BA8-AD16-0128445D0ABD}" type="pres">
      <dgm:prSet presAssocID="{28D8CBBF-DCAE-430A-AB90-7354585A98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5D38E-BC21-40DD-A4F6-FBCBD06E4420}" type="pres">
      <dgm:prSet presAssocID="{C1E71B5C-AEEB-4E6E-A9AB-A090A3E345B6}" presName="roof" presStyleLbl="dkBgShp" presStyleIdx="0" presStyleCnt="2" custScaleY="46473" custLinFactNeighborY="-6130"/>
      <dgm:spPr/>
      <dgm:t>
        <a:bodyPr/>
        <a:lstStyle/>
        <a:p>
          <a:endParaRPr lang="en-US"/>
        </a:p>
      </dgm:t>
    </dgm:pt>
    <dgm:pt modelId="{ADB4BDE5-6851-4DE1-B294-D4683BDA9E29}" type="pres">
      <dgm:prSet presAssocID="{C1E71B5C-AEEB-4E6E-A9AB-A090A3E345B6}" presName="pillars" presStyleCnt="0"/>
      <dgm:spPr/>
    </dgm:pt>
    <dgm:pt modelId="{FB4F80EA-E17D-4599-8E23-609BC90F1441}" type="pres">
      <dgm:prSet presAssocID="{C1E71B5C-AEEB-4E6E-A9AB-A090A3E345B6}" presName="pillar1" presStyleLbl="node1" presStyleIdx="0" presStyleCnt="3" custScaleX="158956" custScaleY="134059" custLinFactNeighborX="-10" custLinFactNeighborY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D7CD-F7A2-44ED-82E8-7642C37167BB}" type="pres">
      <dgm:prSet presAssocID="{A1982FC3-1A12-4D26-A31A-BE8762A732E1}" presName="pillarX" presStyleLbl="node1" presStyleIdx="1" presStyleCnt="3" custScaleX="86592" custScaleY="133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EFED-0B69-4296-B2EA-FA8ED1A7583E}" type="pres">
      <dgm:prSet presAssocID="{889B5C82-15BE-46BE-B78B-F7546CE383BE}" presName="pillarX" presStyleLbl="node1" presStyleIdx="2" presStyleCnt="3" custScaleX="109747" custScaleY="133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372C-C4C9-4557-B9DD-33716963BC96}" type="pres">
      <dgm:prSet presAssocID="{C1E71B5C-AEEB-4E6E-A9AB-A090A3E345B6}" presName="base" presStyleLbl="dkBgShp" presStyleIdx="1" presStyleCnt="2" custLinFactY="123215" custLinFactNeighborY="200000"/>
      <dgm:spPr>
        <a:noFill/>
      </dgm:spPr>
    </dgm:pt>
  </dgm:ptLst>
  <dgm:cxnLst>
    <dgm:cxn modelId="{22776E67-ED28-433C-90A2-A10DF96974A6}" srcId="{C1E71B5C-AEEB-4E6E-A9AB-A090A3E345B6}" destId="{A1982FC3-1A12-4D26-A31A-BE8762A732E1}" srcOrd="1" destOrd="0" parTransId="{E910D9A3-039D-4A90-8FFE-4080C3A075BB}" sibTransId="{C5E53A6D-6A38-4E87-9F99-780860726C23}"/>
    <dgm:cxn modelId="{AA4EDD74-DA03-4789-B3CA-7FC2B7C2416C}" type="presOf" srcId="{28D8CBBF-DCAE-430A-AB90-7354585A984F}" destId="{AF9BB347-E69C-4BA8-AD16-0128445D0ABD}" srcOrd="0" destOrd="0" presId="urn:microsoft.com/office/officeart/2005/8/layout/hList3"/>
    <dgm:cxn modelId="{5E55EE50-AE83-4FDD-B719-334E38035397}" srcId="{C1E71B5C-AEEB-4E6E-A9AB-A090A3E345B6}" destId="{889B5C82-15BE-46BE-B78B-F7546CE383BE}" srcOrd="2" destOrd="0" parTransId="{EBA92D39-42F1-4981-BD05-C45F80FAE01E}" sibTransId="{4C4A2915-455C-4B41-A637-7D42E9CDDCAE}"/>
    <dgm:cxn modelId="{E418C61B-E7D2-4825-823B-1F8D2D57E8BB}" type="presOf" srcId="{A1982FC3-1A12-4D26-A31A-BE8762A732E1}" destId="{549CD7CD-F7A2-44ED-82E8-7642C37167BB}" srcOrd="0" destOrd="0" presId="urn:microsoft.com/office/officeart/2005/8/layout/hList3"/>
    <dgm:cxn modelId="{7143AE3E-DC3A-4B0F-B144-D16903973839}" srcId="{C1E71B5C-AEEB-4E6E-A9AB-A090A3E345B6}" destId="{B23043B0-7C68-4FB8-AC67-16E006BE4A63}" srcOrd="0" destOrd="0" parTransId="{42FBBCFF-F4A8-463B-9DEE-C75514846D8C}" sibTransId="{2E94CB77-A5E5-49FB-A72C-FF336F5E943C}"/>
    <dgm:cxn modelId="{4CFB0E02-7240-4223-9B98-4DB098E8127C}" srcId="{28D8CBBF-DCAE-430A-AB90-7354585A984F}" destId="{C1E71B5C-AEEB-4E6E-A9AB-A090A3E345B6}" srcOrd="0" destOrd="0" parTransId="{8BC905BB-AF66-4E1A-9255-7359BF334A83}" sibTransId="{CEA43173-0E34-4DFC-80AC-D368EC67FBE6}"/>
    <dgm:cxn modelId="{8C0D9BCA-F1FD-4710-B3FB-1C324A6C5C5C}" type="presOf" srcId="{B23043B0-7C68-4FB8-AC67-16E006BE4A63}" destId="{FB4F80EA-E17D-4599-8E23-609BC90F1441}" srcOrd="0" destOrd="0" presId="urn:microsoft.com/office/officeart/2005/8/layout/hList3"/>
    <dgm:cxn modelId="{5FCE1B6A-39B2-47A0-A355-0591E872AD42}" srcId="{28D8CBBF-DCAE-430A-AB90-7354585A984F}" destId="{50647466-E409-4FAC-B076-EE94330179EA}" srcOrd="1" destOrd="0" parTransId="{A8671AAA-5645-4E33-85E0-4B8C0945B952}" sibTransId="{4DDB6DF3-EE0D-4982-A2AD-A0AD537C4787}"/>
    <dgm:cxn modelId="{41BBC6C7-FA57-48E6-8073-0ED677814E07}" type="presOf" srcId="{889B5C82-15BE-46BE-B78B-F7546CE383BE}" destId="{B318EFED-0B69-4296-B2EA-FA8ED1A7583E}" srcOrd="0" destOrd="0" presId="urn:microsoft.com/office/officeart/2005/8/layout/hList3"/>
    <dgm:cxn modelId="{FAFA69D3-10FB-4871-AD24-909597559BDC}" type="presOf" srcId="{C1E71B5C-AEEB-4E6E-A9AB-A090A3E345B6}" destId="{5345D38E-BC21-40DD-A4F6-FBCBD06E4420}" srcOrd="0" destOrd="0" presId="urn:microsoft.com/office/officeart/2005/8/layout/hList3"/>
    <dgm:cxn modelId="{2BC2C929-993C-4B07-BC8D-E7AB0EF7BD13}" type="presParOf" srcId="{AF9BB347-E69C-4BA8-AD16-0128445D0ABD}" destId="{5345D38E-BC21-40DD-A4F6-FBCBD06E4420}" srcOrd="0" destOrd="0" presId="urn:microsoft.com/office/officeart/2005/8/layout/hList3"/>
    <dgm:cxn modelId="{64BE5055-72A4-414D-97A5-D1F51B6E1020}" type="presParOf" srcId="{AF9BB347-E69C-4BA8-AD16-0128445D0ABD}" destId="{ADB4BDE5-6851-4DE1-B294-D4683BDA9E29}" srcOrd="1" destOrd="0" presId="urn:microsoft.com/office/officeart/2005/8/layout/hList3"/>
    <dgm:cxn modelId="{ADE44E8B-2561-4071-976C-AD652D6B359C}" type="presParOf" srcId="{ADB4BDE5-6851-4DE1-B294-D4683BDA9E29}" destId="{FB4F80EA-E17D-4599-8E23-609BC90F1441}" srcOrd="0" destOrd="0" presId="urn:microsoft.com/office/officeart/2005/8/layout/hList3"/>
    <dgm:cxn modelId="{56277D65-5A4E-4444-BDC7-A0037F8774AC}" type="presParOf" srcId="{ADB4BDE5-6851-4DE1-B294-D4683BDA9E29}" destId="{549CD7CD-F7A2-44ED-82E8-7642C37167BB}" srcOrd="1" destOrd="0" presId="urn:microsoft.com/office/officeart/2005/8/layout/hList3"/>
    <dgm:cxn modelId="{7049F263-141F-4693-8206-281C309A2535}" type="presParOf" srcId="{ADB4BDE5-6851-4DE1-B294-D4683BDA9E29}" destId="{B318EFED-0B69-4296-B2EA-FA8ED1A7583E}" srcOrd="2" destOrd="0" presId="urn:microsoft.com/office/officeart/2005/8/layout/hList3"/>
    <dgm:cxn modelId="{23EE1AAE-5FB8-48D6-8CBD-EDF5F479FC58}" type="presParOf" srcId="{AF9BB347-E69C-4BA8-AD16-0128445D0ABD}" destId="{8C97372C-C4C9-4557-B9DD-33716963BC96}" srcOrd="2" destOrd="0" presId="urn:microsoft.com/office/officeart/2005/8/layout/hList3"/>
  </dgm:cxnLst>
  <dgm:bg>
    <a:noFill/>
  </dgm:bg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BB8DB-61FA-41F7-A221-3C5C1E306892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E544F-D330-4955-8B56-88EA85FE755F}">
      <dgm:prSet custT="1"/>
      <dgm:spPr/>
      <dgm:t>
        <a:bodyPr/>
        <a:lstStyle/>
        <a:p>
          <a:pPr rtl="0"/>
          <a:r>
            <a:rPr lang="en-US" sz="1200" b="1" dirty="0" smtClean="0">
              <a:latin typeface="Corbel" pitchFamily="34" charset="0"/>
            </a:rPr>
            <a:t>Organizations are becoming less hierarchical as they downsize layers of management.</a:t>
          </a:r>
          <a:endParaRPr lang="en-US" sz="1200" b="1" dirty="0">
            <a:latin typeface="Corbel" pitchFamily="34" charset="0"/>
          </a:endParaRPr>
        </a:p>
      </dgm:t>
    </dgm:pt>
    <dgm:pt modelId="{827C422B-3003-4957-984B-5AD7E26FEB78}" type="parTrans" cxnId="{EFB88F82-7437-4893-9336-E2583280C475}">
      <dgm:prSet/>
      <dgm:spPr/>
      <dgm:t>
        <a:bodyPr/>
        <a:lstStyle/>
        <a:p>
          <a:endParaRPr lang="en-US"/>
        </a:p>
      </dgm:t>
    </dgm:pt>
    <dgm:pt modelId="{DF35CA07-FA03-45CF-B440-8266E415993F}" type="sibTrans" cxnId="{EFB88F82-7437-4893-9336-E2583280C475}">
      <dgm:prSet/>
      <dgm:spPr/>
      <dgm:t>
        <a:bodyPr/>
        <a:lstStyle/>
        <a:p>
          <a:endParaRPr lang="en-US"/>
        </a:p>
      </dgm:t>
    </dgm:pt>
    <dgm:pt modelId="{C24619C0-7B2B-4400-A30E-FC54732E1736}">
      <dgm:prSet custT="1"/>
      <dgm:spPr/>
      <dgm:t>
        <a:bodyPr/>
        <a:lstStyle/>
        <a:p>
          <a:pPr rtl="0"/>
          <a:r>
            <a:rPr lang="en-US" sz="1200" b="1" dirty="0" smtClean="0">
              <a:latin typeface="Corbel" pitchFamily="34" charset="0"/>
            </a:rPr>
            <a:t>Information technology is helping to decentralize the flow of information to lower levels of the organizational hierarchy.</a:t>
          </a:r>
          <a:endParaRPr lang="en-US" sz="1200" b="1" dirty="0">
            <a:latin typeface="Corbel" pitchFamily="34" charset="0"/>
          </a:endParaRPr>
        </a:p>
      </dgm:t>
    </dgm:pt>
    <dgm:pt modelId="{37EE9CF4-9A34-4E2D-8BE4-F1EB1C7F8724}" type="parTrans" cxnId="{B529B29F-FDD4-4740-82CE-C50DC4C43999}">
      <dgm:prSet/>
      <dgm:spPr/>
      <dgm:t>
        <a:bodyPr/>
        <a:lstStyle/>
        <a:p>
          <a:endParaRPr lang="en-US"/>
        </a:p>
      </dgm:t>
    </dgm:pt>
    <dgm:pt modelId="{79F6ACED-CC4E-4DC5-8B91-45D37874466F}" type="sibTrans" cxnId="{B529B29F-FDD4-4740-82CE-C50DC4C43999}">
      <dgm:prSet/>
      <dgm:spPr/>
      <dgm:t>
        <a:bodyPr/>
        <a:lstStyle/>
        <a:p>
          <a:endParaRPr lang="en-US"/>
        </a:p>
      </dgm:t>
    </dgm:pt>
    <dgm:pt modelId="{EE24742E-0444-41B4-A82F-FA8A3853A7C4}">
      <dgm:prSet custT="1"/>
      <dgm:spPr/>
      <dgm:t>
        <a:bodyPr/>
        <a:lstStyle/>
        <a:p>
          <a:pPr rtl="0"/>
          <a:r>
            <a:rPr lang="en-US" sz="1200" b="1" dirty="0" smtClean="0">
              <a:latin typeface="Corbel" pitchFamily="34" charset="0"/>
            </a:rPr>
            <a:t>Traditional boundaries within and between organizations.</a:t>
          </a:r>
          <a:endParaRPr lang="en-US" sz="1200" b="1" dirty="0">
            <a:latin typeface="Corbel" pitchFamily="34" charset="0"/>
          </a:endParaRPr>
        </a:p>
      </dgm:t>
    </dgm:pt>
    <dgm:pt modelId="{775E9CCB-71A9-4CB1-9A1F-72D238A7749F}" type="parTrans" cxnId="{D030162B-D370-482D-B44E-814E6EEE1FEA}">
      <dgm:prSet/>
      <dgm:spPr/>
      <dgm:t>
        <a:bodyPr/>
        <a:lstStyle/>
        <a:p>
          <a:endParaRPr lang="en-US"/>
        </a:p>
      </dgm:t>
    </dgm:pt>
    <dgm:pt modelId="{890BB648-1765-4400-A3EB-29D902DAA03F}" type="sibTrans" cxnId="{D030162B-D370-482D-B44E-814E6EEE1FEA}">
      <dgm:prSet/>
      <dgm:spPr/>
      <dgm:t>
        <a:bodyPr/>
        <a:lstStyle/>
        <a:p>
          <a:endParaRPr lang="en-US"/>
        </a:p>
      </dgm:t>
    </dgm:pt>
    <dgm:pt modelId="{F511F616-C57B-48BA-9A48-38AF48315261}">
      <dgm:prSet custT="1"/>
      <dgm:spPr/>
      <dgm:t>
        <a:bodyPr/>
        <a:lstStyle/>
        <a:p>
          <a:pPr rtl="0"/>
          <a:r>
            <a:rPr lang="en-US" sz="1200" b="1" dirty="0" smtClean="0">
              <a:latin typeface="Corbel" pitchFamily="34" charset="0"/>
            </a:rPr>
            <a:t>The percentage of the workforce working in companies with fewer than 100 employees is increasing.</a:t>
          </a:r>
          <a:endParaRPr lang="en-US" sz="1200" b="1" dirty="0">
            <a:latin typeface="Corbel" pitchFamily="34" charset="0"/>
          </a:endParaRPr>
        </a:p>
      </dgm:t>
    </dgm:pt>
    <dgm:pt modelId="{E5DEE850-4BDC-42DD-9FFE-E2712FED173F}" type="parTrans" cxnId="{226CE111-8E42-4BBC-9FFC-D89CE16C38F4}">
      <dgm:prSet/>
      <dgm:spPr/>
      <dgm:t>
        <a:bodyPr/>
        <a:lstStyle/>
        <a:p>
          <a:endParaRPr lang="en-US"/>
        </a:p>
      </dgm:t>
    </dgm:pt>
    <dgm:pt modelId="{8C4BFA13-5EA5-432F-B819-99089276035D}" type="sibTrans" cxnId="{226CE111-8E42-4BBC-9FFC-D89CE16C38F4}">
      <dgm:prSet/>
      <dgm:spPr/>
      <dgm:t>
        <a:bodyPr/>
        <a:lstStyle/>
        <a:p>
          <a:endParaRPr lang="en-US"/>
        </a:p>
      </dgm:t>
    </dgm:pt>
    <dgm:pt modelId="{49CE33C1-728B-406B-B827-16179F24826E}" type="pres">
      <dgm:prSet presAssocID="{894BB8DB-61FA-41F7-A221-3C5C1E3068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D0B88E-667C-45F5-8EAD-41C5564892B2}" type="pres">
      <dgm:prSet presAssocID="{88FE544F-D330-4955-8B56-88EA85FE755F}" presName="hierRoot1" presStyleCnt="0"/>
      <dgm:spPr/>
    </dgm:pt>
    <dgm:pt modelId="{2737D3C7-44D4-4FC3-A23D-63BC8A423D0D}" type="pres">
      <dgm:prSet presAssocID="{88FE544F-D330-4955-8B56-88EA85FE755F}" presName="composite" presStyleCnt="0"/>
      <dgm:spPr/>
    </dgm:pt>
    <dgm:pt modelId="{77D0E7D9-8190-4206-985E-D358FE3F1BB4}" type="pres">
      <dgm:prSet presAssocID="{88FE544F-D330-4955-8B56-88EA85FE755F}" presName="background" presStyleLbl="node0" presStyleIdx="0" presStyleCnt="4"/>
      <dgm:spPr/>
    </dgm:pt>
    <dgm:pt modelId="{14278A70-AC1B-4A2C-97F5-933F1F83EAFD}" type="pres">
      <dgm:prSet presAssocID="{88FE544F-D330-4955-8B56-88EA85FE755F}" presName="text" presStyleLbl="fgAcc0" presStyleIdx="0" presStyleCnt="4" custScaleX="124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2312B5-07C7-45E7-B7C3-C2F40432499C}" type="pres">
      <dgm:prSet presAssocID="{88FE544F-D330-4955-8B56-88EA85FE755F}" presName="hierChild2" presStyleCnt="0"/>
      <dgm:spPr/>
    </dgm:pt>
    <dgm:pt modelId="{FC079352-B64B-4EEF-8109-1C4DCDE873EE}" type="pres">
      <dgm:prSet presAssocID="{C24619C0-7B2B-4400-A30E-FC54732E1736}" presName="hierRoot1" presStyleCnt="0"/>
      <dgm:spPr/>
    </dgm:pt>
    <dgm:pt modelId="{C60F07F1-E4A5-4793-88C3-AB6B329CA66A}" type="pres">
      <dgm:prSet presAssocID="{C24619C0-7B2B-4400-A30E-FC54732E1736}" presName="composite" presStyleCnt="0"/>
      <dgm:spPr/>
    </dgm:pt>
    <dgm:pt modelId="{6EC47A52-7509-4721-88A2-2E703366B4D7}" type="pres">
      <dgm:prSet presAssocID="{C24619C0-7B2B-4400-A30E-FC54732E1736}" presName="background" presStyleLbl="node0" presStyleIdx="1" presStyleCnt="4"/>
      <dgm:spPr/>
    </dgm:pt>
    <dgm:pt modelId="{6AC1FEE0-73D9-4A9A-A600-A16D44C649C4}" type="pres">
      <dgm:prSet presAssocID="{C24619C0-7B2B-4400-A30E-FC54732E1736}" presName="text" presStyleLbl="fgAcc0" presStyleIdx="1" presStyleCnt="4" custScaleX="129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F49BC-6562-4AE4-8DD5-239CD91771D5}" type="pres">
      <dgm:prSet presAssocID="{C24619C0-7B2B-4400-A30E-FC54732E1736}" presName="hierChild2" presStyleCnt="0"/>
      <dgm:spPr/>
    </dgm:pt>
    <dgm:pt modelId="{05628573-F9F0-407F-B6CC-AE9CBE4157CD}" type="pres">
      <dgm:prSet presAssocID="{EE24742E-0444-41B4-A82F-FA8A3853A7C4}" presName="hierRoot1" presStyleCnt="0"/>
      <dgm:spPr/>
    </dgm:pt>
    <dgm:pt modelId="{F5C1622E-34EF-4595-9D35-B796E02D64A6}" type="pres">
      <dgm:prSet presAssocID="{EE24742E-0444-41B4-A82F-FA8A3853A7C4}" presName="composite" presStyleCnt="0"/>
      <dgm:spPr/>
    </dgm:pt>
    <dgm:pt modelId="{8C880CB0-CC3F-47EA-A0BC-15FEFCC1CB34}" type="pres">
      <dgm:prSet presAssocID="{EE24742E-0444-41B4-A82F-FA8A3853A7C4}" presName="background" presStyleLbl="node0" presStyleIdx="2" presStyleCnt="4"/>
      <dgm:spPr/>
    </dgm:pt>
    <dgm:pt modelId="{F8B84073-3C55-4AC3-AFBD-126D5413ED6E}" type="pres">
      <dgm:prSet presAssocID="{EE24742E-0444-41B4-A82F-FA8A3853A7C4}" presName="text" presStyleLbl="fgAcc0" presStyleIdx="2" presStyleCnt="4" custScaleX="115656">
        <dgm:presLayoutVars>
          <dgm:chPref val="3"/>
        </dgm:presLayoutVars>
      </dgm:prSet>
      <dgm:spPr/>
    </dgm:pt>
    <dgm:pt modelId="{75F4937D-DBFD-4EFE-A0C6-D1BAA2752952}" type="pres">
      <dgm:prSet presAssocID="{EE24742E-0444-41B4-A82F-FA8A3853A7C4}" presName="hierChild2" presStyleCnt="0"/>
      <dgm:spPr/>
    </dgm:pt>
    <dgm:pt modelId="{5D21B2C4-124F-4065-88CF-C9BC59883C51}" type="pres">
      <dgm:prSet presAssocID="{F511F616-C57B-48BA-9A48-38AF48315261}" presName="hierRoot1" presStyleCnt="0"/>
      <dgm:spPr/>
    </dgm:pt>
    <dgm:pt modelId="{66FE7812-A7E0-48B6-A595-5371C836A158}" type="pres">
      <dgm:prSet presAssocID="{F511F616-C57B-48BA-9A48-38AF48315261}" presName="composite" presStyleCnt="0"/>
      <dgm:spPr/>
    </dgm:pt>
    <dgm:pt modelId="{A923BA00-404A-42DC-B73F-DED08A4FAB7F}" type="pres">
      <dgm:prSet presAssocID="{F511F616-C57B-48BA-9A48-38AF48315261}" presName="background" presStyleLbl="node0" presStyleIdx="3" presStyleCnt="4"/>
      <dgm:spPr/>
    </dgm:pt>
    <dgm:pt modelId="{802433CD-4A21-479A-92FD-897F6D2A7D9A}" type="pres">
      <dgm:prSet presAssocID="{F511F616-C57B-48BA-9A48-38AF48315261}" presName="text" presStyleLbl="fgAcc0" presStyleIdx="3" presStyleCnt="4" custScaleX="120452">
        <dgm:presLayoutVars>
          <dgm:chPref val="3"/>
        </dgm:presLayoutVars>
      </dgm:prSet>
      <dgm:spPr/>
    </dgm:pt>
    <dgm:pt modelId="{4EFF6916-AAF0-446E-9EDF-6719EC5939EE}" type="pres">
      <dgm:prSet presAssocID="{F511F616-C57B-48BA-9A48-38AF48315261}" presName="hierChild2" presStyleCnt="0"/>
      <dgm:spPr/>
    </dgm:pt>
  </dgm:ptLst>
  <dgm:cxnLst>
    <dgm:cxn modelId="{EFB88F82-7437-4893-9336-E2583280C475}" srcId="{894BB8DB-61FA-41F7-A221-3C5C1E306892}" destId="{88FE544F-D330-4955-8B56-88EA85FE755F}" srcOrd="0" destOrd="0" parTransId="{827C422B-3003-4957-984B-5AD7E26FEB78}" sibTransId="{DF35CA07-FA03-45CF-B440-8266E415993F}"/>
    <dgm:cxn modelId="{4E60513A-18C5-4929-BBCD-B2BD76413082}" type="presOf" srcId="{894BB8DB-61FA-41F7-A221-3C5C1E306892}" destId="{49CE33C1-728B-406B-B827-16179F24826E}" srcOrd="0" destOrd="0" presId="urn:microsoft.com/office/officeart/2005/8/layout/hierarchy1"/>
    <dgm:cxn modelId="{0521AF50-139D-430B-9123-633E0BCD8EF2}" type="presOf" srcId="{EE24742E-0444-41B4-A82F-FA8A3853A7C4}" destId="{F8B84073-3C55-4AC3-AFBD-126D5413ED6E}" srcOrd="0" destOrd="0" presId="urn:microsoft.com/office/officeart/2005/8/layout/hierarchy1"/>
    <dgm:cxn modelId="{D030162B-D370-482D-B44E-814E6EEE1FEA}" srcId="{894BB8DB-61FA-41F7-A221-3C5C1E306892}" destId="{EE24742E-0444-41B4-A82F-FA8A3853A7C4}" srcOrd="2" destOrd="0" parTransId="{775E9CCB-71A9-4CB1-9A1F-72D238A7749F}" sibTransId="{890BB648-1765-4400-A3EB-29D902DAA03F}"/>
    <dgm:cxn modelId="{226CE111-8E42-4BBC-9FFC-D89CE16C38F4}" srcId="{894BB8DB-61FA-41F7-A221-3C5C1E306892}" destId="{F511F616-C57B-48BA-9A48-38AF48315261}" srcOrd="3" destOrd="0" parTransId="{E5DEE850-4BDC-42DD-9FFE-E2712FED173F}" sibTransId="{8C4BFA13-5EA5-432F-B819-99089276035D}"/>
    <dgm:cxn modelId="{D2A62416-B9D5-483F-AD3B-5560EC327136}" type="presOf" srcId="{F511F616-C57B-48BA-9A48-38AF48315261}" destId="{802433CD-4A21-479A-92FD-897F6D2A7D9A}" srcOrd="0" destOrd="0" presId="urn:microsoft.com/office/officeart/2005/8/layout/hierarchy1"/>
    <dgm:cxn modelId="{B529B29F-FDD4-4740-82CE-C50DC4C43999}" srcId="{894BB8DB-61FA-41F7-A221-3C5C1E306892}" destId="{C24619C0-7B2B-4400-A30E-FC54732E1736}" srcOrd="1" destOrd="0" parTransId="{37EE9CF4-9A34-4E2D-8BE4-F1EB1C7F8724}" sibTransId="{79F6ACED-CC4E-4DC5-8B91-45D37874466F}"/>
    <dgm:cxn modelId="{E088DDF2-1404-40F2-9E57-A19B8F04408D}" type="presOf" srcId="{C24619C0-7B2B-4400-A30E-FC54732E1736}" destId="{6AC1FEE0-73D9-4A9A-A600-A16D44C649C4}" srcOrd="0" destOrd="0" presId="urn:microsoft.com/office/officeart/2005/8/layout/hierarchy1"/>
    <dgm:cxn modelId="{5ABBDC7F-ED6E-4E26-B986-CA85EBAE7D8F}" type="presOf" srcId="{88FE544F-D330-4955-8B56-88EA85FE755F}" destId="{14278A70-AC1B-4A2C-97F5-933F1F83EAFD}" srcOrd="0" destOrd="0" presId="urn:microsoft.com/office/officeart/2005/8/layout/hierarchy1"/>
    <dgm:cxn modelId="{8BEEB046-1141-43F5-8C4C-60070E386434}" type="presParOf" srcId="{49CE33C1-728B-406B-B827-16179F24826E}" destId="{4CD0B88E-667C-45F5-8EAD-41C5564892B2}" srcOrd="0" destOrd="0" presId="urn:microsoft.com/office/officeart/2005/8/layout/hierarchy1"/>
    <dgm:cxn modelId="{913562AC-1682-40B4-B7EE-2A6B65BF609B}" type="presParOf" srcId="{4CD0B88E-667C-45F5-8EAD-41C5564892B2}" destId="{2737D3C7-44D4-4FC3-A23D-63BC8A423D0D}" srcOrd="0" destOrd="0" presId="urn:microsoft.com/office/officeart/2005/8/layout/hierarchy1"/>
    <dgm:cxn modelId="{E2698A7F-75B7-431A-B03B-C6996265E0D9}" type="presParOf" srcId="{2737D3C7-44D4-4FC3-A23D-63BC8A423D0D}" destId="{77D0E7D9-8190-4206-985E-D358FE3F1BB4}" srcOrd="0" destOrd="0" presId="urn:microsoft.com/office/officeart/2005/8/layout/hierarchy1"/>
    <dgm:cxn modelId="{258800B5-9CFF-4A49-ABE0-E48AAF1BCD8F}" type="presParOf" srcId="{2737D3C7-44D4-4FC3-A23D-63BC8A423D0D}" destId="{14278A70-AC1B-4A2C-97F5-933F1F83EAFD}" srcOrd="1" destOrd="0" presId="urn:microsoft.com/office/officeart/2005/8/layout/hierarchy1"/>
    <dgm:cxn modelId="{A1EC594F-83FE-4889-8A63-A11179140167}" type="presParOf" srcId="{4CD0B88E-667C-45F5-8EAD-41C5564892B2}" destId="{FD2312B5-07C7-45E7-B7C3-C2F40432499C}" srcOrd="1" destOrd="0" presId="urn:microsoft.com/office/officeart/2005/8/layout/hierarchy1"/>
    <dgm:cxn modelId="{77714E11-8E49-47AD-A924-9A99B076D8AB}" type="presParOf" srcId="{49CE33C1-728B-406B-B827-16179F24826E}" destId="{FC079352-B64B-4EEF-8109-1C4DCDE873EE}" srcOrd="1" destOrd="0" presId="urn:microsoft.com/office/officeart/2005/8/layout/hierarchy1"/>
    <dgm:cxn modelId="{748A40D2-18A3-4BD7-990E-B70BAC9C324E}" type="presParOf" srcId="{FC079352-B64B-4EEF-8109-1C4DCDE873EE}" destId="{C60F07F1-E4A5-4793-88C3-AB6B329CA66A}" srcOrd="0" destOrd="0" presId="urn:microsoft.com/office/officeart/2005/8/layout/hierarchy1"/>
    <dgm:cxn modelId="{C2F19B20-AEBD-481B-BE5B-77517A1787C5}" type="presParOf" srcId="{C60F07F1-E4A5-4793-88C3-AB6B329CA66A}" destId="{6EC47A52-7509-4721-88A2-2E703366B4D7}" srcOrd="0" destOrd="0" presId="urn:microsoft.com/office/officeart/2005/8/layout/hierarchy1"/>
    <dgm:cxn modelId="{19AE31A1-9FB6-4C41-8CB2-F6E56D7EF56E}" type="presParOf" srcId="{C60F07F1-E4A5-4793-88C3-AB6B329CA66A}" destId="{6AC1FEE0-73D9-4A9A-A600-A16D44C649C4}" srcOrd="1" destOrd="0" presId="urn:microsoft.com/office/officeart/2005/8/layout/hierarchy1"/>
    <dgm:cxn modelId="{6FE98333-42D0-4AF0-A8B6-42E18C31D3DB}" type="presParOf" srcId="{FC079352-B64B-4EEF-8109-1C4DCDE873EE}" destId="{352F49BC-6562-4AE4-8DD5-239CD91771D5}" srcOrd="1" destOrd="0" presId="urn:microsoft.com/office/officeart/2005/8/layout/hierarchy1"/>
    <dgm:cxn modelId="{E274208C-55FE-48FD-8576-761704C1868B}" type="presParOf" srcId="{49CE33C1-728B-406B-B827-16179F24826E}" destId="{05628573-F9F0-407F-B6CC-AE9CBE4157CD}" srcOrd="2" destOrd="0" presId="urn:microsoft.com/office/officeart/2005/8/layout/hierarchy1"/>
    <dgm:cxn modelId="{6E49C60F-BDCB-4DC8-912C-0B402CA310DF}" type="presParOf" srcId="{05628573-F9F0-407F-B6CC-AE9CBE4157CD}" destId="{F5C1622E-34EF-4595-9D35-B796E02D64A6}" srcOrd="0" destOrd="0" presId="urn:microsoft.com/office/officeart/2005/8/layout/hierarchy1"/>
    <dgm:cxn modelId="{FF99C76F-4032-4954-B265-BC7EFC240833}" type="presParOf" srcId="{F5C1622E-34EF-4595-9D35-B796E02D64A6}" destId="{8C880CB0-CC3F-47EA-A0BC-15FEFCC1CB34}" srcOrd="0" destOrd="0" presId="urn:microsoft.com/office/officeart/2005/8/layout/hierarchy1"/>
    <dgm:cxn modelId="{1881E6A5-4C8C-4CD9-9096-17F1918774B5}" type="presParOf" srcId="{F5C1622E-34EF-4595-9D35-B796E02D64A6}" destId="{F8B84073-3C55-4AC3-AFBD-126D5413ED6E}" srcOrd="1" destOrd="0" presId="urn:microsoft.com/office/officeart/2005/8/layout/hierarchy1"/>
    <dgm:cxn modelId="{1B18CC9C-0973-4AC4-8A63-BF4815DFB110}" type="presParOf" srcId="{05628573-F9F0-407F-B6CC-AE9CBE4157CD}" destId="{75F4937D-DBFD-4EFE-A0C6-D1BAA2752952}" srcOrd="1" destOrd="0" presId="urn:microsoft.com/office/officeart/2005/8/layout/hierarchy1"/>
    <dgm:cxn modelId="{8E764929-4B21-4723-85E3-FE3590FEFA0D}" type="presParOf" srcId="{49CE33C1-728B-406B-B827-16179F24826E}" destId="{5D21B2C4-124F-4065-88CF-C9BC59883C51}" srcOrd="3" destOrd="0" presId="urn:microsoft.com/office/officeart/2005/8/layout/hierarchy1"/>
    <dgm:cxn modelId="{EBE8CCD9-646F-453E-A3F8-D717362F3E4F}" type="presParOf" srcId="{5D21B2C4-124F-4065-88CF-C9BC59883C51}" destId="{66FE7812-A7E0-48B6-A595-5371C836A158}" srcOrd="0" destOrd="0" presId="urn:microsoft.com/office/officeart/2005/8/layout/hierarchy1"/>
    <dgm:cxn modelId="{1B2F9144-559E-41DD-BC25-F95C30404EEE}" type="presParOf" srcId="{66FE7812-A7E0-48B6-A595-5371C836A158}" destId="{A923BA00-404A-42DC-B73F-DED08A4FAB7F}" srcOrd="0" destOrd="0" presId="urn:microsoft.com/office/officeart/2005/8/layout/hierarchy1"/>
    <dgm:cxn modelId="{4EE4D5A9-0404-481F-A281-2D32B177422F}" type="presParOf" srcId="{66FE7812-A7E0-48B6-A595-5371C836A158}" destId="{802433CD-4A21-479A-92FD-897F6D2A7D9A}" srcOrd="1" destOrd="0" presId="urn:microsoft.com/office/officeart/2005/8/layout/hierarchy1"/>
    <dgm:cxn modelId="{A491A90B-832D-4803-AB82-F485D58A2FA0}" type="presParOf" srcId="{5D21B2C4-124F-4065-88CF-C9BC59883C51}" destId="{4EFF6916-AAF0-446E-9EDF-6719EC5939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11C0C-4C73-4359-A18C-C7BDA7DFA08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10E71-0BAD-42D1-A539-A87033F25A5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i="0" smtClean="0">
              <a:latin typeface="Corbel" pitchFamily="34" charset="0"/>
            </a:rPr>
            <a:t>Retribution</a:t>
          </a:r>
          <a:endParaRPr lang="en-US" sz="2400" i="0" dirty="0">
            <a:latin typeface="Corbel" pitchFamily="34" charset="0"/>
          </a:endParaRPr>
        </a:p>
      </dgm:t>
    </dgm:pt>
    <dgm:pt modelId="{896E56F9-B014-48D4-A53C-F60E98979022}" type="parTrans" cxnId="{4FCDCEB8-5ED2-40E1-B82C-70A78FEB9A1A}">
      <dgm:prSet/>
      <dgm:spPr/>
      <dgm:t>
        <a:bodyPr/>
        <a:lstStyle/>
        <a:p>
          <a:endParaRPr lang="en-US"/>
        </a:p>
      </dgm:t>
    </dgm:pt>
    <dgm:pt modelId="{4672DD79-2315-4701-AEBC-071BBD07C624}" type="sibTrans" cxnId="{4FCDCEB8-5ED2-40E1-B82C-70A78FEB9A1A}">
      <dgm:prSet/>
      <dgm:spPr/>
      <dgm:t>
        <a:bodyPr/>
        <a:lstStyle/>
        <a:p>
          <a:endParaRPr lang="en-US"/>
        </a:p>
      </dgm:t>
    </dgm:pt>
    <dgm:pt modelId="{DEF4FC1F-DCDA-47D2-8CAA-7A9DDD37AAB5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DEFINITION </a:t>
          </a:r>
        </a:p>
        <a:p>
          <a:pPr rtl="0"/>
          <a:r>
            <a:rPr lang="en-US" sz="1400" b="1" i="0" dirty="0" smtClean="0">
              <a:latin typeface="Corbel" pitchFamily="34" charset="0"/>
            </a:rPr>
            <a:t>a threat that is characterized by coercion and intimidation</a:t>
          </a:r>
          <a:endParaRPr lang="en-US" sz="1400" i="0" dirty="0">
            <a:latin typeface="Corbel" pitchFamily="34" charset="0"/>
          </a:endParaRPr>
        </a:p>
      </dgm:t>
    </dgm:pt>
    <dgm:pt modelId="{888FF061-35F6-4970-B8FD-929C4BED0BA7}" type="parTrans" cxnId="{37736455-BB4B-45DA-A1BC-65762D13E8FE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71F0B01-B291-4F11-BDD8-C65F0E673C6F}" type="sibTrans" cxnId="{37736455-BB4B-45DA-A1BC-65762D13E8FE}">
      <dgm:prSet/>
      <dgm:spPr/>
      <dgm:t>
        <a:bodyPr/>
        <a:lstStyle/>
        <a:p>
          <a:endParaRPr lang="en-US"/>
        </a:p>
      </dgm:t>
    </dgm:pt>
    <dgm:pt modelId="{B0F5C449-4FA1-45B2-AD8B-97E09E5A9471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DRAWBACK</a:t>
          </a:r>
          <a:r>
            <a:rPr lang="en-US" sz="1400" b="1" i="0" dirty="0" smtClean="0">
              <a:latin typeface="Corbel" pitchFamily="34" charset="0"/>
            </a:rPr>
            <a:t> </a:t>
          </a:r>
        </a:p>
        <a:p>
          <a:pPr rtl="0"/>
          <a:r>
            <a:rPr lang="en-US" sz="1400" b="1" i="0" dirty="0" smtClean="0">
              <a:latin typeface="Corbel" pitchFamily="34" charset="0"/>
            </a:rPr>
            <a:t>Constant usage creates animosity and affects performance in long run.</a:t>
          </a:r>
          <a:endParaRPr lang="en-US" sz="1400" i="0" dirty="0">
            <a:latin typeface="Corbel" pitchFamily="34" charset="0"/>
          </a:endParaRPr>
        </a:p>
      </dgm:t>
    </dgm:pt>
    <dgm:pt modelId="{9B2A807D-616A-4655-A848-BB7031F6E65A}" type="parTrans" cxnId="{F3C87CAF-9B81-442E-9CE7-98CACAC8CCE5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81B2F79-15DC-4386-B595-A8D95B895E55}" type="sibTrans" cxnId="{F3C87CAF-9B81-442E-9CE7-98CACAC8CCE5}">
      <dgm:prSet/>
      <dgm:spPr/>
      <dgm:t>
        <a:bodyPr/>
        <a:lstStyle/>
        <a:p>
          <a:endParaRPr lang="en-US"/>
        </a:p>
      </dgm:t>
    </dgm:pt>
    <dgm:pt modelId="{F5090C5F-AE2B-4964-99D9-C189108668B0}" type="pres">
      <dgm:prSet presAssocID="{E2611C0C-4C73-4359-A18C-C7BDA7DFA0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209A95-3DBD-4CFF-B71C-75FDABC33F8D}" type="pres">
      <dgm:prSet presAssocID="{40710E71-0BAD-42D1-A539-A87033F25A50}" presName="root" presStyleCnt="0"/>
      <dgm:spPr/>
    </dgm:pt>
    <dgm:pt modelId="{B514369F-F7CA-4381-A33E-7EB8AA57C9F4}" type="pres">
      <dgm:prSet presAssocID="{40710E71-0BAD-42D1-A539-A87033F25A50}" presName="rootComposite" presStyleCnt="0"/>
      <dgm:spPr/>
    </dgm:pt>
    <dgm:pt modelId="{34CF605D-DD27-4D00-B444-F0031318554D}" type="pres">
      <dgm:prSet presAssocID="{40710E71-0BAD-42D1-A539-A87033F25A50}" presName="rootText" presStyleLbl="node1" presStyleIdx="0" presStyleCnt="1" custScaleX="71893" custScaleY="51740" custLinFactNeighborX="46" custLinFactNeighborY="-21695"/>
      <dgm:spPr/>
      <dgm:t>
        <a:bodyPr/>
        <a:lstStyle/>
        <a:p>
          <a:endParaRPr lang="en-US"/>
        </a:p>
      </dgm:t>
    </dgm:pt>
    <dgm:pt modelId="{26C2733B-E834-4768-BE1F-CAC0C24FF3D4}" type="pres">
      <dgm:prSet presAssocID="{40710E71-0BAD-42D1-A539-A87033F25A50}" presName="rootConnector" presStyleLbl="node1" presStyleIdx="0" presStyleCnt="1"/>
      <dgm:spPr/>
    </dgm:pt>
    <dgm:pt modelId="{AEA39EE0-E066-4C0F-8B75-B161BCD18422}" type="pres">
      <dgm:prSet presAssocID="{40710E71-0BAD-42D1-A539-A87033F25A50}" presName="childShape" presStyleCnt="0"/>
      <dgm:spPr/>
    </dgm:pt>
    <dgm:pt modelId="{BB5BCB3E-68B9-4C29-9968-36C7A534320D}" type="pres">
      <dgm:prSet presAssocID="{888FF061-35F6-4970-B8FD-929C4BED0BA7}" presName="Name13" presStyleLbl="parChTrans1D2" presStyleIdx="0" presStyleCnt="2"/>
      <dgm:spPr/>
    </dgm:pt>
    <dgm:pt modelId="{E009ACD7-4A77-49BE-B414-F7E63D2ABF4E}" type="pres">
      <dgm:prSet presAssocID="{DEF4FC1F-DCDA-47D2-8CAA-7A9DDD37AAB5}" presName="childText" presStyleLbl="bgAcc1" presStyleIdx="0" presStyleCnt="2" custScaleY="85234" custLinFactNeighborX="-58" custLinFactNeighborY="-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4E1F-4BD1-4076-A06A-C683961139D8}" type="pres">
      <dgm:prSet presAssocID="{9B2A807D-616A-4655-A848-BB7031F6E65A}" presName="Name13" presStyleLbl="parChTrans1D2" presStyleIdx="1" presStyleCnt="2"/>
      <dgm:spPr/>
    </dgm:pt>
    <dgm:pt modelId="{F14FA7E0-E766-4A4F-A361-D5D514A2891D}" type="pres">
      <dgm:prSet presAssocID="{B0F5C449-4FA1-45B2-AD8B-97E09E5A9471}" presName="childText" presStyleLbl="bgAcc1" presStyleIdx="1" presStyleCnt="2" custLinFactNeighborX="-58" custLinFactNeighborY="-2955">
        <dgm:presLayoutVars>
          <dgm:bulletEnabled val="1"/>
        </dgm:presLayoutVars>
      </dgm:prSet>
      <dgm:spPr/>
    </dgm:pt>
  </dgm:ptLst>
  <dgm:cxnLst>
    <dgm:cxn modelId="{453E0406-9578-4CD0-88A0-E68063D10F5A}" type="presOf" srcId="{9B2A807D-616A-4655-A848-BB7031F6E65A}" destId="{2EE44E1F-4BD1-4076-A06A-C683961139D8}" srcOrd="0" destOrd="0" presId="urn:microsoft.com/office/officeart/2005/8/layout/hierarchy3"/>
    <dgm:cxn modelId="{FC689DB9-8D34-4EAE-99A7-503DE3774F1C}" type="presOf" srcId="{40710E71-0BAD-42D1-A539-A87033F25A50}" destId="{34CF605D-DD27-4D00-B444-F0031318554D}" srcOrd="0" destOrd="0" presId="urn:microsoft.com/office/officeart/2005/8/layout/hierarchy3"/>
    <dgm:cxn modelId="{A81BE102-34FA-4153-AE11-5BE2D9F40E79}" type="presOf" srcId="{888FF061-35F6-4970-B8FD-929C4BED0BA7}" destId="{BB5BCB3E-68B9-4C29-9968-36C7A534320D}" srcOrd="0" destOrd="0" presId="urn:microsoft.com/office/officeart/2005/8/layout/hierarchy3"/>
    <dgm:cxn modelId="{F3C87CAF-9B81-442E-9CE7-98CACAC8CCE5}" srcId="{40710E71-0BAD-42D1-A539-A87033F25A50}" destId="{B0F5C449-4FA1-45B2-AD8B-97E09E5A9471}" srcOrd="1" destOrd="0" parTransId="{9B2A807D-616A-4655-A848-BB7031F6E65A}" sibTransId="{081B2F79-15DC-4386-B595-A8D95B895E55}"/>
    <dgm:cxn modelId="{37736455-BB4B-45DA-A1BC-65762D13E8FE}" srcId="{40710E71-0BAD-42D1-A539-A87033F25A50}" destId="{DEF4FC1F-DCDA-47D2-8CAA-7A9DDD37AAB5}" srcOrd="0" destOrd="0" parTransId="{888FF061-35F6-4970-B8FD-929C4BED0BA7}" sibTransId="{971F0B01-B291-4F11-BDD8-C65F0E673C6F}"/>
    <dgm:cxn modelId="{576CAA40-4543-45E5-AEB7-462D65C7CD75}" type="presOf" srcId="{B0F5C449-4FA1-45B2-AD8B-97E09E5A9471}" destId="{F14FA7E0-E766-4A4F-A361-D5D514A2891D}" srcOrd="0" destOrd="0" presId="urn:microsoft.com/office/officeart/2005/8/layout/hierarchy3"/>
    <dgm:cxn modelId="{0A2D9C43-800A-4D23-9174-103DE3D25276}" type="presOf" srcId="{E2611C0C-4C73-4359-A18C-C7BDA7DFA087}" destId="{F5090C5F-AE2B-4964-99D9-C189108668B0}" srcOrd="0" destOrd="0" presId="urn:microsoft.com/office/officeart/2005/8/layout/hierarchy3"/>
    <dgm:cxn modelId="{15F9F18C-DDE5-4F97-910D-521B6FA6C756}" type="presOf" srcId="{40710E71-0BAD-42D1-A539-A87033F25A50}" destId="{26C2733B-E834-4768-BE1F-CAC0C24FF3D4}" srcOrd="1" destOrd="0" presId="urn:microsoft.com/office/officeart/2005/8/layout/hierarchy3"/>
    <dgm:cxn modelId="{DBAFFBC0-C2F7-4C34-AC44-792E9BA446BF}" type="presOf" srcId="{DEF4FC1F-DCDA-47D2-8CAA-7A9DDD37AAB5}" destId="{E009ACD7-4A77-49BE-B414-F7E63D2ABF4E}" srcOrd="0" destOrd="0" presId="urn:microsoft.com/office/officeart/2005/8/layout/hierarchy3"/>
    <dgm:cxn modelId="{4FCDCEB8-5ED2-40E1-B82C-70A78FEB9A1A}" srcId="{E2611C0C-4C73-4359-A18C-C7BDA7DFA087}" destId="{40710E71-0BAD-42D1-A539-A87033F25A50}" srcOrd="0" destOrd="0" parTransId="{896E56F9-B014-48D4-A53C-F60E98979022}" sibTransId="{4672DD79-2315-4701-AEBC-071BBD07C624}"/>
    <dgm:cxn modelId="{FB54B60D-A16B-43B3-85CE-3ADE4B635F37}" type="presParOf" srcId="{F5090C5F-AE2B-4964-99D9-C189108668B0}" destId="{EE209A95-3DBD-4CFF-B71C-75FDABC33F8D}" srcOrd="0" destOrd="0" presId="urn:microsoft.com/office/officeart/2005/8/layout/hierarchy3"/>
    <dgm:cxn modelId="{56B67599-506F-4B2B-B4A3-44B55558B3F2}" type="presParOf" srcId="{EE209A95-3DBD-4CFF-B71C-75FDABC33F8D}" destId="{B514369F-F7CA-4381-A33E-7EB8AA57C9F4}" srcOrd="0" destOrd="0" presId="urn:microsoft.com/office/officeart/2005/8/layout/hierarchy3"/>
    <dgm:cxn modelId="{A3F75745-5922-41EC-A62C-B00E7298C4E9}" type="presParOf" srcId="{B514369F-F7CA-4381-A33E-7EB8AA57C9F4}" destId="{34CF605D-DD27-4D00-B444-F0031318554D}" srcOrd="0" destOrd="0" presId="urn:microsoft.com/office/officeart/2005/8/layout/hierarchy3"/>
    <dgm:cxn modelId="{78EA7D73-021D-4A4E-98EA-3E3D162EBED7}" type="presParOf" srcId="{B514369F-F7CA-4381-A33E-7EB8AA57C9F4}" destId="{26C2733B-E834-4768-BE1F-CAC0C24FF3D4}" srcOrd="1" destOrd="0" presId="urn:microsoft.com/office/officeart/2005/8/layout/hierarchy3"/>
    <dgm:cxn modelId="{4CE4D64D-A1B5-4C30-B3B5-B1C834E03D15}" type="presParOf" srcId="{EE209A95-3DBD-4CFF-B71C-75FDABC33F8D}" destId="{AEA39EE0-E066-4C0F-8B75-B161BCD18422}" srcOrd="1" destOrd="0" presId="urn:microsoft.com/office/officeart/2005/8/layout/hierarchy3"/>
    <dgm:cxn modelId="{2A57F8BD-1911-49D8-8A62-9E56A75C58CF}" type="presParOf" srcId="{AEA39EE0-E066-4C0F-8B75-B161BCD18422}" destId="{BB5BCB3E-68B9-4C29-9968-36C7A534320D}" srcOrd="0" destOrd="0" presId="urn:microsoft.com/office/officeart/2005/8/layout/hierarchy3"/>
    <dgm:cxn modelId="{479ACDF7-36EC-4596-B360-F3CB7E0513C9}" type="presParOf" srcId="{AEA39EE0-E066-4C0F-8B75-B161BCD18422}" destId="{E009ACD7-4A77-49BE-B414-F7E63D2ABF4E}" srcOrd="1" destOrd="0" presId="urn:microsoft.com/office/officeart/2005/8/layout/hierarchy3"/>
    <dgm:cxn modelId="{3355F197-4A2C-4629-B6A5-601E158B0EFE}" type="presParOf" srcId="{AEA39EE0-E066-4C0F-8B75-B161BCD18422}" destId="{2EE44E1F-4BD1-4076-A06A-C683961139D8}" srcOrd="2" destOrd="0" presId="urn:microsoft.com/office/officeart/2005/8/layout/hierarchy3"/>
    <dgm:cxn modelId="{03ECE9F2-F5E5-4772-88E4-90224E223655}" type="presParOf" srcId="{AEA39EE0-E066-4C0F-8B75-B161BCD18422}" destId="{F14FA7E0-E766-4A4F-A361-D5D514A2891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DB3C5-FFBD-4851-AE91-B7F15C720F5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9CE3D-A407-436F-BA03-95282DF995E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Corbel" pitchFamily="34" charset="0"/>
            </a:rPr>
            <a:t>Reciprocity</a:t>
          </a:r>
          <a:endParaRPr lang="en-US" sz="2400" b="1" dirty="0">
            <a:latin typeface="Corbel" pitchFamily="34" charset="0"/>
          </a:endParaRPr>
        </a:p>
      </dgm:t>
    </dgm:pt>
    <dgm:pt modelId="{9C7FCC72-CEB1-49AC-8063-AB731B6776CC}" type="parTrans" cxnId="{BE8019A3-6AD8-435A-A1C3-154AB5FACA9F}">
      <dgm:prSet/>
      <dgm:spPr/>
      <dgm:t>
        <a:bodyPr/>
        <a:lstStyle/>
        <a:p>
          <a:endParaRPr lang="en-US"/>
        </a:p>
      </dgm:t>
    </dgm:pt>
    <dgm:pt modelId="{4F59B7A9-FEEC-4A6B-B390-14257C2D5E93}" type="sibTrans" cxnId="{BE8019A3-6AD8-435A-A1C3-154AB5FACA9F}">
      <dgm:prSet/>
      <dgm:spPr/>
      <dgm:t>
        <a:bodyPr/>
        <a:lstStyle/>
        <a:p>
          <a:endParaRPr lang="en-US"/>
        </a:p>
      </dgm:t>
    </dgm:pt>
    <dgm:pt modelId="{EEF08DAB-44A1-4958-A828-13B2B8AFE1EC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DEFINITION</a:t>
          </a:r>
          <a:r>
            <a:rPr lang="en-US" sz="1400" b="1" dirty="0" smtClean="0">
              <a:latin typeface="Corbel" pitchFamily="34" charset="0"/>
            </a:rPr>
            <a:t> </a:t>
          </a:r>
        </a:p>
        <a:p>
          <a:pPr rtl="0"/>
          <a:r>
            <a:rPr lang="en-US" sz="1400" b="1" dirty="0" smtClean="0">
              <a:latin typeface="Corbel" pitchFamily="34" charset="0"/>
            </a:rPr>
            <a:t>a bargain or negotiation that is characterized by exchange and ingratiation.</a:t>
          </a:r>
          <a:endParaRPr lang="en-US" sz="1400" b="1" dirty="0">
            <a:latin typeface="Corbel" pitchFamily="34" charset="0"/>
          </a:endParaRPr>
        </a:p>
      </dgm:t>
    </dgm:pt>
    <dgm:pt modelId="{5EF0A243-FD2A-4E7E-8238-AC0DF969EF80}" type="parTrans" cxnId="{ED9902D5-EEA1-43B5-8C59-8EC7CF849410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69160EA-D3AB-4C93-AFCB-17190D05A54A}" type="sibTrans" cxnId="{ED9902D5-EEA1-43B5-8C59-8EC7CF849410}">
      <dgm:prSet/>
      <dgm:spPr/>
      <dgm:t>
        <a:bodyPr/>
        <a:lstStyle/>
        <a:p>
          <a:endParaRPr lang="en-US"/>
        </a:p>
      </dgm:t>
    </dgm:pt>
    <dgm:pt modelId="{92BEC8FF-EA30-4F3E-A639-FBDAA0E3567E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DRAWBACK</a:t>
          </a:r>
        </a:p>
        <a:p>
          <a:pPr rtl="0"/>
          <a:r>
            <a:rPr lang="en-US" sz="1400" b="1" dirty="0" smtClean="0">
              <a:latin typeface="Corbel" pitchFamily="34" charset="0"/>
            </a:rPr>
            <a:t>a delicate method since it must be presented with a good use of deductive and inductive reasoning.</a:t>
          </a:r>
          <a:endParaRPr lang="en-US" sz="1400" b="1" dirty="0">
            <a:latin typeface="Corbel" pitchFamily="34" charset="0"/>
          </a:endParaRPr>
        </a:p>
      </dgm:t>
    </dgm:pt>
    <dgm:pt modelId="{F812A885-434A-483F-8CE5-9B8E75AF4AAF}" type="parTrans" cxnId="{A0E55431-F70D-475A-9A26-1B7885FA2F5D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F7882BDF-A24F-4DA7-8437-0BE29D4D571F}" type="sibTrans" cxnId="{A0E55431-F70D-475A-9A26-1B7885FA2F5D}">
      <dgm:prSet/>
      <dgm:spPr/>
      <dgm:t>
        <a:bodyPr/>
        <a:lstStyle/>
        <a:p>
          <a:endParaRPr lang="en-US"/>
        </a:p>
      </dgm:t>
    </dgm:pt>
    <dgm:pt modelId="{C5948AD9-7984-4E3B-8C9D-67B950E5A768}" type="pres">
      <dgm:prSet presAssocID="{CE6DB3C5-FFBD-4851-AE91-B7F15C720F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A9B15C-4397-47B2-9B2B-08B41FFBA014}" type="pres">
      <dgm:prSet presAssocID="{72E9CE3D-A407-436F-BA03-95282DF995EB}" presName="root" presStyleCnt="0"/>
      <dgm:spPr/>
    </dgm:pt>
    <dgm:pt modelId="{FB4A773D-40AF-4077-B460-F6B930FD101C}" type="pres">
      <dgm:prSet presAssocID="{72E9CE3D-A407-436F-BA03-95282DF995EB}" presName="rootComposite" presStyleCnt="0"/>
      <dgm:spPr/>
    </dgm:pt>
    <dgm:pt modelId="{B9CD79DB-356F-4938-8909-4DB346ED77B9}" type="pres">
      <dgm:prSet presAssocID="{72E9CE3D-A407-436F-BA03-95282DF995EB}" presName="rootText" presStyleLbl="node1" presStyleIdx="0" presStyleCnt="1" custScaleX="78104" custScaleY="47270" custLinFactNeighborX="-643" custLinFactNeighborY="-43257"/>
      <dgm:spPr/>
    </dgm:pt>
    <dgm:pt modelId="{C2A424E5-6711-43C6-A0BC-3F3D0FBA730E}" type="pres">
      <dgm:prSet presAssocID="{72E9CE3D-A407-436F-BA03-95282DF995EB}" presName="rootConnector" presStyleLbl="node1" presStyleIdx="0" presStyleCnt="1"/>
      <dgm:spPr/>
    </dgm:pt>
    <dgm:pt modelId="{3159D5B3-D1EA-4933-AB59-C25636153DF4}" type="pres">
      <dgm:prSet presAssocID="{72E9CE3D-A407-436F-BA03-95282DF995EB}" presName="childShape" presStyleCnt="0"/>
      <dgm:spPr/>
    </dgm:pt>
    <dgm:pt modelId="{ACBCFDEC-4B12-4A72-9B36-4B8104B6E187}" type="pres">
      <dgm:prSet presAssocID="{5EF0A243-FD2A-4E7E-8238-AC0DF969EF80}" presName="Name13" presStyleLbl="parChTrans1D2" presStyleIdx="0" presStyleCnt="2"/>
      <dgm:spPr/>
    </dgm:pt>
    <dgm:pt modelId="{29B0CBF5-7A0D-4B18-B51A-893F231A770A}" type="pres">
      <dgm:prSet presAssocID="{EEF08DAB-44A1-4958-A828-13B2B8AFE1EC}" presName="childText" presStyleLbl="bgAcc1" presStyleIdx="0" presStyleCnt="2" custLinFactNeighborX="883" custLinFactNeighborY="-13389">
        <dgm:presLayoutVars>
          <dgm:bulletEnabled val="1"/>
        </dgm:presLayoutVars>
      </dgm:prSet>
      <dgm:spPr/>
    </dgm:pt>
    <dgm:pt modelId="{441F1C60-32B1-40DC-B88C-CD87CCCE096F}" type="pres">
      <dgm:prSet presAssocID="{F812A885-434A-483F-8CE5-9B8E75AF4AAF}" presName="Name13" presStyleLbl="parChTrans1D2" presStyleIdx="1" presStyleCnt="2"/>
      <dgm:spPr/>
    </dgm:pt>
    <dgm:pt modelId="{CBE0C1B2-3289-46B0-A067-C47721ABFDE0}" type="pres">
      <dgm:prSet presAssocID="{92BEC8FF-EA30-4F3E-A639-FBDAA0E3567E}" presName="childText" presStyleLbl="bgAcc1" presStyleIdx="1" presStyleCnt="2" custScaleY="114800">
        <dgm:presLayoutVars>
          <dgm:bulletEnabled val="1"/>
        </dgm:presLayoutVars>
      </dgm:prSet>
      <dgm:spPr/>
    </dgm:pt>
  </dgm:ptLst>
  <dgm:cxnLst>
    <dgm:cxn modelId="{ED9902D5-EEA1-43B5-8C59-8EC7CF849410}" srcId="{72E9CE3D-A407-436F-BA03-95282DF995EB}" destId="{EEF08DAB-44A1-4958-A828-13B2B8AFE1EC}" srcOrd="0" destOrd="0" parTransId="{5EF0A243-FD2A-4E7E-8238-AC0DF969EF80}" sibTransId="{B69160EA-D3AB-4C93-AFCB-17190D05A54A}"/>
    <dgm:cxn modelId="{BE8019A3-6AD8-435A-A1C3-154AB5FACA9F}" srcId="{CE6DB3C5-FFBD-4851-AE91-B7F15C720F59}" destId="{72E9CE3D-A407-436F-BA03-95282DF995EB}" srcOrd="0" destOrd="0" parTransId="{9C7FCC72-CEB1-49AC-8063-AB731B6776CC}" sibTransId="{4F59B7A9-FEEC-4A6B-B390-14257C2D5E93}"/>
    <dgm:cxn modelId="{8B45625F-87AE-474D-BDD0-03AACBF5DFA2}" type="presOf" srcId="{92BEC8FF-EA30-4F3E-A639-FBDAA0E3567E}" destId="{CBE0C1B2-3289-46B0-A067-C47721ABFDE0}" srcOrd="0" destOrd="0" presId="urn:microsoft.com/office/officeart/2005/8/layout/hierarchy3"/>
    <dgm:cxn modelId="{B20F68FE-3E10-4A53-AA27-BEB2598B3295}" type="presOf" srcId="{EEF08DAB-44A1-4958-A828-13B2B8AFE1EC}" destId="{29B0CBF5-7A0D-4B18-B51A-893F231A770A}" srcOrd="0" destOrd="0" presId="urn:microsoft.com/office/officeart/2005/8/layout/hierarchy3"/>
    <dgm:cxn modelId="{741E23D7-C5A6-4BBC-B80A-E5148AEA6A62}" type="presOf" srcId="{CE6DB3C5-FFBD-4851-AE91-B7F15C720F59}" destId="{C5948AD9-7984-4E3B-8C9D-67B950E5A768}" srcOrd="0" destOrd="0" presId="urn:microsoft.com/office/officeart/2005/8/layout/hierarchy3"/>
    <dgm:cxn modelId="{003F177E-8B20-4340-B018-E4FC23E135B5}" type="presOf" srcId="{F812A885-434A-483F-8CE5-9B8E75AF4AAF}" destId="{441F1C60-32B1-40DC-B88C-CD87CCCE096F}" srcOrd="0" destOrd="0" presId="urn:microsoft.com/office/officeart/2005/8/layout/hierarchy3"/>
    <dgm:cxn modelId="{171C9188-8502-40B9-B446-AFDF854D04FB}" type="presOf" srcId="{72E9CE3D-A407-436F-BA03-95282DF995EB}" destId="{C2A424E5-6711-43C6-A0BC-3F3D0FBA730E}" srcOrd="1" destOrd="0" presId="urn:microsoft.com/office/officeart/2005/8/layout/hierarchy3"/>
    <dgm:cxn modelId="{A0E55431-F70D-475A-9A26-1B7885FA2F5D}" srcId="{72E9CE3D-A407-436F-BA03-95282DF995EB}" destId="{92BEC8FF-EA30-4F3E-A639-FBDAA0E3567E}" srcOrd="1" destOrd="0" parTransId="{F812A885-434A-483F-8CE5-9B8E75AF4AAF}" sibTransId="{F7882BDF-A24F-4DA7-8437-0BE29D4D571F}"/>
    <dgm:cxn modelId="{98C5780F-8136-4E2F-AAF0-2FC265245E50}" type="presOf" srcId="{5EF0A243-FD2A-4E7E-8238-AC0DF969EF80}" destId="{ACBCFDEC-4B12-4A72-9B36-4B8104B6E187}" srcOrd="0" destOrd="0" presId="urn:microsoft.com/office/officeart/2005/8/layout/hierarchy3"/>
    <dgm:cxn modelId="{6F134DEA-6D1A-4CB2-8079-963271803AE2}" type="presOf" srcId="{72E9CE3D-A407-436F-BA03-95282DF995EB}" destId="{B9CD79DB-356F-4938-8909-4DB346ED77B9}" srcOrd="0" destOrd="0" presId="urn:microsoft.com/office/officeart/2005/8/layout/hierarchy3"/>
    <dgm:cxn modelId="{30C2265E-B142-434A-8B99-45237A19A284}" type="presParOf" srcId="{C5948AD9-7984-4E3B-8C9D-67B950E5A768}" destId="{A9A9B15C-4397-47B2-9B2B-08B41FFBA014}" srcOrd="0" destOrd="0" presId="urn:microsoft.com/office/officeart/2005/8/layout/hierarchy3"/>
    <dgm:cxn modelId="{7D370F8C-8CB8-4217-9E03-0B3D25E482EB}" type="presParOf" srcId="{A9A9B15C-4397-47B2-9B2B-08B41FFBA014}" destId="{FB4A773D-40AF-4077-B460-F6B930FD101C}" srcOrd="0" destOrd="0" presId="urn:microsoft.com/office/officeart/2005/8/layout/hierarchy3"/>
    <dgm:cxn modelId="{7991852D-7BC1-44AA-B3F7-908C8542715A}" type="presParOf" srcId="{FB4A773D-40AF-4077-B460-F6B930FD101C}" destId="{B9CD79DB-356F-4938-8909-4DB346ED77B9}" srcOrd="0" destOrd="0" presId="urn:microsoft.com/office/officeart/2005/8/layout/hierarchy3"/>
    <dgm:cxn modelId="{121DCC64-DF02-431A-89E9-EF45E448C6D9}" type="presParOf" srcId="{FB4A773D-40AF-4077-B460-F6B930FD101C}" destId="{C2A424E5-6711-43C6-A0BC-3F3D0FBA730E}" srcOrd="1" destOrd="0" presId="urn:microsoft.com/office/officeart/2005/8/layout/hierarchy3"/>
    <dgm:cxn modelId="{2E3071D1-A458-4803-9113-580CA0B7C882}" type="presParOf" srcId="{A9A9B15C-4397-47B2-9B2B-08B41FFBA014}" destId="{3159D5B3-D1EA-4933-AB59-C25636153DF4}" srcOrd="1" destOrd="0" presId="urn:microsoft.com/office/officeart/2005/8/layout/hierarchy3"/>
    <dgm:cxn modelId="{79FFCC75-F624-4B42-A3AB-C26EC0449A0B}" type="presParOf" srcId="{3159D5B3-D1EA-4933-AB59-C25636153DF4}" destId="{ACBCFDEC-4B12-4A72-9B36-4B8104B6E187}" srcOrd="0" destOrd="0" presId="urn:microsoft.com/office/officeart/2005/8/layout/hierarchy3"/>
    <dgm:cxn modelId="{8E3BA68C-A8B2-4DFC-A201-49ADC37E994B}" type="presParOf" srcId="{3159D5B3-D1EA-4933-AB59-C25636153DF4}" destId="{29B0CBF5-7A0D-4B18-B51A-893F231A770A}" srcOrd="1" destOrd="0" presId="urn:microsoft.com/office/officeart/2005/8/layout/hierarchy3"/>
    <dgm:cxn modelId="{07997307-ADCE-4D7B-A81E-B28B830A1D47}" type="presParOf" srcId="{3159D5B3-D1EA-4933-AB59-C25636153DF4}" destId="{441F1C60-32B1-40DC-B88C-CD87CCCE096F}" srcOrd="2" destOrd="0" presId="urn:microsoft.com/office/officeart/2005/8/layout/hierarchy3"/>
    <dgm:cxn modelId="{235FC866-5577-4727-ACA9-89A6BC0CD521}" type="presParOf" srcId="{3159D5B3-D1EA-4933-AB59-C25636153DF4}" destId="{CBE0C1B2-3289-46B0-A067-C47721ABFD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39EF9D-6748-4CF3-8EF5-EF19E12226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6F3CA-8A34-45BD-92F1-E8B216EC854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Corbel" pitchFamily="34" charset="0"/>
            </a:rPr>
            <a:t>Reason</a:t>
          </a:r>
          <a:endParaRPr lang="en-US" sz="2400" b="1" dirty="0">
            <a:latin typeface="Corbel" pitchFamily="34" charset="0"/>
          </a:endParaRPr>
        </a:p>
      </dgm:t>
    </dgm:pt>
    <dgm:pt modelId="{B09F9778-913A-4458-BD3B-D7C4C904A81F}" type="parTrans" cxnId="{8C13D834-CF6E-49F9-ADAF-AA2EF574DACD}">
      <dgm:prSet/>
      <dgm:spPr/>
      <dgm:t>
        <a:bodyPr/>
        <a:lstStyle/>
        <a:p>
          <a:endParaRPr lang="en-US"/>
        </a:p>
      </dgm:t>
    </dgm:pt>
    <dgm:pt modelId="{BAED4F66-DFA0-423A-BA94-F76EF63AF638}" type="sibTrans" cxnId="{8C13D834-CF6E-49F9-ADAF-AA2EF574DACD}">
      <dgm:prSet/>
      <dgm:spPr/>
      <dgm:t>
        <a:bodyPr/>
        <a:lstStyle/>
        <a:p>
          <a:endParaRPr lang="en-US"/>
        </a:p>
      </dgm:t>
    </dgm:pt>
    <dgm:pt modelId="{ED1E7278-B12F-4154-9A13-5DAE2241CECE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DEFINITION</a:t>
          </a:r>
        </a:p>
        <a:p>
          <a:pPr rtl="0"/>
          <a:r>
            <a:rPr lang="en-US" sz="1400" b="1" dirty="0" smtClean="0">
              <a:latin typeface="Corbel" pitchFamily="34" charset="0"/>
            </a:rPr>
            <a:t>a Persuasion that is characterized by showing the merit of the request and proving that what is being asked is reasonable.</a:t>
          </a:r>
          <a:endParaRPr lang="en-US" sz="1400" b="1" dirty="0">
            <a:latin typeface="Corbel" pitchFamily="34" charset="0"/>
          </a:endParaRPr>
        </a:p>
      </dgm:t>
    </dgm:pt>
    <dgm:pt modelId="{23C6094D-746E-418F-84E1-90D471A411C7}" type="parTrans" cxnId="{A474D87E-B7BD-4E90-A595-7D6592A5FA61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40F19B1C-AB9F-4258-BCD7-E914CC719457}" type="sibTrans" cxnId="{A474D87E-B7BD-4E90-A595-7D6592A5FA61}">
      <dgm:prSet/>
      <dgm:spPr/>
      <dgm:t>
        <a:bodyPr/>
        <a:lstStyle/>
        <a:p>
          <a:endParaRPr lang="en-US"/>
        </a:p>
      </dgm:t>
    </dgm:pt>
    <dgm:pt modelId="{57CBDCD7-0D25-453A-8C19-F4AFF2F85900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400" b="1" i="1" u="sng" dirty="0" smtClean="0">
              <a:latin typeface="Corbel" pitchFamily="34" charset="0"/>
            </a:rPr>
            <a:t>DRAWBACK</a:t>
          </a:r>
        </a:p>
        <a:p>
          <a:pPr rtl="0"/>
          <a:r>
            <a:rPr lang="en-US" sz="1400" b="1" dirty="0" smtClean="0">
              <a:latin typeface="Corbel" pitchFamily="34" charset="0"/>
            </a:rPr>
            <a:t>hard to apply since it must be performed by someone who could effectively use the power of logic and deduction.</a:t>
          </a:r>
          <a:endParaRPr lang="en-US" sz="1400" b="1" dirty="0">
            <a:latin typeface="Corbel" pitchFamily="34" charset="0"/>
          </a:endParaRPr>
        </a:p>
      </dgm:t>
    </dgm:pt>
    <dgm:pt modelId="{598C50FF-10B9-435F-8077-2D507B5D1275}" type="parTrans" cxnId="{868E235C-0191-4692-8B64-EE3DC39DA363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FED32F3F-A10C-42AE-9744-BA8F293FC4C4}" type="sibTrans" cxnId="{868E235C-0191-4692-8B64-EE3DC39DA363}">
      <dgm:prSet/>
      <dgm:spPr/>
      <dgm:t>
        <a:bodyPr/>
        <a:lstStyle/>
        <a:p>
          <a:endParaRPr lang="en-US"/>
        </a:p>
      </dgm:t>
    </dgm:pt>
    <dgm:pt modelId="{CA6DB844-FB8A-4E22-8018-4F1D06B2B698}" type="pres">
      <dgm:prSet presAssocID="{8B39EF9D-6748-4CF3-8EF5-EF19E12226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605738-2B35-4D7E-8C4C-32AEDD91E311}" type="pres">
      <dgm:prSet presAssocID="{1A16F3CA-8A34-45BD-92F1-E8B216EC8549}" presName="root" presStyleCnt="0"/>
      <dgm:spPr/>
    </dgm:pt>
    <dgm:pt modelId="{61F36861-241D-42BE-912E-418142FD3148}" type="pres">
      <dgm:prSet presAssocID="{1A16F3CA-8A34-45BD-92F1-E8B216EC8549}" presName="rootComposite" presStyleCnt="0"/>
      <dgm:spPr/>
    </dgm:pt>
    <dgm:pt modelId="{C996D7FB-747D-4F1C-9065-4FB5BBF54B28}" type="pres">
      <dgm:prSet presAssocID="{1A16F3CA-8A34-45BD-92F1-E8B216EC8549}" presName="rootText" presStyleLbl="node1" presStyleIdx="0" presStyleCnt="1" custScaleX="76804" custScaleY="48577" custLinFactNeighborX="-1024" custLinFactNeighborY="11974"/>
      <dgm:spPr/>
    </dgm:pt>
    <dgm:pt modelId="{220C1995-5679-41B4-A548-698C8D3258EF}" type="pres">
      <dgm:prSet presAssocID="{1A16F3CA-8A34-45BD-92F1-E8B216EC8549}" presName="rootConnector" presStyleLbl="node1" presStyleIdx="0" presStyleCnt="1"/>
      <dgm:spPr/>
    </dgm:pt>
    <dgm:pt modelId="{4F425B3E-A815-49D6-8E8F-2DB26B44F1C1}" type="pres">
      <dgm:prSet presAssocID="{1A16F3CA-8A34-45BD-92F1-E8B216EC8549}" presName="childShape" presStyleCnt="0"/>
      <dgm:spPr/>
    </dgm:pt>
    <dgm:pt modelId="{A4397C32-31DC-4F4C-81C8-4FEC3D20A67A}" type="pres">
      <dgm:prSet presAssocID="{23C6094D-746E-418F-84E1-90D471A411C7}" presName="Name13" presStyleLbl="parChTrans1D2" presStyleIdx="0" presStyleCnt="2"/>
      <dgm:spPr/>
    </dgm:pt>
    <dgm:pt modelId="{06F9015E-1220-4CA7-9B58-60FF718759B2}" type="pres">
      <dgm:prSet presAssocID="{ED1E7278-B12F-4154-9A13-5DAE2241CECE}" presName="childText" presStyleLbl="bgAcc1" presStyleIdx="0" presStyleCnt="2" custScaleX="105760" custScaleY="124551" custLinFactNeighborX="2023" custLinFactNeighborY="4407">
        <dgm:presLayoutVars>
          <dgm:bulletEnabled val="1"/>
        </dgm:presLayoutVars>
      </dgm:prSet>
      <dgm:spPr/>
    </dgm:pt>
    <dgm:pt modelId="{8431E6C5-723D-4749-8686-39F4BEDF0B23}" type="pres">
      <dgm:prSet presAssocID="{598C50FF-10B9-435F-8077-2D507B5D1275}" presName="Name13" presStyleLbl="parChTrans1D2" presStyleIdx="1" presStyleCnt="2"/>
      <dgm:spPr/>
    </dgm:pt>
    <dgm:pt modelId="{14A701D0-1334-4447-B2DA-CD0133874FEA}" type="pres">
      <dgm:prSet presAssocID="{57CBDCD7-0D25-453A-8C19-F4AFF2F85900}" presName="childText" presStyleLbl="bgAcc1" presStyleIdx="1" presStyleCnt="2" custScaleX="106578" custScaleY="129350">
        <dgm:presLayoutVars>
          <dgm:bulletEnabled val="1"/>
        </dgm:presLayoutVars>
      </dgm:prSet>
      <dgm:spPr/>
    </dgm:pt>
  </dgm:ptLst>
  <dgm:cxnLst>
    <dgm:cxn modelId="{A474D87E-B7BD-4E90-A595-7D6592A5FA61}" srcId="{1A16F3CA-8A34-45BD-92F1-E8B216EC8549}" destId="{ED1E7278-B12F-4154-9A13-5DAE2241CECE}" srcOrd="0" destOrd="0" parTransId="{23C6094D-746E-418F-84E1-90D471A411C7}" sibTransId="{40F19B1C-AB9F-4258-BCD7-E914CC719457}"/>
    <dgm:cxn modelId="{992A510D-B400-4716-9DE8-8D6A689BFF51}" type="presOf" srcId="{1A16F3CA-8A34-45BD-92F1-E8B216EC8549}" destId="{C996D7FB-747D-4F1C-9065-4FB5BBF54B28}" srcOrd="0" destOrd="0" presId="urn:microsoft.com/office/officeart/2005/8/layout/hierarchy3"/>
    <dgm:cxn modelId="{8C13D834-CF6E-49F9-ADAF-AA2EF574DACD}" srcId="{8B39EF9D-6748-4CF3-8EF5-EF19E122265C}" destId="{1A16F3CA-8A34-45BD-92F1-E8B216EC8549}" srcOrd="0" destOrd="0" parTransId="{B09F9778-913A-4458-BD3B-D7C4C904A81F}" sibTransId="{BAED4F66-DFA0-423A-BA94-F76EF63AF638}"/>
    <dgm:cxn modelId="{9C3BDE83-ACCE-42F4-B331-553771DFCAEB}" type="presOf" srcId="{1A16F3CA-8A34-45BD-92F1-E8B216EC8549}" destId="{220C1995-5679-41B4-A548-698C8D3258EF}" srcOrd="1" destOrd="0" presId="urn:microsoft.com/office/officeart/2005/8/layout/hierarchy3"/>
    <dgm:cxn modelId="{1325A10E-61A3-4200-88FE-A153A423EDDC}" type="presOf" srcId="{57CBDCD7-0D25-453A-8C19-F4AFF2F85900}" destId="{14A701D0-1334-4447-B2DA-CD0133874FEA}" srcOrd="0" destOrd="0" presId="urn:microsoft.com/office/officeart/2005/8/layout/hierarchy3"/>
    <dgm:cxn modelId="{4389632D-CDA1-4BB9-9504-157D05DBC707}" type="presOf" srcId="{8B39EF9D-6748-4CF3-8EF5-EF19E122265C}" destId="{CA6DB844-FB8A-4E22-8018-4F1D06B2B698}" srcOrd="0" destOrd="0" presId="urn:microsoft.com/office/officeart/2005/8/layout/hierarchy3"/>
    <dgm:cxn modelId="{8A7992F7-8802-4880-9E21-6C641A80B6BD}" type="presOf" srcId="{ED1E7278-B12F-4154-9A13-5DAE2241CECE}" destId="{06F9015E-1220-4CA7-9B58-60FF718759B2}" srcOrd="0" destOrd="0" presId="urn:microsoft.com/office/officeart/2005/8/layout/hierarchy3"/>
    <dgm:cxn modelId="{E4BFE6A3-509F-4B22-83D4-DAC87B743B43}" type="presOf" srcId="{23C6094D-746E-418F-84E1-90D471A411C7}" destId="{A4397C32-31DC-4F4C-81C8-4FEC3D20A67A}" srcOrd="0" destOrd="0" presId="urn:microsoft.com/office/officeart/2005/8/layout/hierarchy3"/>
    <dgm:cxn modelId="{E31E493B-C8E8-4BFA-BBA5-E46C8708C920}" type="presOf" srcId="{598C50FF-10B9-435F-8077-2D507B5D1275}" destId="{8431E6C5-723D-4749-8686-39F4BEDF0B23}" srcOrd="0" destOrd="0" presId="urn:microsoft.com/office/officeart/2005/8/layout/hierarchy3"/>
    <dgm:cxn modelId="{868E235C-0191-4692-8B64-EE3DC39DA363}" srcId="{1A16F3CA-8A34-45BD-92F1-E8B216EC8549}" destId="{57CBDCD7-0D25-453A-8C19-F4AFF2F85900}" srcOrd="1" destOrd="0" parTransId="{598C50FF-10B9-435F-8077-2D507B5D1275}" sibTransId="{FED32F3F-A10C-42AE-9744-BA8F293FC4C4}"/>
    <dgm:cxn modelId="{381E43F2-5057-44FB-977F-FEC0E0B47F41}" type="presParOf" srcId="{CA6DB844-FB8A-4E22-8018-4F1D06B2B698}" destId="{34605738-2B35-4D7E-8C4C-32AEDD91E311}" srcOrd="0" destOrd="0" presId="urn:microsoft.com/office/officeart/2005/8/layout/hierarchy3"/>
    <dgm:cxn modelId="{F1508CD0-2091-4336-9F14-9C9A736AFB70}" type="presParOf" srcId="{34605738-2B35-4D7E-8C4C-32AEDD91E311}" destId="{61F36861-241D-42BE-912E-418142FD3148}" srcOrd="0" destOrd="0" presId="urn:microsoft.com/office/officeart/2005/8/layout/hierarchy3"/>
    <dgm:cxn modelId="{1327A77C-7F0D-4603-99DA-73729B84B3AD}" type="presParOf" srcId="{61F36861-241D-42BE-912E-418142FD3148}" destId="{C996D7FB-747D-4F1C-9065-4FB5BBF54B28}" srcOrd="0" destOrd="0" presId="urn:microsoft.com/office/officeart/2005/8/layout/hierarchy3"/>
    <dgm:cxn modelId="{7C05AD56-0F4A-41B4-AA86-546768108F70}" type="presParOf" srcId="{61F36861-241D-42BE-912E-418142FD3148}" destId="{220C1995-5679-41B4-A548-698C8D3258EF}" srcOrd="1" destOrd="0" presId="urn:microsoft.com/office/officeart/2005/8/layout/hierarchy3"/>
    <dgm:cxn modelId="{5BF6F1B6-7367-4F7A-AEC4-40C4BF003B16}" type="presParOf" srcId="{34605738-2B35-4D7E-8C4C-32AEDD91E311}" destId="{4F425B3E-A815-49D6-8E8F-2DB26B44F1C1}" srcOrd="1" destOrd="0" presId="urn:microsoft.com/office/officeart/2005/8/layout/hierarchy3"/>
    <dgm:cxn modelId="{5D7CD7EE-16DD-4004-8753-DAFC3A2D0EF2}" type="presParOf" srcId="{4F425B3E-A815-49D6-8E8F-2DB26B44F1C1}" destId="{A4397C32-31DC-4F4C-81C8-4FEC3D20A67A}" srcOrd="0" destOrd="0" presId="urn:microsoft.com/office/officeart/2005/8/layout/hierarchy3"/>
    <dgm:cxn modelId="{6FEB22E7-1161-4083-944C-0DF60A931F14}" type="presParOf" srcId="{4F425B3E-A815-49D6-8E8F-2DB26B44F1C1}" destId="{06F9015E-1220-4CA7-9B58-60FF718759B2}" srcOrd="1" destOrd="0" presId="urn:microsoft.com/office/officeart/2005/8/layout/hierarchy3"/>
    <dgm:cxn modelId="{B01C4B38-8D90-4D75-885D-94C65AE607F2}" type="presParOf" srcId="{4F425B3E-A815-49D6-8E8F-2DB26B44F1C1}" destId="{8431E6C5-723D-4749-8686-39F4BEDF0B23}" srcOrd="2" destOrd="0" presId="urn:microsoft.com/office/officeart/2005/8/layout/hierarchy3"/>
    <dgm:cxn modelId="{6E01842A-9C57-4FA7-B666-CDBD651179D4}" type="presParOf" srcId="{4F425B3E-A815-49D6-8E8F-2DB26B44F1C1}" destId="{14A701D0-1334-4447-B2DA-CD0133874FE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5D38E-BC21-40DD-A4F6-FBCBD06E4420}">
      <dsp:nvSpPr>
        <dsp:cNvPr id="0" name=""/>
        <dsp:cNvSpPr/>
      </dsp:nvSpPr>
      <dsp:spPr>
        <a:xfrm>
          <a:off x="0" y="11801"/>
          <a:ext cx="8534399" cy="528642"/>
        </a:xfrm>
        <a:prstGeom prst="rect">
          <a:avLst/>
        </a:prstGeom>
        <a:noFill/>
        <a:ln>
          <a:solidFill>
            <a:srgbClr val="B75C4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/>
              </a:solidFill>
              <a:latin typeface="Corbel" pitchFamily="34" charset="0"/>
            </a:rPr>
            <a:t>Stress-related Facts</a:t>
          </a:r>
          <a:endParaRPr lang="en-US" sz="4400" b="1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0" y="11801"/>
        <a:ext cx="8534399" cy="528642"/>
      </dsp:txXfrm>
    </dsp:sp>
    <dsp:sp modelId="{FB4F80EA-E17D-4599-8E23-609BC90F1441}">
      <dsp:nvSpPr>
        <dsp:cNvPr id="0" name=""/>
        <dsp:cNvSpPr/>
      </dsp:nvSpPr>
      <dsp:spPr>
        <a:xfrm>
          <a:off x="2887" y="508339"/>
          <a:ext cx="3815420" cy="3202408"/>
        </a:xfrm>
        <a:prstGeom prst="rect">
          <a:avLst/>
        </a:prstGeom>
        <a:noFill/>
        <a:ln w="42500" cap="flat" cmpd="sng" algn="ctr">
          <a:solidFill>
            <a:srgbClr val="B75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Medical </a:t>
          </a: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24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800" b="1" i="0" u="none" kern="1200" dirty="0" smtClean="0">
              <a:solidFill>
                <a:schemeClr val="bg1"/>
              </a:solidFill>
              <a:latin typeface="+mj-lt"/>
            </a:rPr>
            <a:t>The workforce of America has numerous health issues due to stress.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800" b="1" i="0" u="none" kern="1200" dirty="0" smtClean="0">
              <a:solidFill>
                <a:schemeClr val="bg1"/>
              </a:solidFill>
              <a:latin typeface="+mj-lt"/>
            </a:rPr>
            <a:t>Percentage of “highly stressed” workers doubled from 1985 to 1990, and doubled again in the 90’s.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800" b="1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75%-90% of all Primary Care Physician visits are stress-related.</a:t>
          </a:r>
          <a:endParaRPr lang="en-US" sz="1800" b="1" i="1" u="sng" kern="1200" dirty="0" smtClean="0">
            <a:solidFill>
              <a:schemeClr val="bg1"/>
            </a:solidFill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2887" y="508339"/>
        <a:ext cx="3815420" cy="3202408"/>
      </dsp:txXfrm>
    </dsp:sp>
    <dsp:sp modelId="{549CD7CD-F7A2-44ED-82E8-7642C37167BB}">
      <dsp:nvSpPr>
        <dsp:cNvPr id="0" name=""/>
        <dsp:cNvSpPr/>
      </dsp:nvSpPr>
      <dsp:spPr>
        <a:xfrm>
          <a:off x="3818547" y="508865"/>
          <a:ext cx="2078467" cy="3200305"/>
        </a:xfrm>
        <a:prstGeom prst="rect">
          <a:avLst/>
        </a:prstGeom>
        <a:noFill/>
        <a:ln w="42500" cap="flat" cmpd="sng" algn="ctr">
          <a:solidFill>
            <a:srgbClr val="B75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Legal </a:t>
          </a: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60%-80% of industrial accidents are stress-related.</a:t>
          </a:r>
          <a:endParaRPr lang="en-US" sz="1600" b="1" i="1" u="sng" kern="1200" dirty="0" smtClean="0">
            <a:solidFill>
              <a:schemeClr val="bg1"/>
            </a:solidFill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  <a:cs typeface="Aharoni"/>
            </a:rPr>
            <a:t>•</a:t>
          </a: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90% of worker compensation</a:t>
          </a:r>
          <a:r>
            <a:rPr lang="en-US" sz="1600" b="1" kern="1200" baseline="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 lawsuits</a:t>
          </a:r>
          <a:r>
            <a:rPr lang="en-US" sz="1600" b="1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 are successful.</a:t>
          </a: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3818547" y="508865"/>
        <a:ext cx="2078467" cy="3200305"/>
      </dsp:txXfrm>
    </dsp:sp>
    <dsp:sp modelId="{B318EFED-0B69-4296-B2EA-FA8ED1A7583E}">
      <dsp:nvSpPr>
        <dsp:cNvPr id="0" name=""/>
        <dsp:cNvSpPr/>
      </dsp:nvSpPr>
      <dsp:spPr>
        <a:xfrm>
          <a:off x="5897015" y="510955"/>
          <a:ext cx="2634257" cy="3196125"/>
        </a:xfrm>
        <a:prstGeom prst="rect">
          <a:avLst/>
        </a:prstGeom>
        <a:noFill/>
        <a:ln w="42500" cap="flat" cmpd="sng" algn="ctr">
          <a:solidFill>
            <a:srgbClr val="B75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Efficiency </a:t>
          </a:r>
          <a:r>
            <a:rPr lang="en-US" sz="2400" b="1" i="1" u="sng" kern="1200" dirty="0" smtClean="0">
              <a:solidFill>
                <a:schemeClr val="bg1"/>
              </a:solidFill>
              <a:latin typeface="Corbel" pitchFamily="34" charset="0"/>
            </a:rPr>
            <a:t>issues</a:t>
          </a:r>
          <a:endParaRPr lang="en-US" sz="24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baseline="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600" b="1" u="none" kern="1200" baseline="0" dirty="0" smtClean="0">
              <a:solidFill>
                <a:schemeClr val="bg1"/>
              </a:solidFill>
              <a:latin typeface="+mj-lt"/>
            </a:rPr>
            <a:t>1 Million workers are absent on an average working day.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baseline="0" dirty="0" smtClean="0">
              <a:solidFill>
                <a:schemeClr val="bg1"/>
              </a:solidFill>
              <a:latin typeface="+mj-lt"/>
              <a:cs typeface="Aharoni"/>
            </a:rPr>
            <a:t>•</a:t>
          </a:r>
          <a:r>
            <a:rPr lang="en-US" sz="1600" b="1" u="none" kern="1200" baseline="0" dirty="0" smtClean="0">
              <a:solidFill>
                <a:schemeClr val="bg1"/>
              </a:solidFill>
              <a:latin typeface="+mj-lt"/>
            </a:rPr>
            <a:t>550 Million workdays are lost yearly due to stress.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baseline="0" dirty="0" smtClean="0">
              <a:solidFill>
                <a:schemeClr val="bg1"/>
              </a:solidFill>
              <a:latin typeface="Aharoni"/>
              <a:cs typeface="Aharoni"/>
            </a:rPr>
            <a:t>•</a:t>
          </a:r>
          <a:r>
            <a:rPr lang="en-US" sz="1600" b="1" u="none" kern="1200" baseline="0" dirty="0" smtClean="0">
              <a:solidFill>
                <a:schemeClr val="bg1"/>
              </a:solidFill>
              <a:latin typeface="+mj-lt"/>
            </a:rPr>
            <a:t>40% worker turnover in the US is stress-related. </a:t>
          </a:r>
          <a:endParaRPr lang="en-US" sz="1800" b="1" i="1" u="sng" kern="1200" dirty="0" smtClean="0">
            <a:solidFill>
              <a:schemeClr val="bg1"/>
            </a:solidFill>
            <a:latin typeface="Corbe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>
            <a:solidFill>
              <a:schemeClr val="bg1"/>
            </a:solidFill>
            <a:latin typeface="Corbel" pitchFamily="34" charset="0"/>
          </a:endParaRPr>
        </a:p>
      </dsp:txBody>
      <dsp:txXfrm>
        <a:off x="5897015" y="510955"/>
        <a:ext cx="2634257" cy="3196125"/>
      </dsp:txXfrm>
    </dsp:sp>
    <dsp:sp modelId="{8C97372C-C4C9-4557-B9DD-33716963BC96}">
      <dsp:nvSpPr>
        <dsp:cNvPr id="0" name=""/>
        <dsp:cNvSpPr/>
      </dsp:nvSpPr>
      <dsp:spPr>
        <a:xfrm>
          <a:off x="0" y="3526331"/>
          <a:ext cx="8534399" cy="26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0E7D9-8190-4206-985E-D358FE3F1BB4}">
      <dsp:nvSpPr>
        <dsp:cNvPr id="0" name=""/>
        <dsp:cNvSpPr/>
      </dsp:nvSpPr>
      <dsp:spPr>
        <a:xfrm>
          <a:off x="667" y="874980"/>
          <a:ext cx="1876016" cy="953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278A70-AC1B-4A2C-97F5-933F1F83EAFD}">
      <dsp:nvSpPr>
        <dsp:cNvPr id="0" name=""/>
        <dsp:cNvSpPr/>
      </dsp:nvSpPr>
      <dsp:spPr>
        <a:xfrm>
          <a:off x="167563" y="1033531"/>
          <a:ext cx="1876016" cy="95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rbel" pitchFamily="34" charset="0"/>
            </a:rPr>
            <a:t>Organizations are becoming less hierarchical as they downsize layers of management.</a:t>
          </a:r>
          <a:endParaRPr lang="en-US" sz="1200" b="1" kern="1200" dirty="0">
            <a:latin typeface="Corbel" pitchFamily="34" charset="0"/>
          </a:endParaRPr>
        </a:p>
      </dsp:txBody>
      <dsp:txXfrm>
        <a:off x="195499" y="1061467"/>
        <a:ext cx="1820144" cy="897937"/>
      </dsp:txXfrm>
    </dsp:sp>
    <dsp:sp modelId="{6EC47A52-7509-4721-88A2-2E703366B4D7}">
      <dsp:nvSpPr>
        <dsp:cNvPr id="0" name=""/>
        <dsp:cNvSpPr/>
      </dsp:nvSpPr>
      <dsp:spPr>
        <a:xfrm>
          <a:off x="2210475" y="874980"/>
          <a:ext cx="1942287" cy="953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C1FEE0-73D9-4A9A-A600-A16D44C649C4}">
      <dsp:nvSpPr>
        <dsp:cNvPr id="0" name=""/>
        <dsp:cNvSpPr/>
      </dsp:nvSpPr>
      <dsp:spPr>
        <a:xfrm>
          <a:off x="2377371" y="1033531"/>
          <a:ext cx="1942287" cy="95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rbel" pitchFamily="34" charset="0"/>
            </a:rPr>
            <a:t>Information technology is helping to decentralize the flow of information to lower levels of the organizational hierarchy.</a:t>
          </a:r>
          <a:endParaRPr lang="en-US" sz="1200" b="1" kern="1200" dirty="0">
            <a:latin typeface="Corbel" pitchFamily="34" charset="0"/>
          </a:endParaRPr>
        </a:p>
      </dsp:txBody>
      <dsp:txXfrm>
        <a:off x="2405307" y="1061467"/>
        <a:ext cx="1886415" cy="897937"/>
      </dsp:txXfrm>
    </dsp:sp>
    <dsp:sp modelId="{8C880CB0-CC3F-47EA-A0BC-15FEFCC1CB34}">
      <dsp:nvSpPr>
        <dsp:cNvPr id="0" name=""/>
        <dsp:cNvSpPr/>
      </dsp:nvSpPr>
      <dsp:spPr>
        <a:xfrm>
          <a:off x="4486554" y="874980"/>
          <a:ext cx="1737225" cy="953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B84073-3C55-4AC3-AFBD-126D5413ED6E}">
      <dsp:nvSpPr>
        <dsp:cNvPr id="0" name=""/>
        <dsp:cNvSpPr/>
      </dsp:nvSpPr>
      <dsp:spPr>
        <a:xfrm>
          <a:off x="4653450" y="1033531"/>
          <a:ext cx="1737225" cy="95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rbel" pitchFamily="34" charset="0"/>
            </a:rPr>
            <a:t>Traditional boundaries within and between organizations.</a:t>
          </a:r>
          <a:endParaRPr lang="en-US" sz="1200" b="1" kern="1200" dirty="0">
            <a:latin typeface="Corbel" pitchFamily="34" charset="0"/>
          </a:endParaRPr>
        </a:p>
      </dsp:txBody>
      <dsp:txXfrm>
        <a:off x="4681386" y="1061467"/>
        <a:ext cx="1681353" cy="897937"/>
      </dsp:txXfrm>
    </dsp:sp>
    <dsp:sp modelId="{A923BA00-404A-42DC-B73F-DED08A4FAB7F}">
      <dsp:nvSpPr>
        <dsp:cNvPr id="0" name=""/>
        <dsp:cNvSpPr/>
      </dsp:nvSpPr>
      <dsp:spPr>
        <a:xfrm>
          <a:off x="6557571" y="874980"/>
          <a:ext cx="1809264" cy="953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2433CD-4A21-479A-92FD-897F6D2A7D9A}">
      <dsp:nvSpPr>
        <dsp:cNvPr id="0" name=""/>
        <dsp:cNvSpPr/>
      </dsp:nvSpPr>
      <dsp:spPr>
        <a:xfrm>
          <a:off x="6724467" y="1033531"/>
          <a:ext cx="1809264" cy="95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rbel" pitchFamily="34" charset="0"/>
            </a:rPr>
            <a:t>The percentage of the workforce working in companies with fewer than 100 employees is increasing.</a:t>
          </a:r>
          <a:endParaRPr lang="en-US" sz="1200" b="1" kern="1200" dirty="0">
            <a:latin typeface="Corbel" pitchFamily="34" charset="0"/>
          </a:endParaRPr>
        </a:p>
      </dsp:txBody>
      <dsp:txXfrm>
        <a:off x="6752403" y="1061467"/>
        <a:ext cx="1753392" cy="89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605D-DD27-4D00-B444-F0031318554D}">
      <dsp:nvSpPr>
        <dsp:cNvPr id="0" name=""/>
        <dsp:cNvSpPr/>
      </dsp:nvSpPr>
      <dsp:spPr>
        <a:xfrm>
          <a:off x="76188" y="152402"/>
          <a:ext cx="1917386" cy="6899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latin typeface="Corbel" pitchFamily="34" charset="0"/>
            </a:rPr>
            <a:t>Retribution</a:t>
          </a:r>
          <a:endParaRPr lang="en-US" sz="2400" i="0" kern="1200" dirty="0">
            <a:latin typeface="Corbel" pitchFamily="34" charset="0"/>
          </a:endParaRPr>
        </a:p>
      </dsp:txBody>
      <dsp:txXfrm>
        <a:off x="96396" y="172610"/>
        <a:ext cx="1876970" cy="649536"/>
      </dsp:txXfrm>
    </dsp:sp>
    <dsp:sp modelId="{BB5BCB3E-68B9-4C29-9968-36C7A534320D}">
      <dsp:nvSpPr>
        <dsp:cNvPr id="0" name=""/>
        <dsp:cNvSpPr/>
      </dsp:nvSpPr>
      <dsp:spPr>
        <a:xfrm>
          <a:off x="267926" y="842355"/>
          <a:ext cx="189274" cy="868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948"/>
              </a:lnTo>
              <a:lnTo>
                <a:pt x="189274" y="868948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9ACD7-4A77-49BE-B414-F7E63D2ABF4E}">
      <dsp:nvSpPr>
        <dsp:cNvPr id="0" name=""/>
        <dsp:cNvSpPr/>
      </dsp:nvSpPr>
      <dsp:spPr>
        <a:xfrm>
          <a:off x="457201" y="1143006"/>
          <a:ext cx="2133600" cy="1136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DEFINITION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orbel" pitchFamily="34" charset="0"/>
            </a:rPr>
            <a:t>a threat that is characterized by coercion and intimidation</a:t>
          </a:r>
          <a:endParaRPr lang="en-US" sz="1400" i="0" kern="1200" dirty="0">
            <a:latin typeface="Corbel" pitchFamily="34" charset="0"/>
          </a:endParaRPr>
        </a:p>
      </dsp:txBody>
      <dsp:txXfrm>
        <a:off x="490491" y="1176296"/>
        <a:ext cx="2067020" cy="1070015"/>
      </dsp:txXfrm>
    </dsp:sp>
    <dsp:sp modelId="{2EE44E1F-4BD1-4076-A06A-C683961139D8}">
      <dsp:nvSpPr>
        <dsp:cNvPr id="0" name=""/>
        <dsp:cNvSpPr/>
      </dsp:nvSpPr>
      <dsp:spPr>
        <a:xfrm>
          <a:off x="267926" y="842355"/>
          <a:ext cx="189274" cy="271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993"/>
              </a:lnTo>
              <a:lnTo>
                <a:pt x="189274" y="2719993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A7E0-E766-4A4F-A361-D5D514A2891D}">
      <dsp:nvSpPr>
        <dsp:cNvPr id="0" name=""/>
        <dsp:cNvSpPr/>
      </dsp:nvSpPr>
      <dsp:spPr>
        <a:xfrm>
          <a:off x="457201" y="2895598"/>
          <a:ext cx="2133600" cy="133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DRAWBACK</a:t>
          </a:r>
          <a:r>
            <a:rPr lang="en-US" sz="1400" b="1" i="0" kern="1200" dirty="0" smtClean="0">
              <a:latin typeface="Corbel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orbel" pitchFamily="34" charset="0"/>
            </a:rPr>
            <a:t>Constant usage creates animosity and affects performance in long run.</a:t>
          </a:r>
          <a:endParaRPr lang="en-US" sz="1400" i="0" kern="1200" dirty="0">
            <a:latin typeface="Corbel" pitchFamily="34" charset="0"/>
          </a:endParaRPr>
        </a:p>
      </dsp:txBody>
      <dsp:txXfrm>
        <a:off x="496258" y="2934655"/>
        <a:ext cx="2055486" cy="1255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79DB-356F-4938-8909-4DB346ED77B9}">
      <dsp:nvSpPr>
        <dsp:cNvPr id="0" name=""/>
        <dsp:cNvSpPr/>
      </dsp:nvSpPr>
      <dsp:spPr>
        <a:xfrm>
          <a:off x="41295" y="0"/>
          <a:ext cx="2021542" cy="6117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rbel" pitchFamily="34" charset="0"/>
            </a:rPr>
            <a:t>Reciprocity</a:t>
          </a:r>
          <a:endParaRPr lang="en-US" sz="2400" b="1" kern="1200" dirty="0">
            <a:latin typeface="Corbel" pitchFamily="34" charset="0"/>
          </a:endParaRPr>
        </a:p>
      </dsp:txBody>
      <dsp:txXfrm>
        <a:off x="59212" y="17917"/>
        <a:ext cx="1985708" cy="575903"/>
      </dsp:txXfrm>
    </dsp:sp>
    <dsp:sp modelId="{ACBCFDEC-4B12-4A72-9B36-4B8104B6E187}">
      <dsp:nvSpPr>
        <dsp:cNvPr id="0" name=""/>
        <dsp:cNvSpPr/>
      </dsp:nvSpPr>
      <dsp:spPr>
        <a:xfrm>
          <a:off x="243449" y="611737"/>
          <a:ext cx="237080" cy="94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726"/>
              </a:lnTo>
              <a:lnTo>
                <a:pt x="237080" y="949726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0CBF5-7A0D-4B18-B51A-893F231A770A}">
      <dsp:nvSpPr>
        <dsp:cNvPr id="0" name=""/>
        <dsp:cNvSpPr/>
      </dsp:nvSpPr>
      <dsp:spPr>
        <a:xfrm>
          <a:off x="480529" y="914396"/>
          <a:ext cx="2070615" cy="129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DEFINITION</a:t>
          </a:r>
          <a:r>
            <a:rPr lang="en-US" sz="1400" b="1" kern="1200" dirty="0" smtClean="0">
              <a:latin typeface="Corbel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rbel" pitchFamily="34" charset="0"/>
            </a:rPr>
            <a:t>a bargain or negotiation that is characterized by exchange and ingratiation.</a:t>
          </a:r>
          <a:endParaRPr lang="en-US" sz="1400" b="1" kern="1200" dirty="0">
            <a:latin typeface="Corbel" pitchFamily="34" charset="0"/>
          </a:endParaRPr>
        </a:p>
      </dsp:txBody>
      <dsp:txXfrm>
        <a:off x="518433" y="952300"/>
        <a:ext cx="1994807" cy="1218326"/>
      </dsp:txXfrm>
    </dsp:sp>
    <dsp:sp modelId="{441F1C60-32B1-40DC-B88C-CD87CCCE096F}">
      <dsp:nvSpPr>
        <dsp:cNvPr id="0" name=""/>
        <dsp:cNvSpPr/>
      </dsp:nvSpPr>
      <dsp:spPr>
        <a:xfrm>
          <a:off x="243449" y="611737"/>
          <a:ext cx="218796" cy="2836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432"/>
              </a:lnTo>
              <a:lnTo>
                <a:pt x="218796" y="2836432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0C1B2-3289-46B0-A067-C47721ABFDE0}">
      <dsp:nvSpPr>
        <dsp:cNvPr id="0" name=""/>
        <dsp:cNvSpPr/>
      </dsp:nvSpPr>
      <dsp:spPr>
        <a:xfrm>
          <a:off x="462246" y="2705336"/>
          <a:ext cx="2070615" cy="1485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DRAWBACK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rbel" pitchFamily="34" charset="0"/>
            </a:rPr>
            <a:t>a delicate method since it must be presented with a good use of deductive and inductive reasoning.</a:t>
          </a:r>
          <a:endParaRPr lang="en-US" sz="1400" b="1" kern="1200" dirty="0">
            <a:latin typeface="Corbel" pitchFamily="34" charset="0"/>
          </a:endParaRPr>
        </a:p>
      </dsp:txBody>
      <dsp:txXfrm>
        <a:off x="505760" y="2748850"/>
        <a:ext cx="1983587" cy="1398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D7FB-747D-4F1C-9065-4FB5BBF54B28}">
      <dsp:nvSpPr>
        <dsp:cNvPr id="0" name=""/>
        <dsp:cNvSpPr/>
      </dsp:nvSpPr>
      <dsp:spPr>
        <a:xfrm>
          <a:off x="67879" y="152401"/>
          <a:ext cx="1950516" cy="61683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rbel" pitchFamily="34" charset="0"/>
            </a:rPr>
            <a:t>Reason</a:t>
          </a:r>
          <a:endParaRPr lang="en-US" sz="2400" b="1" kern="1200" dirty="0">
            <a:latin typeface="Corbel" pitchFamily="34" charset="0"/>
          </a:endParaRPr>
        </a:p>
      </dsp:txBody>
      <dsp:txXfrm>
        <a:off x="85945" y="170467"/>
        <a:ext cx="1914384" cy="580699"/>
      </dsp:txXfrm>
    </dsp:sp>
    <dsp:sp modelId="{A4397C32-31DC-4F4C-81C8-4FEC3D20A67A}">
      <dsp:nvSpPr>
        <dsp:cNvPr id="0" name=""/>
        <dsp:cNvSpPr/>
      </dsp:nvSpPr>
      <dsp:spPr>
        <a:xfrm>
          <a:off x="262931" y="769232"/>
          <a:ext cx="262158" cy="101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139"/>
              </a:lnTo>
              <a:lnTo>
                <a:pt x="262158" y="1012139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015E-1220-4CA7-9B58-60FF718759B2}">
      <dsp:nvSpPr>
        <dsp:cNvPr id="0" name=""/>
        <dsp:cNvSpPr/>
      </dsp:nvSpPr>
      <dsp:spPr>
        <a:xfrm>
          <a:off x="525089" y="990597"/>
          <a:ext cx="2148707" cy="1581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DEFINITION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rbel" pitchFamily="34" charset="0"/>
            </a:rPr>
            <a:t>a Persuasion that is characterized by showing the merit of the request and proving that what is being asked is reasonable.</a:t>
          </a:r>
          <a:endParaRPr lang="en-US" sz="1400" b="1" kern="1200" dirty="0">
            <a:latin typeface="Corbel" pitchFamily="34" charset="0"/>
          </a:endParaRPr>
        </a:p>
      </dsp:txBody>
      <dsp:txXfrm>
        <a:off x="571411" y="1036919"/>
        <a:ext cx="2056063" cy="1488906"/>
      </dsp:txXfrm>
    </dsp:sp>
    <dsp:sp modelId="{8431E6C5-723D-4749-8686-39F4BEDF0B23}">
      <dsp:nvSpPr>
        <dsp:cNvPr id="0" name=""/>
        <dsp:cNvSpPr/>
      </dsp:nvSpPr>
      <dsp:spPr>
        <a:xfrm>
          <a:off x="262931" y="769232"/>
          <a:ext cx="221057" cy="288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649"/>
              </a:lnTo>
              <a:lnTo>
                <a:pt x="221057" y="2885649"/>
              </a:lnTo>
            </a:path>
          </a:pathLst>
        </a:custGeom>
        <a:noFill/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701D0-1334-4447-B2DA-CD0133874FEA}">
      <dsp:nvSpPr>
        <dsp:cNvPr id="0" name=""/>
        <dsp:cNvSpPr/>
      </dsp:nvSpPr>
      <dsp:spPr>
        <a:xfrm>
          <a:off x="483988" y="2833638"/>
          <a:ext cx="2165326" cy="164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u="sng" kern="1200" dirty="0" smtClean="0">
              <a:latin typeface="Corbel" pitchFamily="34" charset="0"/>
            </a:rPr>
            <a:t>DRAWBACK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rbel" pitchFamily="34" charset="0"/>
            </a:rPr>
            <a:t>hard to apply since it must be performed by someone who could effectively use the power of logic and deduction.</a:t>
          </a:r>
          <a:endParaRPr lang="en-US" sz="1400" b="1" kern="1200" dirty="0">
            <a:latin typeface="Corbel" pitchFamily="34" charset="0"/>
          </a:endParaRPr>
        </a:p>
      </dsp:txBody>
      <dsp:txXfrm>
        <a:off x="532095" y="2881745"/>
        <a:ext cx="2069112" cy="154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7DC1-FE54-4A59-885D-46A3E470C1FA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C246-BD18-471A-B7F6-4FC37EB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C246-BD18-471A-B7F6-4FC37EB7C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C246-BD18-471A-B7F6-4FC37EB7CB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2C3B84-4E9F-49EC-89FA-35B75262A04C}" type="datetimeFigureOut">
              <a:rPr lang="en-US" smtClean="0"/>
              <a:t>10/20/2010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038195-F30B-41D8-9D63-E855F1E54E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MSE prog\csun_s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934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77534" y="3200400"/>
            <a:ext cx="489428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MSE 608B (online)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Midterm Exam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90" y="51816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Prepared By: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Aljaohra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Alshubaili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5181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Professor: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Dr. Mark </a:t>
            </a:r>
            <a:r>
              <a:rPr lang="en-US" sz="2000" b="1" dirty="0" err="1" smtClean="0">
                <a:solidFill>
                  <a:schemeClr val="bg1"/>
                </a:solidFill>
              </a:rPr>
              <a:t>Rajai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051"/>
            <a:ext cx="2303173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219200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Efficient Time Management (For Workers)</a:t>
            </a:r>
          </a:p>
          <a:p>
            <a:endParaRPr lang="en-US" b="1" i="1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productive while waiting for work to be done.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Tracking time: by keeping an eye on time, a certain task could be managed more efficiently.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Periodically reading different time management hints.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No procrastination: start with a task as soon as possible, so that it is accomplished in a timely fashion.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Creating priorities from the most important tasks to the least important ones.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Making a “To-do list” each day of work.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Eliminating Encounter Stressors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001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Collaboration</a:t>
            </a:r>
          </a:p>
          <a:p>
            <a:r>
              <a:rPr lang="en-US" b="1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Corbel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Working in Close-knit groups: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Relieves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stress related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illnesses.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Builds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up resources from support group to </a:t>
            </a: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counteract abrasive individuals.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Develops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sense of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self-worth.</a:t>
            </a:r>
          </a:p>
          <a:p>
            <a:pPr lvl="1"/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Social and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Emotional Intelligence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Managers must process emotional intelligence, </a:t>
            </a:r>
          </a:p>
          <a:p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this is to say: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Having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 good grasp of understanding on other people's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personalities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Comprehend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the emotional state of others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Possessing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the knowledge of what is and what is not an acceptable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behavior.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able to resolve conflict amongst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coworkers.</a:t>
            </a:r>
          </a:p>
          <a:p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059">
            <a:off x="5419907" y="1408495"/>
            <a:ext cx="3124200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Eliminating Situational Stressors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6019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Usually Accomplished Through Job Redesign</a:t>
            </a: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Combining tasks to be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less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repetitive.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Forming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teams for tasks – workers feel sense of completion; Tasks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rotated.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Establishing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customer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relationships.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Increasing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decision making ability – increased feeling of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control.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Opening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feedback channels- how workers are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doing.</a:t>
            </a:r>
            <a:endParaRPr lang="en-US" sz="2000" b="1" i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en-US" sz="2000" b="1" i="1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Eliminating Anticipatory Stressors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92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Prioritizing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It is all about doing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the most important tasks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first.</a:t>
            </a:r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Goal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Setting</a:t>
            </a:r>
          </a:p>
          <a:p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is very important to set a goal to achieve an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objective.</a:t>
            </a:r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Small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Wins</a:t>
            </a:r>
          </a:p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Major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goals must be divides into smaller goals, smaller goals are easier to achieve; and  together they add up and become the realization of the final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objective.</a:t>
            </a:r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2692300"/>
            <a:ext cx="1856704" cy="9652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1. Establish a Goal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3352800"/>
            <a:ext cx="19812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2. Specify Actions and Behavioral Requirements</a:t>
            </a:r>
          </a:p>
        </p:txBody>
      </p:sp>
      <p:sp>
        <p:nvSpPr>
          <p:cNvPr id="7" name="Oval 6"/>
          <p:cNvSpPr/>
          <p:nvPr/>
        </p:nvSpPr>
        <p:spPr>
          <a:xfrm>
            <a:off x="990600" y="3390900"/>
            <a:ext cx="1953296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4. Identify Criteria of Success and a Reward</a:t>
            </a:r>
          </a:p>
        </p:txBody>
      </p:sp>
      <p:sp>
        <p:nvSpPr>
          <p:cNvPr id="8" name="Oval 7"/>
          <p:cNvSpPr/>
          <p:nvPr/>
        </p:nvSpPr>
        <p:spPr>
          <a:xfrm>
            <a:off x="3061952" y="4419600"/>
            <a:ext cx="19812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3. Generate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Accountability &amp; Reporting Mechanisms</a:t>
            </a:r>
            <a:endParaRPr lang="en-US" sz="1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2033700">
            <a:off x="5014096" y="314829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878737">
            <a:off x="2419759" y="452570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397789">
            <a:off x="5086693" y="453980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548059">
            <a:off x="2541399" y="313097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53">
            <a:off x="6398119" y="2630038"/>
            <a:ext cx="2114125" cy="19500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DEVELOPING RESILIENCY </a:t>
            </a:r>
            <a:endParaRPr lang="en-US" sz="3200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756311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Developing a Balanced Life is Achieved Through..</a:t>
            </a:r>
          </a:p>
          <a:p>
            <a:endParaRPr lang="en-US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endParaRPr lang="en-US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endParaRPr lang="en-US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r>
              <a:rPr lang="en-US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It combines two aspects of physical conditions: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1257300" lvl="2" indent="-342900">
              <a:buFont typeface="+mj-lt"/>
              <a:buAutoNum type="alphaUcPeriod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Cardiovascular  Conditioning</a:t>
            </a:r>
            <a:endParaRPr lang="en-US" b="1" i="1" dirty="0">
              <a:solidFill>
                <a:schemeClr val="accent1"/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Relieves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stress.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Increases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energy.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Improves mental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state.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Lowers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cholesterol and blood pressure.</a:t>
            </a:r>
          </a:p>
          <a:p>
            <a:pPr marL="1657350" lvl="3" indent="-285750"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>
              <a:buAutoNum type="alphaUcPeriod" startAt="2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Dietary Control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etting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proper amount from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all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food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groups.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Maintaining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ideal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weight.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Reducing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fats, sugars, sodium, alcohol,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caffeine.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Taking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vitamins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minerals.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Relaxing during meals.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lvl="3"/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endParaRPr lang="en-US" b="1" i="1" dirty="0">
              <a:solidFill>
                <a:schemeClr val="accent1"/>
              </a:solidFill>
              <a:latin typeface="Corbel" pitchFamily="34" charset="0"/>
            </a:endParaRPr>
          </a:p>
          <a:p>
            <a:pPr lvl="3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endParaRPr lang="en-US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pic>
        <p:nvPicPr>
          <p:cNvPr id="4" name="Picture 4" descr="C:\Documents and Settings\Deborah\My Documents\My Pictures\CoolClips_vc016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329">
            <a:off x="501345" y="5027916"/>
            <a:ext cx="1524000" cy="13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752600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Physiological Resiliency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599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r>
              <a:rPr lang="en-US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     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It combines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Two examples of psychological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conditions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:</a:t>
            </a:r>
          </a:p>
          <a:p>
            <a:pPr lvl="1"/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marL="1257300" lvl="2" indent="-342900">
              <a:buFont typeface="+mj-lt"/>
              <a:buAutoNum type="alphaUcPeriod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Hardiness</a:t>
            </a:r>
            <a:endParaRPr lang="en-US" b="1" i="1" dirty="0">
              <a:solidFill>
                <a:schemeClr val="accent1"/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Feeling in control.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Handling situations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which are very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stressful.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Involved 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what he or she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does.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lvl="3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>
              <a:buAutoNum type="alphaUcPeriod" startAt="2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The Type </a:t>
            </a:r>
            <a:r>
              <a:rPr lang="en-US" b="1" i="1" dirty="0">
                <a:solidFill>
                  <a:schemeClr val="accent1"/>
                </a:solidFill>
                <a:latin typeface="Corbel" pitchFamily="34" charset="0"/>
              </a:rPr>
              <a:t>A Personality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Extremely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competitive.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Achievement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driven.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Angry and aggressive.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Impatient.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Feels guilty when relaxed.</a:t>
            </a:r>
          </a:p>
          <a:p>
            <a:pPr lvl="3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3" name="Picture 4" descr="C:\Documents and Settings\Deborah\My Documents\My Pictures\Challe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63">
            <a:off x="5370513" y="3352800"/>
            <a:ext cx="2322513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97186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Psychological Resiliency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1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761" y="119162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Solutions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for Type A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Personality 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1257300" lvl="2" indent="-342900">
              <a:buFont typeface="+mj-lt"/>
              <a:buAutoNum type="alphaUcPeriod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The Small-Wins Strategy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Makes them aware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accomplishments.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Reduces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stress.</a:t>
            </a:r>
          </a:p>
          <a:p>
            <a:pPr lvl="3"/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>
              <a:buAutoNum type="alphaUcPeriod" startAt="2"/>
            </a:pP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Deep Relaxation </a:t>
            </a:r>
            <a:r>
              <a:rPr lang="en-US" b="1" i="1" dirty="0">
                <a:solidFill>
                  <a:schemeClr val="accent1"/>
                </a:solidFill>
                <a:latin typeface="Corbel" pitchFamily="34" charset="0"/>
              </a:rPr>
              <a:t>S</a:t>
            </a:r>
            <a:r>
              <a:rPr lang="en-US" b="1" i="1" dirty="0" smtClean="0">
                <a:solidFill>
                  <a:schemeClr val="accent1"/>
                </a:solidFill>
                <a:latin typeface="Corbel" pitchFamily="34" charset="0"/>
              </a:rPr>
              <a:t>trategies</a:t>
            </a:r>
            <a:endParaRPr lang="en-US" b="1" i="1" dirty="0">
              <a:solidFill>
                <a:schemeClr val="accent1"/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Meditation.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Yoga.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Self-hypnosis.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657350" lvl="3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Bio-feedback.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lvl="3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2" y="3733800"/>
            <a:ext cx="3080638" cy="2768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97186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Psychological Resiliency (Con.)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0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685800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Social Resiliency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338" y="38100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Developing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C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lose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ocial Relationships.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Mentor Relationship &amp; Working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I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n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T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eams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US" b="1" i="1" dirty="0">
              <a:solidFill>
                <a:schemeClr val="accent1"/>
              </a:solidFill>
              <a:latin typeface="Corbe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Encouraging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participation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Sharing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resources broadly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Focusing on team rather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than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individual rewards.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562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09">
            <a:off x="3283336" y="5313788"/>
            <a:ext cx="1950152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466">
            <a:off x="5336245" y="4179253"/>
            <a:ext cx="2311503" cy="181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747">
            <a:off x="1134394" y="4031776"/>
            <a:ext cx="1635617" cy="1597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7" y="2359611"/>
            <a:ext cx="1651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5" y="2051952"/>
            <a:ext cx="1890377" cy="175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893">
            <a:off x="4726679" y="820699"/>
            <a:ext cx="1374278" cy="122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783">
            <a:off x="2202747" y="830042"/>
            <a:ext cx="1905000" cy="11403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304799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Balancing Life </a:t>
            </a:r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Activities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93574058"/>
              </p:ext>
            </p:extLst>
          </p:nvPr>
        </p:nvGraphicFramePr>
        <p:xfrm>
          <a:off x="1090794" y="1219200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76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52023"/>
            <a:ext cx="849147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47730" y="381000"/>
            <a:ext cx="83820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TEMPORARY </a:t>
            </a:r>
            <a:r>
              <a:rPr lang="en-US" sz="3200" i="1" u="sng" dirty="0" smtClean="0"/>
              <a:t>STRESS-REDUCTION </a:t>
            </a:r>
            <a:r>
              <a:rPr lang="en-US" sz="3200" i="1" u="sng" dirty="0" smtClean="0"/>
              <a:t>TECHNIQUES </a:t>
            </a:r>
            <a:endParaRPr lang="en-US" sz="32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Muscle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relaxation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Deep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breathing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Imagery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fantasy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Rehearsal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Reframing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191000"/>
            <a:ext cx="7772400" cy="1587136"/>
          </a:xfrm>
        </p:spPr>
        <p:txBody>
          <a:bodyPr/>
          <a:lstStyle/>
          <a:p>
            <a:pPr algn="ctr"/>
            <a:r>
              <a:rPr lang="en-US" i="1" dirty="0" smtClean="0"/>
              <a:t>MANAGING PERSONAL STRESS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5829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267200"/>
            <a:ext cx="7772400" cy="1587136"/>
          </a:xfrm>
        </p:spPr>
        <p:txBody>
          <a:bodyPr/>
          <a:lstStyle/>
          <a:p>
            <a:pPr algn="ctr"/>
            <a:r>
              <a:rPr lang="en-US" i="1" dirty="0" smtClean="0"/>
              <a:t>GAINING POWER &amp; INFLUENCE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7150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657600" cy="548452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17918" y="6096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i="1" dirty="0" smtClean="0"/>
              <a:t>CONTENTS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7026" y="1355724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Building a Strong Power Base &amp; Using Influence Wisely</a:t>
            </a:r>
            <a:endParaRPr lang="en-US" sz="20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A Balanced View of Power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The Relationship Between Power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       &amp; Personal Effectiveness </a:t>
            </a: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Strategies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For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Gaining Organizational power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The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N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ecessity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of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Power &amp;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E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mpowerment 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Sources of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Personal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P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ower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Sources of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P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osition-Power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Corbel" pitchFamily="34" charset="0"/>
              </a:rPr>
              <a:t>Transforming Power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Into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Influence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Influence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Strategies: Th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 Three </a:t>
            </a:r>
            <a:r>
              <a:rPr lang="en-US" i="1" dirty="0" err="1" smtClean="0">
                <a:solidFill>
                  <a:schemeClr val="bg1"/>
                </a:solidFill>
                <a:latin typeface="Corbel" pitchFamily="34" charset="0"/>
              </a:rPr>
              <a:t>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Comparison Among Influence Strategies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Exercising Upward Influence 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Acting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Assertively: Neutralizing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Influence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Attempts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Neutralizing 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Retribution Strategies </a:t>
            </a: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Used By 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thers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Neutralizing 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Reciprocity Strategies </a:t>
            </a: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Used By 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thers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Neutralizing 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Reason Strategies </a:t>
            </a:r>
            <a:r>
              <a:rPr lang="en-US" sz="1600" i="1" dirty="0" smtClean="0">
                <a:solidFill>
                  <a:schemeClr val="bg1"/>
                </a:solidFill>
                <a:latin typeface="Corbel" pitchFamily="34" charset="0"/>
              </a:rPr>
              <a:t>Used By Others</a:t>
            </a:r>
            <a:endParaRPr lang="en-US" sz="1600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Model </a:t>
            </a:r>
            <a:r>
              <a:rPr lang="en-US" sz="2000" b="1" dirty="0">
                <a:solidFill>
                  <a:schemeClr val="bg1"/>
                </a:solidFill>
                <a:latin typeface="Corbel" pitchFamily="34" charset="0"/>
              </a:rPr>
              <a:t>of Power and Influence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3200400" cy="3989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77724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BUILDING A STRONG POWER BASE &amp; USING INFLUENCE WISELY</a:t>
            </a:r>
            <a:endParaRPr lang="en-US" sz="3200" i="1" u="sng" dirty="0"/>
          </a:p>
          <a:p>
            <a:pPr algn="ctr"/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6781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For The Acceptance of Your Project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and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Achieving it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Having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political competence to influence </a:t>
            </a: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others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accept your agenda 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aking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others feel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powerful.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/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Good Leadership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is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Based 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Not abusing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power and giving others the </a:t>
            </a:r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power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operate efficiently.</a:t>
            </a:r>
          </a:p>
          <a:p>
            <a:pPr lvl="1"/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Not to be afraid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use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power.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US" sz="2000" dirty="0" smtClean="0">
              <a:solidFill>
                <a:schemeClr val="accent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16" y="4191000"/>
            <a:ext cx="2626984" cy="178117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A BALANCED VIEW OF POWER</a:t>
            </a:r>
            <a:endParaRPr lang="en-US" sz="3200" i="1" u="sng" dirty="0"/>
          </a:p>
          <a:p>
            <a:pPr algn="ctr"/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60231" y="14478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An Efficient And Productive Organization Possess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Leader That Has: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ability to exercise power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understanding that true power is not having authority over others but being able to get things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done.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The ability to empower others.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The competence to eliminate frustration due to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lack of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getting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ideas and expertise valued  and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promoted.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/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Abuse of power Involves: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Overblown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sense of value,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ego.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Betraying others trust.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Using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people &amp; abandon them when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expedient.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Inability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delegate to others or to build a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team.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abrasive and intimidating.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THE RELATIONSHIP BETWEEN POWER &amp; PERSONAL EFFECTIVENESS</a:t>
            </a:r>
            <a:endParaRPr lang="en-US" sz="3200" i="1" u="sng" dirty="0"/>
          </a:p>
          <a:p>
            <a:pPr algn="ctr"/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68888"/>
            <a:ext cx="7696200" cy="472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904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STRATEGIES FOR GAINING ORGANIZATIONAL POWER</a:t>
            </a:r>
            <a:endParaRPr lang="en-US" sz="3200" i="1" u="sng" dirty="0"/>
          </a:p>
          <a:p>
            <a:pPr algn="ctr"/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04800" y="2017690"/>
            <a:ext cx="830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The Necessity </a:t>
            </a:r>
            <a:r>
              <a:rPr lang="en-US" sz="32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of </a:t>
            </a:r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Power &amp; Empowerment </a:t>
            </a:r>
            <a:endParaRPr lang="en-US" sz="32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4934486"/>
              </p:ext>
            </p:extLst>
          </p:nvPr>
        </p:nvGraphicFramePr>
        <p:xfrm>
          <a:off x="304800" y="2623088"/>
          <a:ext cx="85344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219200" y="2514600"/>
            <a:ext cx="990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81400" y="2514600"/>
            <a:ext cx="381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0" y="2514600"/>
            <a:ext cx="762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514600"/>
            <a:ext cx="838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05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752600"/>
            <a:ext cx="716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One Can Gain Personal Power By: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expert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in a given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field.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Making an outstanding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effort.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Being physically attractive, and having a pleasant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personality.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aking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decision that are perceived  to be credible to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others.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305800" cy="280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762000"/>
            <a:ext cx="594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Sources of Personal Power</a:t>
            </a:r>
            <a:endParaRPr lang="en-US" sz="36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68" y="1371600"/>
            <a:ext cx="792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Centrality</a:t>
            </a:r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Establishing a central network. 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Having a position that facilitates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acquisition of necessary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information.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Having informal relationships.</a:t>
            </a:r>
          </a:p>
          <a:p>
            <a:endParaRPr lang="en-US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457200" indent="-457200">
              <a:buAutoNum type="alphaUcPeriod" startAt="2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Flexibility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Having freedom to use own judgment.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able to practice power.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Being able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not to seek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out a superior before handling a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task.</a:t>
            </a:r>
          </a:p>
          <a:p>
            <a:endParaRPr lang="en-US" sz="2000" b="1" i="1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marL="457200" indent="-457200">
              <a:buAutoNum type="alphaUcPeriod" startAt="3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Visibility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visible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most of the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times, with excellent performance, especially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the people who are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influential.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marL="457200" indent="-457200">
              <a:buAutoNum type="alphaUcPeriod" startAt="4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Relevance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Being associated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with activities that are critical to the functionality of the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organization.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913" y="609600"/>
            <a:ext cx="594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Sources of Position-Power</a:t>
            </a:r>
            <a:endParaRPr lang="en-US" sz="36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572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TRANSFORMING POWER INTO INFLUENCE</a:t>
            </a:r>
            <a:endParaRPr lang="en-US" sz="3200" i="1" u="sng" dirty="0"/>
          </a:p>
          <a:p>
            <a:pPr algn="ctr"/>
            <a:endParaRPr lang="en-US" sz="3200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219200" y="1171856"/>
            <a:ext cx="6477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Influence Strategies “The 3 </a:t>
            </a:r>
            <a:r>
              <a:rPr lang="en-US" sz="3600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Rs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”</a:t>
            </a:r>
            <a:endParaRPr lang="en-US" sz="36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0262768"/>
              </p:ext>
            </p:extLst>
          </p:nvPr>
        </p:nvGraphicFramePr>
        <p:xfrm>
          <a:off x="304800" y="1981200"/>
          <a:ext cx="2667000" cy="471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81583292"/>
              </p:ext>
            </p:extLst>
          </p:nvPr>
        </p:nvGraphicFramePr>
        <p:xfrm>
          <a:off x="3086100" y="2133600"/>
          <a:ext cx="259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29157800"/>
              </p:ext>
            </p:extLst>
          </p:nvPr>
        </p:nvGraphicFramePr>
        <p:xfrm>
          <a:off x="5943600" y="1981200"/>
          <a:ext cx="2743200" cy="447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1295400" y="1752600"/>
            <a:ext cx="1371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1752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943600" y="1752600"/>
            <a:ext cx="1066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6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70" y="4572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Comparison </a:t>
            </a:r>
            <a:r>
              <a:rPr lang="en-US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Among Influence 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Strategies</a:t>
            </a:r>
            <a:endParaRPr lang="en-US" sz="36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8070" y="1103531"/>
            <a:ext cx="8458200" cy="552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31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4539" y="457201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i="1" dirty="0" smtClean="0"/>
              <a:t>CONTENTS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4539" y="1104363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Improving The Management of Stress &amp;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Time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Major Elements of Stress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Reactions to Stress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Coping With Stress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Managing Stress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Stressors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Eliminating Stressors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Eliminating T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ime </a:t>
            </a:r>
            <a:r>
              <a:rPr lang="en-US" i="1" dirty="0">
                <a:solidFill>
                  <a:schemeClr val="bg1"/>
                </a:solidFill>
                <a:latin typeface="Corbel" pitchFamily="34" charset="0"/>
              </a:rPr>
              <a:t>S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tressors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Eliminating E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ncounter Stressors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Eliminating Situational Stressors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Eliminating Anticipatory Stressors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Developing Resiliency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Physiological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Resiliency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Psychological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Resiliency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Social Resiliency</a:t>
            </a:r>
            <a:endParaRPr lang="en-US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Balancing </a:t>
            </a:r>
            <a:r>
              <a:rPr lang="en-US" i="1" dirty="0" smtClean="0">
                <a:solidFill>
                  <a:schemeClr val="bg1"/>
                </a:solidFill>
                <a:latin typeface="Corbel" pitchFamily="34" charset="0"/>
              </a:rPr>
              <a:t>Life Activities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Temporary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Stress-Reduction </a:t>
            </a:r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Techniques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82899"/>
            <a:ext cx="2895819" cy="52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62559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Exercising </a:t>
            </a:r>
            <a:r>
              <a:rPr lang="en-US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Upward 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Influence</a:t>
            </a:r>
            <a:endParaRPr lang="en-US" sz="36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505200"/>
            <a:ext cx="7010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Going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beyond "The Rules" </a:t>
            </a:r>
            <a:endParaRPr lang="en-US" sz="2400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good leader is the one who evaluates a situation wisely and make necessary exceptions to the rules-if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needed.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good manager is like a good Platoon Leader in an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army: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which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means he would protect the members of the unit; hence not only creating a good unity within the group, but also would demonstrate to the "General" his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worthiness.</a:t>
            </a: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600200"/>
            <a:ext cx="533399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0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70" y="533399"/>
            <a:ext cx="845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Acting </a:t>
            </a:r>
            <a:r>
              <a:rPr lang="en-US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Assertively: Neutralizing Influence 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Attempts</a:t>
            </a:r>
            <a:endParaRPr lang="en-US" sz="36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623" y="25146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First: 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Neutralizing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Retribution Strategies 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Used By Others</a:t>
            </a:r>
            <a:endParaRPr lang="en-US" sz="2400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Avoid dependence and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empower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yourself to make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choices.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Point out the negative aspect of this methodology.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irectly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confront the people who would try to exploit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you.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As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the last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resort, fight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fire with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fire.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41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Second: Neutralizing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Reciprocity Strategies 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Used By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O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thers</a:t>
            </a:r>
            <a:endParaRPr lang="en-US" sz="2400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Examine the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motivation behind a gift or a favor.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Do not negotiate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with people who manipulate.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efuse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bargain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with people who use high pressure tactics.</a:t>
            </a:r>
          </a:p>
          <a:p>
            <a:pPr lvl="1"/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70" y="727656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Neutralizing </a:t>
            </a:r>
            <a:r>
              <a:rPr lang="en-US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Influence 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Attempts (Con.)</a:t>
            </a:r>
            <a:endParaRPr lang="en-US" sz="36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97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97" y="2209800"/>
            <a:ext cx="7467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Third: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Neutralizing 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Reason </a:t>
            </a:r>
            <a:r>
              <a:rPr lang="en-US" sz="24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Strategies </a:t>
            </a:r>
            <a:r>
              <a:rPr lang="en-US" sz="24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Used By Others</a:t>
            </a:r>
            <a:endParaRPr lang="en-US" sz="2400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Explain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logically the adverse effects of what has been proposed.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Defend your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personal rights.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Refuse Firmly to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comply with a request.</a:t>
            </a:r>
          </a:p>
          <a:p>
            <a:pPr lvl="1"/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70" y="6858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Neutralizing </a:t>
            </a:r>
            <a:r>
              <a:rPr lang="en-US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Influence </a:t>
            </a:r>
            <a:r>
              <a:rPr lang="en-US" sz="36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Attempts (con.)</a:t>
            </a:r>
            <a:endParaRPr lang="en-US" sz="3600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4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MODEL OF POWER AND INFLUENCE</a:t>
            </a:r>
            <a:endParaRPr lang="en-US" sz="3200" i="1" u="sng" dirty="0"/>
          </a:p>
          <a:p>
            <a:pPr algn="ctr"/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02028"/>
            <a:ext cx="8382000" cy="519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42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"/>
            <a:ext cx="8534400" cy="617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92617" y="3276600"/>
            <a:ext cx="7772400" cy="200695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15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</a:rPr>
              <a:t>The End</a:t>
            </a:r>
            <a:endParaRPr lang="en-US" sz="115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754"/>
            <a:ext cx="8534400" cy="619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02279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IMPROVING THE MANAGEMENT OF STRESS &amp; TIME</a:t>
            </a:r>
            <a:endParaRPr lang="en-US" sz="32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500 Billion Loss From the Nation’s Economy Due to STRESS</a:t>
            </a:r>
          </a:p>
          <a:p>
            <a:endParaRPr lang="en-US" sz="20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rbel" pitchFamily="34" charset="0"/>
              </a:rPr>
              <a:t>Mismanagement</a:t>
            </a:r>
            <a:r>
              <a:rPr lang="en-US" sz="2000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rbel" pitchFamily="34" charset="0"/>
              </a:rPr>
              <a:t>is No. 1 cause of stress in </a:t>
            </a:r>
            <a:r>
              <a:rPr lang="en-US" sz="2000" dirty="0" smtClean="0">
                <a:solidFill>
                  <a:schemeClr val="bg1"/>
                </a:solidFill>
                <a:latin typeface="Corbel" pitchFamily="34" charset="0"/>
              </a:rPr>
              <a:t>workplace</a:t>
            </a:r>
            <a:endParaRPr lang="en-US" sz="2000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9076179"/>
              </p:ext>
            </p:extLst>
          </p:nvPr>
        </p:nvGraphicFramePr>
        <p:xfrm>
          <a:off x="304800" y="2692063"/>
          <a:ext cx="8534400" cy="379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1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62" y="3810000"/>
            <a:ext cx="3798781" cy="27432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28650" y="6096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MAJOR ELEMENTS OF STRESS </a:t>
            </a:r>
            <a:endParaRPr lang="en-US" sz="32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5587" y="1493520"/>
            <a:ext cx="7981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Kurt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Corbel" pitchFamily="34" charset="0"/>
              </a:rPr>
              <a:t>Lewin’s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Analysis 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in 1951:</a:t>
            </a:r>
            <a:r>
              <a:rPr lang="en-US" sz="2400" b="1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</a:p>
          <a:p>
            <a:endParaRPr lang="en-US" sz="2000" b="1" i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 study which proposed that any given work environment is changed by multiple forces:</a:t>
            </a:r>
          </a:p>
          <a:p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orbel" pitchFamily="34" charset="0"/>
              </a:rPr>
              <a:t>Productive Forces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                  which improve employees’ performance.</a:t>
            </a:r>
          </a:p>
          <a:p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orbel" pitchFamily="34" charset="0"/>
              </a:rPr>
              <a:t>Counter-productive Forces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                   which produce serious diseases such as mental breakdowns and heart attacks.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Elements of Stress </a:t>
            </a:r>
            <a:r>
              <a:rPr lang="en-US" sz="2400" b="1" i="1" u="sng" dirty="0">
                <a:solidFill>
                  <a:schemeClr val="bg1"/>
                </a:solidFill>
                <a:latin typeface="Corbel" pitchFamily="34" charset="0"/>
              </a:rPr>
              <a:t>I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nclude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:</a:t>
            </a:r>
          </a:p>
          <a:p>
            <a:endParaRPr lang="en-US" sz="2000" b="1" i="1" u="sng" dirty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Reactions to stress.</a:t>
            </a:r>
          </a:p>
          <a:p>
            <a:endParaRPr lang="en-US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Coping with stress.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276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3810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8020"/>
            <a:ext cx="2870200" cy="4203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7583" y="435429"/>
            <a:ext cx="4724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Reactions to Stress</a:t>
            </a:r>
            <a:endParaRPr lang="en-US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609600" y="1371600"/>
            <a:ext cx="80772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571500">
              <a:buFont typeface="Wingdings 2"/>
              <a:buNone/>
            </a:pP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Reaction to Stress </a:t>
            </a:r>
            <a:r>
              <a:rPr lang="en-US" sz="2400" b="1" i="1" u="sng" dirty="0">
                <a:solidFill>
                  <a:schemeClr val="bg1"/>
                </a:solidFill>
                <a:latin typeface="Corbel" pitchFamily="34" charset="0"/>
              </a:rPr>
              <a:t>H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as </a:t>
            </a:r>
            <a:r>
              <a:rPr lang="en-US" sz="2400" b="1" i="1" u="sng" dirty="0">
                <a:solidFill>
                  <a:schemeClr val="bg1"/>
                </a:solidFill>
                <a:latin typeface="Corbel" pitchFamily="34" charset="0"/>
              </a:rPr>
              <a:t>T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hree </a:t>
            </a:r>
            <a:r>
              <a:rPr lang="en-US" sz="2400" b="1" i="1" u="sng" dirty="0">
                <a:solidFill>
                  <a:schemeClr val="bg1"/>
                </a:solidFill>
                <a:latin typeface="Corbel" pitchFamily="34" charset="0"/>
              </a:rPr>
              <a:t>S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tages</a:t>
            </a: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:</a:t>
            </a:r>
            <a:endParaRPr lang="en-US" sz="2400" b="1" i="1" u="sng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571500" indent="-571500">
              <a:buFont typeface="Wingdings 2"/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rbel" pitchFamily="34" charset="0"/>
              </a:rPr>
              <a:t>1) ALARM STAGE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Anxiety &amp; fear               The stressor is “threat”</a:t>
            </a:r>
            <a:endParaRPr lang="en-US" sz="1800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rbel" pitchFamily="34" charset="0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orrow or depression               The stressor is “loss”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</a:p>
          <a:p>
            <a:pPr marL="0" indent="0">
              <a:buNone/>
            </a:pPr>
            <a:endParaRPr lang="en-US" sz="1800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571500" indent="-571500">
              <a:buFont typeface="Wingdings 2"/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rbel" pitchFamily="34" charset="0"/>
              </a:rPr>
              <a:t>2) RESISTANCE STAGE</a:t>
            </a:r>
          </a:p>
          <a:p>
            <a:pPr>
              <a:buFont typeface="Wingdings 2"/>
              <a:buNone/>
            </a:pPr>
            <a:r>
              <a:rPr lang="en-US" sz="19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The Five Defense Mechanisms of a worker are: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Aggression: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toward an object or an individual.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Regression: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adopting a childish behavior.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Repression: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denial of the existence of stress or </a:t>
            </a:r>
          </a:p>
          <a:p>
            <a:pPr marL="283464" lvl="1" indent="0">
              <a:buNone/>
            </a:pPr>
            <a:r>
              <a:rPr lang="en-US" sz="1800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      minimizing its magnitude. 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Withdrawal: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not interacting with others.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Fixation: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  persistence of an action which is not productive.</a:t>
            </a:r>
          </a:p>
          <a:p>
            <a:pPr marL="0" indent="0">
              <a:buNone/>
            </a:pPr>
            <a:endParaRPr lang="en-US" sz="1800" i="1" u="sng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rbel" pitchFamily="34" charset="0"/>
              </a:rPr>
              <a:t>3) EXHAUSTION STAGE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 Which </a:t>
            </a:r>
            <a:r>
              <a:rPr lang="en-US" sz="1800" dirty="0">
                <a:solidFill>
                  <a:schemeClr val="bg1"/>
                </a:solidFill>
                <a:latin typeface="Corbel" pitchFamily="34" charset="0"/>
              </a:rPr>
              <a:t>result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in: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Psychological problems: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 confusion and shock.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Physiological problems:</a:t>
            </a:r>
            <a:r>
              <a:rPr lang="en-US" sz="1800" b="1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increase in blood pressure &amp; heart rate.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19370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13686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4724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Coping With Stress</a:t>
            </a:r>
            <a:endParaRPr lang="en-US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590006" y="1295400"/>
            <a:ext cx="7696200" cy="1715869"/>
          </a:xfrm>
          <a:prstGeom prst="rect">
            <a:avLst/>
          </a:prstGeom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571500">
              <a:buFont typeface="Wingdings 2"/>
              <a:buNone/>
            </a:pPr>
            <a:r>
              <a:rPr lang="en-US" sz="2400" b="1" i="1" u="sng" dirty="0" smtClean="0">
                <a:solidFill>
                  <a:schemeClr val="bg1"/>
                </a:solidFill>
                <a:latin typeface="Corbel" pitchFamily="34" charset="0"/>
              </a:rPr>
              <a:t>Major Strategies for Handling Stress:</a:t>
            </a:r>
          </a:p>
          <a:p>
            <a:pPr marL="571500" indent="-571500">
              <a:buFont typeface="Wingdings 2"/>
              <a:buNone/>
            </a:pPr>
            <a:endParaRPr lang="en-US" sz="1800" dirty="0" smtClean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Enactive: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 placing the worker in a different environment to eliminate stress.</a:t>
            </a:r>
            <a:endParaRPr lang="en-US" sz="1800" i="1" u="sng" dirty="0" smtClean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Proactive: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increasing resiliency to have higher capacity for handling stress.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i="1" u="sng" dirty="0" smtClean="0">
                <a:solidFill>
                  <a:schemeClr val="bg1"/>
                </a:solidFill>
                <a:latin typeface="Corbel" pitchFamily="34" charset="0"/>
              </a:rPr>
              <a:t>Reactive:</a:t>
            </a:r>
            <a:r>
              <a:rPr lang="en-US" sz="1800" i="1" dirty="0" smtClean="0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n-US" sz="1800" dirty="0" smtClean="0">
                <a:solidFill>
                  <a:schemeClr val="bg1"/>
                </a:solidFill>
                <a:latin typeface="Corbel" pitchFamily="34" charset="0"/>
              </a:rPr>
              <a:t>short-term techniques to handle stress which is temporary. </a:t>
            </a: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en-US" sz="1800" i="1" u="sng" dirty="0" smtClean="0">
              <a:solidFill>
                <a:schemeClr val="bg1"/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en-US" sz="1800" i="1" u="sng" dirty="0">
              <a:solidFill>
                <a:schemeClr val="bg1"/>
              </a:solidFill>
              <a:latin typeface="Corbel" pitchFamily="34" charset="0"/>
            </a:endParaRPr>
          </a:p>
        </p:txBody>
      </p:sp>
      <p:graphicFrame>
        <p:nvGraphicFramePr>
          <p:cNvPr id="4" name="Content Placeholder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69238"/>
              </p:ext>
            </p:extLst>
          </p:nvPr>
        </p:nvGraphicFramePr>
        <p:xfrm>
          <a:off x="876299" y="3276600"/>
          <a:ext cx="6781800" cy="285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768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Enactive Strategies</a:t>
                      </a:r>
                    </a:p>
                  </a:txBody>
                  <a:tcPr anchor="ctr" anchorCtr="1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Proactive Strategies</a:t>
                      </a:r>
                    </a:p>
                  </a:txBody>
                  <a:tcPr anchor="ctr" anchorCtr="1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Reactive Strategies</a:t>
                      </a:r>
                    </a:p>
                  </a:txBody>
                  <a:tcPr anchor="ctr" anchorCtr="1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anchor="ctr" anchorCtr="1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Eliminate stressors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 resiliency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Temporary   coping mechanisms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Effects</a:t>
                      </a:r>
                    </a:p>
                  </a:txBody>
                  <a:tcPr anchor="ctr" anchorCtr="1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term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 term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4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Approach</a:t>
                      </a:r>
                    </a:p>
                  </a:txBody>
                  <a:tcPr anchor="ctr" anchorCtr="1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Enactive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Proactive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Reactive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 Required</a:t>
                      </a:r>
                    </a:p>
                  </a:txBody>
                  <a:tcPr anchor="ctr" anchorCtr="1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time 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time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Immediate</a:t>
                      </a:r>
                    </a:p>
                  </a:txBody>
                  <a:tcPr anchor="ctr" anchorCtr="1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096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MANAGING STRESS </a:t>
            </a:r>
            <a:endParaRPr lang="en-US" sz="3200" i="1" u="sng" dirty="0"/>
          </a:p>
        </p:txBody>
      </p:sp>
      <p:sp>
        <p:nvSpPr>
          <p:cNvPr id="3" name="Rectangle 2"/>
          <p:cNvSpPr/>
          <p:nvPr/>
        </p:nvSpPr>
        <p:spPr>
          <a:xfrm>
            <a:off x="2061754" y="1431911"/>
            <a:ext cx="47243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Types of Stressors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457200" y="2457719"/>
            <a:ext cx="1447800" cy="12192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Time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Stressors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382531" y="2473886"/>
            <a:ext cx="1657082" cy="12192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Encounter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Stressors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74347" y="2457719"/>
            <a:ext cx="1846599" cy="12192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Anticipatory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Stressors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4572000" y="2457719"/>
            <a:ext cx="1730002" cy="12192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Situational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Stressors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81100" y="1905000"/>
            <a:ext cx="1790700" cy="55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81082" y="1905000"/>
            <a:ext cx="552718" cy="55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78130" y="1905000"/>
            <a:ext cx="684848" cy="55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1905000"/>
            <a:ext cx="2061753" cy="568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22856" y="4267200"/>
            <a:ext cx="1627092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itchFamily="34" charset="0"/>
              </a:rPr>
              <a:t>Result from having a lot to do in too little time, which leads to work overload &amp; lack of control.</a:t>
            </a:r>
            <a:endParaRPr lang="en-US" sz="16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93854" y="4267200"/>
            <a:ext cx="1627092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itchFamily="34" charset="0"/>
              </a:rPr>
              <a:t>Result from potential unpleasant or dangerous events.</a:t>
            </a:r>
            <a:endParaRPr lang="en-US" sz="16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14600" y="4267200"/>
            <a:ext cx="1627092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itchFamily="34" charset="0"/>
              </a:rPr>
              <a:t>Result from interactions between individuals.</a:t>
            </a:r>
            <a:endParaRPr lang="en-US" sz="16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74910" y="4267200"/>
            <a:ext cx="1627092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itchFamily="34" charset="0"/>
              </a:rPr>
              <a:t>Result from unfavorable home or work conditions.</a:t>
            </a:r>
            <a:endParaRPr lang="en-US" sz="1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3693086"/>
            <a:ext cx="0" cy="57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11072" y="3676919"/>
            <a:ext cx="0" cy="57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700553" y="3710829"/>
            <a:ext cx="0" cy="57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37001" y="3710829"/>
            <a:ext cx="0" cy="57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77724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i="1" u="sng" dirty="0" smtClean="0"/>
              <a:t>ELIMINATING STRESSORS </a:t>
            </a:r>
            <a:endParaRPr lang="en-US" sz="3200" i="1" u="sng" dirty="0"/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Eliminating Time Stressors</a:t>
            </a:r>
            <a:endParaRPr lang="en-US" sz="3200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Effective Time Management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Spending adequate time on important matters as well as urgent matters.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Clarity of vision to see what is urgent and what is important.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Focusing on results and not on methods.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Ability to say “NO” and not feeling guilty about it.</a:t>
            </a:r>
          </a:p>
          <a:p>
            <a:pPr lvl="1"/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Efficient Time 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Management (For </a:t>
            </a: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M</a:t>
            </a:r>
            <a:r>
              <a:rPr lang="en-US" sz="20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rbel" pitchFamily="34" charset="0"/>
              </a:rPr>
              <a:t>anagers)</a:t>
            </a:r>
            <a:endParaRPr lang="en-US" sz="2000" b="1" i="1" dirty="0" smtClean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Some are listed below: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Holding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morning meetings  since the energy level of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an individual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is at its highest early in the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day.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etting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a time limit for a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meeting.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tarting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meeting on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time.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Insisting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on decision making by the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subordinates.</a:t>
            </a:r>
            <a:endParaRPr lang="en-US" dirty="0" smtClean="0">
              <a:solidFill>
                <a:schemeClr val="accent1"/>
              </a:solidFill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ot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being slave to the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phone to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create free time for other important tasks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en-US" i="1" u="sng" dirty="0">
              <a:solidFill>
                <a:schemeClr val="accent1"/>
              </a:solidFill>
              <a:latin typeface="Corbel" pitchFamily="34" charset="0"/>
            </a:endParaRPr>
          </a:p>
          <a:p>
            <a:pPr lvl="1"/>
            <a:endParaRPr lang="en-US" i="1" u="sng" dirty="0">
              <a:solidFill>
                <a:schemeClr val="bg1"/>
              </a:solidFill>
              <a:latin typeface="Corbel" pitchFamily="34" charset="0"/>
            </a:endParaRPr>
          </a:p>
          <a:p>
            <a:endParaRPr lang="en-US" sz="2000" b="1" i="1" dirty="0">
              <a:solidFill>
                <a:schemeClr val="bg2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1702</TotalTime>
  <Words>2045</Words>
  <Application>Microsoft Office PowerPoint</Application>
  <PresentationFormat>On-screen Show (4:3)</PresentationFormat>
  <Paragraphs>412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PowerPoint Presentation</vt:lpstr>
      <vt:lpstr>MANAGING PERSONAL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GAINING POWER &amp; INFLUENCE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</dc:creator>
  <cp:lastModifiedBy>fahad</cp:lastModifiedBy>
  <cp:revision>102</cp:revision>
  <dcterms:created xsi:type="dcterms:W3CDTF">2010-10-19T03:32:55Z</dcterms:created>
  <dcterms:modified xsi:type="dcterms:W3CDTF">2010-10-21T05:22:12Z</dcterms:modified>
</cp:coreProperties>
</file>