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62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B4E18F-F8A5-4A2A-AA3E-8DB900F73DEF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CF0AB2-839E-4AD7-B6FC-570B84B54D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 Procedures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fill out your CAS Form</a:t>
            </a:r>
          </a:p>
          <a:p>
            <a:r>
              <a:rPr lang="en-US" sz="1800" dirty="0" smtClean="0"/>
              <a:t>(For Incoming IB Freshmen)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0" y="3962400"/>
          <a:ext cx="5116513" cy="2705100"/>
        </p:xfrm>
        <a:graphic>
          <a:graphicData uri="http://schemas.openxmlformats.org/presentationml/2006/ole">
            <p:oleObj spid="_x0000_s2051" name="Document" r:id="rId3" imgW="7209837" imgH="9663123" progId="Word.Documen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1143000"/>
          </a:xfrm>
        </p:spPr>
        <p:txBody>
          <a:bodyPr/>
          <a:lstStyle/>
          <a:p>
            <a:pPr algn="ctr"/>
            <a:r>
              <a:rPr lang="en-US" b="1" dirty="0" smtClean="0"/>
              <a:t>CAS Procedures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Find an activity</a:t>
            </a:r>
          </a:p>
          <a:p>
            <a:r>
              <a:rPr lang="en-US" dirty="0" smtClean="0"/>
              <a:t>Complete Part 1:</a:t>
            </a:r>
          </a:p>
          <a:p>
            <a:pPr lvl="1"/>
            <a:r>
              <a:rPr lang="en-US" sz="2600" dirty="0" smtClean="0"/>
              <a:t>Get a blank CAS form </a:t>
            </a:r>
          </a:p>
          <a:p>
            <a:pPr lvl="1"/>
            <a:r>
              <a:rPr lang="en-US" sz="2600" dirty="0" smtClean="0"/>
              <a:t>Fill out the top portion</a:t>
            </a:r>
          </a:p>
          <a:p>
            <a:pPr lvl="1"/>
            <a:r>
              <a:rPr lang="en-US" sz="2600" dirty="0" smtClean="0"/>
              <a:t>Get your activity PRE-APPROVED  (Have your parent/guardian sign FIRST!)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4495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John Doe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72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Lucida Handwriting" pitchFamily="66" charset="0"/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1234567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562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Lucida Handwriting" pitchFamily="66" charset="0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To increase my understanding of the need for environmental protection; to clean up the park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495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2015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5334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Picking up trash at Lettuce Lake Park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510540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Keep Hillsborough County Beautiful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4876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The environment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724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+mj-lt"/>
              </a:rPr>
              <a:t>15</a:t>
            </a:r>
            <a:endParaRPr lang="en-US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6019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Lucida Handwriting" pitchFamily="66" charset="0"/>
              </a:rPr>
              <a:t>Mrs. Doe			      8/25/2011</a:t>
            </a:r>
            <a:endParaRPr lang="en-US" sz="12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62484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Lucida Handwriting" pitchFamily="66" charset="0"/>
              </a:rPr>
              <a:t>Mrs. Smith		            8/26/2011</a:t>
            </a:r>
            <a:endParaRPr lang="en-US" sz="12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39624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Only one TYPE of activity per form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Estimation is OK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Must have a goal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PARENT/GUARDIAN signs before HR teacher or Mrs. Smith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0" y="2362200"/>
          <a:ext cx="8143183" cy="4305300"/>
        </p:xfrm>
        <a:graphic>
          <a:graphicData uri="http://schemas.openxmlformats.org/presentationml/2006/ole">
            <p:oleObj spid="_x0000_s5122" name="Document" r:id="rId3" imgW="7209837" imgH="9663123" progId="Word.Document.12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1: Creative Activity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200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John Doe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581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Lucida Handwriting" pitchFamily="66" charset="0"/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3200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1234567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876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Lucida Handwriting" pitchFamily="66" charset="0"/>
              </a:rPr>
              <a:t>	         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To get better at playing the trumpet; to get a “superior” at Solo &amp; Ensemble this year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124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2015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44958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Performing at football games, practice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1910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SCHS Band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00" y="3505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25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57150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Lucida Handwriting" pitchFamily="66" charset="0"/>
              </a:rPr>
              <a:t>Mrs. Doe			              8/25/2011</a:t>
            </a:r>
            <a:endParaRPr lang="en-US" sz="20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60198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Lucida Handwriting" pitchFamily="66" charset="0"/>
              </a:rPr>
              <a:t>Mrs. </a:t>
            </a:r>
            <a:r>
              <a:rPr lang="en-US" sz="2000" dirty="0" err="1" smtClean="0">
                <a:solidFill>
                  <a:srgbClr val="0070C0"/>
                </a:solidFill>
                <a:latin typeface="Lucida Handwriting" pitchFamily="66" charset="0"/>
              </a:rPr>
              <a:t>Ferrario</a:t>
            </a:r>
            <a:r>
              <a:rPr lang="en-US" sz="2000" dirty="0" smtClean="0">
                <a:solidFill>
                  <a:srgbClr val="0070C0"/>
                </a:solidFill>
                <a:latin typeface="Lucida Handwriting" pitchFamily="66" charset="0"/>
              </a:rPr>
              <a:t>	            8/26/2011</a:t>
            </a:r>
            <a:endParaRPr lang="en-US" sz="20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200" y="2438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j-lt"/>
              </a:rPr>
              <a:t>X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0" y="2362200"/>
          <a:ext cx="8143183" cy="4305300"/>
        </p:xfrm>
        <a:graphic>
          <a:graphicData uri="http://schemas.openxmlformats.org/presentationml/2006/ole">
            <p:oleObj spid="_x0000_s7170" name="Document" r:id="rId3" imgW="7209837" imgH="9663123" progId="Word.Document.12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2: Action Activity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200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John Doe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3581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Lucida Handwriting" pitchFamily="66" charset="0"/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3200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1234567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8768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Lucida Handwriting" pitchFamily="66" charset="0"/>
              </a:rPr>
              <a:t>	         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To be a better goalie- make more saves this season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124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2015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44958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Playing Soccer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1910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Brandon Flames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00" y="3505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10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57150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Lucida Handwriting" pitchFamily="66" charset="0"/>
              </a:rPr>
              <a:t>Mrs. Doe			              8/30/2011</a:t>
            </a:r>
            <a:endParaRPr lang="en-US" sz="20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60198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Lucida Handwriting" pitchFamily="66" charset="0"/>
              </a:rPr>
              <a:t>Mrs. Hofmann	            9/1/2011</a:t>
            </a:r>
            <a:endParaRPr lang="en-US" sz="20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62000" y="2362200"/>
          <a:ext cx="8143183" cy="4305300"/>
        </p:xfrm>
        <a:graphic>
          <a:graphicData uri="http://schemas.openxmlformats.org/presentationml/2006/ole">
            <p:oleObj spid="_x0000_s8194" name="Document" r:id="rId3" imgW="7209837" imgH="9663123" progId="Word.Document.12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3: Service Activity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200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John Doe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581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Lucida Handwriting" pitchFamily="66" charset="0"/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3200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1234567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876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Lucida Handwriting" pitchFamily="66" charset="0"/>
              </a:rPr>
              <a:t>	         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To help people in need; to increase my understanding of people in poverty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200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2015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4495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Feeding the hungry and sorting canned goods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1910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Metropolitan Ministries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3886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Poverty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00" y="3505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25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57150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Lucida Handwriting" pitchFamily="66" charset="0"/>
              </a:rPr>
              <a:t>Mrs. Doe			              10/28/2011</a:t>
            </a:r>
            <a:endParaRPr lang="en-US" sz="20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60198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Lucida Handwriting" pitchFamily="66" charset="0"/>
              </a:rPr>
              <a:t>Mr. Ward 			  10/30/2011</a:t>
            </a:r>
            <a:endParaRPr lang="en-US" sz="20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886200"/>
          <a:ext cx="6501879" cy="2778125"/>
        </p:xfrm>
        <a:graphic>
          <a:graphicData uri="http://schemas.openxmlformats.org/presentationml/2006/ole">
            <p:oleObj spid="_x0000_s3074" name="Document" r:id="rId3" imgW="7209837" imgH="9663123" progId="Word.Document.12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Complete Part 2: </a:t>
            </a:r>
          </a:p>
          <a:p>
            <a:pPr lvl="1"/>
            <a:r>
              <a:rPr lang="en-US" dirty="0" smtClean="0"/>
              <a:t>Complete your activity, and have the supervising adult (not a parent or relative!) initial next to your hours you logged, verifying you were there.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4495801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8/31/11          3:30 pm          6:00 pm        2.5 	band practice</a:t>
            </a:r>
          </a:p>
          <a:p>
            <a:r>
              <a:rPr lang="en-US" sz="1000" dirty="0" smtClean="0"/>
              <a:t>9/1/11           3:30 pm          6:00 pm         2.5 	band practice </a:t>
            </a:r>
          </a:p>
          <a:p>
            <a:r>
              <a:rPr lang="en-US" sz="1000" dirty="0" smtClean="0"/>
              <a:t>9/2/11           </a:t>
            </a:r>
            <a:r>
              <a:rPr lang="en-US" sz="1000" dirty="0" smtClean="0"/>
              <a:t>3:30 pm          6:00 pm        </a:t>
            </a:r>
            <a:r>
              <a:rPr lang="en-US" sz="1000" dirty="0" smtClean="0"/>
              <a:t> 2.5 </a:t>
            </a:r>
            <a:r>
              <a:rPr lang="en-US" sz="1000" dirty="0" smtClean="0"/>
              <a:t>	band practice </a:t>
            </a:r>
            <a:endParaRPr lang="en-US" sz="1000" dirty="0" smtClean="0"/>
          </a:p>
          <a:p>
            <a:r>
              <a:rPr lang="en-US" sz="1000" dirty="0" smtClean="0"/>
              <a:t>9/3/11           </a:t>
            </a:r>
            <a:r>
              <a:rPr lang="en-US" sz="1000" dirty="0" smtClean="0"/>
              <a:t>3:30 pm          6:00 pm        </a:t>
            </a:r>
            <a:r>
              <a:rPr lang="en-US" sz="1000" dirty="0" smtClean="0"/>
              <a:t> 2.5 </a:t>
            </a:r>
            <a:r>
              <a:rPr lang="en-US" sz="1000" dirty="0" smtClean="0"/>
              <a:t>	band practice </a:t>
            </a:r>
            <a:endParaRPr lang="en-US" sz="1000" dirty="0" smtClean="0"/>
          </a:p>
          <a:p>
            <a:r>
              <a:rPr lang="en-US" sz="1000" dirty="0" smtClean="0"/>
              <a:t>9/3/11          6:00 pm           10:00 </a:t>
            </a:r>
            <a:r>
              <a:rPr lang="en-US" sz="1000" dirty="0" smtClean="0"/>
              <a:t>pm        4</a:t>
            </a:r>
            <a:r>
              <a:rPr lang="en-US" sz="1000" dirty="0" smtClean="0"/>
              <a:t> </a:t>
            </a:r>
            <a:r>
              <a:rPr lang="en-US" sz="1000" dirty="0" smtClean="0"/>
              <a:t>	</a:t>
            </a:r>
            <a:r>
              <a:rPr lang="en-US" sz="1000" dirty="0" smtClean="0"/>
              <a:t>football game			 	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64008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14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3886200" y="6400800"/>
            <a:ext cx="228600" cy="2286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Complete Part 3:</a:t>
            </a:r>
          </a:p>
          <a:p>
            <a:pPr lvl="1"/>
            <a:r>
              <a:rPr lang="en-US" dirty="0" smtClean="0"/>
              <a:t>Once the activity is completed, have the supervising adult fill out the bottom portion of the form, evaluating your work.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3810000"/>
          <a:ext cx="7466682" cy="2905125"/>
        </p:xfrm>
        <a:graphic>
          <a:graphicData uri="http://schemas.openxmlformats.org/presentationml/2006/ole">
            <p:oleObj spid="_x0000_s4098" name="Document" r:id="rId3" imgW="7209837" imgH="9663123" progId="Word.Document.12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Complete part 4:</a:t>
            </a:r>
          </a:p>
          <a:p>
            <a:pPr lvl="1"/>
            <a:r>
              <a:rPr lang="en-US" dirty="0" smtClean="0"/>
              <a:t>Complete the BACK of the CAS form</a:t>
            </a:r>
          </a:p>
          <a:p>
            <a:pPr lvl="1"/>
            <a:r>
              <a:rPr lang="en-US" dirty="0" smtClean="0"/>
              <a:t>Instructions are on Mrs. Smith’s website</a:t>
            </a:r>
          </a:p>
          <a:p>
            <a:r>
              <a:rPr lang="en-US" dirty="0" smtClean="0"/>
              <a:t>Turn the form in to your homeroom teacher so they can complete Part 5.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2"/>
          </p:nvPr>
        </p:nvGraphicFramePr>
        <p:xfrm>
          <a:off x="4419600" y="1143000"/>
          <a:ext cx="4378325" cy="5589588"/>
        </p:xfrm>
        <a:graphic>
          <a:graphicData uri="http://schemas.openxmlformats.org/presentationml/2006/ole">
            <p:oleObj spid="_x0000_s1027" name="Document" r:id="rId3" imgW="7202266" imgH="9196692" progId="Word.Document.12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CHS">
      <a:dk1>
        <a:sysClr val="windowText" lastClr="000000"/>
      </a:dk1>
      <a:lt1>
        <a:srgbClr val="FFFFFF"/>
      </a:lt1>
      <a:dk2>
        <a:srgbClr val="900000"/>
      </a:dk2>
      <a:lt2>
        <a:srgbClr val="D8D8D8"/>
      </a:lt2>
      <a:accent1>
        <a:srgbClr val="000000"/>
      </a:accent1>
      <a:accent2>
        <a:srgbClr val="900000"/>
      </a:accent2>
      <a:accent3>
        <a:srgbClr val="0C0C0C"/>
      </a:accent3>
      <a:accent4>
        <a:srgbClr val="7F7F7F"/>
      </a:accent4>
      <a:accent5>
        <a:srgbClr val="900000"/>
      </a:accent5>
      <a:accent6>
        <a:srgbClr val="595959"/>
      </a:accent6>
      <a:hlink>
        <a:srgbClr val="0F6FC6"/>
      </a:hlink>
      <a:folHlink>
        <a:srgbClr val="7030A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260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Document</vt:lpstr>
      <vt:lpstr>CAS Procedures</vt:lpstr>
      <vt:lpstr>CAS Procedures</vt:lpstr>
      <vt:lpstr>Slide 3</vt:lpstr>
      <vt:lpstr>Slide 4</vt:lpstr>
      <vt:lpstr>Slide 5</vt:lpstr>
      <vt:lpstr>Slide 6</vt:lpstr>
      <vt:lpstr>Slide 7</vt:lpstr>
      <vt:lpstr>Slide 8</vt:lpstr>
    </vt:vector>
  </TitlesOfParts>
  <Company>Hillsborough County Public Schools, 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Procedures</dc:title>
  <dc:creator>Hillsborough Public Schools</dc:creator>
  <cp:lastModifiedBy>Hillsborough Public Schools</cp:lastModifiedBy>
  <cp:revision>11</cp:revision>
  <dcterms:created xsi:type="dcterms:W3CDTF">2011-06-01T14:38:49Z</dcterms:created>
  <dcterms:modified xsi:type="dcterms:W3CDTF">2011-06-01T18:03:14Z</dcterms:modified>
</cp:coreProperties>
</file>