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0"/>
  </p:notesMasterIdLst>
  <p:sldIdLst>
    <p:sldId id="358" r:id="rId2"/>
    <p:sldId id="259" r:id="rId3"/>
    <p:sldId id="363" r:id="rId4"/>
    <p:sldId id="361" r:id="rId5"/>
    <p:sldId id="359" r:id="rId6"/>
    <p:sldId id="360" r:id="rId7"/>
    <p:sldId id="364" r:id="rId8"/>
    <p:sldId id="256" r:id="rId9"/>
    <p:sldId id="257" r:id="rId10"/>
    <p:sldId id="260" r:id="rId11"/>
    <p:sldId id="264" r:id="rId12"/>
    <p:sldId id="375" r:id="rId13"/>
    <p:sldId id="368" r:id="rId14"/>
    <p:sldId id="367" r:id="rId15"/>
    <p:sldId id="369" r:id="rId16"/>
    <p:sldId id="370" r:id="rId17"/>
    <p:sldId id="475" r:id="rId18"/>
    <p:sldId id="388" r:id="rId19"/>
    <p:sldId id="403" r:id="rId20"/>
    <p:sldId id="476" r:id="rId21"/>
    <p:sldId id="274" r:id="rId22"/>
    <p:sldId id="278" r:id="rId23"/>
    <p:sldId id="396" r:id="rId24"/>
    <p:sldId id="385" r:id="rId25"/>
    <p:sldId id="404" r:id="rId26"/>
    <p:sldId id="376" r:id="rId27"/>
    <p:sldId id="383" r:id="rId28"/>
    <p:sldId id="380" r:id="rId29"/>
    <p:sldId id="384" r:id="rId30"/>
    <p:sldId id="372" r:id="rId31"/>
    <p:sldId id="397" r:id="rId32"/>
    <p:sldId id="407" r:id="rId33"/>
    <p:sldId id="389" r:id="rId34"/>
    <p:sldId id="390" r:id="rId35"/>
    <p:sldId id="391" r:id="rId36"/>
    <p:sldId id="399" r:id="rId37"/>
    <p:sldId id="392" r:id="rId38"/>
    <p:sldId id="393" r:id="rId39"/>
    <p:sldId id="400" r:id="rId40"/>
    <p:sldId id="401" r:id="rId41"/>
    <p:sldId id="402" r:id="rId42"/>
    <p:sldId id="366" r:id="rId43"/>
    <p:sldId id="394" r:id="rId44"/>
    <p:sldId id="405" r:id="rId45"/>
    <p:sldId id="406" r:id="rId46"/>
    <p:sldId id="395" r:id="rId47"/>
    <p:sldId id="387" r:id="rId48"/>
    <p:sldId id="386" r:id="rId49"/>
    <p:sldId id="382" r:id="rId50"/>
    <p:sldId id="381" r:id="rId51"/>
    <p:sldId id="377" r:id="rId52"/>
    <p:sldId id="477" r:id="rId53"/>
    <p:sldId id="379" r:id="rId54"/>
    <p:sldId id="374" r:id="rId55"/>
    <p:sldId id="373" r:id="rId56"/>
    <p:sldId id="371" r:id="rId57"/>
    <p:sldId id="258" r:id="rId58"/>
    <p:sldId id="478" r:id="rId59"/>
    <p:sldId id="261" r:id="rId60"/>
    <p:sldId id="443" r:id="rId61"/>
    <p:sldId id="267" r:id="rId62"/>
    <p:sldId id="263" r:id="rId63"/>
    <p:sldId id="268" r:id="rId64"/>
    <p:sldId id="269" r:id="rId65"/>
    <p:sldId id="479" r:id="rId66"/>
    <p:sldId id="270" r:id="rId67"/>
    <p:sldId id="480" r:id="rId68"/>
    <p:sldId id="481" r:id="rId69"/>
    <p:sldId id="482" r:id="rId70"/>
    <p:sldId id="483" r:id="rId71"/>
    <p:sldId id="484" r:id="rId72"/>
    <p:sldId id="485" r:id="rId73"/>
    <p:sldId id="271" r:id="rId74"/>
    <p:sldId id="272" r:id="rId75"/>
    <p:sldId id="436" r:id="rId76"/>
    <p:sldId id="408" r:id="rId77"/>
    <p:sldId id="409" r:id="rId78"/>
    <p:sldId id="273" r:id="rId79"/>
    <p:sldId id="410" r:id="rId80"/>
    <p:sldId id="411" r:id="rId81"/>
    <p:sldId id="414" r:id="rId82"/>
    <p:sldId id="429" r:id="rId83"/>
    <p:sldId id="431" r:id="rId84"/>
    <p:sldId id="430" r:id="rId85"/>
    <p:sldId id="450" r:id="rId86"/>
    <p:sldId id="427" r:id="rId87"/>
    <p:sldId id="432" r:id="rId88"/>
    <p:sldId id="451" r:id="rId89"/>
    <p:sldId id="428" r:id="rId90"/>
    <p:sldId id="444" r:id="rId91"/>
    <p:sldId id="434" r:id="rId92"/>
    <p:sldId id="446" r:id="rId93"/>
    <p:sldId id="448" r:id="rId94"/>
    <p:sldId id="415" r:id="rId95"/>
    <p:sldId id="433" r:id="rId96"/>
    <p:sldId id="416" r:id="rId97"/>
    <p:sldId id="413" r:id="rId98"/>
    <p:sldId id="437" r:id="rId99"/>
    <p:sldId id="454" r:id="rId100"/>
    <p:sldId id="449" r:id="rId101"/>
    <p:sldId id="455" r:id="rId102"/>
    <p:sldId id="456" r:id="rId103"/>
    <p:sldId id="457" r:id="rId104"/>
    <p:sldId id="458" r:id="rId105"/>
    <p:sldId id="459" r:id="rId106"/>
    <p:sldId id="460" r:id="rId107"/>
    <p:sldId id="486" r:id="rId108"/>
    <p:sldId id="461" r:id="rId109"/>
    <p:sldId id="462" r:id="rId110"/>
    <p:sldId id="463" r:id="rId111"/>
    <p:sldId id="466" r:id="rId112"/>
    <p:sldId id="452" r:id="rId113"/>
    <p:sldId id="453" r:id="rId114"/>
    <p:sldId id="418" r:id="rId115"/>
    <p:sldId id="464" r:id="rId116"/>
    <p:sldId id="473" r:id="rId117"/>
    <p:sldId id="419" r:id="rId118"/>
    <p:sldId id="420" r:id="rId119"/>
    <p:sldId id="421" r:id="rId120"/>
    <p:sldId id="487" r:id="rId121"/>
    <p:sldId id="435" r:id="rId122"/>
    <p:sldId id="493" r:id="rId123"/>
    <p:sldId id="529" r:id="rId124"/>
    <p:sldId id="494" r:id="rId125"/>
    <p:sldId id="496" r:id="rId126"/>
    <p:sldId id="497" r:id="rId127"/>
    <p:sldId id="495" r:id="rId128"/>
    <p:sldId id="499" r:id="rId129"/>
    <p:sldId id="422" r:id="rId130"/>
    <p:sldId id="524" r:id="rId131"/>
    <p:sldId id="498" r:id="rId132"/>
    <p:sldId id="423" r:id="rId133"/>
    <p:sldId id="424" r:id="rId134"/>
    <p:sldId id="425" r:id="rId135"/>
    <p:sldId id="523" r:id="rId136"/>
    <p:sldId id="500" r:id="rId137"/>
    <p:sldId id="501" r:id="rId138"/>
    <p:sldId id="502" r:id="rId139"/>
    <p:sldId id="503" r:id="rId140"/>
    <p:sldId id="504" r:id="rId141"/>
    <p:sldId id="505" r:id="rId142"/>
    <p:sldId id="507" r:id="rId143"/>
    <p:sldId id="509" r:id="rId144"/>
    <p:sldId id="508" r:id="rId145"/>
    <p:sldId id="506" r:id="rId146"/>
    <p:sldId id="510" r:id="rId147"/>
    <p:sldId id="472" r:id="rId148"/>
    <p:sldId id="441" r:id="rId149"/>
    <p:sldId id="511" r:id="rId150"/>
    <p:sldId id="512" r:id="rId151"/>
    <p:sldId id="514" r:id="rId152"/>
    <p:sldId id="515" r:id="rId153"/>
    <p:sldId id="516" r:id="rId154"/>
    <p:sldId id="517" r:id="rId155"/>
    <p:sldId id="518" r:id="rId156"/>
    <p:sldId id="519" r:id="rId157"/>
    <p:sldId id="520" r:id="rId158"/>
    <p:sldId id="521" r:id="rId159"/>
    <p:sldId id="438" r:id="rId160"/>
    <p:sldId id="530" r:id="rId161"/>
    <p:sldId id="533" r:id="rId162"/>
    <p:sldId id="531" r:id="rId163"/>
    <p:sldId id="532" r:id="rId164"/>
    <p:sldId id="474" r:id="rId165"/>
    <p:sldId id="526" r:id="rId166"/>
    <p:sldId id="440" r:id="rId167"/>
    <p:sldId id="527" r:id="rId168"/>
    <p:sldId id="442" r:id="rId169"/>
    <p:sldId id="528" r:id="rId170"/>
    <p:sldId id="536" r:id="rId171"/>
    <p:sldId id="537" r:id="rId172"/>
    <p:sldId id="538" r:id="rId173"/>
    <p:sldId id="539" r:id="rId174"/>
    <p:sldId id="540" r:id="rId175"/>
    <p:sldId id="467" r:id="rId176"/>
    <p:sldId id="468" r:id="rId177"/>
    <p:sldId id="541" r:id="rId178"/>
    <p:sldId id="469" r:id="rId179"/>
    <p:sldId id="471" r:id="rId180"/>
    <p:sldId id="542" r:id="rId181"/>
    <p:sldId id="543" r:id="rId182"/>
    <p:sldId id="544" r:id="rId183"/>
    <p:sldId id="470" r:id="rId184"/>
    <p:sldId id="545" r:id="rId185"/>
    <p:sldId id="546" r:id="rId186"/>
    <p:sldId id="439" r:id="rId187"/>
    <p:sldId id="547" r:id="rId188"/>
    <p:sldId id="548" r:id="rId189"/>
    <p:sldId id="549" r:id="rId190"/>
    <p:sldId id="489" r:id="rId191"/>
    <p:sldId id="562" r:id="rId192"/>
    <p:sldId id="563" r:id="rId193"/>
    <p:sldId id="550" r:id="rId194"/>
    <p:sldId id="564" r:id="rId195"/>
    <p:sldId id="567" r:id="rId196"/>
    <p:sldId id="565" r:id="rId197"/>
    <p:sldId id="566" r:id="rId198"/>
    <p:sldId id="568" r:id="rId199"/>
    <p:sldId id="569" r:id="rId200"/>
    <p:sldId id="570" r:id="rId201"/>
    <p:sldId id="571" r:id="rId202"/>
    <p:sldId id="551" r:id="rId203"/>
    <p:sldId id="552" r:id="rId204"/>
    <p:sldId id="555" r:id="rId205"/>
    <p:sldId id="554" r:id="rId206"/>
    <p:sldId id="556" r:id="rId207"/>
    <p:sldId id="572" r:id="rId208"/>
    <p:sldId id="573" r:id="rId209"/>
    <p:sldId id="490" r:id="rId210"/>
    <p:sldId id="574" r:id="rId211"/>
    <p:sldId id="491" r:id="rId212"/>
    <p:sldId id="580" r:id="rId213"/>
    <p:sldId id="575" r:id="rId214"/>
    <p:sldId id="576" r:id="rId215"/>
    <p:sldId id="581" r:id="rId216"/>
    <p:sldId id="488" r:id="rId217"/>
    <p:sldId id="579" r:id="rId218"/>
    <p:sldId id="578" r:id="rId219"/>
    <p:sldId id="577" r:id="rId220"/>
    <p:sldId id="492" r:id="rId221"/>
    <p:sldId id="557" r:id="rId222"/>
    <p:sldId id="558" r:id="rId223"/>
    <p:sldId id="559" r:id="rId224"/>
    <p:sldId id="560" r:id="rId225"/>
    <p:sldId id="561" r:id="rId226"/>
    <p:sldId id="276" r:id="rId227"/>
    <p:sldId id="277" r:id="rId228"/>
    <p:sldId id="279" r:id="rId229"/>
    <p:sldId id="280" r:id="rId230"/>
    <p:sldId id="281" r:id="rId231"/>
    <p:sldId id="282" r:id="rId232"/>
    <p:sldId id="283" r:id="rId233"/>
    <p:sldId id="284" r:id="rId234"/>
    <p:sldId id="365" r:id="rId235"/>
    <p:sldId id="266" r:id="rId236"/>
    <p:sldId id="285" r:id="rId237"/>
    <p:sldId id="286" r:id="rId238"/>
    <p:sldId id="287" r:id="rId239"/>
    <p:sldId id="288" r:id="rId240"/>
    <p:sldId id="289" r:id="rId241"/>
    <p:sldId id="290" r:id="rId242"/>
    <p:sldId id="291" r:id="rId243"/>
    <p:sldId id="292" r:id="rId244"/>
    <p:sldId id="293" r:id="rId245"/>
    <p:sldId id="294" r:id="rId246"/>
    <p:sldId id="522" r:id="rId247"/>
    <p:sldId id="295" r:id="rId248"/>
    <p:sldId id="296" r:id="rId249"/>
    <p:sldId id="297" r:id="rId250"/>
    <p:sldId id="298" r:id="rId251"/>
    <p:sldId id="299" r:id="rId252"/>
    <p:sldId id="300" r:id="rId253"/>
    <p:sldId id="362" r:id="rId254"/>
    <p:sldId id="301" r:id="rId255"/>
    <p:sldId id="302" r:id="rId256"/>
    <p:sldId id="303" r:id="rId257"/>
    <p:sldId id="304" r:id="rId258"/>
    <p:sldId id="305" r:id="rId259"/>
    <p:sldId id="306" r:id="rId260"/>
    <p:sldId id="307" r:id="rId261"/>
    <p:sldId id="308" r:id="rId262"/>
    <p:sldId id="309" r:id="rId263"/>
    <p:sldId id="310" r:id="rId264"/>
    <p:sldId id="311" r:id="rId265"/>
    <p:sldId id="312" r:id="rId266"/>
    <p:sldId id="313" r:id="rId267"/>
    <p:sldId id="314" r:id="rId268"/>
    <p:sldId id="315" r:id="rId269"/>
    <p:sldId id="316" r:id="rId270"/>
    <p:sldId id="317" r:id="rId271"/>
    <p:sldId id="318" r:id="rId272"/>
    <p:sldId id="319" r:id="rId273"/>
    <p:sldId id="320" r:id="rId274"/>
    <p:sldId id="322" r:id="rId275"/>
    <p:sldId id="321" r:id="rId276"/>
    <p:sldId id="323" r:id="rId277"/>
    <p:sldId id="324" r:id="rId278"/>
    <p:sldId id="325" r:id="rId279"/>
    <p:sldId id="326" r:id="rId280"/>
    <p:sldId id="327" r:id="rId281"/>
    <p:sldId id="328" r:id="rId282"/>
    <p:sldId id="329" r:id="rId283"/>
    <p:sldId id="330" r:id="rId284"/>
    <p:sldId id="331" r:id="rId285"/>
    <p:sldId id="332" r:id="rId286"/>
    <p:sldId id="333" r:id="rId287"/>
    <p:sldId id="334" r:id="rId288"/>
    <p:sldId id="335" r:id="rId289"/>
    <p:sldId id="336" r:id="rId290"/>
    <p:sldId id="337" r:id="rId291"/>
    <p:sldId id="338" r:id="rId292"/>
    <p:sldId id="339" r:id="rId293"/>
    <p:sldId id="340" r:id="rId294"/>
    <p:sldId id="341" r:id="rId295"/>
    <p:sldId id="342" r:id="rId296"/>
    <p:sldId id="343" r:id="rId297"/>
    <p:sldId id="344" r:id="rId298"/>
    <p:sldId id="345" r:id="rId299"/>
    <p:sldId id="346" r:id="rId300"/>
    <p:sldId id="347" r:id="rId301"/>
    <p:sldId id="348" r:id="rId302"/>
    <p:sldId id="349" r:id="rId303"/>
    <p:sldId id="350" r:id="rId304"/>
    <p:sldId id="351" r:id="rId305"/>
    <p:sldId id="352" r:id="rId306"/>
    <p:sldId id="353" r:id="rId307"/>
    <p:sldId id="354" r:id="rId308"/>
    <p:sldId id="355" r:id="rId30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60" autoAdjust="0"/>
    <p:restoredTop sz="94660"/>
  </p:normalViewPr>
  <p:slideViewPr>
    <p:cSldViewPr snapToGrid="0">
      <p:cViewPr varScale="1">
        <p:scale>
          <a:sx n="110" d="100"/>
          <a:sy n="110" d="100"/>
        </p:scale>
        <p:origin x="52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notesMaster" Target="notesMasters/notesMaster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presProps" Target="pres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viewProps" Target="viewProp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tableStyles" Target="tableStyle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CD630DA-E24F-4333-B087-47180819D714}" type="datetimeFigureOut">
              <a:rPr lang="en-US" smtClean="0"/>
              <a:t>11/6/2017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75CDCE4-7495-42D3-AFEA-38F44559264A}" type="slidenum">
              <a:rPr lang="en-US" smtClean="0"/>
              <a:t>‹#›</a:t>
            </a:fld>
            <a:endParaRPr lang="en-US"/>
          </a:p>
        </p:txBody>
      </p:sp>
    </p:spTree>
    <p:extLst>
      <p:ext uri="{BB962C8B-B14F-4D97-AF65-F5344CB8AC3E}">
        <p14:creationId xmlns:p14="http://schemas.microsoft.com/office/powerpoint/2010/main" val="97149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5CDCE4-7495-42D3-AFEA-38F44559264A}" type="slidenum">
              <a:rPr lang="en-US" smtClean="0"/>
              <a:t>123</a:t>
            </a:fld>
            <a:endParaRPr lang="en-US"/>
          </a:p>
        </p:txBody>
      </p:sp>
    </p:spTree>
    <p:extLst>
      <p:ext uri="{BB962C8B-B14F-4D97-AF65-F5344CB8AC3E}">
        <p14:creationId xmlns:p14="http://schemas.microsoft.com/office/powerpoint/2010/main" val="212752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409A1F-81D2-4F27-9F2C-DAAD46C473B2}"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246711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09A1F-81D2-4F27-9F2C-DAAD46C473B2}"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132276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09A1F-81D2-4F27-9F2C-DAAD46C473B2}"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291235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09A1F-81D2-4F27-9F2C-DAAD46C473B2}"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143020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409A1F-81D2-4F27-9F2C-DAAD46C473B2}"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260508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409A1F-81D2-4F27-9F2C-DAAD46C473B2}"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3825163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409A1F-81D2-4F27-9F2C-DAAD46C473B2}" type="datetimeFigureOut">
              <a:rPr lang="en-US" smtClean="0"/>
              <a:t>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399230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409A1F-81D2-4F27-9F2C-DAAD46C473B2}" type="datetimeFigureOut">
              <a:rPr lang="en-US" smtClean="0"/>
              <a:t>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269612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09A1F-81D2-4F27-9F2C-DAAD46C473B2}" type="datetimeFigureOut">
              <a:rPr lang="en-US" smtClean="0"/>
              <a:t>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127013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09A1F-81D2-4F27-9F2C-DAAD46C473B2}"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399306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09A1F-81D2-4F27-9F2C-DAAD46C473B2}"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0E74A-A9C1-48BD-B620-A3584E95276C}" type="slidenum">
              <a:rPr lang="en-US" smtClean="0"/>
              <a:t>‹#›</a:t>
            </a:fld>
            <a:endParaRPr lang="en-US"/>
          </a:p>
        </p:txBody>
      </p:sp>
    </p:spTree>
    <p:extLst>
      <p:ext uri="{BB962C8B-B14F-4D97-AF65-F5344CB8AC3E}">
        <p14:creationId xmlns:p14="http://schemas.microsoft.com/office/powerpoint/2010/main" val="135423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09A1F-81D2-4F27-9F2C-DAAD46C473B2}" type="datetimeFigureOut">
              <a:rPr lang="en-US" smtClean="0"/>
              <a:t>11/6/2017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0E74A-A9C1-48BD-B620-A3584E95276C}" type="slidenum">
              <a:rPr lang="en-US" smtClean="0"/>
              <a:t>‹#›</a:t>
            </a:fld>
            <a:endParaRPr lang="en-US"/>
          </a:p>
        </p:txBody>
      </p:sp>
    </p:spTree>
    <p:extLst>
      <p:ext uri="{BB962C8B-B14F-4D97-AF65-F5344CB8AC3E}">
        <p14:creationId xmlns:p14="http://schemas.microsoft.com/office/powerpoint/2010/main" val="1722719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learnersdictionary.com/definition/figurative" TargetMode="External"/><Relationship Id="rId2" Type="http://schemas.openxmlformats.org/officeDocument/2006/relationships/hyperlink" Target="http://www.learnersdictionary.com/definition/personification" TargetMode="Externa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jpg"/></Relationships>
</file>

<file path=ppt/slides/_rels/slide10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money.cnn.com/2017/09/20/technology/jack-ma-artificial-intelligence-bloomberg-conference/index.html?iid=EL"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youtube.com/watch?v=xTeI65yrhGw"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jpg"/></Relationships>
</file>

<file path=ppt/slides/_rels/slide1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youtube.com/watch?v=7IjgZGhHrYY"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mailto:jcollins@jsmorton.org"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eeoc.gov/laws/types/sex.cfm"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hyperlink" Target="https://www.ted.com/talks/reshma_saujani_teach_girls_bravery_not_perfection#t-147135" TargetMode="Externa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history.com/topics/salem-witch-trials"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google.com/search?q=halloween+history&amp;rlz=1C1CHWA_enUS765US765&amp;oq=halloween+history&amp;aqs=chrome.0.0l6.3344j0j8&amp;sourceid=chrome&amp;ie=UTF-8"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npr.org/templates/transcript/transcript.php?storyId=399804905"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eclipse2017.org/2017/maps/CHARLESTON.jpg"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jp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jp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nps.gov/jame/historyculture/african-americans-at-jamestown.htm"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isidewith.com/political-quiz" TargetMode="External"/><Relationship Id="rId2" Type="http://schemas.openxmlformats.org/officeDocument/2006/relationships/hyperlink" Target="http://www/" TargetMode="Externa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theguardian.com/world/2017/aug/12/charlottesville-far-right-crowd-with-torches-encircles-counter-protest-group"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DzWMHIiGgWU" TargetMode="Externa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jp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And%20Now%20for%20Something%20Completely%20Different.mp4" TargetMode="External"/><Relationship Id="rId2" Type="http://schemas.openxmlformats.org/officeDocument/2006/relationships/slideLayout" Target="../slideLayouts/slideLayout2.xml"/><Relationship Id="rId1" Type="http://schemas.openxmlformats.org/officeDocument/2006/relationships/video" Target="https://www.youtube.com/embed/0hYZaqYCZyQ" TargetMode="External"/><Relationship Id="rId6" Type="http://schemas.openxmlformats.org/officeDocument/2006/relationships/image" Target="../media/image3.jpg"/><Relationship Id="rId5" Type="http://schemas.openxmlformats.org/officeDocument/2006/relationships/image" Target="../media/image4.jpg"/><Relationship Id="rId4" Type="http://schemas.openxmlformats.org/officeDocument/2006/relationships/image" Target="../media/image13.jpeg"/></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ted.com/talks/richard_j_berry_a_practical_way_to_help_the_homeless_find_work_and_safety"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ted.com/talks/j_d_vance_america_s_forgotten_working_class#t-58688"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learnersdictionary.com/definition/rhetorical"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921000"/>
            <a:ext cx="8509000" cy="769441"/>
          </a:xfrm>
          <a:prstGeom prst="rect">
            <a:avLst/>
          </a:prstGeom>
        </p:spPr>
        <p:txBody>
          <a:bodyPr wrap="square">
            <a:spAutoFit/>
          </a:bodyPr>
          <a:lstStyle/>
          <a:p>
            <a:r>
              <a:rPr lang="en-US" sz="4400" dirty="0">
                <a:solidFill>
                  <a:schemeClr val="tx2">
                    <a:lumMod val="75000"/>
                  </a:schemeClr>
                </a:solidFill>
                <a:latin typeface="Britannic Bold" panose="020B0903060703020204" pitchFamily="34" charset="0"/>
              </a:rPr>
              <a:t>Bridge of American Dreams Café </a:t>
            </a:r>
            <a:endParaRPr lang="en-US" sz="4400" dirty="0"/>
          </a:p>
        </p:txBody>
      </p:sp>
      <p:pic>
        <p:nvPicPr>
          <p:cNvPr id="3" name="RAY CHARLES - SOMEWHERE OVER THE RAINB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36900"/>
            <a:ext cx="609600" cy="609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74" y="64009"/>
            <a:ext cx="12192000" cy="6858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3006787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So the grammar and vocabulary results don’t go in the gradebook</a:t>
            </a:r>
            <a:r>
              <a:rPr lang="en-US" dirty="0" smtClean="0"/>
              <a:t>?</a:t>
            </a:r>
          </a:p>
          <a:p>
            <a:r>
              <a:rPr lang="en-US" dirty="0" smtClean="0"/>
              <a:t>No, they will earn you reward points.</a:t>
            </a:r>
          </a:p>
          <a:p>
            <a:r>
              <a:rPr lang="en-US" dirty="0"/>
              <a:t/>
            </a:r>
            <a:br>
              <a:rPr lang="en-US" dirty="0"/>
            </a:br>
            <a:r>
              <a:rPr lang="en-US" dirty="0" smtClean="0"/>
              <a:t>Your score on the 10-question daily challenge will be added to your the class total. </a:t>
            </a:r>
          </a:p>
          <a:p>
            <a:r>
              <a:rPr lang="en-US" dirty="0" smtClean="0"/>
              <a:t>Each </a:t>
            </a:r>
            <a:r>
              <a:rPr lang="en-US" dirty="0"/>
              <a:t>team score will be derived from the total number of students registered for this course, regardless of being present or not. You’re out, your team loses, so show up.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64386178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While we read both aloud and to ourselves the stories of others, the proprietor will becoming around with your files and—</a:t>
            </a:r>
          </a:p>
          <a:p>
            <a:endParaRPr lang="en-US" dirty="0"/>
          </a:p>
          <a:p>
            <a:r>
              <a:rPr lang="en-US" dirty="0" smtClean="0"/>
              <a:t>I got it! A proprietor is an automatic cart, something that roves around the room delivering our papers </a:t>
            </a:r>
          </a:p>
          <a:p>
            <a:pPr marL="0" indent="0">
              <a:buNone/>
            </a:pPr>
            <a:r>
              <a:rPr lang="en-US" dirty="0" smtClean="0"/>
              <a:t>--and will sit down with you and discuss your project and writing. </a:t>
            </a:r>
          </a:p>
          <a:p>
            <a:pPr marL="0" indent="0">
              <a:buNone/>
            </a:pPr>
            <a:r>
              <a:rPr lang="en-US" dirty="0" smtClean="0"/>
              <a:t>He’s using </a:t>
            </a:r>
            <a:r>
              <a:rPr lang="en-US" dirty="0" smtClean="0">
                <a:hlinkClick r:id="rId2"/>
              </a:rPr>
              <a:t>personification</a:t>
            </a:r>
            <a:r>
              <a:rPr lang="en-US" dirty="0" smtClean="0"/>
              <a:t>, </a:t>
            </a:r>
            <a:r>
              <a:rPr lang="en-US" dirty="0" smtClean="0">
                <a:hlinkClick r:id="rId3"/>
              </a:rPr>
              <a:t>figurative</a:t>
            </a:r>
            <a:r>
              <a:rPr lang="en-US" dirty="0" smtClean="0"/>
              <a:t> language! </a:t>
            </a:r>
          </a:p>
          <a:p>
            <a:pPr marL="0" indent="0">
              <a:buNone/>
            </a:pPr>
            <a:r>
              <a:rPr lang="en-US" dirty="0" smtClean="0"/>
              <a:t>It’s still a thing!</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36916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so what shall we do with this book?</a:t>
            </a:r>
            <a:br>
              <a:rPr lang="en-US" dirty="0" smtClean="0"/>
            </a:br>
            <a:endParaRPr lang="en-US" dirty="0"/>
          </a:p>
          <a:p>
            <a:r>
              <a:rPr lang="en-US" dirty="0" smtClean="0"/>
              <a:t>The copy you have in your hand or will soon have is yours to keep. Write your name in it. Open it up, flip through the pages, treat it as you like.  Some of you will want to take pristine care of the book, others will want to highlight great lines or write notes in the margins; each of you, though, will hold this book again sometime in the future, maybe when you’re cleaning up or moving or want to pass it along, you will encounter this book again and you will be reminded of that time in high school when you first got the book, How Long Will I Cry,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4517276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34769"/>
            <a:ext cx="10515600" cy="4351338"/>
          </a:xfrm>
        </p:spPr>
        <p:txBody>
          <a:bodyPr/>
          <a:lstStyle/>
          <a:p>
            <a:r>
              <a:rPr lang="en-US" dirty="0" smtClean="0"/>
              <a:t>And recall again the powerful moments you experienced while first reading its pages. And that moment right there will trigger the memory of reading those pages</a:t>
            </a:r>
          </a:p>
          <a:p>
            <a:r>
              <a:rPr lang="en-US" dirty="0" smtClean="0"/>
              <a:t>And that’s why I love reading.  It is so intimate; when I read something I am safe to go at my own pace and pause when I want to and nobody is going to take my ideas and twist them like they do when I am speaking, because I have support for my ideas right there on the page.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5553490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So you will live again those powerful moments only a good read can deliver….</a:t>
            </a:r>
          </a:p>
          <a:p>
            <a:r>
              <a:rPr lang="en-US" dirty="0" smtClean="0"/>
              <a:t>Then recall, too…</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8891439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dirty="0"/>
              <a:t>t</a:t>
            </a:r>
            <a:r>
              <a:rPr lang="en-US" dirty="0" smtClean="0"/>
              <a:t>he time you were supposed to read a passage from that book aloud to the class. </a:t>
            </a:r>
          </a:p>
          <a:p>
            <a:r>
              <a:rPr lang="en-US" dirty="0" smtClean="0"/>
              <a:t>That’s right, “Remember that teacher told us we had to stand up before the class and read a passage from the book to the whole class? Something for a couple of minutes or so? Remember?“</a:t>
            </a:r>
          </a:p>
          <a:p>
            <a:r>
              <a:rPr lang="en-US" dirty="0" smtClean="0"/>
              <a:t>Which teacher?</a:t>
            </a:r>
            <a:br>
              <a:rPr lang="en-US" dirty="0" smtClean="0"/>
            </a:br>
            <a:r>
              <a:rPr lang="en-US" dirty="0" smtClean="0"/>
              <a:t>“The really, really smart one, the one telling us it didn’t matter how smart we are, it’s about sincerity.</a:t>
            </a:r>
          </a:p>
          <a:p>
            <a:r>
              <a:rPr lang="en-US" dirty="0" smtClean="0"/>
              <a:t>How bad do you want this reading and writing to work for you?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7260550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Because you need them everywhere.  If standing up in front of the class and reading aloud from the book is not your thing, then the proprietor will consider alternative expressions to be presented elsewhere.</a:t>
            </a:r>
          </a:p>
          <a:p>
            <a:endParaRPr lang="en-US" dirty="0"/>
          </a:p>
          <a:p>
            <a:r>
              <a:rPr lang="en-US" dirty="0" smtClean="0"/>
              <a:t>Where, sir? Where might you present my alternative-to-reading-before-the-class expression?</a:t>
            </a:r>
          </a:p>
          <a:p>
            <a:r>
              <a:rPr lang="en-US" dirty="0" smtClean="0"/>
              <a:t>At carteblox.com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5620436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algn="ctr"/>
            <a:r>
              <a:rPr lang="en-US" sz="4700" dirty="0" smtClean="0">
                <a:solidFill>
                  <a:srgbClr val="FF0000"/>
                </a:solidFill>
                <a:latin typeface="Adobe Gothic Std B" panose="020B0800000000000000" pitchFamily="34" charset="-128"/>
                <a:ea typeface="Adobe Gothic Std B" panose="020B0800000000000000" pitchFamily="34" charset="-128"/>
              </a:rPr>
              <a:t>Monday, September 18, 2017</a:t>
            </a:r>
          </a:p>
          <a:p>
            <a:pPr marL="0" indent="0">
              <a:buNone/>
            </a:pPr>
            <a:endParaRPr lang="en-US" sz="4000" dirty="0"/>
          </a:p>
          <a:p>
            <a:r>
              <a:rPr lang="en-US" sz="4000" b="1" dirty="0">
                <a:latin typeface="Vladimir Script" panose="03050402040407070305" pitchFamily="66" charset="0"/>
              </a:rPr>
              <a:t>Writing # 27: Let’s write about our weekend</a:t>
            </a:r>
            <a:r>
              <a:rPr lang="en-US" sz="4000" b="1" dirty="0" smtClean="0">
                <a:latin typeface="Vladimir Script" panose="03050402040407070305" pitchFamily="66" charset="0"/>
              </a:rPr>
              <a:t>.</a:t>
            </a:r>
          </a:p>
          <a:p>
            <a:r>
              <a:rPr lang="en-US" sz="4000" b="1" dirty="0">
                <a:latin typeface="Vladimir Script" panose="03050402040407070305" pitchFamily="66" charset="0"/>
              </a:rPr>
              <a:t>Writing # </a:t>
            </a:r>
            <a:r>
              <a:rPr lang="en-US" sz="4000" b="1" dirty="0" smtClean="0">
                <a:latin typeface="Vladimir Script" panose="03050402040407070305" pitchFamily="66" charset="0"/>
              </a:rPr>
              <a:t>28: How Long Will I Cry (1 of 8)</a:t>
            </a:r>
            <a:endParaRPr lang="en-US" sz="4000" b="1" dirty="0">
              <a:latin typeface="Vladimir Script" panose="03050402040407070305" pitchFamily="66" charset="0"/>
            </a:endParaRPr>
          </a:p>
          <a:p>
            <a:endParaRPr lang="en-US" sz="4000" b="1" dirty="0">
              <a:latin typeface="Vladimir Script" panose="03050402040407070305" pitchFamily="66" charset="0"/>
            </a:endParaRP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8487878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a:p>
          <a:p>
            <a:r>
              <a:rPr lang="en-US" dirty="0"/>
              <a:t>Handed one copy of </a:t>
            </a:r>
            <a:r>
              <a:rPr lang="en-US" u="sng" dirty="0"/>
              <a:t>How Long Will I Cry </a:t>
            </a:r>
            <a:r>
              <a:rPr lang="en-US" dirty="0"/>
              <a:t>to each student for keeps.</a:t>
            </a:r>
          </a:p>
          <a:p>
            <a:r>
              <a:rPr lang="en-US" dirty="0"/>
              <a:t>Explained that this PowerPoint is their guide to success.</a:t>
            </a:r>
          </a:p>
          <a:p>
            <a:r>
              <a:rPr lang="en-US" dirty="0"/>
              <a:t>Explained that each student must:</a:t>
            </a:r>
          </a:p>
          <a:p>
            <a:r>
              <a:rPr lang="en-US" dirty="0"/>
              <a:t>A) complete non-profit outside work and write reflection paper in order to earn credit for papers # 22,23,24,25,34</a:t>
            </a:r>
          </a:p>
          <a:p>
            <a:r>
              <a:rPr lang="en-US" dirty="0"/>
              <a:t>B) read a story from </a:t>
            </a:r>
            <a:r>
              <a:rPr lang="en-US" u="sng" dirty="0"/>
              <a:t>How Long Will I Cry </a:t>
            </a:r>
            <a:r>
              <a:rPr lang="en-US" dirty="0"/>
              <a:t>and complete writing, short summary and personal reflection.</a:t>
            </a:r>
          </a:p>
          <a:p>
            <a:r>
              <a:rPr lang="en-US" dirty="0"/>
              <a:t>C) read one story aloud to the Class from a </a:t>
            </a:r>
            <a:r>
              <a:rPr lang="en-US" u="sng" dirty="0"/>
              <a:t>How Long Will I Cry</a:t>
            </a:r>
            <a:r>
              <a:rPr lang="en-US" dirty="0"/>
              <a:t> story. Must do this to receive credit for </a:t>
            </a:r>
            <a:r>
              <a:rPr lang="en-US" u="sng" dirty="0"/>
              <a:t>How Long Will I Cry </a:t>
            </a:r>
            <a:r>
              <a:rPr lang="en-US" dirty="0"/>
              <a:t>writing pages or see the next slide.</a:t>
            </a:r>
          </a:p>
          <a:p>
            <a:r>
              <a:rPr lang="en-US" dirty="0"/>
              <a:t># 28, 29, 30, 31, 35, 36, 37, 38</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8503666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dirty="0" smtClean="0"/>
              <a:t>Now keep paying attention: </a:t>
            </a:r>
          </a:p>
          <a:p>
            <a:pPr marL="0" indent="0">
              <a:buNone/>
            </a:pPr>
            <a:r>
              <a:rPr lang="en-US" dirty="0" smtClean="0"/>
              <a:t>Rather than reading to the class, you may instead read into your phone and send a recording to the café proprietor. </a:t>
            </a:r>
          </a:p>
          <a:p>
            <a:pPr marL="0" indent="0">
              <a:buNone/>
            </a:pPr>
            <a:r>
              <a:rPr lang="en-US" dirty="0" smtClean="0"/>
              <a:t>I would suggest practicing your reading at least once before recording.  I believe the proprietor will be reading a story aloud in class today. Listen to his pronunciation and tone, the inflection in his voice and even enthusiasm.  Do the same with your reading.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6878890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The recording of your story will be used to make a class audiobook of </a:t>
            </a:r>
            <a:r>
              <a:rPr lang="en-US" u="sng" dirty="0" smtClean="0"/>
              <a:t>How Long Will I Cry? </a:t>
            </a:r>
            <a:endParaRPr lang="en-US" u="sng" dirty="0"/>
          </a:p>
          <a:p>
            <a:r>
              <a:rPr lang="en-US" dirty="0" smtClean="0"/>
              <a:t>Today, the proprietor will be passing around a sign-up sheet for you to choose which story to either read aloud or record.</a:t>
            </a:r>
          </a:p>
          <a:p>
            <a:r>
              <a:rPr lang="en-US" dirty="0" smtClean="0"/>
              <a:t>This can be a nerve-wracking ordeal for some people. I can feel awkward recording myself reading, even when I’m alone; it’s uncomfortable.</a:t>
            </a:r>
          </a:p>
          <a:p>
            <a:r>
              <a:rPr lang="en-US" dirty="0" smtClean="0"/>
              <a:t>However, the more I pay attention to the story and try to tell it the best I can, the more confident and comfortable I become.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41912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r>
              <a:rPr lang="en-US" dirty="0"/>
              <a:t>Did you tell them about Fridays</a:t>
            </a:r>
            <a:r>
              <a:rPr lang="en-US" dirty="0" smtClean="0"/>
              <a:t>?</a:t>
            </a:r>
          </a:p>
          <a:p>
            <a:pPr marL="0" indent="0">
              <a:buNone/>
            </a:pPr>
            <a:r>
              <a:rPr lang="en-US" dirty="0"/>
              <a:t/>
            </a:r>
            <a:br>
              <a:rPr lang="en-US" dirty="0"/>
            </a:br>
            <a:r>
              <a:rPr lang="en-US" dirty="0"/>
              <a:t>Oh yeah, on Friday’s, bring a treat for yourself and something to share. </a:t>
            </a:r>
            <a:endParaRPr lang="en-US" dirty="0" smtClean="0"/>
          </a:p>
          <a:p>
            <a:endParaRPr lang="en-US" dirty="0" smtClean="0"/>
          </a:p>
          <a:p>
            <a:r>
              <a:rPr lang="en-US" dirty="0" smtClean="0"/>
              <a:t>That’s </a:t>
            </a:r>
            <a:r>
              <a:rPr lang="en-US" dirty="0"/>
              <a:t>full café day.  We still write our page, while </a:t>
            </a:r>
            <a:r>
              <a:rPr lang="en-US" dirty="0" smtClean="0"/>
              <a:t>mingling.</a:t>
            </a:r>
          </a:p>
          <a:p>
            <a:r>
              <a:rPr lang="en-US" dirty="0" smtClean="0"/>
              <a:t>On Fridays,</a:t>
            </a:r>
          </a:p>
          <a:p>
            <a:r>
              <a:rPr lang="en-US" dirty="0" smtClean="0"/>
              <a:t>What do you want to write about?</a:t>
            </a:r>
            <a:br>
              <a:rPr lang="en-US" dirty="0" smtClean="0"/>
            </a:br>
            <a:r>
              <a:rPr lang="en-US" dirty="0" smtClean="0"/>
              <a:t>What do you like to write about?</a:t>
            </a:r>
          </a:p>
          <a:p>
            <a:pPr marL="0" indent="0">
              <a:buNone/>
            </a:pPr>
            <a:r>
              <a:rPr lang="en-US" dirty="0" smtClean="0"/>
              <a:t>Often that will be film day as well, reflections on the film can easily fill a page, then take home another page to describe your weekend</a:t>
            </a:r>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757959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If I want to stay uncomfortable whenever I am asked to read or record aloud, then I will do this assignment quickly and without much feeling just to get it over with.</a:t>
            </a:r>
          </a:p>
          <a:p>
            <a:endParaRPr lang="en-US" dirty="0"/>
          </a:p>
          <a:p>
            <a:r>
              <a:rPr lang="en-US" dirty="0" smtClean="0"/>
              <a:t>If you want to succeed, both yourself and your team, then decode the next slide.</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18909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remember to complete your non-profit experience.  For the next couple of weeks while we read </a:t>
            </a:r>
            <a:r>
              <a:rPr lang="en-US" u="sng" dirty="0" smtClean="0"/>
              <a:t>How Long Will I Cry?, </a:t>
            </a:r>
            <a:r>
              <a:rPr lang="en-US" dirty="0" smtClean="0"/>
              <a:t>the proprietor will be coming around to check on your well-being.</a:t>
            </a:r>
          </a:p>
          <a:p>
            <a:r>
              <a:rPr lang="en-US" dirty="0" smtClean="0"/>
              <a:t>He will have a checklist for each of your writings.</a:t>
            </a:r>
          </a:p>
          <a:p>
            <a:r>
              <a:rPr lang="en-US" dirty="0" smtClean="0"/>
              <a:t>He will ask about your non-profit plan of action</a:t>
            </a:r>
          </a:p>
          <a:p>
            <a:r>
              <a:rPr lang="en-US" dirty="0" smtClean="0"/>
              <a:t>He will speak with you about your read aloud or recording.</a:t>
            </a:r>
          </a:p>
          <a:p>
            <a:r>
              <a:rPr lang="en-US" dirty="0" smtClean="0"/>
              <a:t>You will know where you stand (or sit) in this café.</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0800314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by now you have had time to reflect on your conference with the proprietor.</a:t>
            </a:r>
          </a:p>
          <a:p>
            <a:r>
              <a:rPr lang="en-US" dirty="0" smtClean="0"/>
              <a:t>I get it now, he’s using an analogy, the teacher to the classroom is like the proprietor to the café, </a:t>
            </a:r>
          </a:p>
          <a:p>
            <a:r>
              <a:rPr lang="en-US" dirty="0" smtClean="0"/>
              <a:t>And have addressed questions such as? </a:t>
            </a:r>
            <a:br>
              <a:rPr lang="en-US" dirty="0" smtClean="0"/>
            </a:br>
            <a:r>
              <a:rPr lang="en-US" dirty="0" smtClean="0"/>
              <a:t>Did you actually articulate on paper your action plan for participating in a non-profit you yourself claimed worked on a very important issue in your life?</a:t>
            </a:r>
            <a:br>
              <a:rPr lang="en-US" dirty="0" smtClean="0"/>
            </a:br>
            <a:r>
              <a:rPr lang="en-US" dirty="0" smtClean="0"/>
              <a:t>And did you act on that intent?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0057584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Did you reflect on the honesty, care, and sincerity you are putting into this project.</a:t>
            </a:r>
          </a:p>
          <a:p>
            <a:r>
              <a:rPr lang="en-US" dirty="0"/>
              <a:t> </a:t>
            </a:r>
            <a:r>
              <a:rPr lang="en-US" dirty="0" smtClean="0"/>
              <a:t>Please reflect on the conference, your project, and your writing.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5284667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Tuesday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September 19, 2017</a:t>
            </a:r>
          </a:p>
          <a:p>
            <a:r>
              <a:rPr lang="en-US" dirty="0"/>
              <a:t>GUM # 131 – 140</a:t>
            </a:r>
          </a:p>
          <a:p>
            <a:r>
              <a:rPr lang="en-US" dirty="0"/>
              <a:t>Proprietor will read aloud a story from </a:t>
            </a:r>
            <a:r>
              <a:rPr lang="en-US" u="sng" dirty="0"/>
              <a:t>How Long Will I Cry</a:t>
            </a:r>
            <a:r>
              <a:rPr lang="en-US" dirty="0"/>
              <a:t>.  You may write as you listen and include this as one of your eight entries</a:t>
            </a:r>
            <a:r>
              <a:rPr lang="en-US" dirty="0" smtClean="0"/>
              <a:t>.</a:t>
            </a:r>
          </a:p>
          <a:p>
            <a:endParaRPr lang="en-US" dirty="0"/>
          </a:p>
          <a:p>
            <a:r>
              <a:rPr lang="en-US" sz="4000" b="1" dirty="0">
                <a:latin typeface="Vladimir Script" panose="03050402040407070305" pitchFamily="66" charset="0"/>
              </a:rPr>
              <a:t>Writing # </a:t>
            </a:r>
            <a:r>
              <a:rPr lang="en-US" sz="4000" b="1" dirty="0" smtClean="0">
                <a:latin typeface="Vladimir Script" panose="03050402040407070305" pitchFamily="66" charset="0"/>
              </a:rPr>
              <a:t>29: You may write about the story the teacher read or you may find another in the book to respond to.     (2 of 8)</a:t>
            </a:r>
            <a:endParaRPr lang="en-US" sz="4000" b="1" dirty="0">
              <a:latin typeface="Vladimir Script" panose="03050402040407070305" pitchFamily="66" charset="0"/>
            </a:endParaRPr>
          </a:p>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9999850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34769"/>
            <a:ext cx="10515600" cy="4351338"/>
          </a:xfrm>
        </p:spPr>
        <p:txBody>
          <a:bodyPr>
            <a:normAutofit fontScale="77500" lnSpcReduction="20000"/>
          </a:bodyPr>
          <a:lstStyle/>
          <a:p>
            <a:r>
              <a:rPr lang="en-US" b="1" dirty="0" smtClean="0"/>
              <a:t>Tuesday, September 19, 2017</a:t>
            </a:r>
          </a:p>
          <a:p>
            <a:r>
              <a:rPr lang="en-US" dirty="0" smtClean="0"/>
              <a:t>Grammar </a:t>
            </a:r>
            <a:r>
              <a:rPr lang="en-US" dirty="0"/>
              <a:t>121 – 130</a:t>
            </a:r>
          </a:p>
          <a:p>
            <a:r>
              <a:rPr lang="en-US" dirty="0"/>
              <a:t>Writing # 27: Let’s write about our weekend.</a:t>
            </a:r>
          </a:p>
          <a:p>
            <a:endParaRPr lang="en-US" b="1" dirty="0"/>
          </a:p>
          <a:p>
            <a:r>
              <a:rPr lang="en-US" b="1" dirty="0" smtClean="0"/>
              <a:t>Seniors: 844LZ5</a:t>
            </a:r>
          </a:p>
          <a:p>
            <a:r>
              <a:rPr lang="en-US" b="1" dirty="0" smtClean="0"/>
              <a:t>Sophomores: YXXP58</a:t>
            </a:r>
          </a:p>
          <a:p>
            <a:r>
              <a:rPr lang="en-US" b="1" dirty="0" smtClean="0"/>
              <a:t>First hour: </a:t>
            </a:r>
            <a:r>
              <a:rPr lang="en-US" b="1" dirty="0"/>
              <a:t>544PJQ</a:t>
            </a:r>
            <a:endParaRPr lang="en-US" b="1" dirty="0" smtClean="0"/>
          </a:p>
          <a:p>
            <a:r>
              <a:rPr lang="en-US" b="1" dirty="0" smtClean="0"/>
              <a:t>Second hour: </a:t>
            </a:r>
            <a:r>
              <a:rPr lang="en-US" b="1" dirty="0"/>
              <a:t>XQQMXK</a:t>
            </a:r>
            <a:endParaRPr lang="en-US" b="1" dirty="0" smtClean="0"/>
          </a:p>
          <a:p>
            <a:r>
              <a:rPr lang="en-US" b="1" dirty="0" smtClean="0"/>
              <a:t>Sixth hour: L88JZK</a:t>
            </a:r>
          </a:p>
          <a:p>
            <a:endParaRPr lang="en-US" b="1" dirty="0"/>
          </a:p>
          <a:p>
            <a:pPr marL="0" indent="0">
              <a:buNone/>
            </a:pPr>
            <a:r>
              <a:rPr lang="en-US" b="1" dirty="0" smtClean="0"/>
              <a:t>Remember: when you participate in these activities, it does have an impact on your overall well-being in the café. </a:t>
            </a:r>
          </a:p>
          <a:p>
            <a:endParaRPr lang="en-US" b="1" dirty="0" smtClean="0"/>
          </a:p>
          <a:p>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5186797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Wednesday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September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20, </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a:t>GUM # 131 – 140</a:t>
            </a:r>
          </a:p>
          <a:p>
            <a:r>
              <a:rPr lang="en-US" dirty="0"/>
              <a:t>Proprietor will read aloud a story from </a:t>
            </a:r>
            <a:r>
              <a:rPr lang="en-US" u="sng" dirty="0"/>
              <a:t>How Long Will I Cry</a:t>
            </a:r>
            <a:r>
              <a:rPr lang="en-US" dirty="0"/>
              <a:t>.  You may write as you listen and include this as one of your eight entries.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633418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Wednesday</a:t>
            </a:r>
            <a:r>
              <a:rPr lang="en-US" dirty="0"/>
              <a:t>, September </a:t>
            </a:r>
            <a:r>
              <a:rPr lang="en-US" dirty="0" smtClean="0"/>
              <a:t>20, </a:t>
            </a:r>
            <a:r>
              <a:rPr lang="en-US" dirty="0"/>
              <a:t>2017</a:t>
            </a:r>
          </a:p>
          <a:p>
            <a:r>
              <a:rPr lang="en-US" dirty="0" smtClean="0"/>
              <a:t>Grammar 131 </a:t>
            </a:r>
            <a:r>
              <a:rPr lang="en-US" dirty="0"/>
              <a:t>– </a:t>
            </a:r>
            <a:r>
              <a:rPr lang="en-US" dirty="0" smtClean="0"/>
              <a:t>140</a:t>
            </a:r>
          </a:p>
          <a:p>
            <a:r>
              <a:rPr lang="en-US" b="1" dirty="0"/>
              <a:t>Seniors: 844LZ5</a:t>
            </a:r>
          </a:p>
          <a:p>
            <a:r>
              <a:rPr lang="en-US" b="1" dirty="0"/>
              <a:t>Sophomores: YXXP58</a:t>
            </a:r>
            <a:endParaRPr lang="en-US" b="1" dirty="0" smtClean="0"/>
          </a:p>
          <a:p>
            <a:r>
              <a:rPr lang="en-US" b="1" dirty="0" smtClean="0"/>
              <a:t>First hour: </a:t>
            </a:r>
            <a:r>
              <a:rPr lang="en-US" b="1" dirty="0"/>
              <a:t>544PJQ</a:t>
            </a:r>
            <a:endParaRPr lang="en-US" b="1" dirty="0" smtClean="0"/>
          </a:p>
          <a:p>
            <a:r>
              <a:rPr lang="en-US" b="1" dirty="0" smtClean="0"/>
              <a:t>Second </a:t>
            </a:r>
            <a:r>
              <a:rPr lang="en-US" b="1" dirty="0"/>
              <a:t>hour: XQQMXK</a:t>
            </a:r>
          </a:p>
          <a:p>
            <a:r>
              <a:rPr lang="en-US" b="1" dirty="0"/>
              <a:t>Sixth hour: L88JZK</a:t>
            </a:r>
          </a:p>
          <a:p>
            <a:endParaRPr lang="en-US" dirty="0"/>
          </a:p>
          <a:p>
            <a:r>
              <a:rPr lang="en-US" sz="4300" b="1" dirty="0" smtClean="0">
                <a:latin typeface="Vladimir Script" panose="03050402040407070305" pitchFamily="66" charset="0"/>
              </a:rPr>
              <a:t>Writing # 30: </a:t>
            </a:r>
            <a:r>
              <a:rPr lang="en-US" sz="4300" b="1" u="sng" dirty="0" smtClean="0">
                <a:latin typeface="Vladimir Script" panose="03050402040407070305" pitchFamily="66" charset="0"/>
              </a:rPr>
              <a:t>How Long Will I Cry</a:t>
            </a:r>
            <a:r>
              <a:rPr lang="en-US" sz="4300" b="1" dirty="0" smtClean="0">
                <a:latin typeface="Vladimir Script" panose="03050402040407070305" pitchFamily="66" charset="0"/>
              </a:rPr>
              <a:t>?  3 of 8</a:t>
            </a:r>
            <a:endParaRPr lang="en-US" sz="4300" b="1"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2836869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pPr algn="ctr"/>
            <a:r>
              <a:rPr lang="en-US" sz="4300" dirty="0" smtClean="0">
                <a:solidFill>
                  <a:schemeClr val="accent2">
                    <a:lumMod val="75000"/>
                  </a:schemeClr>
                </a:solidFill>
                <a:latin typeface="Adobe Gothic Std B" panose="020B0800000000000000" pitchFamily="34" charset="-128"/>
                <a:ea typeface="Adobe Gothic Std B" panose="020B0800000000000000" pitchFamily="34" charset="-128"/>
              </a:rPr>
              <a:t>Thursday</a:t>
            </a:r>
            <a:r>
              <a:rPr lang="en-US" sz="4300" dirty="0">
                <a:solidFill>
                  <a:schemeClr val="accent2">
                    <a:lumMod val="75000"/>
                  </a:schemeClr>
                </a:solidFill>
                <a:latin typeface="Adobe Gothic Std B" panose="020B0800000000000000" pitchFamily="34" charset="-128"/>
                <a:ea typeface="Adobe Gothic Std B" panose="020B0800000000000000" pitchFamily="34" charset="-128"/>
              </a:rPr>
              <a:t>, September </a:t>
            </a:r>
            <a:r>
              <a:rPr lang="en-US" sz="4300" dirty="0" smtClean="0">
                <a:solidFill>
                  <a:schemeClr val="accent2">
                    <a:lumMod val="75000"/>
                  </a:schemeClr>
                </a:solidFill>
                <a:latin typeface="Adobe Gothic Std B" panose="020B0800000000000000" pitchFamily="34" charset="-128"/>
                <a:ea typeface="Adobe Gothic Std B" panose="020B0800000000000000" pitchFamily="34" charset="-128"/>
              </a:rPr>
              <a:t>21, </a:t>
            </a:r>
            <a:r>
              <a:rPr lang="en-US" sz="43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smtClean="0"/>
              <a:t>Grammar 141 </a:t>
            </a:r>
            <a:r>
              <a:rPr lang="en-US" dirty="0"/>
              <a:t>– </a:t>
            </a:r>
            <a:r>
              <a:rPr lang="en-US" dirty="0" smtClean="0"/>
              <a:t>150</a:t>
            </a:r>
          </a:p>
          <a:p>
            <a:r>
              <a:rPr lang="en-US" b="1" dirty="0"/>
              <a:t>Seniors</a:t>
            </a:r>
            <a:r>
              <a:rPr lang="en-US" b="1" dirty="0" smtClean="0"/>
              <a:t>: </a:t>
            </a:r>
            <a:r>
              <a:rPr lang="en-US" b="1" dirty="0"/>
              <a:t>VVV4PP</a:t>
            </a:r>
          </a:p>
          <a:p>
            <a:r>
              <a:rPr lang="en-US" b="1" dirty="0"/>
              <a:t>Sophomores: 7486RK</a:t>
            </a:r>
          </a:p>
          <a:p>
            <a:r>
              <a:rPr lang="en-US" b="1" dirty="0"/>
              <a:t>First hour: </a:t>
            </a:r>
            <a:r>
              <a:rPr lang="en-US" b="1" dirty="0" smtClean="0"/>
              <a:t>VVQMWP</a:t>
            </a:r>
            <a:endParaRPr lang="en-US" b="1" dirty="0"/>
          </a:p>
          <a:p>
            <a:r>
              <a:rPr lang="en-US" b="1" dirty="0"/>
              <a:t>Second hour</a:t>
            </a:r>
            <a:r>
              <a:rPr lang="en-US" b="1" dirty="0" smtClean="0"/>
              <a:t>: </a:t>
            </a:r>
            <a:r>
              <a:rPr lang="en-US" b="1" dirty="0"/>
              <a:t>D8DRGV</a:t>
            </a:r>
          </a:p>
          <a:p>
            <a:r>
              <a:rPr lang="en-US" b="1" dirty="0"/>
              <a:t>Sixth hour</a:t>
            </a:r>
            <a:r>
              <a:rPr lang="en-US" b="1" dirty="0" smtClean="0"/>
              <a:t>: </a:t>
            </a:r>
            <a:r>
              <a:rPr lang="en-US" b="1" dirty="0"/>
              <a:t>QRZJX7</a:t>
            </a:r>
            <a:endParaRPr lang="en-US" b="1" dirty="0" smtClean="0"/>
          </a:p>
          <a:p>
            <a:endParaRPr lang="en-US" dirty="0" smtClean="0"/>
          </a:p>
          <a:p>
            <a:r>
              <a:rPr lang="en-US" sz="4300" b="1" dirty="0" smtClean="0">
                <a:latin typeface="Vladimir Script" panose="03050402040407070305" pitchFamily="66" charset="0"/>
              </a:rPr>
              <a:t>Writing </a:t>
            </a:r>
            <a:r>
              <a:rPr lang="en-US" sz="4300" b="1" dirty="0">
                <a:latin typeface="Vladimir Script" panose="03050402040407070305" pitchFamily="66" charset="0"/>
              </a:rPr>
              <a:t># </a:t>
            </a:r>
            <a:r>
              <a:rPr lang="en-US" sz="4300" b="1" dirty="0" smtClean="0">
                <a:latin typeface="Vladimir Script" panose="03050402040407070305" pitchFamily="66" charset="0"/>
              </a:rPr>
              <a:t>31: </a:t>
            </a:r>
            <a:r>
              <a:rPr lang="en-US" sz="4300" b="1" u="sng" dirty="0" smtClean="0">
                <a:latin typeface="Vladimir Script" panose="03050402040407070305" pitchFamily="66" charset="0"/>
              </a:rPr>
              <a:t>How Long Will I Cry?  (4of 8)</a:t>
            </a:r>
            <a:endParaRPr lang="en-US" sz="4300" b="1" u="sng"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324164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Friday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September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22, </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smtClean="0"/>
              <a:t>GUM 151 - 160</a:t>
            </a:r>
          </a:p>
          <a:p>
            <a:r>
              <a:rPr lang="en-US" b="1" dirty="0"/>
              <a:t>Seniors: 6KKYQK</a:t>
            </a:r>
            <a:endParaRPr lang="en-US" b="1" dirty="0" smtClean="0"/>
          </a:p>
          <a:p>
            <a:r>
              <a:rPr lang="en-US" b="1" dirty="0" smtClean="0"/>
              <a:t>Sophomores</a:t>
            </a:r>
            <a:r>
              <a:rPr lang="en-US" b="1" dirty="0"/>
              <a:t>: PJW5KR</a:t>
            </a:r>
            <a:endParaRPr lang="en-US" b="1" dirty="0" smtClean="0"/>
          </a:p>
          <a:p>
            <a:r>
              <a:rPr lang="en-US" b="1" dirty="0" smtClean="0"/>
              <a:t>First </a:t>
            </a:r>
            <a:r>
              <a:rPr lang="en-US" b="1" dirty="0"/>
              <a:t>hour: K8XJRG</a:t>
            </a:r>
            <a:endParaRPr lang="en-US" b="1" dirty="0" smtClean="0"/>
          </a:p>
          <a:p>
            <a:r>
              <a:rPr lang="en-US" b="1" dirty="0" smtClean="0"/>
              <a:t>Second </a:t>
            </a:r>
            <a:r>
              <a:rPr lang="en-US" b="1" dirty="0"/>
              <a:t>hour: 546K8Q</a:t>
            </a:r>
            <a:endParaRPr lang="en-US" b="1" dirty="0" smtClean="0"/>
          </a:p>
          <a:p>
            <a:r>
              <a:rPr lang="en-US" b="1" dirty="0" smtClean="0"/>
              <a:t>Sixth </a:t>
            </a:r>
            <a:r>
              <a:rPr lang="en-US" b="1" dirty="0"/>
              <a:t>hour: XQ4DGK</a:t>
            </a:r>
            <a:endParaRPr lang="en-US" b="1"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07117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marL="0" indent="0">
              <a:buNone/>
            </a:pPr>
            <a:r>
              <a:rPr lang="en-US" sz="6000" dirty="0" smtClean="0">
                <a:latin typeface="Cooper Std Black" panose="0208090304030B020404" pitchFamily="18" charset="0"/>
              </a:rPr>
              <a:t>	</a:t>
            </a:r>
          </a:p>
          <a:p>
            <a:pPr marL="0" indent="0">
              <a:buNone/>
            </a:pPr>
            <a:r>
              <a:rPr lang="en-US" sz="6000" dirty="0" smtClean="0">
                <a:latin typeface="Cooper Std Black" panose="0208090304030B020404" pitchFamily="18" charset="0"/>
              </a:rPr>
              <a:t>	Plot and Character</a:t>
            </a:r>
            <a:endParaRPr lang="en-US" sz="6000" dirty="0">
              <a:latin typeface="Cooper Std Black" panose="0208090304030B0204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8531172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sz="4000" b="1" dirty="0">
                <a:latin typeface="Vladimir Script" panose="03050402040407070305" pitchFamily="66" charset="0"/>
              </a:rPr>
              <a:t>Writing # 32: Read </a:t>
            </a:r>
            <a:r>
              <a:rPr lang="en-US" sz="4000" b="1" dirty="0" smtClean="0">
                <a:latin typeface="Vladimir Script" panose="03050402040407070305" pitchFamily="66" charset="0"/>
              </a:rPr>
              <a:t>and summarize the </a:t>
            </a:r>
            <a:r>
              <a:rPr lang="en-US" sz="4000" b="1" dirty="0">
                <a:latin typeface="Vladimir Script" panose="03050402040407070305" pitchFamily="66" charset="0"/>
              </a:rPr>
              <a:t>article of the following link and write a paper explaining how you might use your imagination to build your dreams</a:t>
            </a:r>
            <a:r>
              <a:rPr lang="en-US" dirty="0"/>
              <a:t>.</a:t>
            </a:r>
          </a:p>
          <a:p>
            <a:endParaRPr lang="en-US" dirty="0"/>
          </a:p>
          <a:p>
            <a:r>
              <a:rPr lang="en-US" dirty="0">
                <a:hlinkClick r:id="rId2"/>
              </a:rPr>
              <a:t>http://</a:t>
            </a:r>
            <a:r>
              <a:rPr lang="en-US" dirty="0" smtClean="0">
                <a:hlinkClick r:id="rId2"/>
              </a:rPr>
              <a:t>money.cnn.com/2017/09/20/technology/jack-ma-artificial-intelligence-bloomberg-conference/index.html?iid=EL</a:t>
            </a:r>
            <a:endParaRPr lang="en-US" dirty="0" smtClean="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739183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Still in the works.  If you have any suggestions for café writing themes, please contact the proprietor.</a:t>
            </a:r>
          </a:p>
          <a:p>
            <a:r>
              <a:rPr lang="en-US" dirty="0" smtClean="0"/>
              <a:t>He lives in a world of symbolism</a:t>
            </a:r>
          </a:p>
          <a:p>
            <a:pPr marL="0" lvl="3" indent="0" algn="ctr">
              <a:spcBef>
                <a:spcPts val="1000"/>
              </a:spcBef>
              <a:buNone/>
            </a:pPr>
            <a:r>
              <a:rPr lang="en-US" sz="4000" dirty="0">
                <a:latin typeface="Copperplate Gothic Bold" panose="020E0705020206020404" pitchFamily="34" charset="0"/>
              </a:rPr>
              <a:t>Café Bulletin Board</a:t>
            </a:r>
          </a:p>
          <a:p>
            <a:pPr marL="0" indent="0">
              <a:buNone/>
            </a:pPr>
            <a:endParaRPr lang="en-US" dirty="0" smtClean="0"/>
          </a:p>
          <a:p>
            <a:r>
              <a:rPr lang="en-US" dirty="0" smtClean="0"/>
              <a:t>33</a:t>
            </a:r>
            <a:r>
              <a:rPr lang="en-US" dirty="0"/>
              <a:t>	</a:t>
            </a:r>
            <a:r>
              <a:rPr lang="en-US" dirty="0" smtClean="0"/>
              <a:t>9/25</a:t>
            </a:r>
            <a:r>
              <a:rPr lang="en-US" dirty="0"/>
              <a:t>	the weekend of </a:t>
            </a:r>
            <a:r>
              <a:rPr lang="en-US" dirty="0" smtClean="0"/>
              <a:t>9/23-9/24</a:t>
            </a:r>
            <a:endParaRPr lang="en-US" dirty="0"/>
          </a:p>
          <a:p>
            <a:r>
              <a:rPr lang="en-US" dirty="0" smtClean="0"/>
              <a:t>34</a:t>
            </a:r>
            <a:r>
              <a:rPr lang="en-US" dirty="0"/>
              <a:t>	</a:t>
            </a:r>
            <a:r>
              <a:rPr lang="en-US" dirty="0" smtClean="0"/>
              <a:t>9/25</a:t>
            </a:r>
            <a:r>
              <a:rPr lang="en-US" dirty="0"/>
              <a:t>	</a:t>
            </a:r>
            <a:r>
              <a:rPr lang="en-US" dirty="0" smtClean="0">
                <a:hlinkClick r:id="rId2"/>
              </a:rPr>
              <a:t>Reflection</a:t>
            </a:r>
            <a:r>
              <a:rPr lang="en-US" u="sng" dirty="0" smtClean="0">
                <a:hlinkClick r:id="rId2"/>
              </a:rPr>
              <a:t>s</a:t>
            </a:r>
            <a:r>
              <a:rPr lang="en-US" u="sng" dirty="0" smtClean="0"/>
              <a:t> on my writing</a:t>
            </a:r>
            <a:endParaRPr lang="en-US" u="sng" dirty="0"/>
          </a:p>
          <a:p>
            <a:r>
              <a:rPr lang="en-US" dirty="0" smtClean="0"/>
              <a:t>35</a:t>
            </a:r>
            <a:r>
              <a:rPr lang="en-US" dirty="0"/>
              <a:t>	</a:t>
            </a:r>
            <a:r>
              <a:rPr lang="en-US" dirty="0" smtClean="0"/>
              <a:t>9/26</a:t>
            </a:r>
            <a:r>
              <a:rPr lang="en-US" dirty="0"/>
              <a:t>	</a:t>
            </a:r>
            <a:r>
              <a:rPr lang="en-US" u="sng" dirty="0" smtClean="0"/>
              <a:t>How Long Will I Cry?   5 of 8</a:t>
            </a:r>
          </a:p>
          <a:p>
            <a:r>
              <a:rPr lang="en-US" dirty="0" smtClean="0"/>
              <a:t>36	9/27</a:t>
            </a:r>
            <a:r>
              <a:rPr lang="en-US" dirty="0"/>
              <a:t>	</a:t>
            </a:r>
            <a:r>
              <a:rPr lang="en-US" u="sng" dirty="0"/>
              <a:t>How Long Will I Cry</a:t>
            </a:r>
            <a:r>
              <a:rPr lang="en-US" u="sng" dirty="0" smtClean="0"/>
              <a:t>?   6 of 8</a:t>
            </a:r>
          </a:p>
          <a:p>
            <a:r>
              <a:rPr lang="en-US" dirty="0" smtClean="0"/>
              <a:t>37</a:t>
            </a:r>
            <a:r>
              <a:rPr lang="en-US" dirty="0"/>
              <a:t>	</a:t>
            </a:r>
            <a:r>
              <a:rPr lang="en-US" dirty="0" smtClean="0"/>
              <a:t>9/28</a:t>
            </a:r>
            <a:r>
              <a:rPr lang="en-US" dirty="0"/>
              <a:t>	</a:t>
            </a:r>
            <a:r>
              <a:rPr lang="en-US" u="sng" dirty="0"/>
              <a:t>How Long Will I Cry</a:t>
            </a:r>
            <a:r>
              <a:rPr lang="en-US" u="sng" dirty="0" smtClean="0"/>
              <a:t>?   7 of 8</a:t>
            </a:r>
            <a:endParaRPr lang="en-US" u="sng" dirty="0"/>
          </a:p>
          <a:p>
            <a:r>
              <a:rPr lang="en-US" dirty="0" smtClean="0"/>
              <a:t>38</a:t>
            </a:r>
            <a:r>
              <a:rPr lang="en-US" dirty="0"/>
              <a:t>	</a:t>
            </a:r>
            <a:r>
              <a:rPr lang="en-US" dirty="0" smtClean="0"/>
              <a:t>9/29</a:t>
            </a:r>
            <a:r>
              <a:rPr lang="en-US" dirty="0"/>
              <a:t>	</a:t>
            </a:r>
            <a:r>
              <a:rPr lang="en-US" u="sng" dirty="0" smtClean="0"/>
              <a:t>How Long Will I Cry? </a:t>
            </a:r>
            <a:r>
              <a:rPr lang="en-US" dirty="0" smtClean="0"/>
              <a:t>  8 of 8</a:t>
            </a:r>
          </a:p>
          <a:p>
            <a:pPr marL="0" indent="0">
              <a:buNone/>
            </a:pPr>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5" y="9521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2496363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391" y="-517834"/>
            <a:ext cx="12467191" cy="7571922"/>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427" y="-286511"/>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6289941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71" y="70105"/>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0001716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dirty="0" smtClean="0"/>
              <a:t>Wait just a second now.  Go back to the previous slide.  What was that?</a:t>
            </a:r>
          </a:p>
          <a:p>
            <a:pPr marL="0" indent="0">
              <a:buNone/>
            </a:pPr>
            <a:r>
              <a:rPr lang="en-US" dirty="0" smtClean="0"/>
              <a:t>Dude, I think somebody’s gonna be looking a lot closer.</a:t>
            </a:r>
          </a:p>
          <a:p>
            <a:pPr marL="0" indent="0">
              <a:buNone/>
            </a:pPr>
            <a:r>
              <a:rPr lang="en-US" dirty="0" smtClean="0"/>
              <a:t>Yeah, and I understand he sees it like this:</a:t>
            </a:r>
            <a:br>
              <a:rPr lang="en-US" dirty="0" smtClean="0"/>
            </a:br>
            <a:r>
              <a:rPr lang="en-US" dirty="0" smtClean="0"/>
              <a:t>You have been writing for a month now, many of you have written every single page asked of you. That is good determination, a very valuable skill when making your dreams come true.</a:t>
            </a:r>
          </a:p>
          <a:p>
            <a:pPr marL="0" indent="0">
              <a:buNone/>
            </a:pPr>
            <a:r>
              <a:rPr lang="en-US" dirty="0" smtClean="0"/>
              <a:t>Because a dream life does not just happen to most of us. It has to be worked at and stayed with.</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1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0373014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25500" y="2066925"/>
            <a:ext cx="10515600" cy="4351338"/>
          </a:xfrm>
        </p:spPr>
        <p:txBody>
          <a:bodyPr>
            <a:normAutofit/>
          </a:bodyPr>
          <a:lstStyle/>
          <a:p>
            <a:r>
              <a:rPr lang="en-US" dirty="0" smtClean="0"/>
              <a:t>And even if you have written just three pages, there is now time to catch up, but you have dug yourself a deep hole.</a:t>
            </a:r>
          </a:p>
          <a:p>
            <a:r>
              <a:rPr lang="en-US" dirty="0" smtClean="0"/>
              <a:t>Regardless, each page will be considered as follows:</a:t>
            </a:r>
          </a:p>
          <a:p>
            <a:r>
              <a:rPr lang="en-US" dirty="0" smtClean="0"/>
              <a:t>1 value point if the page is complete and legible</a:t>
            </a:r>
          </a:p>
          <a:p>
            <a:r>
              <a:rPr lang="en-US" dirty="0" smtClean="0"/>
              <a:t>1 value point if the writing remains on topic</a:t>
            </a:r>
          </a:p>
          <a:p>
            <a:r>
              <a:rPr lang="en-US" dirty="0" smtClean="0"/>
              <a:t>1 value point if the paper is well-organized</a:t>
            </a:r>
          </a:p>
          <a:p>
            <a:r>
              <a:rPr lang="en-US" dirty="0" smtClean="0"/>
              <a:t>2 value points for sincerity, care, and originality.</a:t>
            </a:r>
          </a:p>
          <a:p>
            <a:r>
              <a:rPr lang="en-US" dirty="0" smtClean="0"/>
              <a:t>5 possible value points total for each page.</a:t>
            </a:r>
          </a:p>
          <a:p>
            <a:endParaRPr lang="en-US" dirty="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4261492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Each page can then earn up to 20 value points. Your total value points will be added together, then divided by the number of papers you have turned in.  </a:t>
            </a:r>
            <a:endParaRPr lang="en-US" dirty="0"/>
          </a:p>
          <a:p>
            <a:r>
              <a:rPr lang="en-US" dirty="0" smtClean="0"/>
              <a:t>The resulting number will be the average value of each of your papers.</a:t>
            </a:r>
          </a:p>
          <a:p>
            <a:r>
              <a:rPr lang="en-US" dirty="0" smtClean="0"/>
              <a:t>I told you that you would get a 5.0 for each completed paper. </a:t>
            </a:r>
          </a:p>
          <a:p>
            <a:endParaRPr lang="en-US" dirty="0"/>
          </a:p>
          <a:p>
            <a:r>
              <a:rPr lang="en-US" dirty="0" smtClean="0"/>
              <a:t>Therefore, for the next twenty-five pages, you will receive the average value of each of your papers as a score.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1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6901602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dirty="0" smtClean="0"/>
          </a:p>
          <a:p>
            <a:pPr marL="0" indent="0">
              <a:buNone/>
            </a:pPr>
            <a:r>
              <a:rPr lang="en-US" b="1" dirty="0" smtClean="0">
                <a:latin typeface="Engravers MT" panose="02090707080505020304" pitchFamily="18" charset="0"/>
              </a:rPr>
              <a:t>Help Wanted	Opportunities Offered</a:t>
            </a:r>
            <a:endParaRPr lang="en-US" b="1" dirty="0">
              <a:latin typeface="Engravers MT" panose="02090707080505020304" pitchFamily="18" charset="0"/>
            </a:endParaRPr>
          </a:p>
          <a:p>
            <a:pPr marL="0" indent="0">
              <a:buNone/>
            </a:pPr>
            <a:endParaRPr lang="en-US" dirty="0" smtClean="0"/>
          </a:p>
          <a:p>
            <a:pPr marL="0" indent="0">
              <a:buNone/>
            </a:pPr>
            <a:r>
              <a:rPr lang="en-US" dirty="0" smtClean="0"/>
              <a:t>Imagining architecture? Be the architect of the bridge.  Build something out of blocks.</a:t>
            </a:r>
          </a:p>
          <a:p>
            <a:pPr marL="0" indent="0">
              <a:buNone/>
            </a:pPr>
            <a:endParaRPr lang="en-US" dirty="0"/>
          </a:p>
          <a:p>
            <a:pPr marL="0" indent="0">
              <a:buNone/>
            </a:pPr>
            <a:r>
              <a:rPr lang="en-US" dirty="0" smtClean="0"/>
              <a:t>You there, the one with the beautiful notes.  I would like to put together a sample book of your pages. And I need a cover. </a:t>
            </a:r>
          </a:p>
          <a:p>
            <a:pPr marL="0" indent="0">
              <a:buNone/>
            </a:pPr>
            <a:endParaRPr lang="en-US" dirty="0"/>
          </a:p>
          <a:p>
            <a:pPr marL="0" indent="0">
              <a:buNone/>
            </a:pPr>
            <a:r>
              <a:rPr lang="en-US" dirty="0" smtClean="0"/>
              <a:t>If interested, please see the proprietor.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1836428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pPr marL="0" indent="0" algn="ctr">
              <a:buNone/>
            </a:pPr>
            <a:r>
              <a:rPr lang="en-US" b="1" dirty="0">
                <a:latin typeface="Engravers MT" panose="02090707080505020304" pitchFamily="18" charset="0"/>
              </a:rPr>
              <a:t>Help Wanted	Opportunities Offered</a:t>
            </a:r>
          </a:p>
          <a:p>
            <a:pPr algn="ctr"/>
            <a:endParaRPr lang="en-US" dirty="0"/>
          </a:p>
          <a:p>
            <a:r>
              <a:rPr lang="en-US" dirty="0" smtClean="0"/>
              <a:t>Do you love books? Then celebrate that love with your own book review blog! </a:t>
            </a:r>
            <a:endParaRPr lang="en-US" dirty="0"/>
          </a:p>
          <a:p>
            <a:r>
              <a:rPr lang="en-US" dirty="0" smtClean="0"/>
              <a:t>Are you angry? Do you like to rant? Then step up to the mike and turn that venom into a career! </a:t>
            </a:r>
          </a:p>
          <a:p>
            <a:endParaRPr lang="en-US" dirty="0"/>
          </a:p>
          <a:p>
            <a:r>
              <a:rPr lang="en-US" dirty="0" smtClean="0"/>
              <a:t>How about movies? </a:t>
            </a:r>
            <a:r>
              <a:rPr lang="en-US" dirty="0" err="1" smtClean="0"/>
              <a:t>Ya</a:t>
            </a:r>
            <a:r>
              <a:rPr lang="en-US" dirty="0" smtClean="0"/>
              <a:t> </a:t>
            </a:r>
            <a:r>
              <a:rPr lang="en-US" dirty="0" err="1" smtClean="0"/>
              <a:t>wanna</a:t>
            </a:r>
            <a:r>
              <a:rPr lang="en-US" dirty="0" smtClean="0"/>
              <a:t> make a movie? Write a script? </a:t>
            </a:r>
          </a:p>
          <a:p>
            <a:r>
              <a:rPr lang="en-US" dirty="0" smtClean="0"/>
              <a:t>Do you like to draw? Animation anyone?</a:t>
            </a:r>
          </a:p>
          <a:p>
            <a:endParaRPr lang="en-US" dirty="0"/>
          </a:p>
          <a:p>
            <a:r>
              <a:rPr lang="en-US" dirty="0"/>
              <a:t>Please see the proprietor for details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7767470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pPr algn="ct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Monday</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 September </a:t>
            </a: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25, </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a:t>Ball toss</a:t>
            </a:r>
          </a:p>
          <a:p>
            <a:r>
              <a:rPr lang="en-US" dirty="0"/>
              <a:t>Grammar </a:t>
            </a:r>
            <a:r>
              <a:rPr lang="en-US" dirty="0" smtClean="0"/>
              <a:t>161 </a:t>
            </a:r>
            <a:r>
              <a:rPr lang="en-US" dirty="0"/>
              <a:t>– </a:t>
            </a:r>
            <a:r>
              <a:rPr lang="en-US" dirty="0" smtClean="0"/>
              <a:t>170</a:t>
            </a:r>
          </a:p>
          <a:p>
            <a:endParaRPr lang="en-US" dirty="0" smtClean="0"/>
          </a:p>
          <a:p>
            <a:r>
              <a:rPr lang="en-US" b="1" dirty="0"/>
              <a:t>Seniors: MXXR7Q</a:t>
            </a:r>
          </a:p>
          <a:p>
            <a:r>
              <a:rPr lang="en-US" b="1" dirty="0"/>
              <a:t>Sophomores: K8XLXG</a:t>
            </a:r>
          </a:p>
          <a:p>
            <a:r>
              <a:rPr lang="en-US" b="1" dirty="0"/>
              <a:t>First hour: </a:t>
            </a:r>
            <a:r>
              <a:rPr lang="en-US" b="1" dirty="0" smtClean="0"/>
              <a:t>XQ4JMK</a:t>
            </a:r>
          </a:p>
          <a:p>
            <a:r>
              <a:rPr lang="en-US" b="1" dirty="0" smtClean="0"/>
              <a:t>Second </a:t>
            </a:r>
            <a:r>
              <a:rPr lang="en-US" b="1" dirty="0"/>
              <a:t>hour: L8LGJK</a:t>
            </a:r>
          </a:p>
          <a:p>
            <a:r>
              <a:rPr lang="en-US" b="1" dirty="0"/>
              <a:t>Sixth hour: </a:t>
            </a:r>
            <a:r>
              <a:rPr lang="en-US" b="1" dirty="0" smtClean="0"/>
              <a:t>G84BPK</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644315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latin typeface="Britannic Bold" panose="020B0903060703020204" pitchFamily="34" charset="0"/>
              </a:rPr>
              <a:t>Bridge of American Dreams Café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74873" y="1371600"/>
            <a:ext cx="3013743" cy="535776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11590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sz="4400" b="1" dirty="0">
                <a:latin typeface="Vladimir Script" panose="03050402040407070305" pitchFamily="66" charset="0"/>
              </a:rPr>
              <a:t>Writing # 33 The weekend</a:t>
            </a:r>
            <a:endParaRPr lang="en-US" sz="4400" dirty="0"/>
          </a:p>
          <a:p>
            <a:endParaRPr lang="en-US" sz="4400" b="1" dirty="0"/>
          </a:p>
          <a:p>
            <a:endParaRPr lang="en-US" sz="4400" dirty="0"/>
          </a:p>
          <a:p>
            <a:r>
              <a:rPr lang="en-US" sz="4400" b="1" dirty="0">
                <a:latin typeface="Vladimir Script" panose="03050402040407070305" pitchFamily="66" charset="0"/>
              </a:rPr>
              <a:t>Writing # 34: Reflections on my work so far.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3309960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Please look through your folder and choose three pages to share with your parent or guardian. These are the people paying the way for you to get an education.  They should be able to see what they are paying for.</a:t>
            </a:r>
          </a:p>
          <a:p>
            <a:endParaRPr lang="en-US" dirty="0"/>
          </a:p>
          <a:p>
            <a:pPr marL="0" indent="0">
              <a:buNone/>
            </a:pPr>
            <a:r>
              <a:rPr lang="en-US" dirty="0" smtClean="0"/>
              <a:t>So please let the proprietor know which pages he is to share with your parent or guardian.  He will send those, along with your writing score-sheet and your final score.</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5823497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77500" lnSpcReduction="20000"/>
          </a:bodyPr>
          <a:lstStyle/>
          <a:p>
            <a:pPr algn="ct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Tuesday</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 September </a:t>
            </a: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26, </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a:t>Ball toss</a:t>
            </a:r>
          </a:p>
          <a:p>
            <a:r>
              <a:rPr lang="en-US" dirty="0"/>
              <a:t>Grammar </a:t>
            </a:r>
            <a:r>
              <a:rPr lang="en-US" dirty="0" smtClean="0"/>
              <a:t>171 </a:t>
            </a:r>
            <a:r>
              <a:rPr lang="en-US" dirty="0"/>
              <a:t>– </a:t>
            </a:r>
            <a:r>
              <a:rPr lang="en-US" dirty="0" smtClean="0"/>
              <a:t>180</a:t>
            </a:r>
          </a:p>
          <a:p>
            <a:endParaRPr lang="en-US" dirty="0" smtClean="0"/>
          </a:p>
          <a:p>
            <a:r>
              <a:rPr lang="en-US" b="1" dirty="0"/>
              <a:t>Seniors: RWWV4Y</a:t>
            </a:r>
          </a:p>
          <a:p>
            <a:r>
              <a:rPr lang="en-US" b="1" dirty="0"/>
              <a:t>Sophomores: WDD84M</a:t>
            </a:r>
          </a:p>
          <a:p>
            <a:r>
              <a:rPr lang="en-US" b="1" dirty="0"/>
              <a:t>First hour: 744XZK</a:t>
            </a:r>
          </a:p>
          <a:p>
            <a:r>
              <a:rPr lang="en-US" b="1" dirty="0"/>
              <a:t>Second hour: B88Q74</a:t>
            </a:r>
          </a:p>
          <a:p>
            <a:r>
              <a:rPr lang="en-US" b="1" dirty="0"/>
              <a:t>Sixth hour: VVV4KP</a:t>
            </a:r>
          </a:p>
          <a:p>
            <a:endParaRPr lang="en-US" dirty="0"/>
          </a:p>
          <a:p>
            <a:r>
              <a:rPr lang="en-US" sz="4700" b="1" dirty="0" smtClean="0">
                <a:latin typeface="Vladimir Script" panose="03050402040407070305" pitchFamily="66" charset="0"/>
              </a:rPr>
              <a:t>Writing </a:t>
            </a:r>
            <a:r>
              <a:rPr lang="en-US" sz="4700" b="1" dirty="0">
                <a:latin typeface="Vladimir Script" panose="03050402040407070305" pitchFamily="66" charset="0"/>
              </a:rPr>
              <a:t># </a:t>
            </a:r>
            <a:r>
              <a:rPr lang="en-US" sz="4700" b="1" dirty="0" smtClean="0">
                <a:latin typeface="Vladimir Script" panose="03050402040407070305" pitchFamily="66" charset="0"/>
              </a:rPr>
              <a:t>35: </a:t>
            </a:r>
            <a:r>
              <a:rPr lang="en-US" sz="4700" b="1" u="sng" dirty="0" smtClean="0">
                <a:latin typeface="Vladimir Script" panose="03050402040407070305" pitchFamily="66" charset="0"/>
              </a:rPr>
              <a:t>How Long Will I Cry?    (5 of 8)</a:t>
            </a:r>
            <a:endParaRPr lang="en-US" sz="4700" b="1" u="sng"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0371802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85000" lnSpcReduction="20000"/>
          </a:bodyPr>
          <a:lstStyle/>
          <a:p>
            <a:pPr algn="ct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Wednesday</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 September </a:t>
            </a: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27, </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a:t>Ball toss</a:t>
            </a:r>
          </a:p>
          <a:p>
            <a:r>
              <a:rPr lang="en-US" dirty="0"/>
              <a:t>Grammar </a:t>
            </a:r>
            <a:r>
              <a:rPr lang="en-US" dirty="0" smtClean="0"/>
              <a:t>181 </a:t>
            </a:r>
            <a:r>
              <a:rPr lang="en-US" dirty="0"/>
              <a:t>– </a:t>
            </a:r>
            <a:r>
              <a:rPr lang="en-US" dirty="0" smtClean="0"/>
              <a:t>190</a:t>
            </a:r>
          </a:p>
          <a:p>
            <a:r>
              <a:rPr lang="en-US" b="1" dirty="0"/>
              <a:t>Seniors: </a:t>
            </a:r>
            <a:r>
              <a:rPr lang="en-US" b="1" dirty="0" smtClean="0"/>
              <a:t>ZLMWVR</a:t>
            </a:r>
          </a:p>
          <a:p>
            <a:r>
              <a:rPr lang="en-US" b="1" dirty="0" smtClean="0"/>
              <a:t>Sophomores</a:t>
            </a:r>
            <a:r>
              <a:rPr lang="en-US" b="1" dirty="0"/>
              <a:t>: 748JMK</a:t>
            </a:r>
          </a:p>
          <a:p>
            <a:r>
              <a:rPr lang="en-US" b="1" dirty="0"/>
              <a:t>First hour: </a:t>
            </a:r>
            <a:r>
              <a:rPr lang="en-US" b="1" dirty="0" smtClean="0"/>
              <a:t>VVQ5LP</a:t>
            </a:r>
          </a:p>
          <a:p>
            <a:r>
              <a:rPr lang="en-US" b="1" dirty="0" smtClean="0"/>
              <a:t>Second </a:t>
            </a:r>
            <a:r>
              <a:rPr lang="en-US" b="1" dirty="0"/>
              <a:t>hour: </a:t>
            </a:r>
            <a:r>
              <a:rPr lang="en-US" b="1" dirty="0" smtClean="0"/>
              <a:t>D8DWJV</a:t>
            </a:r>
            <a:endParaRPr lang="en-US" b="1" dirty="0"/>
          </a:p>
          <a:p>
            <a:r>
              <a:rPr lang="en-US" b="1" dirty="0"/>
              <a:t>Sixth hour: QRZ7D7</a:t>
            </a:r>
          </a:p>
          <a:p>
            <a:endParaRPr lang="en-US" dirty="0"/>
          </a:p>
          <a:p>
            <a:r>
              <a:rPr lang="en-US" sz="4700" b="1" dirty="0" smtClean="0">
                <a:latin typeface="Vladimir Script" panose="03050402040407070305" pitchFamily="66" charset="0"/>
              </a:rPr>
              <a:t>Writing </a:t>
            </a:r>
            <a:r>
              <a:rPr lang="en-US" sz="4700" b="1" dirty="0">
                <a:latin typeface="Vladimir Script" panose="03050402040407070305" pitchFamily="66" charset="0"/>
              </a:rPr>
              <a:t># </a:t>
            </a:r>
            <a:r>
              <a:rPr lang="en-US" sz="4700" b="1" dirty="0" smtClean="0">
                <a:latin typeface="Vladimir Script" panose="03050402040407070305" pitchFamily="66" charset="0"/>
              </a:rPr>
              <a:t>36: </a:t>
            </a:r>
            <a:r>
              <a:rPr lang="en-US" sz="4700" b="1" u="sng" dirty="0" smtClean="0">
                <a:latin typeface="Vladimir Script" panose="03050402040407070305" pitchFamily="66" charset="0"/>
              </a:rPr>
              <a:t>How Long Will I Cry?     6 of 8</a:t>
            </a:r>
            <a:endParaRPr lang="en-US" sz="4700" b="1" u="sng"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0339612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numCol="1">
            <a:normAutofit fontScale="92500" lnSpcReduction="1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Thursday, September 28, </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a:t>Ball toss</a:t>
            </a:r>
          </a:p>
          <a:p>
            <a:r>
              <a:rPr lang="en-US" dirty="0"/>
              <a:t>Grammar </a:t>
            </a:r>
            <a:r>
              <a:rPr lang="en-US" dirty="0" smtClean="0"/>
              <a:t>191 </a:t>
            </a:r>
            <a:r>
              <a:rPr lang="en-US" dirty="0"/>
              <a:t>– </a:t>
            </a:r>
            <a:r>
              <a:rPr lang="en-US" dirty="0" smtClean="0"/>
              <a:t>200</a:t>
            </a:r>
          </a:p>
          <a:p>
            <a:r>
              <a:rPr lang="en-US" b="1" dirty="0"/>
              <a:t>Seniors: B8B854</a:t>
            </a:r>
            <a:endParaRPr lang="en-US" b="1" dirty="0" smtClean="0"/>
          </a:p>
          <a:p>
            <a:r>
              <a:rPr lang="en-US" b="1" dirty="0" smtClean="0"/>
              <a:t>Sophomores</a:t>
            </a:r>
            <a:r>
              <a:rPr lang="en-US" b="1" dirty="0"/>
              <a:t>: VVQVBP</a:t>
            </a:r>
            <a:endParaRPr lang="en-US" b="1" dirty="0" smtClean="0"/>
          </a:p>
          <a:p>
            <a:r>
              <a:rPr lang="en-US" b="1" dirty="0" smtClean="0"/>
              <a:t>First </a:t>
            </a:r>
            <a:r>
              <a:rPr lang="en-US" b="1" dirty="0"/>
              <a:t>hour: </a:t>
            </a:r>
            <a:r>
              <a:rPr lang="en-US" b="1" dirty="0" smtClean="0"/>
              <a:t>QRZR67</a:t>
            </a:r>
          </a:p>
          <a:p>
            <a:r>
              <a:rPr lang="en-US" b="1" dirty="0" smtClean="0"/>
              <a:t>Second </a:t>
            </a:r>
            <a:r>
              <a:rPr lang="en-US" b="1" dirty="0"/>
              <a:t>hour: </a:t>
            </a:r>
            <a:r>
              <a:rPr lang="en-US" b="1" dirty="0" smtClean="0"/>
              <a:t>6K5KPK</a:t>
            </a:r>
          </a:p>
          <a:p>
            <a:r>
              <a:rPr lang="en-US" b="1" dirty="0" smtClean="0"/>
              <a:t>Sixth </a:t>
            </a:r>
            <a:r>
              <a:rPr lang="en-US" b="1" dirty="0"/>
              <a:t>hour: 4YQYZ6</a:t>
            </a:r>
            <a:endParaRPr lang="en-US" dirty="0" smtClean="0"/>
          </a:p>
          <a:p>
            <a:r>
              <a:rPr lang="en-US" sz="4300" b="1" dirty="0" smtClean="0">
                <a:latin typeface="Vladimir Script" panose="03050402040407070305" pitchFamily="66" charset="0"/>
              </a:rPr>
              <a:t>Writing </a:t>
            </a:r>
            <a:r>
              <a:rPr lang="en-US" sz="4300" b="1" dirty="0">
                <a:latin typeface="Vladimir Script" panose="03050402040407070305" pitchFamily="66" charset="0"/>
              </a:rPr>
              <a:t># </a:t>
            </a:r>
            <a:r>
              <a:rPr lang="en-US" sz="4300" b="1" dirty="0" smtClean="0">
                <a:latin typeface="Vladimir Script" panose="03050402040407070305" pitchFamily="66" charset="0"/>
              </a:rPr>
              <a:t>37: </a:t>
            </a:r>
            <a:r>
              <a:rPr lang="en-US" sz="4300" b="1" u="sng" dirty="0" smtClean="0">
                <a:latin typeface="Vladimir Script" panose="03050402040407070305" pitchFamily="66" charset="0"/>
              </a:rPr>
              <a:t>How Long Will I Cry?     (7 of 8)</a:t>
            </a:r>
            <a:endParaRPr lang="en-US" sz="4300" b="1" u="sng"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5580020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lgn="ctr">
              <a:buNone/>
            </a:pPr>
            <a:r>
              <a:rPr lang="en-US" sz="4800" b="1" dirty="0" smtClean="0">
                <a:latin typeface="Vladimir Script" panose="03050402040407070305" pitchFamily="66" charset="0"/>
              </a:rPr>
              <a:t>Friday, September 29, 2017</a:t>
            </a:r>
          </a:p>
          <a:p>
            <a:pPr marL="0" indent="0" algn="ctr">
              <a:buNone/>
            </a:pPr>
            <a:endParaRPr lang="en-US" sz="4800" b="1" dirty="0" smtClean="0">
              <a:latin typeface="Vladimir Script" panose="03050402040407070305" pitchFamily="66" charset="0"/>
            </a:endParaRPr>
          </a:p>
          <a:p>
            <a:pPr marL="0" indent="0" algn="ctr">
              <a:buNone/>
            </a:pPr>
            <a:r>
              <a:rPr lang="en-US" sz="4400" b="1" dirty="0" smtClean="0">
                <a:latin typeface="Vladimir Script" panose="03050402040407070305" pitchFamily="66" charset="0"/>
              </a:rPr>
              <a:t>Writing </a:t>
            </a:r>
            <a:r>
              <a:rPr lang="en-US" sz="4400" b="1" dirty="0">
                <a:latin typeface="Vladimir Script" panose="03050402040407070305" pitchFamily="66" charset="0"/>
              </a:rPr>
              <a:t># 38: </a:t>
            </a:r>
            <a:r>
              <a:rPr lang="en-US" sz="4400" b="1" u="sng" dirty="0">
                <a:latin typeface="Vladimir Script" panose="03050402040407070305" pitchFamily="66" charset="0"/>
              </a:rPr>
              <a:t>How Long Will I Cry?     (8 of 8)</a:t>
            </a:r>
          </a:p>
          <a:p>
            <a:pPr marL="0" indent="0" algn="ctr">
              <a:buNone/>
            </a:pPr>
            <a:endParaRPr lang="en-US" sz="4800" b="1" u="sng" dirty="0" smtClean="0">
              <a:latin typeface="Vladimir Script" panose="03050402040407070305" pitchFamily="66" charset="0"/>
            </a:endParaRPr>
          </a:p>
          <a:p>
            <a:pPr marL="0" indent="0" algn="ctr">
              <a:buNone/>
            </a:pPr>
            <a:endParaRPr lang="en-US" sz="4800" b="1" u="sng"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8136982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r>
              <a:rPr lang="en-US" dirty="0" smtClean="0"/>
              <a:t>So it is Friday already and how many pages have you written?</a:t>
            </a:r>
          </a:p>
          <a:p>
            <a:r>
              <a:rPr lang="en-US" sz="4000" b="1" dirty="0">
                <a:latin typeface="Vladimir Script" panose="03050402040407070305" pitchFamily="66" charset="0"/>
              </a:rPr>
              <a:t>Writing # </a:t>
            </a:r>
            <a:r>
              <a:rPr lang="en-US" sz="4000" b="1" dirty="0" smtClean="0">
                <a:latin typeface="Vladimir Script" panose="03050402040407070305" pitchFamily="66" charset="0"/>
              </a:rPr>
              <a:t>39: Are you being sincere?</a:t>
            </a:r>
            <a:br>
              <a:rPr lang="en-US" sz="4000" b="1" dirty="0" smtClean="0">
                <a:latin typeface="Vladimir Script" panose="03050402040407070305" pitchFamily="66" charset="0"/>
              </a:rPr>
            </a:br>
            <a:r>
              <a:rPr lang="en-US" sz="4000" b="1" dirty="0" smtClean="0">
                <a:latin typeface="Vladimir Script" panose="03050402040407070305" pitchFamily="66" charset="0"/>
              </a:rPr>
              <a:t>What does it mean to be sincere when I write</a:t>
            </a:r>
            <a:r>
              <a:rPr lang="en-US" dirty="0" smtClean="0"/>
              <a:t>?</a:t>
            </a:r>
          </a:p>
          <a:p>
            <a:r>
              <a:rPr lang="en-US" dirty="0" smtClean="0"/>
              <a:t>Look around you; listen. How many people in this classroom have written all 35 pages so far? And not just written them, but written them with sincerity.</a:t>
            </a:r>
          </a:p>
          <a:p>
            <a:r>
              <a:rPr lang="en-US" dirty="0" smtClean="0"/>
              <a:t>What does it mean to write with sincerity?</a:t>
            </a:r>
          </a:p>
          <a:p>
            <a:r>
              <a:rPr lang="en-US" dirty="0" smtClean="0"/>
              <a:t>And how many people in this room do you think have written the number of pages necessary to achieve a passing grade, as of Monday that will be twenty-two.</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940289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Now, imagine if the proprietor paid you one hundred dollars in real-life money for each sincere and stylized page of writing. Would you have written all thirty-five pages then?</a:t>
            </a:r>
          </a:p>
          <a:p>
            <a:r>
              <a:rPr lang="en-US" dirty="0" smtClean="0"/>
              <a:t>Likely.</a:t>
            </a:r>
          </a:p>
          <a:p>
            <a:r>
              <a:rPr lang="en-US" dirty="0" smtClean="0"/>
              <a:t>If that is the case, then this is not a matter of can’t, but won’t.</a:t>
            </a:r>
          </a:p>
          <a:p>
            <a:pPr marL="0" indent="0">
              <a:buNone/>
            </a:pPr>
            <a:r>
              <a:rPr lang="en-US" dirty="0"/>
              <a:t/>
            </a:r>
            <a:br>
              <a:rPr lang="en-US" dirty="0"/>
            </a:br>
            <a:r>
              <a:rPr lang="en-US" dirty="0" smtClean="0"/>
              <a:t>Again: You would have written all thirty-five pages if the proprietor had handed you a Franklin for each page you turned 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6604448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Note, substituting one word for another is called metonymy.</a:t>
            </a:r>
          </a:p>
          <a:p>
            <a:r>
              <a:rPr lang="en-US" dirty="0" smtClean="0"/>
              <a:t>In this case, Franklin was used instead of hundred-dollar bill.</a:t>
            </a:r>
          </a:p>
          <a:p>
            <a:endParaRPr lang="en-US" dirty="0" smtClean="0"/>
          </a:p>
          <a:p>
            <a:r>
              <a:rPr lang="en-US" dirty="0" smtClean="0"/>
              <a:t>Email the proprietor your own explanation of metonymy along with your using an example in a sentence and you shall see rewards.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73153"/>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5372169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344" y="383413"/>
            <a:ext cx="10515600" cy="1325563"/>
          </a:xfrm>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Using deductive reasoning, this stands as follows:</a:t>
            </a:r>
            <a:br>
              <a:rPr lang="en-US" dirty="0" smtClean="0"/>
            </a:br>
            <a:r>
              <a:rPr lang="en-US" dirty="0" smtClean="0"/>
              <a:t/>
            </a:r>
            <a:br>
              <a:rPr lang="en-US" dirty="0" smtClean="0"/>
            </a:br>
            <a:r>
              <a:rPr lang="en-US" dirty="0" smtClean="0"/>
              <a:t>You are not writing the papers</a:t>
            </a:r>
          </a:p>
          <a:p>
            <a:r>
              <a:rPr lang="en-US" dirty="0" smtClean="0"/>
              <a:t>You will write the papers if the proprietor pays you.</a:t>
            </a:r>
          </a:p>
          <a:p>
            <a:r>
              <a:rPr lang="en-US" dirty="0" smtClean="0"/>
              <a:t>Therefore, it stands to reason, that you are choosing not to write the papers. </a:t>
            </a:r>
          </a:p>
          <a:p>
            <a:r>
              <a:rPr lang="en-US" dirty="0" smtClean="0"/>
              <a:t>If you perceive a fallacy in this argument, please write your counter-argument on a page.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850003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20000"/>
          </a:bodyPr>
          <a:lstStyle/>
          <a:p>
            <a:pPr algn="ctr"/>
            <a:r>
              <a:rPr lang="en-US" sz="4300" dirty="0" smtClean="0">
                <a:solidFill>
                  <a:srgbClr val="FFFFFF"/>
                </a:solidFill>
                <a:latin typeface="Adobe Gothic Std B" panose="020B0800000000000000" pitchFamily="34" charset="-128"/>
                <a:ea typeface="Adobe Gothic Std B" panose="020B0800000000000000" pitchFamily="34" charset="-128"/>
              </a:rPr>
              <a:t>Friday</a:t>
            </a:r>
            <a:r>
              <a:rPr lang="en-US" sz="4300" dirty="0">
                <a:solidFill>
                  <a:srgbClr val="FFFFFF"/>
                </a:solidFill>
                <a:latin typeface="Adobe Gothic Std B" panose="020B0800000000000000" pitchFamily="34" charset="-128"/>
                <a:ea typeface="Adobe Gothic Std B" panose="020B0800000000000000" pitchFamily="34" charset="-128"/>
              </a:rPr>
              <a:t>, August </a:t>
            </a:r>
            <a:r>
              <a:rPr lang="en-US" sz="4300" dirty="0" smtClean="0">
                <a:solidFill>
                  <a:srgbClr val="FFFFFF"/>
                </a:solidFill>
                <a:latin typeface="Adobe Gothic Std B" panose="020B0800000000000000" pitchFamily="34" charset="-128"/>
                <a:ea typeface="Adobe Gothic Std B" panose="020B0800000000000000" pitchFamily="34" charset="-128"/>
              </a:rPr>
              <a:t>18, </a:t>
            </a:r>
            <a:r>
              <a:rPr lang="en-US" sz="4300" dirty="0">
                <a:solidFill>
                  <a:srgbClr val="FFFFFF"/>
                </a:solidFill>
                <a:latin typeface="Adobe Gothic Std B" panose="020B0800000000000000" pitchFamily="34" charset="-128"/>
                <a:ea typeface="Adobe Gothic Std B" panose="020B0800000000000000" pitchFamily="34" charset="-128"/>
              </a:rPr>
              <a:t>2017</a:t>
            </a:r>
          </a:p>
          <a:p>
            <a:endParaRPr lang="en-US" dirty="0" smtClean="0"/>
          </a:p>
          <a:p>
            <a:r>
              <a:rPr lang="en-US" dirty="0" smtClean="0"/>
              <a:t>I want you to write down what we will be doing in class. It’s an amazing story and you are now part of it. You are now in the story.  You are living in a very special story. This is a very special classroom. Look around you, very clearly, many times over, the hard work and beauty in crafting a dream.</a:t>
            </a:r>
          </a:p>
          <a:p>
            <a:r>
              <a:rPr lang="en-US" dirty="0" smtClean="0"/>
              <a:t>And we are going to craft a dream for a recent acquaintance I made while vacationing in Charleston, South Carolina.</a:t>
            </a:r>
          </a:p>
          <a:p>
            <a:r>
              <a:rPr lang="en-US" dirty="0" smtClean="0"/>
              <a:t>His name is Lennon Broomfield</a:t>
            </a:r>
          </a:p>
          <a:p>
            <a:r>
              <a:rPr lang="en-US" sz="4000" b="1" u="sng" dirty="0">
                <a:latin typeface="Vladimir Script" panose="03050402040407070305" pitchFamily="66" charset="0"/>
              </a:rPr>
              <a:t>Writing Prompt # </a:t>
            </a:r>
            <a:r>
              <a:rPr lang="en-US" sz="4000" b="1" u="sng" dirty="0" smtClean="0">
                <a:latin typeface="Vladimir Script" panose="03050402040407070305" pitchFamily="66" charset="0"/>
              </a:rPr>
              <a:t>03: Take notes by writing down key components of the story we are listening to today.</a:t>
            </a:r>
            <a:endParaRPr lang="en-US" sz="4000" b="1" dirty="0">
              <a:latin typeface="Vladimir Script" panose="03050402040407070305" pitchFamily="66" charset="0"/>
            </a:endParaRP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2757240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r>
              <a:rPr lang="en-US" dirty="0" smtClean="0"/>
              <a:t>What if I told you we were going to have a couple of guest speakers?</a:t>
            </a:r>
            <a:br>
              <a:rPr lang="en-US" dirty="0" smtClean="0"/>
            </a:br>
            <a:r>
              <a:rPr lang="en-US" dirty="0" smtClean="0"/>
              <a:t>Morton West graduates</a:t>
            </a:r>
          </a:p>
          <a:p>
            <a:r>
              <a:rPr lang="en-US" dirty="0" smtClean="0"/>
              <a:t>One a former student of mine</a:t>
            </a:r>
          </a:p>
          <a:p>
            <a:r>
              <a:rPr lang="en-US" dirty="0" smtClean="0"/>
              <a:t>On separate occasions.</a:t>
            </a:r>
          </a:p>
          <a:p>
            <a:r>
              <a:rPr lang="en-US" dirty="0" smtClean="0"/>
              <a:t>On special occasions.</a:t>
            </a:r>
          </a:p>
          <a:p>
            <a:r>
              <a:rPr lang="en-US" dirty="0" smtClean="0"/>
              <a:t>Make it an event.</a:t>
            </a:r>
          </a:p>
          <a:p>
            <a:r>
              <a:rPr lang="en-US" dirty="0" smtClean="0"/>
              <a:t>A celebration of their experiencing their own American Dreams</a:t>
            </a:r>
          </a:p>
          <a:p>
            <a:r>
              <a:rPr lang="en-US" dirty="0" smtClean="0"/>
              <a:t>A fun day.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4043541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r>
              <a:rPr lang="en-US" dirty="0" smtClean="0"/>
              <a:t>Now I ask you this.  Look around you.  There are many in this room writing beautiful, sincere pages. They are making art. They are making art because they care about what they are writing.  They are sincere.  </a:t>
            </a:r>
          </a:p>
          <a:p>
            <a:r>
              <a:rPr lang="en-US" dirty="0" smtClean="0"/>
              <a:t>Some of these students are also very determined in their pursuit of perfection.</a:t>
            </a:r>
          </a:p>
          <a:p>
            <a:r>
              <a:rPr lang="en-US" dirty="0" smtClean="0"/>
              <a:t>This takes time.</a:t>
            </a:r>
          </a:p>
          <a:p>
            <a:r>
              <a:rPr lang="en-US" dirty="0" smtClean="0"/>
              <a:t>It takes determination.</a:t>
            </a:r>
          </a:p>
          <a:p>
            <a:r>
              <a:rPr lang="en-US" dirty="0" smtClean="0"/>
              <a:t>It takes grit.</a:t>
            </a:r>
          </a:p>
          <a:p>
            <a:r>
              <a:rPr lang="en-US" dirty="0" smtClean="0"/>
              <a:t>What’s grit?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2033866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dirty="0" smtClean="0"/>
              <a:t>Knock </a:t>
            </a:r>
            <a:r>
              <a:rPr lang="en-US" dirty="0" err="1" smtClean="0"/>
              <a:t>Knock</a:t>
            </a:r>
            <a:endParaRPr lang="en-US" dirty="0" smtClean="0"/>
          </a:p>
          <a:p>
            <a:pPr marL="0" indent="0">
              <a:buNone/>
            </a:pPr>
            <a:r>
              <a:rPr lang="en-US" dirty="0" smtClean="0"/>
              <a:t>Who’s there</a:t>
            </a:r>
          </a:p>
          <a:p>
            <a:pPr marL="0" indent="0">
              <a:buNone/>
            </a:pPr>
            <a:r>
              <a:rPr lang="en-US" dirty="0" smtClean="0"/>
              <a:t>Opportunity</a:t>
            </a:r>
          </a:p>
          <a:p>
            <a:pPr marL="0" indent="0">
              <a:buNone/>
            </a:pPr>
            <a:r>
              <a:rPr lang="en-US" dirty="0" smtClean="0"/>
              <a:t>Opportunity who?</a:t>
            </a:r>
          </a:p>
          <a:p>
            <a:pPr marL="0" indent="0">
              <a:buNone/>
            </a:pPr>
            <a:r>
              <a:rPr lang="en-US" dirty="0" smtClean="0"/>
              <a:t>I don’t know.  All I ever heard was when opportunity knocks, I’m supposed to answer the door, but I don’t know what I’m supposed to say.</a:t>
            </a:r>
          </a:p>
          <a:p>
            <a:pPr marL="0" indent="0">
              <a:buNone/>
            </a:pPr>
            <a:r>
              <a:rPr lang="en-US" dirty="0" smtClean="0"/>
              <a:t>Apparently, if you haven’t written many papers, you’ve been saying this: </a:t>
            </a:r>
            <a:r>
              <a:rPr lang="en-US" dirty="0"/>
              <a:t>https://www.youtube.com/watch?v=FJ6SstTS4YY</a:t>
            </a:r>
            <a:endParaRPr lang="en-US" dirty="0" smtClean="0"/>
          </a:p>
          <a:p>
            <a:pPr marL="0" indent="0">
              <a:buNone/>
            </a:pPr>
            <a:endParaRPr lang="en-US" dirty="0" smtClean="0"/>
          </a:p>
          <a:p>
            <a:pPr marL="0" indent="0">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722515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r>
              <a:rPr lang="en-US" sz="3200" b="1" dirty="0" smtClean="0">
                <a:latin typeface="Vladimir Script" panose="03050402040407070305" pitchFamily="66" charset="0"/>
              </a:rPr>
              <a:t>Extra Opportunity Writing Prompt: 1</a:t>
            </a:r>
          </a:p>
          <a:p>
            <a:r>
              <a:rPr lang="en-US" dirty="0" smtClean="0"/>
              <a:t>Then watch this one</a:t>
            </a:r>
          </a:p>
          <a:p>
            <a:r>
              <a:rPr lang="en-US" dirty="0">
                <a:hlinkClick r:id="rId2"/>
              </a:rPr>
              <a:t>https://</a:t>
            </a:r>
            <a:r>
              <a:rPr lang="en-US" dirty="0" smtClean="0">
                <a:hlinkClick r:id="rId2"/>
              </a:rPr>
              <a:t>www.youtube.com/watch?v=7IjgZGhHrYY</a:t>
            </a:r>
            <a:endParaRPr lang="en-US" dirty="0" smtClean="0"/>
          </a:p>
          <a:p>
            <a:r>
              <a:rPr lang="en-US" dirty="0" smtClean="0"/>
              <a:t>And write a (one) paper about the two rock and roll singers, tell us what you learned about them, their names, the era in which they were most famous and of course, what you thought of the music.</a:t>
            </a:r>
          </a:p>
          <a:p>
            <a:endParaRPr lang="en-US" dirty="0"/>
          </a:p>
          <a:p>
            <a:r>
              <a:rPr lang="en-US" dirty="0" err="1" smtClean="0"/>
              <a:t>Psst</a:t>
            </a:r>
            <a:r>
              <a:rPr lang="en-US" dirty="0" smtClean="0"/>
              <a:t>.  If </a:t>
            </a:r>
            <a:r>
              <a:rPr lang="en-US" dirty="0" err="1" smtClean="0"/>
              <a:t>ya</a:t>
            </a:r>
            <a:r>
              <a:rPr lang="en-US" dirty="0" smtClean="0"/>
              <a:t> </a:t>
            </a:r>
            <a:r>
              <a:rPr lang="en-US" dirty="0" err="1" smtClean="0"/>
              <a:t>wanna</a:t>
            </a:r>
            <a:r>
              <a:rPr lang="en-US" dirty="0" smtClean="0"/>
              <a:t> see a fun movie about Jerry Lee Lewis, check this bit out:</a:t>
            </a:r>
          </a:p>
          <a:p>
            <a:r>
              <a:rPr lang="en-US" dirty="0"/>
              <a:t>https://www.youtube.com/watch?v=ZD8YPY8RBQc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1067461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r>
              <a:rPr lang="en-US" sz="3500" b="1" dirty="0" smtClean="0">
                <a:latin typeface="Vladimir Script" panose="03050402040407070305" pitchFamily="66" charset="0"/>
              </a:rPr>
              <a:t>Extra Opportunity Writing Prompt: II</a:t>
            </a:r>
          </a:p>
          <a:p>
            <a:r>
              <a:rPr lang="en-US" dirty="0" smtClean="0"/>
              <a:t>So now that we have determined that this is a choice not to write the papers, even though many are required just to pass this course, how do we muster the spirit to write them?</a:t>
            </a:r>
          </a:p>
          <a:p>
            <a:endParaRPr lang="en-US" dirty="0"/>
          </a:p>
          <a:p>
            <a:pPr marL="0" indent="0">
              <a:buNone/>
            </a:pPr>
            <a:r>
              <a:rPr lang="en-US" dirty="0" smtClean="0"/>
              <a:t>Watch the following video on how to muster the spirit to write your papers, and then write one of those papers on your response to the video. </a:t>
            </a:r>
          </a:p>
          <a:p>
            <a:pPr marL="0" indent="0">
              <a:buNone/>
            </a:pPr>
            <a:endParaRPr lang="en-US" dirty="0"/>
          </a:p>
          <a:p>
            <a:r>
              <a:rPr lang="en-US" dirty="0" smtClean="0"/>
              <a:t>https</a:t>
            </a:r>
            <a:r>
              <a:rPr lang="en-US" dirty="0"/>
              <a:t>://www.ted.com/talks/angela_lee_duckworth_grit_the_power_of_passion_and_perseverance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962945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dirty="0" smtClean="0"/>
              <a:t>ONE FINAL NOTE: This is the same action as we took with Lennon: offering not charity, but opportunity. For whatever reason, it appears Lennon did not know how to respond when opportunity came knocking. </a:t>
            </a:r>
          </a:p>
          <a:p>
            <a:pPr marL="0" indent="0">
              <a:buNone/>
            </a:pPr>
            <a:endParaRPr lang="en-US" dirty="0"/>
          </a:p>
          <a:p>
            <a:pPr marL="0" indent="0">
              <a:buNone/>
            </a:pPr>
            <a:r>
              <a:rPr lang="en-US" dirty="0" smtClean="0"/>
              <a:t>However, we cherish the memories of the dreams we nurtured while working with Lennon and we carry him with us in spirit, and art.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478504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r>
              <a:rPr lang="en-US" dirty="0" smtClean="0"/>
              <a:t>Afterword: The last the proprietor had heard from Lennon was actually from his wife.  She texted a reply explaining that she had been sick cause she has sickle cell anemia and that LB has been caring for the kids while she was laid low.  Also, it was rough for them through the storm, which would have meant Hurricane Irma, the one that devastated Florida.</a:t>
            </a:r>
          </a:p>
          <a:p>
            <a:r>
              <a:rPr lang="en-US" dirty="0" smtClean="0"/>
              <a:t>The proprietor replied, explaining again if Lennon would mail the drawings, money would be sent his way. (He had painted the Gordy one for a student, “Stick it in the mail and fifty bucks will come your way.” </a:t>
            </a:r>
          </a:p>
          <a:p>
            <a:r>
              <a:rPr lang="en-US" dirty="0" err="1" smtClean="0"/>
              <a:t>Nothin</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2975049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pPr marL="0" lvl="3" indent="0" algn="ctr">
              <a:spcBef>
                <a:spcPts val="1000"/>
              </a:spcBef>
              <a:buNone/>
            </a:pPr>
            <a:r>
              <a:rPr lang="en-US" sz="4000" dirty="0">
                <a:latin typeface="Copperplate Gothic Bold" panose="020E0705020206020404" pitchFamily="34" charset="0"/>
              </a:rPr>
              <a:t>Café Bulletin Board</a:t>
            </a:r>
          </a:p>
          <a:p>
            <a:endParaRPr lang="en-US" dirty="0"/>
          </a:p>
          <a:p>
            <a:r>
              <a:rPr lang="en-US" dirty="0" smtClean="0"/>
              <a:t>40</a:t>
            </a:r>
            <a:r>
              <a:rPr lang="en-US" dirty="0"/>
              <a:t>	</a:t>
            </a:r>
            <a:r>
              <a:rPr lang="en-US" dirty="0" smtClean="0"/>
              <a:t> 10/02</a:t>
            </a:r>
            <a:r>
              <a:rPr lang="en-US" dirty="0"/>
              <a:t>	the weekend of </a:t>
            </a:r>
            <a:r>
              <a:rPr lang="en-US" dirty="0" smtClean="0"/>
              <a:t>9/30-10/01</a:t>
            </a:r>
            <a:r>
              <a:rPr lang="en-US" dirty="0"/>
              <a:t>	</a:t>
            </a:r>
            <a:r>
              <a:rPr lang="en-US" dirty="0" smtClean="0"/>
              <a:t>	</a:t>
            </a:r>
          </a:p>
          <a:p>
            <a:r>
              <a:rPr lang="en-US" dirty="0" smtClean="0"/>
              <a:t>41	10/02		Choose your own book, first 25 pages</a:t>
            </a:r>
          </a:p>
          <a:p>
            <a:r>
              <a:rPr lang="en-US" dirty="0" smtClean="0"/>
              <a:t>42</a:t>
            </a:r>
            <a:r>
              <a:rPr lang="en-US" dirty="0"/>
              <a:t>	</a:t>
            </a:r>
            <a:r>
              <a:rPr lang="en-US" dirty="0" smtClean="0"/>
              <a:t>10/03</a:t>
            </a:r>
            <a:r>
              <a:rPr lang="en-US" dirty="0"/>
              <a:t>	</a:t>
            </a:r>
            <a:r>
              <a:rPr lang="en-US" dirty="0" smtClean="0"/>
              <a:t>	Choose your own book, first 50 pages</a:t>
            </a:r>
          </a:p>
          <a:p>
            <a:r>
              <a:rPr lang="en-US" dirty="0" smtClean="0"/>
              <a:t>43</a:t>
            </a:r>
            <a:r>
              <a:rPr lang="en-US" dirty="0"/>
              <a:t>	</a:t>
            </a:r>
            <a:r>
              <a:rPr lang="en-US" dirty="0" smtClean="0"/>
              <a:t>10/04</a:t>
            </a:r>
            <a:r>
              <a:rPr lang="en-US" dirty="0"/>
              <a:t>		</a:t>
            </a:r>
            <a:r>
              <a:rPr lang="en-US" dirty="0" smtClean="0"/>
              <a:t>Introducing Vocabulary part I</a:t>
            </a:r>
          </a:p>
          <a:p>
            <a:r>
              <a:rPr lang="en-US" dirty="0" smtClean="0"/>
              <a:t>44</a:t>
            </a:r>
            <a:r>
              <a:rPr lang="en-US" dirty="0"/>
              <a:t>	</a:t>
            </a:r>
            <a:r>
              <a:rPr lang="en-US" dirty="0" smtClean="0"/>
              <a:t>10/05	</a:t>
            </a:r>
            <a:r>
              <a:rPr lang="en-US" dirty="0"/>
              <a:t>	</a:t>
            </a:r>
            <a:r>
              <a:rPr lang="en-US" dirty="0" smtClean="0"/>
              <a:t>Introducing Vocabulary part II</a:t>
            </a:r>
          </a:p>
          <a:p>
            <a:r>
              <a:rPr lang="en-US" dirty="0" smtClean="0"/>
              <a:t>45	10/06</a:t>
            </a:r>
            <a:r>
              <a:rPr lang="en-US" dirty="0"/>
              <a:t>	</a:t>
            </a:r>
            <a:r>
              <a:rPr lang="en-US" dirty="0" smtClean="0"/>
              <a:t>	Reflections with my caretaker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4002536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2557"/>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62500" lnSpcReduction="20000"/>
          </a:bodyPr>
          <a:lstStyle/>
          <a:p>
            <a:pPr algn="ct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Monday</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 October </a:t>
            </a: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2, </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2017</a:t>
            </a:r>
          </a:p>
          <a:p>
            <a:endParaRPr lang="en-US" dirty="0"/>
          </a:p>
          <a:p>
            <a:r>
              <a:rPr lang="en-US" dirty="0"/>
              <a:t>Ball toss</a:t>
            </a:r>
          </a:p>
          <a:p>
            <a:r>
              <a:rPr lang="en-US" dirty="0"/>
              <a:t>Grammar </a:t>
            </a:r>
            <a:r>
              <a:rPr lang="en-US" dirty="0" smtClean="0"/>
              <a:t>211 </a:t>
            </a:r>
            <a:r>
              <a:rPr lang="en-US" dirty="0"/>
              <a:t>– </a:t>
            </a:r>
            <a:r>
              <a:rPr lang="en-US" dirty="0" smtClean="0"/>
              <a:t>220</a:t>
            </a:r>
          </a:p>
          <a:p>
            <a:r>
              <a:rPr lang="en-US" b="1" dirty="0"/>
              <a:t>Seniors: D8DPKV</a:t>
            </a:r>
            <a:endParaRPr lang="en-US" b="1" dirty="0" smtClean="0"/>
          </a:p>
          <a:p>
            <a:r>
              <a:rPr lang="en-US" b="1" dirty="0" smtClean="0"/>
              <a:t>Sophomores</a:t>
            </a:r>
            <a:r>
              <a:rPr lang="en-US" b="1" dirty="0"/>
              <a:t>: QRZMQ7</a:t>
            </a:r>
            <a:endParaRPr lang="en-US" b="1" dirty="0" smtClean="0"/>
          </a:p>
          <a:p>
            <a:r>
              <a:rPr lang="en-US" b="1" dirty="0" smtClean="0"/>
              <a:t>First </a:t>
            </a:r>
            <a:r>
              <a:rPr lang="en-US" b="1" dirty="0"/>
              <a:t>hour: 4YQ8G6</a:t>
            </a:r>
            <a:endParaRPr lang="en-US" b="1" dirty="0" smtClean="0"/>
          </a:p>
          <a:p>
            <a:r>
              <a:rPr lang="en-US" b="1" dirty="0" smtClean="0"/>
              <a:t>Second </a:t>
            </a:r>
            <a:r>
              <a:rPr lang="en-US" b="1" dirty="0"/>
              <a:t>hour: 84MBZ5</a:t>
            </a:r>
            <a:endParaRPr lang="en-US" b="1" dirty="0" smtClean="0"/>
          </a:p>
          <a:p>
            <a:r>
              <a:rPr lang="en-US" b="1" dirty="0" smtClean="0"/>
              <a:t>Sixth </a:t>
            </a:r>
            <a:r>
              <a:rPr lang="en-US" b="1" dirty="0"/>
              <a:t>hour</a:t>
            </a:r>
            <a:r>
              <a:rPr lang="en-US" b="1" dirty="0" smtClean="0"/>
              <a:t>: MX5V4Q</a:t>
            </a:r>
          </a:p>
          <a:p>
            <a:endParaRPr lang="en-US" dirty="0"/>
          </a:p>
          <a:p>
            <a:r>
              <a:rPr lang="en-US" sz="4700" b="1" dirty="0">
                <a:latin typeface="Vladimir Script" panose="03050402040407070305" pitchFamily="66" charset="0"/>
              </a:rPr>
              <a:t>Writing # </a:t>
            </a:r>
            <a:r>
              <a:rPr lang="en-US" sz="4700" b="1" dirty="0" smtClean="0">
                <a:latin typeface="Vladimir Script" panose="03050402040407070305" pitchFamily="66" charset="0"/>
              </a:rPr>
              <a:t>40 </a:t>
            </a:r>
            <a:r>
              <a:rPr lang="en-US" sz="4700" b="1" u="sng" dirty="0" smtClean="0">
                <a:latin typeface="Vladimir Script" panose="03050402040407070305" pitchFamily="66" charset="0"/>
              </a:rPr>
              <a:t>The Weekend</a:t>
            </a:r>
          </a:p>
          <a:p>
            <a:r>
              <a:rPr lang="en-US" sz="4700" b="1" dirty="0">
                <a:latin typeface="Vladimir Script" panose="03050402040407070305" pitchFamily="66" charset="0"/>
              </a:rPr>
              <a:t>Writing # </a:t>
            </a:r>
            <a:r>
              <a:rPr lang="en-US" sz="4700" b="1" dirty="0" smtClean="0">
                <a:latin typeface="Vladimir Script" panose="03050402040407070305" pitchFamily="66" charset="0"/>
              </a:rPr>
              <a:t>41  book choice</a:t>
            </a:r>
            <a:endParaRPr lang="en-US" sz="4700" b="1" u="sng" dirty="0">
              <a:latin typeface="Vladimir Script" panose="03050402040407070305" pitchFamily="66" charset="0"/>
            </a:endParaRPr>
          </a:p>
          <a:p>
            <a:endParaRPr lang="en-US" sz="4700" b="1" u="sng" dirty="0" smtClean="0">
              <a:latin typeface="Vladimir Script" panose="03050402040407070305" pitchFamily="66" charset="0"/>
            </a:endParaRPr>
          </a:p>
          <a:p>
            <a:endParaRPr lang="en-US" sz="4700" b="1" u="sng" dirty="0">
              <a:latin typeface="Vladimir Script" panose="03050402040407070305"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6932179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34769"/>
            <a:ext cx="10515600" cy="4351338"/>
          </a:xfrm>
        </p:spPr>
        <p:txBody>
          <a:bodyPr/>
          <a:lstStyle/>
          <a:p>
            <a:r>
              <a:rPr lang="en-US" dirty="0" smtClean="0"/>
              <a:t>WHY ARE YOU DOING THIS?</a:t>
            </a:r>
            <a:br>
              <a:rPr lang="en-US" dirty="0" smtClean="0"/>
            </a:br>
            <a:r>
              <a:rPr lang="en-US" sz="2000" dirty="0" smtClean="0"/>
              <a:t>Doing what?</a:t>
            </a:r>
          </a:p>
          <a:p>
            <a:r>
              <a:rPr lang="en-US" dirty="0" smtClean="0"/>
              <a:t>MAKING ME READ!</a:t>
            </a:r>
          </a:p>
          <a:p>
            <a:r>
              <a:rPr lang="en-US" dirty="0" smtClean="0"/>
              <a:t>Yes,  this is the purpose of delivering class information to you through the PowerPoint. Look at what you have done to get here, all of the steps you took, and then to zoom in on this particular slide and read text implies that you care about what you will read on this slide.</a:t>
            </a:r>
          </a:p>
          <a:p>
            <a:r>
              <a:rPr lang="en-US" dirty="0" smtClean="0"/>
              <a:t>And to reward your efforts, go to the next slide.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25371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r>
              <a:rPr lang="en-US" dirty="0" smtClean="0"/>
              <a:t>Lennon and I talked and came to an understanding:</a:t>
            </a:r>
          </a:p>
          <a:p>
            <a:r>
              <a:rPr lang="en-US" dirty="0" smtClean="0"/>
              <a:t>If Lennon would show my students his side of Charleston</a:t>
            </a:r>
          </a:p>
          <a:p>
            <a:r>
              <a:rPr lang="en-US" dirty="0" smtClean="0"/>
              <a:t>The homeless under the bridge side of Charleston</a:t>
            </a:r>
          </a:p>
          <a:p>
            <a:r>
              <a:rPr lang="en-US" dirty="0" smtClean="0"/>
              <a:t>I’ll bet these students could be willing to promote his work and teach Lennon how to put a life together</a:t>
            </a:r>
          </a:p>
          <a:p>
            <a:r>
              <a:rPr lang="en-US" dirty="0" smtClean="0"/>
              <a:t>With his wife and four kids</a:t>
            </a:r>
          </a:p>
          <a:p>
            <a:r>
              <a:rPr lang="en-US" dirty="0" smtClean="0"/>
              <a:t>And have the means to do 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3144532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dirty="0" smtClean="0"/>
              <a:t>Introducing </a:t>
            </a:r>
            <a:r>
              <a:rPr lang="en-US" dirty="0" err="1" smtClean="0"/>
              <a:t>Bloxcoin</a:t>
            </a:r>
            <a:r>
              <a:rPr lang="en-US" dirty="0" smtClean="0"/>
              <a:t>!</a:t>
            </a:r>
          </a:p>
          <a:p>
            <a:pPr marL="0" indent="0">
              <a:buNone/>
            </a:pPr>
            <a:r>
              <a:rPr lang="en-US" dirty="0" smtClean="0"/>
              <a:t>You may use </a:t>
            </a:r>
            <a:r>
              <a:rPr lang="en-US" dirty="0" err="1" smtClean="0"/>
              <a:t>bloxcoin</a:t>
            </a:r>
            <a:r>
              <a:rPr lang="en-US" dirty="0" smtClean="0"/>
              <a:t> to shop the </a:t>
            </a:r>
            <a:r>
              <a:rPr lang="en-US" dirty="0" err="1" smtClean="0"/>
              <a:t>bloxmarket</a:t>
            </a:r>
            <a:r>
              <a:rPr lang="en-US" dirty="0" smtClean="0"/>
              <a:t>.</a:t>
            </a:r>
          </a:p>
          <a:p>
            <a:pPr marL="0" indent="0">
              <a:buNone/>
            </a:pPr>
            <a:r>
              <a:rPr lang="en-US" dirty="0" smtClean="0"/>
              <a:t>More on that later.</a:t>
            </a:r>
          </a:p>
          <a:p>
            <a:pPr marL="0" indent="0">
              <a:buNone/>
            </a:pPr>
            <a:r>
              <a:rPr lang="en-US" dirty="0" smtClean="0"/>
              <a:t>For now earn one </a:t>
            </a:r>
            <a:r>
              <a:rPr lang="en-US" dirty="0" err="1" smtClean="0"/>
              <a:t>bloxcoin</a:t>
            </a:r>
            <a:r>
              <a:rPr lang="en-US" dirty="0" smtClean="0"/>
              <a:t> for emailing to the proprietor the equation for the quadratic formula. If you can learn to manipulate those variables within that equation, the a, b, and c, by learning to maneuver each one until it stands alone on the other side of the equal sign, from then on in algebra class it will seem like you know the magician’s secrets.</a:t>
            </a:r>
            <a:r>
              <a:rPr lang="en-US" dirty="0"/>
              <a:t> jcollins@jsmorton.org</a:t>
            </a:r>
          </a:p>
          <a:p>
            <a:pPr marL="0" indent="0">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926506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a:bodyPr>
          <a:lstStyle/>
          <a:p>
            <a:r>
              <a:rPr lang="en-US" dirty="0" smtClean="0"/>
              <a:t>And that’s you.  You are the twenty-first century caretaker of this country. This America. You will grow into the twenty-first century; I will….</a:t>
            </a:r>
          </a:p>
          <a:p>
            <a:r>
              <a:rPr lang="en-US" dirty="0" smtClean="0"/>
              <a:t>Never mind.</a:t>
            </a:r>
          </a:p>
          <a:p>
            <a:r>
              <a:rPr lang="en-US" dirty="0" smtClean="0"/>
              <a:t>Your path will be dictated by factors far different than mine. </a:t>
            </a:r>
          </a:p>
          <a:p>
            <a:r>
              <a:rPr lang="en-US" dirty="0" smtClean="0"/>
              <a:t>My path was dictated by machinery that demanded my muscle and organizations that demanded my knowledge and reasoning power.</a:t>
            </a:r>
          </a:p>
          <a:p>
            <a:r>
              <a:rPr lang="en-US" dirty="0" smtClean="0"/>
              <a:t>Now, those machines no longer need my muscle, they do it themselves, and the organizations need less and less of my knowledge and reasoning power, artificial intelligence is taking care of that.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2826601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3413"/>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So what else </a:t>
            </a:r>
            <a:r>
              <a:rPr lang="en-US" dirty="0" err="1" smtClean="0"/>
              <a:t>ya</a:t>
            </a:r>
            <a:r>
              <a:rPr lang="en-US" dirty="0" smtClean="0"/>
              <a:t> got beside your knowledge, reasoning power, and muscle? That’s right. Your imagination. You can imagine what it is like to be the person you would like to be and you can craft an environment to make that happen.</a:t>
            </a:r>
          </a:p>
          <a:p>
            <a:pPr marL="0" indent="0">
              <a:buNone/>
            </a:pPr>
            <a:r>
              <a:rPr lang="en-US" dirty="0" smtClean="0"/>
              <a:t>YOU TOO CAN HAVE A BEAUTIFUL LIFE!</a:t>
            </a:r>
          </a:p>
          <a:p>
            <a:pPr marL="0" indent="0">
              <a:buNone/>
            </a:pPr>
            <a:r>
              <a:rPr lang="en-US" dirty="0" smtClean="0"/>
              <a:t>If you learn to pay….				</a:t>
            </a:r>
          </a:p>
          <a:p>
            <a:pPr marL="0" indent="0">
              <a:buNone/>
            </a:pPr>
            <a:endParaRPr lang="en-US" dirty="0"/>
          </a:p>
          <a:p>
            <a:pPr marL="0" indent="0">
              <a:buNone/>
            </a:pP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94994155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marL="1371600" lvl="3" indent="0">
              <a:buNone/>
            </a:pPr>
            <a:r>
              <a:rPr lang="en-US" sz="2800" dirty="0" smtClean="0"/>
              <a:t>      </a:t>
            </a:r>
          </a:p>
          <a:p>
            <a:pPr marL="1371600" lvl="3" indent="0">
              <a:buNone/>
            </a:pPr>
            <a:endParaRPr lang="en-US" sz="2800" dirty="0"/>
          </a:p>
          <a:p>
            <a:pPr marL="1371600" lvl="3" indent="0">
              <a:buNone/>
            </a:pPr>
            <a:endParaRPr lang="en-US" sz="2800" dirty="0" smtClean="0"/>
          </a:p>
          <a:p>
            <a:pPr marL="1371600" lvl="3" indent="0">
              <a:buNone/>
            </a:pPr>
            <a:endParaRPr lang="en-US" sz="2800" dirty="0"/>
          </a:p>
          <a:p>
            <a:pPr marL="1371600" lvl="3" indent="0">
              <a:buNone/>
            </a:pPr>
            <a:r>
              <a:rPr lang="en-US" sz="2800" dirty="0" smtClean="0"/>
              <a:t>                                       attention</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1461878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53057"/>
            <a:ext cx="10515600" cy="4351338"/>
          </a:xfrm>
        </p:spPr>
        <p:txBody>
          <a:bodyPr>
            <a:normAutofit/>
          </a:bodyPr>
          <a:lstStyle/>
          <a:p>
            <a:r>
              <a:rPr lang="en-US" dirty="0" smtClean="0"/>
              <a:t>And that is why this course is being laid out on these slides. This design is intended to assist you on your journey into sincere writing.</a:t>
            </a:r>
          </a:p>
          <a:p>
            <a:r>
              <a:rPr lang="en-US" dirty="0" smtClean="0"/>
              <a:t>Consider the proprietor your Virgil. </a:t>
            </a:r>
            <a:endParaRPr lang="en-US" dirty="0"/>
          </a:p>
          <a:p>
            <a:r>
              <a:rPr lang="en-US" dirty="0" smtClean="0"/>
              <a:t>Who is Virgil?</a:t>
            </a:r>
            <a:br>
              <a:rPr lang="en-US" dirty="0" smtClean="0"/>
            </a:br>
            <a:r>
              <a:rPr lang="en-US" dirty="0" smtClean="0"/>
              <a:t>What am I talking about?</a:t>
            </a:r>
          </a:p>
          <a:p>
            <a:r>
              <a:rPr lang="en-US" dirty="0" smtClean="0"/>
              <a:t>Tell me for a </a:t>
            </a:r>
            <a:r>
              <a:rPr lang="en-US" dirty="0" err="1" smtClean="0"/>
              <a:t>bloxcoin</a:t>
            </a:r>
            <a:r>
              <a:rPr lang="en-US" dirty="0" smtClean="0"/>
              <a:t/>
            </a:r>
            <a:br>
              <a:rPr lang="en-US" dirty="0" smtClean="0"/>
            </a:br>
            <a:r>
              <a:rPr lang="en-US" dirty="0" smtClean="0"/>
              <a:t>There is a clue in the following photo.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2341425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8400" y="9144"/>
            <a:ext cx="9022292" cy="6766719"/>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2294620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Explain what the clue represents and you earn double.</a:t>
            </a:r>
          </a:p>
          <a:p>
            <a:r>
              <a:rPr lang="en-US" dirty="0"/>
              <a:t>And there’s two more </a:t>
            </a:r>
            <a:r>
              <a:rPr lang="en-US" dirty="0" err="1"/>
              <a:t>bloxcoins</a:t>
            </a:r>
            <a:r>
              <a:rPr lang="en-US" dirty="0"/>
              <a:t>.</a:t>
            </a:r>
          </a:p>
          <a:p>
            <a:endParaRPr lang="en-US" dirty="0"/>
          </a:p>
          <a:p>
            <a:r>
              <a:rPr lang="en-US" dirty="0"/>
              <a:t>Now, to make this less painful or more exciting, however you see it, the course can be accessed through your phone. We are all on our phones today, playing, doing business, connecting all on our phones. Therefore, you may get to the PowerPoint through your </a:t>
            </a:r>
            <a:r>
              <a:rPr lang="en-US" dirty="0" smtClean="0"/>
              <a:t>phone, a place where you love to go.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9852060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once there you point your finger, and your finger will lead your mind into the phone, alongside the Bridge of American Dreams and then into our class where lives this ever evolving PowerPoint.  </a:t>
            </a:r>
          </a:p>
          <a:p>
            <a:r>
              <a:rPr lang="en-US" dirty="0" smtClean="0"/>
              <a:t>Just so you know, I will not be changing anything in the prior slides so you can consider this as a book.  You have read what is behind you, or so you were supposed to.  Regardless, like a book, what is behind you will not change.</a:t>
            </a:r>
          </a:p>
          <a:p>
            <a:r>
              <a:rPr lang="en-US" dirty="0" smtClean="0"/>
              <a:t>Unless I expressly state that something has changed.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7336379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a:bodyPr>
          <a:lstStyle/>
          <a:p>
            <a:r>
              <a:rPr lang="en-US" dirty="0" smtClean="0"/>
              <a:t>So now it is Monday and the results will be in.  The proprietor will be collecting papers and reviewing file folders, so in the meantime, proceed with your own dreams.  You may do this by:</a:t>
            </a:r>
          </a:p>
          <a:p>
            <a:r>
              <a:rPr lang="en-US" dirty="0" smtClean="0"/>
              <a:t>Today’s Grammar</a:t>
            </a:r>
          </a:p>
          <a:p>
            <a:r>
              <a:rPr lang="en-US" dirty="0" smtClean="0"/>
              <a:t>How Long Should I Cry- eight entries &amp; 1 audio recording or in-class reading</a:t>
            </a:r>
          </a:p>
          <a:p>
            <a:r>
              <a:rPr lang="en-US" dirty="0" smtClean="0"/>
              <a:t>Read your own book of choice.  The writing for this book will simply to read the first fifty pages and then write your own personal review and let us know whether or not you like the book.</a:t>
            </a:r>
          </a:p>
          <a:p>
            <a:r>
              <a:rPr lang="en-US" dirty="0" smtClean="0"/>
              <a:t>If you would like to color blocks, please send all requests to the proprietor. Note that only those with a C or better will qualify.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38428693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3413"/>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85000" lnSpcReduction="20000"/>
          </a:bodyPr>
          <a:lstStyle/>
          <a:p>
            <a:pPr algn="ct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Tuesday, October 3, 2017</a:t>
            </a:r>
          </a:p>
          <a:p>
            <a:r>
              <a:rPr lang="en-US" i="1" dirty="0" smtClean="0"/>
              <a:t>Please note that ball toss will be suspended until further notice</a:t>
            </a:r>
            <a:endParaRPr lang="en-US" i="1" dirty="0"/>
          </a:p>
          <a:p>
            <a:r>
              <a:rPr lang="en-US" dirty="0" smtClean="0"/>
              <a:t>Grammar Pt 2 1 - 10</a:t>
            </a:r>
          </a:p>
          <a:p>
            <a:r>
              <a:rPr lang="en-US" b="1" dirty="0"/>
              <a:t>Seniors: XQM5VK</a:t>
            </a:r>
            <a:endParaRPr lang="en-US" b="1" dirty="0" smtClean="0"/>
          </a:p>
          <a:p>
            <a:r>
              <a:rPr lang="en-US" b="1" dirty="0" smtClean="0"/>
              <a:t>Sophomores</a:t>
            </a:r>
            <a:r>
              <a:rPr lang="en-US" b="1" dirty="0"/>
              <a:t>: L8JPQK</a:t>
            </a:r>
            <a:endParaRPr lang="en-US" b="1" dirty="0" smtClean="0"/>
          </a:p>
          <a:p>
            <a:r>
              <a:rPr lang="en-US" b="1" dirty="0" smtClean="0"/>
              <a:t>First </a:t>
            </a:r>
            <a:r>
              <a:rPr lang="en-US" b="1" dirty="0"/>
              <a:t>hour: JYLDVK</a:t>
            </a:r>
            <a:endParaRPr lang="en-US" b="1" dirty="0" smtClean="0"/>
          </a:p>
          <a:p>
            <a:r>
              <a:rPr lang="en-US" b="1" dirty="0" smtClean="0"/>
              <a:t>Second </a:t>
            </a:r>
            <a:r>
              <a:rPr lang="en-US" b="1" dirty="0"/>
              <a:t>hour: RWVPJY</a:t>
            </a:r>
            <a:endParaRPr lang="en-US" b="1" dirty="0" smtClean="0"/>
          </a:p>
          <a:p>
            <a:r>
              <a:rPr lang="en-US" b="1" dirty="0" smtClean="0"/>
              <a:t>Sixth </a:t>
            </a:r>
            <a:r>
              <a:rPr lang="en-US" b="1" dirty="0"/>
              <a:t>hour: WD8RBM</a:t>
            </a:r>
            <a:endParaRPr lang="en-US" b="1" dirty="0" smtClean="0"/>
          </a:p>
          <a:p>
            <a:endParaRPr lang="en-US" dirty="0"/>
          </a:p>
          <a:p>
            <a:r>
              <a:rPr lang="en-US" sz="4700" b="1" dirty="0">
                <a:latin typeface="Vladimir Script" panose="03050402040407070305" pitchFamily="66" charset="0"/>
              </a:rPr>
              <a:t>Writing # </a:t>
            </a:r>
            <a:r>
              <a:rPr lang="en-US" sz="4700" b="1" dirty="0" smtClean="0">
                <a:latin typeface="Vladimir Script" panose="03050402040407070305" pitchFamily="66" charset="0"/>
              </a:rPr>
              <a:t>42 book choice</a:t>
            </a:r>
            <a:endParaRPr lang="en-US" sz="4700" b="1" u="sng"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673279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How to create an American Dream</a:t>
            </a:r>
          </a:p>
          <a:p>
            <a:r>
              <a:rPr lang="en-US" dirty="0"/>
              <a:t>By Morton West High School Students</a:t>
            </a:r>
          </a:p>
          <a:p>
            <a:r>
              <a:rPr lang="en-US" dirty="0"/>
              <a:t>First Associate: Lennon </a:t>
            </a:r>
            <a:r>
              <a:rPr lang="en-US" dirty="0" smtClean="0"/>
              <a:t>Broomfield</a:t>
            </a:r>
          </a:p>
          <a:p>
            <a:endParaRPr lang="en-US" dirty="0"/>
          </a:p>
          <a:p>
            <a:r>
              <a:rPr lang="en-US" dirty="0"/>
              <a:t>We begin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9163006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Book choice means that you pick out a book you would like to read.  The proprietor would like to know what kind of books to keep on hand for your reading pleasure and the best way to go about doing that is to ask what you like to read.  So pick up a good book and kick back.  After you have read the first twenty-five pages, write your own pages telling us all about those first twenty-five pages.  Later on, after you have read the first fifty pages, there will be a writing prompt asking for a similar response, except this time your writing will cover the first fifty pages.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6544285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marL="0" indent="0">
              <a:buNone/>
            </a:pPr>
            <a:endParaRPr lang="en-US" sz="4400" dirty="0" smtClean="0">
              <a:latin typeface="Broadway" panose="04040905080B02020502" pitchFamily="82" charset="0"/>
            </a:endParaRPr>
          </a:p>
          <a:p>
            <a:pPr marL="0" indent="0">
              <a:buNone/>
            </a:pPr>
            <a:endParaRPr lang="en-US" sz="4400" dirty="0">
              <a:latin typeface="Broadway" panose="04040905080B02020502" pitchFamily="82" charset="0"/>
            </a:endParaRPr>
          </a:p>
          <a:p>
            <a:pPr marL="0" indent="0">
              <a:buNone/>
            </a:pPr>
            <a:r>
              <a:rPr lang="en-US" sz="4400" dirty="0" smtClean="0">
                <a:latin typeface="Broadway" panose="04040905080B02020502" pitchFamily="82" charset="0"/>
              </a:rPr>
              <a:t>	Wednesday, October 4, 2017</a:t>
            </a:r>
            <a:endParaRPr lang="en-US" sz="4400" dirty="0">
              <a:latin typeface="Broadway" panose="04040905080B02020502" pitchFamily="8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592079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SPECIAL NOTICE!</a:t>
            </a:r>
            <a:br>
              <a:rPr lang="en-US" dirty="0" smtClean="0"/>
            </a:br>
            <a:r>
              <a:rPr lang="en-US" dirty="0" smtClean="0"/>
              <a:t>The proprietor is off today, so please respect the teacher in the room and proceed as usual.  Some of these writing opportunities will take more time than others, so today might be a good day to catch up on a few pages.</a:t>
            </a:r>
          </a:p>
          <a:p>
            <a:r>
              <a:rPr lang="en-US" dirty="0" smtClean="0"/>
              <a:t>Or</a:t>
            </a:r>
          </a:p>
          <a:p>
            <a:r>
              <a:rPr lang="en-US" dirty="0" smtClean="0"/>
              <a:t>There are extra PSAT packets in the front of the room.  For the sophomore and junior students, these offer a good opportunity to go into the test with a better idea of what to expect.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2381501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b="1" dirty="0">
                <a:latin typeface="Vladimir Script" panose="03050402040407070305" pitchFamily="66" charset="0"/>
              </a:rPr>
              <a:t>Extra Opportunity Writing Prompt: </a:t>
            </a:r>
            <a:r>
              <a:rPr lang="en-US" b="1" dirty="0" smtClean="0">
                <a:latin typeface="Vladimir Script" panose="03050402040407070305" pitchFamily="66" charset="0"/>
              </a:rPr>
              <a:t>III</a:t>
            </a:r>
          </a:p>
          <a:p>
            <a:endParaRPr lang="en-US" b="1" dirty="0">
              <a:latin typeface="Vladimir Script" panose="03050402040407070305" pitchFamily="66" charset="0"/>
            </a:endParaRPr>
          </a:p>
          <a:p>
            <a:r>
              <a:rPr lang="en-US" b="1" dirty="0" smtClean="0">
                <a:latin typeface="Cooper Black" panose="0208090404030B020404" pitchFamily="18" charset="0"/>
              </a:rPr>
              <a:t>The PSAT….the SAT.  Whenever you take one of these national standardized tests, do you give it your full effort?  Do you place great import upon your results?</a:t>
            </a:r>
          </a:p>
          <a:p>
            <a:r>
              <a:rPr lang="en-US" b="1" dirty="0" smtClean="0">
                <a:latin typeface="Cooper Black" panose="0208090404030B020404" pitchFamily="18" charset="0"/>
              </a:rPr>
              <a:t>What are your thoughts and feelings as you approach a three hour test? I don’t know. I haven’t taken one in decades.  I need you to tell me what it’s like. </a:t>
            </a:r>
          </a:p>
          <a:p>
            <a:endParaRPr lang="en-US" b="1"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53881938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85000" lnSpcReduction="20000"/>
          </a:bodyPr>
          <a:lstStyle/>
          <a:p>
            <a:pPr algn="ct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Wednesday</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 October </a:t>
            </a: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4, </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i="1" dirty="0"/>
              <a:t>Please note that ball toss will be suspended until further </a:t>
            </a:r>
            <a:r>
              <a:rPr lang="en-US" i="1" dirty="0" smtClean="0"/>
              <a:t>notice</a:t>
            </a:r>
            <a:endParaRPr lang="en-US" dirty="0"/>
          </a:p>
          <a:p>
            <a:r>
              <a:rPr lang="en-US" dirty="0" smtClean="0"/>
              <a:t>Grammar Pt 2 11 - 20</a:t>
            </a:r>
            <a:endParaRPr lang="en-US" dirty="0"/>
          </a:p>
          <a:p>
            <a:r>
              <a:rPr lang="en-US" b="1" dirty="0"/>
              <a:t>Seniors: VV4JDP</a:t>
            </a:r>
          </a:p>
          <a:p>
            <a:r>
              <a:rPr lang="en-US" b="1" dirty="0"/>
              <a:t>Sophomores: D84ZBV</a:t>
            </a:r>
          </a:p>
          <a:p>
            <a:r>
              <a:rPr lang="en-US" b="1" dirty="0"/>
              <a:t>First hour: 6KYZDK</a:t>
            </a:r>
          </a:p>
          <a:p>
            <a:r>
              <a:rPr lang="en-US" b="1" dirty="0"/>
              <a:t>Second hour: 4YMRB6</a:t>
            </a:r>
          </a:p>
          <a:p>
            <a:r>
              <a:rPr lang="en-US" b="1" dirty="0"/>
              <a:t>Sixth hour: 84LK65</a:t>
            </a:r>
          </a:p>
          <a:p>
            <a:endParaRPr lang="en-US" dirty="0"/>
          </a:p>
          <a:p>
            <a:r>
              <a:rPr lang="en-US" sz="4700" b="1" dirty="0">
                <a:latin typeface="Vladimir Script" panose="03050402040407070305" pitchFamily="66" charset="0"/>
              </a:rPr>
              <a:t>Writing # </a:t>
            </a:r>
            <a:r>
              <a:rPr lang="en-US" sz="4700" b="1" dirty="0" smtClean="0">
                <a:latin typeface="Vladimir Script" panose="03050402040407070305" pitchFamily="66" charset="0"/>
              </a:rPr>
              <a:t>43: Introducing Vocabulary Part One.</a:t>
            </a:r>
            <a:endParaRPr lang="en-US" sz="4700" b="1" u="sng"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102603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3413"/>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dirty="0" smtClean="0"/>
              <a:t>Download the pdf of Vocabulary words, complete with definitions and practice questions. Each of these word lists is worth two hundred and ninety-five dollars.  I am giving them to you for free, please take care of the words.</a:t>
            </a:r>
          </a:p>
          <a:p>
            <a:pPr marL="0" indent="0">
              <a:buNone/>
            </a:pPr>
            <a:r>
              <a:rPr lang="en-US" dirty="0" smtClean="0"/>
              <a:t>Naturally, there are too many words for any one person to get to know in so short a time.  Therefore, peruse, scan, look over, read the list of words and see which ones fill your fancy.  Then for Writing prompt 43, write a two column list of words that you would like to get to know or get to know better.  Write down fifty words on this sheet of paper, twenty-five in each column.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6360841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85000" lnSpcReduction="20000"/>
          </a:bodyPr>
          <a:lstStyle/>
          <a:p>
            <a:pPr algn="ct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Thursday, October 5, 2017</a:t>
            </a:r>
          </a:p>
          <a:p>
            <a:r>
              <a:rPr lang="en-US" i="1"/>
              <a:t>Please note that ball toss will be suspended until further </a:t>
            </a:r>
            <a:r>
              <a:rPr lang="en-US" i="1" smtClean="0"/>
              <a:t>notice</a:t>
            </a:r>
            <a:endParaRPr lang="en-US" dirty="0"/>
          </a:p>
          <a:p>
            <a:r>
              <a:rPr lang="en-US" dirty="0" smtClean="0"/>
              <a:t>Grammar Pt 2 21 - 30</a:t>
            </a:r>
          </a:p>
          <a:p>
            <a:r>
              <a:rPr lang="en-US" dirty="0"/>
              <a:t>Seniors: WD8R6M</a:t>
            </a:r>
            <a:endParaRPr lang="en-US" dirty="0" smtClean="0"/>
          </a:p>
          <a:p>
            <a:r>
              <a:rPr lang="en-US" dirty="0" smtClean="0"/>
              <a:t>Sophomores</a:t>
            </a:r>
            <a:r>
              <a:rPr lang="en-US" dirty="0"/>
              <a:t>: ZLYBMR</a:t>
            </a:r>
            <a:endParaRPr lang="en-US" dirty="0" smtClean="0"/>
          </a:p>
          <a:p>
            <a:r>
              <a:rPr lang="en-US" dirty="0" smtClean="0"/>
              <a:t>First </a:t>
            </a:r>
            <a:r>
              <a:rPr lang="en-US" dirty="0"/>
              <a:t>hour: </a:t>
            </a:r>
            <a:r>
              <a:rPr lang="en-US" dirty="0" smtClean="0"/>
              <a:t>B8QRB4</a:t>
            </a:r>
            <a:endParaRPr lang="en-US" dirty="0"/>
          </a:p>
          <a:p>
            <a:r>
              <a:rPr lang="en-US" dirty="0" smtClean="0"/>
              <a:t>Second </a:t>
            </a:r>
            <a:r>
              <a:rPr lang="en-US" dirty="0"/>
              <a:t>hour: </a:t>
            </a:r>
            <a:r>
              <a:rPr lang="en-US" b="1" dirty="0"/>
              <a:t>VV4JQP</a:t>
            </a:r>
            <a:endParaRPr lang="en-US" dirty="0" smtClean="0"/>
          </a:p>
          <a:p>
            <a:r>
              <a:rPr lang="en-US" dirty="0" smtClean="0"/>
              <a:t>Sixth hour: D84ZDV  </a:t>
            </a:r>
          </a:p>
          <a:p>
            <a:endParaRPr lang="en-US" dirty="0" smtClean="0"/>
          </a:p>
          <a:p>
            <a:r>
              <a:rPr lang="en-US" sz="4700" b="1" dirty="0" smtClean="0">
                <a:latin typeface="Vladimir Script" panose="03050402040407070305" pitchFamily="66" charset="0"/>
              </a:rPr>
              <a:t>Writing </a:t>
            </a:r>
            <a:r>
              <a:rPr lang="en-US" sz="4700" b="1" dirty="0">
                <a:latin typeface="Vladimir Script" panose="03050402040407070305" pitchFamily="66" charset="0"/>
              </a:rPr>
              <a:t># </a:t>
            </a:r>
            <a:r>
              <a:rPr lang="en-US" sz="4700" b="1" dirty="0" smtClean="0">
                <a:latin typeface="Vladimir Script" panose="03050402040407070305" pitchFamily="66" charset="0"/>
              </a:rPr>
              <a:t>44: Introducing Vocabulary part II</a:t>
            </a:r>
            <a:endParaRPr lang="en-US" sz="4700" b="1"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52082873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Naturally, there are too many words for any one person to get to know in so short a time.  Therefore, peruse, scan, look over, read the list of words and see which ones fill your fancy.  Then for Writing prompt </a:t>
            </a:r>
            <a:r>
              <a:rPr lang="en-US" dirty="0" smtClean="0"/>
              <a:t>44, </a:t>
            </a:r>
            <a:r>
              <a:rPr lang="en-US" dirty="0"/>
              <a:t>write a two column list of words that you would like to get to know or get to know better.  Write down fifty words on this sheet of paper, twenty-five in each column</a:t>
            </a:r>
            <a:r>
              <a:rPr lang="en-US" dirty="0" smtClean="0"/>
              <a:t>.</a:t>
            </a:r>
          </a:p>
          <a:p>
            <a:r>
              <a:rPr lang="en-US" dirty="0" smtClean="0"/>
              <a:t>Can you plagiarize yourself?</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7503268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77500" lnSpcReduction="20000"/>
          </a:bodyPr>
          <a:lstStyle/>
          <a:p>
            <a:pPr algn="ct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Friday</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 October </a:t>
            </a:r>
            <a:r>
              <a:rPr lang="en-US" sz="4700" dirty="0" smtClean="0">
                <a:solidFill>
                  <a:schemeClr val="accent2">
                    <a:lumMod val="75000"/>
                  </a:schemeClr>
                </a:solidFill>
                <a:latin typeface="Adobe Gothic Std B" panose="020B0800000000000000" pitchFamily="34" charset="-128"/>
                <a:ea typeface="Adobe Gothic Std B" panose="020B0800000000000000" pitchFamily="34" charset="-128"/>
              </a:rPr>
              <a:t>6, </a:t>
            </a:r>
            <a:r>
              <a:rPr lang="en-US" sz="4700" dirty="0">
                <a:solidFill>
                  <a:schemeClr val="accent2">
                    <a:lumMod val="75000"/>
                  </a:schemeClr>
                </a:solidFill>
                <a:latin typeface="Adobe Gothic Std B" panose="020B0800000000000000" pitchFamily="34" charset="-128"/>
                <a:ea typeface="Adobe Gothic Std B" panose="020B0800000000000000" pitchFamily="34" charset="-128"/>
              </a:rPr>
              <a:t>2017</a:t>
            </a:r>
          </a:p>
          <a:p>
            <a:endParaRPr lang="en-US" dirty="0"/>
          </a:p>
          <a:p>
            <a:pPr marL="0" indent="0">
              <a:buNone/>
            </a:pPr>
            <a:r>
              <a:rPr lang="en-US" dirty="0" smtClean="0"/>
              <a:t>Grammar </a:t>
            </a:r>
            <a:r>
              <a:rPr lang="en-US" dirty="0"/>
              <a:t>Pt 2 </a:t>
            </a:r>
            <a:r>
              <a:rPr lang="en-US" dirty="0" smtClean="0"/>
              <a:t>31 </a:t>
            </a:r>
            <a:r>
              <a:rPr lang="en-US" dirty="0"/>
              <a:t>- </a:t>
            </a:r>
            <a:r>
              <a:rPr lang="en-US" dirty="0" smtClean="0"/>
              <a:t>40</a:t>
            </a:r>
          </a:p>
          <a:p>
            <a:r>
              <a:rPr lang="en-US" dirty="0"/>
              <a:t>Seniors: </a:t>
            </a:r>
            <a:r>
              <a:rPr lang="en-US" b="1" dirty="0"/>
              <a:t>J575KK</a:t>
            </a:r>
            <a:endParaRPr lang="en-US" dirty="0" smtClean="0"/>
          </a:p>
          <a:p>
            <a:r>
              <a:rPr lang="en-US" dirty="0" smtClean="0"/>
              <a:t>Sophomores</a:t>
            </a:r>
            <a:r>
              <a:rPr lang="en-US" dirty="0"/>
              <a:t>: </a:t>
            </a:r>
            <a:r>
              <a:rPr lang="en-US" b="1" dirty="0"/>
              <a:t>R858QY</a:t>
            </a:r>
            <a:endParaRPr lang="en-US" dirty="0" smtClean="0"/>
          </a:p>
          <a:p>
            <a:r>
              <a:rPr lang="en-US" dirty="0" smtClean="0"/>
              <a:t>First </a:t>
            </a:r>
            <a:r>
              <a:rPr lang="en-US" dirty="0"/>
              <a:t>hour: </a:t>
            </a:r>
            <a:r>
              <a:rPr lang="en-US" b="1" dirty="0"/>
              <a:t>ZPDP4R</a:t>
            </a:r>
            <a:endParaRPr lang="en-US" b="1" dirty="0" smtClean="0"/>
          </a:p>
          <a:p>
            <a:r>
              <a:rPr lang="en-US" dirty="0" smtClean="0"/>
              <a:t>Second hour: </a:t>
            </a:r>
            <a:r>
              <a:rPr lang="en-US" b="1" dirty="0" smtClean="0"/>
              <a:t>7GDG7K</a:t>
            </a:r>
            <a:endParaRPr lang="en-US" dirty="0"/>
          </a:p>
          <a:p>
            <a:r>
              <a:rPr lang="en-US" dirty="0"/>
              <a:t>Sixth hour</a:t>
            </a:r>
            <a:r>
              <a:rPr lang="en-US" dirty="0" smtClean="0"/>
              <a:t>: </a:t>
            </a:r>
            <a:r>
              <a:rPr lang="en-US" b="1" dirty="0"/>
              <a:t>BM6MP4</a:t>
            </a:r>
            <a:endParaRPr lang="en-US" dirty="0" smtClean="0"/>
          </a:p>
          <a:p>
            <a:endParaRPr lang="en-US" dirty="0"/>
          </a:p>
          <a:p>
            <a:r>
              <a:rPr lang="en-US" sz="5100" b="1" dirty="0">
                <a:latin typeface="Vladimir Script" panose="03050402040407070305" pitchFamily="66" charset="0"/>
              </a:rPr>
              <a:t>Writing # </a:t>
            </a:r>
            <a:r>
              <a:rPr lang="en-US" sz="5100" b="1" dirty="0" smtClean="0">
                <a:latin typeface="Vladimir Script" panose="03050402040407070305" pitchFamily="66" charset="0"/>
              </a:rPr>
              <a:t>45: Reflections with my caretaker</a:t>
            </a:r>
          </a:p>
          <a:p>
            <a:pPr marL="457200" lvl="1" indent="0">
              <a:buNone/>
            </a:pPr>
            <a:r>
              <a:rPr lang="en-US" sz="2500" b="1" dirty="0" smtClean="0">
                <a:latin typeface="Adobe Garamond Pro Bold" panose="02020702060506020403" pitchFamily="18" charset="0"/>
              </a:rPr>
              <a:t>				For Friday, October 6, continue on to the next slide</a:t>
            </a:r>
            <a:endParaRPr lang="en-US" sz="2500" b="1" dirty="0">
              <a:latin typeface="Adobe Garamond Pro Bold" panose="020207020605060204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77729965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tx2">
                    <a:lumMod val="75000"/>
                  </a:schemeClr>
                </a:solidFill>
                <a:latin typeface="Britannic Bold" panose="020B0903060703020204" pitchFamily="34" charset="0"/>
              </a:rPr>
              <a:t>Bridge of American Dreams Café </a:t>
            </a:r>
            <a:endParaRPr lang="en-US"/>
          </a:p>
        </p:txBody>
      </p:sp>
      <p:sp>
        <p:nvSpPr>
          <p:cNvPr id="3" name="Content Placeholder 2"/>
          <p:cNvSpPr>
            <a:spLocks noGrp="1"/>
          </p:cNvSpPr>
          <p:nvPr>
            <p:ph idx="1"/>
          </p:nvPr>
        </p:nvSpPr>
        <p:spPr/>
        <p:txBody>
          <a:bodyPr>
            <a:normAutofit lnSpcReduction="10000"/>
          </a:bodyPr>
          <a:lstStyle/>
          <a:p>
            <a:r>
              <a:rPr lang="en-US" dirty="0" smtClean="0"/>
              <a:t>Note: By caretaker we do not mean in the legal sense.  We mean by caretaker the one you would take your writing to and say, “Look, here is what I did in class.” This could be that kindly relative who loves </a:t>
            </a:r>
            <a:r>
              <a:rPr lang="en-US" dirty="0" err="1" smtClean="0"/>
              <a:t>ya</a:t>
            </a:r>
            <a:r>
              <a:rPr lang="en-US" dirty="0" smtClean="0"/>
              <a:t> when others won’t. Sharing our writing is a vulnerable thing to do.</a:t>
            </a:r>
          </a:p>
          <a:p>
            <a:r>
              <a:rPr lang="en-US" dirty="0" smtClean="0"/>
              <a:t>So writing prompt # 45 entails a photograph: a photo of you with your folder open in front of this trusted friend</a:t>
            </a:r>
            <a:r>
              <a:rPr lang="en-US" dirty="0"/>
              <a:t> </a:t>
            </a:r>
            <a:r>
              <a:rPr lang="en-US" dirty="0" smtClean="0"/>
              <a:t>with your one-page description of how your time went while the two of you discussed your grade and your folder’s contents. </a:t>
            </a:r>
            <a:endParaRPr lang="en-US" dirty="0"/>
          </a:p>
          <a:p>
            <a:pPr marL="228600" lvl="1">
              <a:spcBef>
                <a:spcPts val="1000"/>
              </a:spcBef>
            </a:pPr>
            <a:r>
              <a:rPr lang="en-US" dirty="0" smtClean="0"/>
              <a:t>Preferably this friend be your caretaker; however, that relationship is often difficult.</a:t>
            </a:r>
            <a:r>
              <a:rPr lang="en-US" sz="2500" b="1" dirty="0">
                <a:latin typeface="Adobe Garamond Pro Bold" panose="02020702060506020403" pitchFamily="18" charset="0"/>
              </a:rPr>
              <a:t> </a:t>
            </a:r>
            <a:endParaRPr lang="en-US" sz="2500" b="1" dirty="0" smtClean="0">
              <a:latin typeface="Adobe Garamond Pro Bold" panose="02020702060506020403" pitchFamily="18" charset="0"/>
            </a:endParaRPr>
          </a:p>
          <a:p>
            <a:pPr marL="1143000" lvl="3">
              <a:spcBef>
                <a:spcPts val="1000"/>
              </a:spcBef>
            </a:pPr>
            <a:r>
              <a:rPr lang="en-US" sz="1900" b="1" dirty="0" smtClean="0">
                <a:latin typeface="Adobe Garamond Pro Bold" panose="02020702060506020403" pitchFamily="18" charset="0"/>
              </a:rPr>
              <a:t>                                                            For </a:t>
            </a:r>
            <a:r>
              <a:rPr lang="en-US" sz="1900" b="1" dirty="0">
                <a:latin typeface="Adobe Garamond Pro Bold" panose="02020702060506020403" pitchFamily="18" charset="0"/>
              </a:rPr>
              <a:t>Friday, October 6, continue on to the next slide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330743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4:  </a:t>
            </a:r>
            <a:r>
              <a:rPr lang="en-US" sz="4000" b="1" dirty="0">
                <a:latin typeface="Vladimir Script" panose="03050402040407070305" pitchFamily="66" charset="0"/>
              </a:rPr>
              <a:t>full-page on writing on "Reflections on the Week" and/or "Considering My Social Networks and Opportunities." </a:t>
            </a:r>
            <a:endParaRPr lang="en-US" sz="4000" b="1" dirty="0" smtClean="0">
              <a:latin typeface="Vladimir Script" panose="03050402040407070305" pitchFamily="66" charset="0"/>
            </a:endParaRPr>
          </a:p>
          <a:p>
            <a:endParaRPr lang="en-US" sz="4000" b="1" dirty="0" smtClean="0">
              <a:latin typeface="Vladimir Script" panose="03050402040407070305" pitchFamily="66" charset="0"/>
            </a:endParaRPr>
          </a:p>
          <a:p>
            <a:r>
              <a:rPr lang="en-US" sz="4000" b="1" dirty="0">
                <a:latin typeface="Bauhaus 93" panose="04030905020B02020C02" pitchFamily="82" charset="0"/>
              </a:rPr>
              <a:t>Please </a:t>
            </a:r>
            <a:r>
              <a:rPr lang="en-US" sz="4000" b="1" dirty="0" smtClean="0">
                <a:latin typeface="Bauhaus 93" panose="04030905020B02020C02" pitchFamily="82" charset="0"/>
              </a:rPr>
              <a:t>note</a:t>
            </a:r>
            <a:r>
              <a:rPr lang="en-US" sz="4000" b="1" dirty="0" smtClean="0">
                <a:latin typeface="Vladimir Script" panose="03050402040407070305" pitchFamily="66" charset="0"/>
              </a:rPr>
              <a:t>: </a:t>
            </a:r>
            <a:r>
              <a:rPr lang="en-US" sz="4000" b="1" dirty="0" smtClean="0">
                <a:latin typeface="+mj-lt"/>
              </a:rPr>
              <a:t>This prompt is no longer available. See the proprietor should you require a replacement prompt.</a:t>
            </a:r>
            <a:endParaRPr lang="en-US" sz="4000" b="1"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73153"/>
            <a:ext cx="492358" cy="1106424"/>
          </a:xfrm>
          <a:prstGeom prst="rect">
            <a:avLst/>
          </a:prstGeom>
          <a:effectLst>
            <a:softEdge rad="12700"/>
          </a:effectLst>
          <a:scene3d>
            <a:camera prst="isometricLeftDown"/>
            <a:lightRig rig="threePt" dir="t"/>
          </a:scene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6354287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r>
              <a:rPr lang="en-US" dirty="0" smtClean="0"/>
              <a:t>So please use today’s time wisely to craft a page or two of sincere writing.  Letters are going home now and over the weekend explaining our writings and your efforts in the course.  This is very simple to understand:</a:t>
            </a:r>
          </a:p>
          <a:p>
            <a:r>
              <a:rPr lang="en-US" dirty="0" smtClean="0"/>
              <a:t>Somebody whose opinion of you matters to you asks, </a:t>
            </a:r>
            <a:br>
              <a:rPr lang="en-US" dirty="0" smtClean="0"/>
            </a:br>
            <a:r>
              <a:rPr lang="en-US" dirty="0" smtClean="0"/>
              <a:t>“Your teacher says you were supposed to have written 44 pages by now, and you have written six. What are you doing in the classroom?”</a:t>
            </a:r>
          </a:p>
          <a:p>
            <a:endParaRPr lang="en-US" dirty="0"/>
          </a:p>
          <a:p>
            <a:r>
              <a:rPr lang="en-US" dirty="0" smtClean="0"/>
              <a:t>Let your answer be part of Writing Prompt # 45.</a:t>
            </a:r>
          </a:p>
          <a:p>
            <a:pPr marL="228600" lvl="1">
              <a:spcBef>
                <a:spcPts val="1000"/>
              </a:spcBef>
            </a:pPr>
            <a:r>
              <a:rPr lang="en-US" sz="2000" b="1" dirty="0" smtClean="0">
                <a:latin typeface="Adobe Garamond Pro Bold" panose="02020702060506020403" pitchFamily="18" charset="0"/>
              </a:rPr>
              <a:t>                                                                  For </a:t>
            </a:r>
            <a:r>
              <a:rPr lang="en-US" sz="2000" b="1" dirty="0">
                <a:latin typeface="Adobe Garamond Pro Bold" panose="02020702060506020403" pitchFamily="18" charset="0"/>
              </a:rPr>
              <a:t>Friday, October 6, continue on to the next slide</a:t>
            </a:r>
          </a:p>
          <a:p>
            <a:pPr marL="457200" lvl="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6671967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also, for those of you following along, I know there are a few, you send me signals from out there. </a:t>
            </a:r>
          </a:p>
          <a:p>
            <a:r>
              <a:rPr lang="en-US" dirty="0" smtClean="0"/>
              <a:t>To you I say this, (and to you this most likely does not apply),</a:t>
            </a:r>
          </a:p>
          <a:p>
            <a:r>
              <a:rPr lang="en-US" dirty="0" smtClean="0"/>
              <a:t>The Board of Directors of The Bridge of American Dreams Café has sent word that the opportunity to craft one’s dreams are not being taken full advantage of.  Quite a bit of horse play, mind you.  And it is telling. There are many students who have written so few papers as to be even passing this course.  That is not the purpose of the café.</a:t>
            </a:r>
          </a:p>
          <a:p>
            <a:pPr marL="228600" lvl="1">
              <a:spcBef>
                <a:spcPts val="1000"/>
              </a:spcBef>
            </a:pPr>
            <a:r>
              <a:rPr lang="en-US" sz="2000" b="1" dirty="0" smtClean="0">
                <a:latin typeface="Adobe Garamond Pro Bold" panose="02020702060506020403" pitchFamily="18" charset="0"/>
              </a:rPr>
              <a:t>                                                                     For </a:t>
            </a:r>
            <a:r>
              <a:rPr lang="en-US" sz="2000" b="1" dirty="0">
                <a:latin typeface="Adobe Garamond Pro Bold" panose="02020702060506020403" pitchFamily="18" charset="0"/>
              </a:rPr>
              <a:t>Friday, October 6, continue on to the next slide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8300298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Thus the proprietor has been notified to take stock of his customer base.</a:t>
            </a:r>
          </a:p>
          <a:p>
            <a:endParaRPr lang="en-US" dirty="0"/>
          </a:p>
          <a:p>
            <a:pPr marL="0" indent="0">
              <a:buNone/>
            </a:pPr>
            <a:r>
              <a:rPr lang="en-US" dirty="0" smtClean="0"/>
              <a:t>                                                      </a:t>
            </a:r>
            <a:r>
              <a:rPr lang="en-US" b="1" dirty="0" smtClean="0"/>
              <a:t>an anecdote</a:t>
            </a:r>
          </a:p>
          <a:p>
            <a:r>
              <a:rPr lang="en-US" dirty="0" smtClean="0"/>
              <a:t>That café in Oak Park, </a:t>
            </a:r>
            <a:r>
              <a:rPr lang="en-US" dirty="0" err="1" smtClean="0"/>
              <a:t>DesCartes</a:t>
            </a:r>
            <a:r>
              <a:rPr lang="en-US" dirty="0" smtClean="0"/>
              <a:t>, close to the Lake Theater, cute little place, small, charming, love the philosophical theme, then teens with skateboards and homeless guys. No lady of respectable quality would dare enter.</a:t>
            </a:r>
          </a:p>
          <a:p>
            <a:r>
              <a:rPr lang="en-US" dirty="0" smtClean="0"/>
              <a:t>So they shut the place down and redid the entire café, nothing big, just hey, we’re changing directions. It was probably the hiatus that did it. The teens and homeless moved on and whatever, now nice ladies can be seen drinking tea inside the café window. </a:t>
            </a:r>
          </a:p>
          <a:p>
            <a:pPr marL="228600" lvl="1">
              <a:spcBef>
                <a:spcPts val="1000"/>
              </a:spcBef>
            </a:pPr>
            <a:r>
              <a:rPr lang="en-US" dirty="0" smtClean="0"/>
              <a:t>We need a reboot.</a:t>
            </a:r>
            <a:r>
              <a:rPr lang="en-US" sz="2500" b="1" dirty="0">
                <a:latin typeface="Adobe Garamond Pro Bold" panose="02020702060506020403" pitchFamily="18" charset="0"/>
              </a:rPr>
              <a:t> </a:t>
            </a:r>
            <a:endParaRPr lang="en-US" sz="2500" b="1" dirty="0" smtClean="0">
              <a:latin typeface="Adobe Garamond Pro Bold" panose="02020702060506020403" pitchFamily="18" charset="0"/>
            </a:endParaRPr>
          </a:p>
          <a:p>
            <a:pPr marL="228600" lvl="1">
              <a:spcBef>
                <a:spcPts val="1000"/>
              </a:spcBef>
            </a:pPr>
            <a:r>
              <a:rPr lang="en-US" sz="2500" b="1" dirty="0">
                <a:latin typeface="Adobe Garamond Pro Bold" panose="02020702060506020403" pitchFamily="18" charset="0"/>
              </a:rPr>
              <a:t> </a:t>
            </a:r>
            <a:r>
              <a:rPr lang="en-US" sz="2500" b="1" dirty="0" smtClean="0">
                <a:latin typeface="Adobe Garamond Pro Bold" panose="02020702060506020403" pitchFamily="18" charset="0"/>
              </a:rPr>
              <a:t>                                                               </a:t>
            </a:r>
            <a:r>
              <a:rPr lang="en-US" sz="2000" b="1" dirty="0" smtClean="0">
                <a:latin typeface="Adobe Garamond Pro Bold" panose="02020702060506020403" pitchFamily="18" charset="0"/>
              </a:rPr>
              <a:t>For </a:t>
            </a:r>
            <a:r>
              <a:rPr lang="en-US" sz="2000" b="1" dirty="0">
                <a:latin typeface="Adobe Garamond Pro Bold" panose="02020702060506020403" pitchFamily="18" charset="0"/>
              </a:rPr>
              <a:t>Friday, October 6, continue on to the next slide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9605223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34769"/>
            <a:ext cx="10515600" cy="4351338"/>
          </a:xfrm>
        </p:spPr>
        <p:txBody>
          <a:bodyPr>
            <a:normAutofit fontScale="92500" lnSpcReduction="20000"/>
          </a:bodyPr>
          <a:lstStyle/>
          <a:p>
            <a:r>
              <a:rPr lang="en-US" dirty="0" smtClean="0"/>
              <a:t>We are going to need several days of focused work to catch up on our writing.  Therefore, beginning Tuesday, we will ask the respect one would show in the library.</a:t>
            </a:r>
          </a:p>
          <a:p>
            <a:endParaRPr lang="en-US" dirty="0" smtClean="0"/>
          </a:p>
          <a:p>
            <a:r>
              <a:rPr lang="en-US" b="1" dirty="0">
                <a:latin typeface="Vladimir Script" panose="03050402040407070305" pitchFamily="66" charset="0"/>
              </a:rPr>
              <a:t>Extra Opportunity Writing Prompt: </a:t>
            </a:r>
            <a:r>
              <a:rPr lang="en-US" b="1" dirty="0" smtClean="0">
                <a:latin typeface="Vladimir Script" panose="03050402040407070305" pitchFamily="66" charset="0"/>
              </a:rPr>
              <a:t>IV</a:t>
            </a:r>
            <a:endParaRPr lang="en-US" dirty="0"/>
          </a:p>
          <a:p>
            <a:r>
              <a:rPr lang="en-US" dirty="0" smtClean="0"/>
              <a:t>What do we do with students who will not stay quiet? </a:t>
            </a:r>
          </a:p>
          <a:p>
            <a:pPr marL="228600" lvl="1">
              <a:spcBef>
                <a:spcPts val="1000"/>
              </a:spcBef>
            </a:pPr>
            <a:r>
              <a:rPr lang="en-US" dirty="0" smtClean="0"/>
              <a:t>Write a sincere page on how you think these students who disrupt the class and play games and make noise and eat food and leave a mess and come and go as they please and not do their work and make it harder for the rest of us to study and enjoy our own time and space, how should such students be managed?  If you send a photo of your completed hand-written page on this topic to the proprietor by midnight tonight, this will be considered two separate pages. </a:t>
            </a:r>
            <a:r>
              <a:rPr lang="en-US" dirty="0" smtClean="0">
                <a:hlinkClick r:id="rId2"/>
              </a:rPr>
              <a:t>jcollins@jsmorton.org</a:t>
            </a:r>
            <a:endParaRPr lang="en-US" dirty="0" smtClean="0"/>
          </a:p>
          <a:p>
            <a:pPr marL="228600" lvl="1">
              <a:spcBef>
                <a:spcPts val="1000"/>
              </a:spcBef>
            </a:pPr>
            <a:r>
              <a:rPr lang="en-US" sz="2200" b="1" dirty="0" smtClean="0">
                <a:latin typeface="Adobe Garamond Pro Bold" panose="02020702060506020403" pitchFamily="18" charset="0"/>
              </a:rPr>
              <a:t>                                                              For </a:t>
            </a:r>
            <a:r>
              <a:rPr lang="en-US" sz="2200" b="1" dirty="0">
                <a:latin typeface="Adobe Garamond Pro Bold" panose="02020702060506020403" pitchFamily="18" charset="0"/>
              </a:rPr>
              <a:t>Friday, October 6, continue on to the next slide</a:t>
            </a:r>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6846708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dirty="0" smtClean="0"/>
              <a:t>This series is entitled,</a:t>
            </a:r>
          </a:p>
          <a:p>
            <a:pPr marL="0" indent="0">
              <a:buNone/>
            </a:pPr>
            <a:r>
              <a:rPr lang="en-US" dirty="0" smtClean="0"/>
              <a:t>A Student Told Me This Is What She Does</a:t>
            </a:r>
          </a:p>
          <a:p>
            <a:pPr marL="0" indent="0">
              <a:buNone/>
            </a:pPr>
            <a:r>
              <a:rPr lang="en-US" dirty="0" smtClean="0"/>
              <a:t>She bring a few extra sheets of paper home to leave by her desk always at the ready should an idea strike. Remember, if you write off-topic without a prior conference with the proprietor, the page will not be accepted.  However, don’t lose it, if it is sincere, there may be a place for this page further down the line.</a:t>
            </a:r>
          </a:p>
          <a:p>
            <a:pPr marL="0" indent="0">
              <a:buNone/>
            </a:pPr>
            <a:r>
              <a:rPr lang="en-US" dirty="0" smtClean="0"/>
              <a:t>You have an idea that’s busting to be heard, grab a sheet and let </a:t>
            </a:r>
            <a:r>
              <a:rPr lang="en-US" dirty="0" err="1" smtClean="0"/>
              <a:t>er</a:t>
            </a:r>
            <a:r>
              <a:rPr lang="en-US" dirty="0" smtClean="0"/>
              <a:t> rip.</a:t>
            </a:r>
          </a:p>
          <a:p>
            <a:pPr marL="0" indent="0">
              <a:buNone/>
            </a:pPr>
            <a:r>
              <a:rPr lang="en-US" dirty="0" smtClean="0"/>
              <a:t>We’ll negotiate later.</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9691581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34769"/>
            <a:ext cx="10515600" cy="4351338"/>
          </a:xfrm>
        </p:spPr>
        <p:txBody>
          <a:bodyPr>
            <a:normAutofit fontScale="70000" lnSpcReduction="2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Tuesday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October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10, 2017</a:t>
            </a:r>
            <a:endParaRPr lang="en-US" dirty="0"/>
          </a:p>
          <a:p>
            <a:r>
              <a:rPr lang="en-US" dirty="0" smtClean="0"/>
              <a:t>Grammar </a:t>
            </a:r>
            <a:r>
              <a:rPr lang="sv-SE" dirty="0" smtClean="0"/>
              <a:t>Pt </a:t>
            </a:r>
            <a:r>
              <a:rPr lang="sv-SE" dirty="0"/>
              <a:t>2 </a:t>
            </a:r>
            <a:r>
              <a:rPr lang="sv-SE" dirty="0" smtClean="0"/>
              <a:t>41 </a:t>
            </a:r>
            <a:r>
              <a:rPr lang="sv-SE" dirty="0"/>
              <a:t>- </a:t>
            </a:r>
            <a:r>
              <a:rPr lang="sv-SE" dirty="0" smtClean="0"/>
              <a:t>50</a:t>
            </a:r>
            <a:endParaRPr lang="sv-SE" dirty="0"/>
          </a:p>
          <a:p>
            <a:endParaRPr lang="en-US" dirty="0" smtClean="0"/>
          </a:p>
          <a:p>
            <a:r>
              <a:rPr lang="en-US" dirty="0" smtClean="0"/>
              <a:t>Seniors</a:t>
            </a:r>
            <a:r>
              <a:rPr lang="en-US" dirty="0"/>
              <a:t>: </a:t>
            </a:r>
            <a:r>
              <a:rPr lang="en-US" b="1" dirty="0"/>
              <a:t>YYKYQ8</a:t>
            </a:r>
            <a:endParaRPr lang="en-US" dirty="0"/>
          </a:p>
          <a:p>
            <a:r>
              <a:rPr lang="en-US" dirty="0"/>
              <a:t>Sophomores: </a:t>
            </a:r>
            <a:r>
              <a:rPr lang="en-US" b="1" dirty="0"/>
              <a:t>KP5PKG</a:t>
            </a:r>
            <a:endParaRPr lang="en-US" dirty="0"/>
          </a:p>
          <a:p>
            <a:r>
              <a:rPr lang="en-US" dirty="0"/>
              <a:t>First hour: </a:t>
            </a:r>
            <a:r>
              <a:rPr lang="en-US" b="1" dirty="0"/>
              <a:t>X8L8DK</a:t>
            </a:r>
            <a:endParaRPr lang="en-US" dirty="0"/>
          </a:p>
          <a:p>
            <a:r>
              <a:rPr lang="en-US" dirty="0"/>
              <a:t>Second hour: </a:t>
            </a:r>
            <a:r>
              <a:rPr lang="en-US" b="1" dirty="0"/>
              <a:t>LMYMWK</a:t>
            </a:r>
            <a:endParaRPr lang="en-US" dirty="0"/>
          </a:p>
          <a:p>
            <a:r>
              <a:rPr lang="en-US" dirty="0"/>
              <a:t>Sixth </a:t>
            </a:r>
            <a:r>
              <a:rPr lang="en-US" dirty="0" smtClean="0"/>
              <a:t>hour: </a:t>
            </a:r>
            <a:r>
              <a:rPr lang="en-US" b="1" dirty="0"/>
              <a:t>GMKM6K</a:t>
            </a:r>
            <a:endParaRPr lang="en-US" dirty="0" smtClean="0"/>
          </a:p>
          <a:p>
            <a:r>
              <a:rPr lang="en-US" b="1" dirty="0" smtClean="0">
                <a:latin typeface="Vladimir Script" panose="03050402040407070305" pitchFamily="66" charset="0"/>
              </a:rPr>
              <a:t>Writing </a:t>
            </a:r>
            <a:r>
              <a:rPr lang="en-US" b="1" dirty="0">
                <a:latin typeface="Vladimir Script" panose="03050402040407070305" pitchFamily="66" charset="0"/>
              </a:rPr>
              <a:t># </a:t>
            </a:r>
            <a:r>
              <a:rPr lang="en-US" b="1" dirty="0" smtClean="0">
                <a:latin typeface="Vladimir Script" panose="03050402040407070305" pitchFamily="66" charset="0"/>
              </a:rPr>
              <a:t>46:  </a:t>
            </a:r>
            <a:r>
              <a:rPr lang="en-US" b="1" dirty="0" smtClean="0">
                <a:latin typeface="Times New Roman" panose="02020603050405020304" pitchFamily="18" charset="0"/>
                <a:cs typeface="Times New Roman" panose="02020603050405020304" pitchFamily="18" charset="0"/>
              </a:rPr>
              <a:t>The weekend</a:t>
            </a:r>
          </a:p>
          <a:p>
            <a:r>
              <a:rPr lang="en-US" b="1" dirty="0" smtClean="0">
                <a:latin typeface="Vladimir Script" panose="03050402040407070305" pitchFamily="66" charset="0"/>
              </a:rPr>
              <a:t>Writing </a:t>
            </a:r>
            <a:r>
              <a:rPr lang="en-US" b="1" dirty="0">
                <a:latin typeface="Vladimir Script" panose="03050402040407070305" pitchFamily="66" charset="0"/>
              </a:rPr>
              <a:t># </a:t>
            </a:r>
            <a:r>
              <a:rPr lang="en-US" b="1" dirty="0" smtClean="0">
                <a:latin typeface="Vladimir Script" panose="03050402040407070305" pitchFamily="66" charset="0"/>
              </a:rPr>
              <a:t>47:   </a:t>
            </a:r>
            <a:r>
              <a:rPr lang="en-US" b="1" dirty="0" smtClean="0">
                <a:latin typeface="Times New Roman" panose="02020603050405020304" pitchFamily="18" charset="0"/>
                <a:cs typeface="Times New Roman" panose="02020603050405020304" pitchFamily="18" charset="0"/>
              </a:rPr>
              <a:t>Please read the following article and respond with an explanation, analysis, ad reflection.</a:t>
            </a:r>
          </a:p>
          <a:p>
            <a:r>
              <a:rPr lang="en-US" b="1" u="sng">
                <a:latin typeface="Times New Roman" panose="02020603050405020304" pitchFamily="18" charset="0"/>
                <a:cs typeface="Times New Roman" panose="02020603050405020304" pitchFamily="18" charset="0"/>
              </a:rPr>
              <a:t>https://www.nytimes.com/2017/10/10/opinion/the-art-of-thinking-well.html?ref=todayspaper</a:t>
            </a:r>
            <a:endParaRPr lang="en-US" b="1" u="sng" dirty="0">
              <a:latin typeface="Times New Roman" panose="02020603050405020304" pitchFamily="18" charset="0"/>
              <a:cs typeface="Times New Roman" panose="02020603050405020304" pitchFamily="18" charset="0"/>
            </a:endParaRPr>
          </a:p>
          <a:p>
            <a:endParaRPr lang="en-US" b="1" u="sng" dirty="0">
              <a:latin typeface="Vladimir Script" panose="03050402040407070305" pitchFamily="66" charset="0"/>
            </a:endParaRPr>
          </a:p>
          <a:p>
            <a:endParaRPr lang="en-US" dirty="0" smtClean="0"/>
          </a:p>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82328418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85000" lnSpcReduction="2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Wednesday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October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11, </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2017</a:t>
            </a:r>
          </a:p>
          <a:p>
            <a:endParaRPr lang="en-US" dirty="0"/>
          </a:p>
          <a:p>
            <a:r>
              <a:rPr lang="sv-SE" dirty="0" smtClean="0"/>
              <a:t>Grammar </a:t>
            </a:r>
            <a:r>
              <a:rPr lang="sv-SE" dirty="0"/>
              <a:t>Pt 2 </a:t>
            </a:r>
            <a:r>
              <a:rPr lang="sv-SE" dirty="0" smtClean="0"/>
              <a:t>51 </a:t>
            </a:r>
            <a:r>
              <a:rPr lang="sv-SE" dirty="0"/>
              <a:t>- </a:t>
            </a:r>
            <a:r>
              <a:rPr lang="sv-SE" dirty="0" smtClean="0"/>
              <a:t>60</a:t>
            </a:r>
            <a:endParaRPr lang="sv-SE" dirty="0"/>
          </a:p>
          <a:p>
            <a:r>
              <a:rPr lang="en-US" dirty="0" smtClean="0"/>
              <a:t>Seniors</a:t>
            </a:r>
            <a:r>
              <a:rPr lang="en-US" dirty="0"/>
              <a:t>: </a:t>
            </a:r>
            <a:r>
              <a:rPr lang="en-US" b="1" dirty="0"/>
              <a:t>PM6MKR</a:t>
            </a:r>
            <a:endParaRPr lang="en-US" dirty="0"/>
          </a:p>
          <a:p>
            <a:r>
              <a:rPr lang="en-US" dirty="0"/>
              <a:t>Sophomores: </a:t>
            </a:r>
            <a:r>
              <a:rPr lang="en-US" b="1" dirty="0"/>
              <a:t>YYKYM8</a:t>
            </a:r>
            <a:endParaRPr lang="en-US" dirty="0"/>
          </a:p>
          <a:p>
            <a:r>
              <a:rPr lang="en-US" dirty="0"/>
              <a:t>First hour: </a:t>
            </a:r>
            <a:r>
              <a:rPr lang="en-US" b="1" dirty="0"/>
              <a:t>KP5PRG</a:t>
            </a:r>
            <a:endParaRPr lang="en-US" dirty="0"/>
          </a:p>
          <a:p>
            <a:r>
              <a:rPr lang="en-US" dirty="0"/>
              <a:t>Second hour: </a:t>
            </a:r>
            <a:r>
              <a:rPr lang="en-US" b="1" dirty="0"/>
              <a:t>5XYX8Q</a:t>
            </a:r>
            <a:endParaRPr lang="en-US" dirty="0"/>
          </a:p>
          <a:p>
            <a:r>
              <a:rPr lang="en-US" dirty="0"/>
              <a:t>Sixth hour</a:t>
            </a:r>
            <a:r>
              <a:rPr lang="en-US" dirty="0" smtClean="0"/>
              <a:t>: </a:t>
            </a:r>
            <a:r>
              <a:rPr lang="en-US" b="1" dirty="0" smtClean="0"/>
              <a:t>X8L8GK</a:t>
            </a:r>
          </a:p>
          <a:p>
            <a:r>
              <a:rPr lang="en-US" b="1" dirty="0" smtClean="0"/>
              <a:t>See the next slide to determine what classroom you are in</a:t>
            </a:r>
            <a:endParaRPr lang="en-US" dirty="0" smtClean="0"/>
          </a:p>
          <a:p>
            <a:r>
              <a:rPr lang="en-US" b="1" dirty="0">
                <a:latin typeface="Vladimir Script" panose="03050402040407070305" pitchFamily="66" charset="0"/>
              </a:rPr>
              <a:t>Writing # </a:t>
            </a:r>
            <a:r>
              <a:rPr lang="en-US" b="1" dirty="0" smtClean="0">
                <a:latin typeface="Vladimir Script" panose="03050402040407070305" pitchFamily="66" charset="0"/>
              </a:rPr>
              <a:t>48: </a:t>
            </a:r>
            <a:r>
              <a:rPr lang="en-US" b="1" dirty="0" smtClean="0">
                <a:latin typeface="Times New Roman" panose="02020603050405020304" pitchFamily="18" charset="0"/>
                <a:cs typeface="Times New Roman" panose="02020603050405020304" pitchFamily="18" charset="0"/>
              </a:rPr>
              <a:t>Today was the PSAT test or you were off exploring colleges. Let’s write about that! </a:t>
            </a:r>
            <a:endParaRPr lang="en-US" b="1" u="sng" dirty="0">
              <a:latin typeface="Times New Roman" panose="02020603050405020304" pitchFamily="18" charset="0"/>
              <a:cs typeface="Times New Roman" panose="02020603050405020304" pitchFamily="18" charset="0"/>
            </a:endParaRP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1144995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r>
              <a:rPr lang="en-US" sz="3600" b="1" dirty="0">
                <a:latin typeface="Vladimir Script" panose="03050402040407070305" pitchFamily="66" charset="0"/>
              </a:rPr>
              <a:t>Writing # 48: </a:t>
            </a:r>
            <a:r>
              <a:rPr lang="en-US" b="1" dirty="0">
                <a:latin typeface="Times New Roman" panose="02020603050405020304" pitchFamily="18" charset="0"/>
                <a:cs typeface="Times New Roman" panose="02020603050405020304" pitchFamily="18" charset="0"/>
              </a:rPr>
              <a:t>Today was the PSAT test or you were off exploring colleges. Let’s write about that! </a:t>
            </a:r>
            <a:r>
              <a:rPr lang="en-US" b="1" dirty="0" smtClean="0">
                <a:latin typeface="Times New Roman" panose="02020603050405020304" pitchFamily="18" charset="0"/>
                <a:cs typeface="Times New Roman" panose="02020603050405020304" pitchFamily="18" charset="0"/>
              </a:rPr>
              <a:t> </a:t>
            </a:r>
          </a:p>
          <a:p>
            <a:endParaRPr lang="en-US" b="1" u="sng"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Re: the test: What areas of the test did you find most troublesome?  What areas did you enjoy working on? Are these subjects you typically enjoy or dislike? Please expand.</a:t>
            </a:r>
          </a:p>
          <a:p>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Re college: Did you look at a college yesterday, (even online?) What are your preferences, or if unknown, as of today what are your plans after high school?  Have you completed your FAFSA yet? What’s your plan on that?</a:t>
            </a:r>
            <a:endParaRPr lang="en-US" b="1" dirty="0">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73988897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2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Thursday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October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12, </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smtClean="0"/>
              <a:t>Grammar Unit Two 61 - 70</a:t>
            </a:r>
            <a:endParaRPr lang="en-US" dirty="0"/>
          </a:p>
          <a:p>
            <a:r>
              <a:rPr lang="en-US" dirty="0" smtClean="0"/>
              <a:t>Grammar </a:t>
            </a:r>
            <a:r>
              <a:rPr lang="en-US" dirty="0"/>
              <a:t>Seniors: </a:t>
            </a:r>
            <a:r>
              <a:rPr lang="en-US" b="1" dirty="0"/>
              <a:t>BM6MD4</a:t>
            </a:r>
            <a:endParaRPr lang="en-US" dirty="0"/>
          </a:p>
          <a:p>
            <a:r>
              <a:rPr lang="en-US" dirty="0"/>
              <a:t>Sophomores: </a:t>
            </a:r>
            <a:r>
              <a:rPr lang="en-US" b="1" dirty="0"/>
              <a:t>V868XP</a:t>
            </a:r>
            <a:endParaRPr lang="en-US" dirty="0"/>
          </a:p>
          <a:p>
            <a:r>
              <a:rPr lang="en-US" dirty="0"/>
              <a:t>First hour: </a:t>
            </a:r>
            <a:r>
              <a:rPr lang="en-US" b="1" dirty="0"/>
              <a:t>DM6MXV</a:t>
            </a:r>
            <a:endParaRPr lang="en-US" dirty="0"/>
          </a:p>
          <a:p>
            <a:r>
              <a:rPr lang="en-US" dirty="0"/>
              <a:t>Second hour: </a:t>
            </a:r>
            <a:r>
              <a:rPr lang="en-US" b="1" dirty="0"/>
              <a:t>Q8K8L7</a:t>
            </a:r>
            <a:endParaRPr lang="en-US" dirty="0"/>
          </a:p>
          <a:p>
            <a:r>
              <a:rPr lang="en-US" dirty="0"/>
              <a:t>Sixth hour</a:t>
            </a:r>
            <a:r>
              <a:rPr lang="en-US" dirty="0" smtClean="0"/>
              <a:t>: </a:t>
            </a:r>
            <a:r>
              <a:rPr lang="en-US" b="1" dirty="0"/>
              <a:t>6L6LBK</a:t>
            </a:r>
            <a:endParaRPr lang="en-US" dirty="0" smtClean="0"/>
          </a:p>
          <a:p>
            <a:r>
              <a:rPr lang="en-US" sz="3600" b="1" dirty="0">
                <a:latin typeface="Vladimir Script" panose="03050402040407070305" pitchFamily="66" charset="0"/>
              </a:rPr>
              <a:t>Writing # </a:t>
            </a:r>
            <a:r>
              <a:rPr lang="en-US" sz="3600" b="1" dirty="0" smtClean="0">
                <a:latin typeface="Vladimir Script" panose="03050402040407070305" pitchFamily="66" charset="0"/>
              </a:rPr>
              <a:t>49: What is evil</a:t>
            </a:r>
            <a:r>
              <a:rPr lang="en-US" sz="3600" b="1" dirty="0">
                <a:latin typeface="Vladimir Script" panose="03050402040407070305" pitchFamily="66" charset="0"/>
              </a:rPr>
              <a:t>? </a:t>
            </a:r>
            <a:endParaRPr lang="en-US" sz="3600" b="1" dirty="0" smtClean="0">
              <a:latin typeface="Vladimir Script" panose="03050402040407070305" pitchFamily="66" charset="0"/>
            </a:endParaRPr>
          </a:p>
          <a:p>
            <a:r>
              <a:rPr lang="en-US" sz="3600" b="1" dirty="0" smtClean="0">
                <a:latin typeface="Times New Roman" panose="02020603050405020304" pitchFamily="18" charset="0"/>
                <a:cs typeface="Times New Roman" panose="02020603050405020304" pitchFamily="18" charset="0"/>
              </a:rPr>
              <a:t>http</a:t>
            </a:r>
            <a:r>
              <a:rPr lang="en-US" sz="3600" b="1" dirty="0">
                <a:latin typeface="Times New Roman" panose="02020603050405020304" pitchFamily="18" charset="0"/>
                <a:cs typeface="Times New Roman" panose="02020603050405020304" pitchFamily="18" charset="0"/>
              </a:rPr>
              <a:t>://www.cnn.com/2017/10/08/us/las-vegas-evil-debate/index.html</a:t>
            </a:r>
            <a:endParaRPr lang="en-US" sz="3600" b="1" u="sng" dirty="0">
              <a:latin typeface="Times New Roman" panose="02020603050405020304" pitchFamily="18" charset="0"/>
              <a:cs typeface="Times New Roman" panose="02020603050405020304" pitchFamily="18" charset="0"/>
            </a:endParaRP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5883007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53057"/>
            <a:ext cx="10515600" cy="4351338"/>
          </a:xfrm>
        </p:spPr>
        <p:txBody>
          <a:bodyPr>
            <a:normAutofit lnSpcReduction="1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Friday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October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13, </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smtClean="0"/>
              <a:t>Grammar 71 - 80</a:t>
            </a:r>
            <a:endParaRPr lang="en-US" dirty="0"/>
          </a:p>
          <a:p>
            <a:r>
              <a:rPr lang="en-US" dirty="0" smtClean="0"/>
              <a:t>Grammar </a:t>
            </a:r>
            <a:r>
              <a:rPr lang="en-US" dirty="0"/>
              <a:t>Seniors: </a:t>
            </a:r>
            <a:r>
              <a:rPr lang="en-US" b="1" dirty="0"/>
              <a:t>46W646</a:t>
            </a:r>
            <a:endParaRPr lang="en-US" dirty="0"/>
          </a:p>
          <a:p>
            <a:r>
              <a:rPr lang="en-US" dirty="0"/>
              <a:t>Sophomores: </a:t>
            </a:r>
            <a:r>
              <a:rPr lang="en-US" b="1" dirty="0"/>
              <a:t>8JPJQ5</a:t>
            </a:r>
            <a:endParaRPr lang="en-US" dirty="0"/>
          </a:p>
          <a:p>
            <a:r>
              <a:rPr lang="en-US" dirty="0"/>
              <a:t>First hour: </a:t>
            </a:r>
            <a:r>
              <a:rPr lang="en-US" b="1" dirty="0"/>
              <a:t>MM8M7Q</a:t>
            </a:r>
            <a:endParaRPr lang="en-US" dirty="0"/>
          </a:p>
          <a:p>
            <a:r>
              <a:rPr lang="en-US" dirty="0"/>
              <a:t>Second hour: </a:t>
            </a:r>
            <a:r>
              <a:rPr lang="en-US" b="1" dirty="0"/>
              <a:t>PM6MDR</a:t>
            </a:r>
            <a:endParaRPr lang="en-US" dirty="0"/>
          </a:p>
          <a:p>
            <a:r>
              <a:rPr lang="en-US" dirty="0"/>
              <a:t>Sixth hour</a:t>
            </a:r>
            <a:r>
              <a:rPr lang="en-US" dirty="0" smtClean="0"/>
              <a:t>: </a:t>
            </a:r>
            <a:r>
              <a:rPr lang="en-US" b="1" dirty="0"/>
              <a:t>YYKYL8</a:t>
            </a:r>
            <a:endParaRPr lang="en-US" dirty="0" smtClean="0"/>
          </a:p>
          <a:p>
            <a:r>
              <a:rPr lang="en-US" b="1" dirty="0" err="1" smtClean="0">
                <a:latin typeface="Century Gothic" panose="020B0502020202020204" pitchFamily="34" charset="0"/>
              </a:rPr>
              <a:t>Congratulatons</a:t>
            </a:r>
            <a:r>
              <a:rPr lang="en-US" b="1" dirty="0" smtClean="0">
                <a:latin typeface="Century Gothic" panose="020B0502020202020204" pitchFamily="34" charset="0"/>
              </a:rPr>
              <a:t>! You have reached the halfway mark, now you get to go to the other side of the mountain</a:t>
            </a:r>
            <a:endParaRPr lang="en-US" b="1" u="sng" dirty="0">
              <a:latin typeface="Century Gothic" panose="020B0502020202020204" pitchFamily="34" charset="0"/>
            </a:endParaRP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73153"/>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078794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pPr marL="1371600" lvl="3" indent="0" algn="ctr">
              <a:buNone/>
            </a:pPr>
            <a:r>
              <a:rPr lang="en-US" sz="4000" dirty="0" smtClean="0">
                <a:latin typeface="Copperplate Gothic Bold" panose="020E0705020206020404" pitchFamily="34" charset="0"/>
              </a:rPr>
              <a:t>Café Bulletin Board</a:t>
            </a:r>
          </a:p>
          <a:p>
            <a:endParaRPr lang="en-US" dirty="0"/>
          </a:p>
          <a:p>
            <a:r>
              <a:rPr lang="en-US" dirty="0" smtClean="0"/>
              <a:t>1</a:t>
            </a:r>
            <a:r>
              <a:rPr lang="en-US" dirty="0"/>
              <a:t>.</a:t>
            </a:r>
            <a:r>
              <a:rPr lang="en-US" dirty="0" smtClean="0"/>
              <a:t> the Who Am I paper </a:t>
            </a:r>
          </a:p>
          <a:p>
            <a:r>
              <a:rPr lang="en-US" dirty="0" smtClean="0"/>
              <a:t>2. What issues are important to me?</a:t>
            </a:r>
            <a:endParaRPr lang="en-US" dirty="0"/>
          </a:p>
          <a:p>
            <a:r>
              <a:rPr lang="en-US" dirty="0" smtClean="0"/>
              <a:t>3. Lennon Broomfield notes</a:t>
            </a:r>
          </a:p>
          <a:p>
            <a:r>
              <a:rPr lang="en-US" dirty="0" smtClean="0"/>
              <a:t>4. Reflections on the week/Social Networks</a:t>
            </a:r>
          </a:p>
          <a:p>
            <a:endParaRPr lang="en-US" dirty="0" smtClean="0"/>
          </a:p>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5:  My weekend</a:t>
            </a:r>
            <a:endParaRPr lang="en-US" sz="4000" b="1" dirty="0">
              <a:latin typeface="Vladimir Script" panose="03050402040407070305" pitchFamily="66" charset="0"/>
            </a:endParaRP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6651162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now you are halfway through, so we want to go back and see the progress we have made toward completing our projects. So….</a:t>
            </a:r>
          </a:p>
          <a:p>
            <a:r>
              <a:rPr lang="en-US" dirty="0" smtClean="0"/>
              <a:t>You will need four things:</a:t>
            </a:r>
            <a:br>
              <a:rPr lang="en-US" dirty="0" smtClean="0"/>
            </a:br>
            <a:r>
              <a:rPr lang="en-US" dirty="0" smtClean="0"/>
              <a:t>1. a piece of paper</a:t>
            </a:r>
          </a:p>
          <a:p>
            <a:r>
              <a:rPr lang="en-US" dirty="0" smtClean="0"/>
              <a:t>2. Your folder</a:t>
            </a:r>
          </a:p>
          <a:p>
            <a:r>
              <a:rPr lang="en-US" dirty="0" smtClean="0"/>
              <a:t>3. This PowerPoint</a:t>
            </a:r>
          </a:p>
          <a:p>
            <a:r>
              <a:rPr lang="en-US" dirty="0" smtClean="0"/>
              <a:t>4. A pencil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26477122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You will do four things.</a:t>
            </a:r>
          </a:p>
          <a:p>
            <a:r>
              <a:rPr lang="en-US" dirty="0" smtClean="0"/>
              <a:t>1</a:t>
            </a:r>
            <a:r>
              <a:rPr lang="en-US" dirty="0"/>
              <a:t>. On a sheet of paper, write down the numbers 1 through 50 as you are going to make a list of your writings</a:t>
            </a:r>
            <a:r>
              <a:rPr lang="en-US" dirty="0" smtClean="0"/>
              <a:t>.</a:t>
            </a:r>
          </a:p>
          <a:p>
            <a:r>
              <a:rPr lang="en-US" dirty="0" smtClean="0"/>
              <a:t>2. Open the PowerPoint and scroll through the slides, and as you do so, write down the title of each prompt next to each number on your sheet of paper.</a:t>
            </a:r>
          </a:p>
          <a:p>
            <a:r>
              <a:rPr lang="en-US" dirty="0" smtClean="0"/>
              <a:t>3. In your folder, match each piece of writing to the corresponding number on your list of writing prompts. Put a checkmark next to those writings you have in your folder.</a:t>
            </a:r>
          </a:p>
          <a:p>
            <a:r>
              <a:rPr lang="en-US" dirty="0" smtClean="0"/>
              <a:t>4. On the back of this list of writing prompts, write your full-page in response to the prompt on the next slide.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91872042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r>
              <a:rPr lang="en-US" sz="4000" b="1" dirty="0">
                <a:latin typeface="Vladimir Script" panose="03050402040407070305" pitchFamily="66" charset="0"/>
              </a:rPr>
              <a:t>Writing # 50</a:t>
            </a:r>
            <a:r>
              <a:rPr lang="en-US" sz="4000" b="1" dirty="0" smtClean="0">
                <a:latin typeface="Vladimir Script" panose="03050402040407070305" pitchFamily="66" charset="0"/>
              </a:rPr>
              <a:t>: </a:t>
            </a:r>
          </a:p>
          <a:p>
            <a:r>
              <a:rPr lang="en-US" sz="3200" b="1" dirty="0" smtClean="0">
                <a:latin typeface="Times New Roman" panose="02020603050405020304" pitchFamily="18" charset="0"/>
                <a:cs typeface="Times New Roman" panose="02020603050405020304" pitchFamily="18" charset="0"/>
              </a:rPr>
              <a:t>In your writing today, you will </a:t>
            </a:r>
            <a:r>
              <a:rPr lang="en-US" sz="3200" b="1" smtClean="0">
                <a:latin typeface="Times New Roman" panose="02020603050405020304" pitchFamily="18" charset="0"/>
                <a:cs typeface="Times New Roman" panose="02020603050405020304" pitchFamily="18" charset="0"/>
              </a:rPr>
              <a:t>answer three </a:t>
            </a:r>
            <a:r>
              <a:rPr lang="en-US" sz="3200" b="1" dirty="0" smtClean="0">
                <a:latin typeface="Times New Roman" panose="02020603050405020304" pitchFamily="18" charset="0"/>
                <a:cs typeface="Times New Roman" panose="02020603050405020304" pitchFamily="18" charset="0"/>
              </a:rPr>
              <a:t>questions:</a:t>
            </a:r>
          </a:p>
          <a:p>
            <a:r>
              <a:rPr lang="en-US" sz="3200" b="1" dirty="0" smtClean="0">
                <a:latin typeface="Times New Roman" panose="02020603050405020304" pitchFamily="18" charset="0"/>
                <a:cs typeface="Times New Roman" panose="02020603050405020304" pitchFamily="18" charset="0"/>
              </a:rPr>
              <a:t>1. How many writing pages are in your folder?</a:t>
            </a:r>
          </a:p>
          <a:p>
            <a:r>
              <a:rPr lang="en-US" sz="3200" b="1" dirty="0" smtClean="0">
                <a:latin typeface="Times New Roman" panose="02020603050405020304" pitchFamily="18" charset="0"/>
                <a:cs typeface="Times New Roman" panose="02020603050405020304" pitchFamily="18" charset="0"/>
              </a:rPr>
              <a:t>2. Are you pleased with your progress? Explain why.</a:t>
            </a:r>
          </a:p>
          <a:p>
            <a:r>
              <a:rPr lang="en-US" sz="3200" b="1" dirty="0">
                <a:latin typeface="Times New Roman" panose="02020603050405020304" pitchFamily="18" charset="0"/>
                <a:cs typeface="Times New Roman" panose="02020603050405020304" pitchFamily="18" charset="0"/>
              </a:rPr>
              <a:t>3</a:t>
            </a:r>
            <a:r>
              <a:rPr lang="en-US" sz="3200" b="1" dirty="0" smtClean="0">
                <a:latin typeface="Times New Roman" panose="02020603050405020304" pitchFamily="18" charset="0"/>
                <a:cs typeface="Times New Roman" panose="02020603050405020304" pitchFamily="18" charset="0"/>
              </a:rPr>
              <a:t>.  What ideas do you have for writing prompts? Please write as many as you like down on this sheet of paper.</a:t>
            </a:r>
          </a:p>
          <a:p>
            <a:pPr marL="0" indent="0">
              <a:buNone/>
            </a:pPr>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9777518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Monday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October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16, </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smtClean="0"/>
              <a:t>Grammar 81 - 90</a:t>
            </a:r>
            <a:endParaRPr lang="en-US" dirty="0"/>
          </a:p>
          <a:p>
            <a:r>
              <a:rPr lang="en-US" dirty="0" smtClean="0"/>
              <a:t>Grammar </a:t>
            </a:r>
            <a:r>
              <a:rPr lang="en-US" dirty="0"/>
              <a:t>Seniors: </a:t>
            </a:r>
            <a:r>
              <a:rPr lang="en-US" b="1" dirty="0" smtClean="0"/>
              <a:t>WKXK4M</a:t>
            </a:r>
            <a:endParaRPr lang="en-US" b="1" dirty="0"/>
          </a:p>
          <a:p>
            <a:r>
              <a:rPr lang="en-US" dirty="0"/>
              <a:t>Sophomores: </a:t>
            </a:r>
            <a:r>
              <a:rPr lang="en-US" b="1" dirty="0"/>
              <a:t>ZPDP6R</a:t>
            </a:r>
            <a:endParaRPr lang="en-US" dirty="0"/>
          </a:p>
          <a:p>
            <a:r>
              <a:rPr lang="en-US" dirty="0"/>
              <a:t>First hour: </a:t>
            </a:r>
            <a:r>
              <a:rPr lang="en-US" b="1" dirty="0"/>
              <a:t>7GDGZK</a:t>
            </a:r>
            <a:endParaRPr lang="en-US" dirty="0"/>
          </a:p>
          <a:p>
            <a:r>
              <a:rPr lang="en-US" dirty="0"/>
              <a:t>Second hour: </a:t>
            </a:r>
            <a:r>
              <a:rPr lang="en-US" b="1" dirty="0"/>
              <a:t>BM6M74</a:t>
            </a:r>
            <a:endParaRPr lang="en-US" dirty="0"/>
          </a:p>
          <a:p>
            <a:r>
              <a:rPr lang="en-US" dirty="0"/>
              <a:t>Sixth hour</a:t>
            </a:r>
            <a:r>
              <a:rPr lang="en-US" dirty="0" smtClean="0"/>
              <a:t>: </a:t>
            </a:r>
            <a:r>
              <a:rPr lang="en-US" b="1" dirty="0"/>
              <a:t>V868KP</a:t>
            </a:r>
            <a:endParaRPr lang="en-US" dirty="0" smtClean="0"/>
          </a:p>
          <a:p>
            <a:r>
              <a:rPr lang="en-US" b="1" dirty="0">
                <a:latin typeface="Vladimir Script" panose="03050402040407070305" pitchFamily="66" charset="0"/>
              </a:rPr>
              <a:t>Writing # </a:t>
            </a:r>
            <a:r>
              <a:rPr lang="en-US" b="1" dirty="0" smtClean="0">
                <a:latin typeface="Vladimir Script" panose="03050402040407070305" pitchFamily="66" charset="0"/>
              </a:rPr>
              <a:t>51: The Weekend</a:t>
            </a:r>
          </a:p>
          <a:p>
            <a:r>
              <a:rPr lang="en-US" b="1" dirty="0" smtClean="0">
                <a:latin typeface="Vladimir Script" panose="03050402040407070305" pitchFamily="66" charset="0"/>
              </a:rPr>
              <a:t>Writing # 52: What the World </a:t>
            </a:r>
            <a:endParaRPr lang="en-US" b="1" dirty="0">
              <a:latin typeface="Vladimir Script" panose="03050402040407070305" pitchFamily="66" charset="0"/>
            </a:endParaRP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42250270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Monday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October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16, </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smtClean="0"/>
              <a:t>Grammar 81 - 90</a:t>
            </a:r>
            <a:endParaRPr lang="en-US" dirty="0"/>
          </a:p>
          <a:p>
            <a:r>
              <a:rPr lang="en-US" dirty="0" smtClean="0"/>
              <a:t>Grammar </a:t>
            </a:r>
            <a:r>
              <a:rPr lang="en-US" dirty="0"/>
              <a:t>Seniors: </a:t>
            </a:r>
            <a:r>
              <a:rPr lang="en-US" b="1" dirty="0" smtClean="0"/>
              <a:t>WKXK4M</a:t>
            </a:r>
            <a:endParaRPr lang="en-US" b="1" dirty="0"/>
          </a:p>
          <a:p>
            <a:r>
              <a:rPr lang="en-US" dirty="0"/>
              <a:t>Sophomores: </a:t>
            </a:r>
            <a:r>
              <a:rPr lang="en-US" b="1" dirty="0"/>
              <a:t>ZPDP6R</a:t>
            </a:r>
            <a:endParaRPr lang="en-US" dirty="0"/>
          </a:p>
          <a:p>
            <a:r>
              <a:rPr lang="en-US" dirty="0"/>
              <a:t>First hour: </a:t>
            </a:r>
            <a:r>
              <a:rPr lang="en-US" b="1" dirty="0"/>
              <a:t>7GDGZK</a:t>
            </a:r>
            <a:endParaRPr lang="en-US" dirty="0"/>
          </a:p>
          <a:p>
            <a:r>
              <a:rPr lang="en-US" dirty="0"/>
              <a:t>Second hour: </a:t>
            </a:r>
            <a:r>
              <a:rPr lang="en-US" b="1" dirty="0"/>
              <a:t>BM6M74</a:t>
            </a:r>
            <a:endParaRPr lang="en-US" dirty="0"/>
          </a:p>
          <a:p>
            <a:r>
              <a:rPr lang="en-US" dirty="0"/>
              <a:t>Sixth hour</a:t>
            </a:r>
            <a:r>
              <a:rPr lang="en-US" dirty="0" smtClean="0"/>
              <a:t>: </a:t>
            </a:r>
            <a:r>
              <a:rPr lang="en-US" b="1" dirty="0"/>
              <a:t>V868KP</a:t>
            </a:r>
            <a:endParaRPr lang="en-US" dirty="0" smtClean="0"/>
          </a:p>
          <a:p>
            <a:r>
              <a:rPr lang="en-US" b="1" dirty="0">
                <a:latin typeface="Vladimir Script" panose="03050402040407070305" pitchFamily="66" charset="0"/>
              </a:rPr>
              <a:t>Writing # </a:t>
            </a:r>
            <a:r>
              <a:rPr lang="en-US" b="1" dirty="0" smtClean="0">
                <a:latin typeface="Vladimir Script" panose="03050402040407070305" pitchFamily="66" charset="0"/>
              </a:rPr>
              <a:t>51: The Weekend</a:t>
            </a:r>
          </a:p>
          <a:p>
            <a:r>
              <a:rPr lang="en-US" b="1" dirty="0" smtClean="0">
                <a:latin typeface="Vladimir Script" panose="03050402040407070305" pitchFamily="66" charset="0"/>
              </a:rPr>
              <a:t>Writing # 52: What did the Other Side of the World Did This Weekend</a:t>
            </a:r>
            <a:endParaRPr lang="en-US" b="1" dirty="0">
              <a:latin typeface="Vladimir Script" panose="03050402040407070305" pitchFamily="66" charset="0"/>
            </a:endParaRP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03278867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b="1" dirty="0">
                <a:latin typeface="Tw Cen MT Condensed" panose="020B0606020104020203" pitchFamily="34" charset="0"/>
              </a:rPr>
              <a:t>Writing # 52: What the </a:t>
            </a:r>
            <a:r>
              <a:rPr lang="en-US" b="1" dirty="0" smtClean="0">
                <a:latin typeface="Tw Cen MT Condensed" panose="020B0606020104020203" pitchFamily="34" charset="0"/>
              </a:rPr>
              <a:t>Other Side of the World </a:t>
            </a:r>
            <a:r>
              <a:rPr lang="en-US" b="1" dirty="0">
                <a:latin typeface="Tw Cen MT Condensed" panose="020B0606020104020203" pitchFamily="34" charset="0"/>
              </a:rPr>
              <a:t>Did This Weekend</a:t>
            </a:r>
          </a:p>
          <a:p>
            <a:endParaRPr lang="en-US" dirty="0" smtClean="0"/>
          </a:p>
          <a:p>
            <a:pPr marL="0" indent="0">
              <a:buNone/>
            </a:pPr>
            <a:r>
              <a:rPr lang="en-US" dirty="0" smtClean="0"/>
              <a:t>Look through your browsers and research the news to discover several stories about what happened in the furthest reaches of the planet. Go ahead and explain to your future self what was happening in Asia, Australia, </a:t>
            </a:r>
            <a:r>
              <a:rPr lang="en-US" smtClean="0"/>
              <a:t>and Antarctica, (South </a:t>
            </a:r>
            <a:r>
              <a:rPr lang="en-US" dirty="0" smtClean="0"/>
              <a:t>Pole).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7725458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20000"/>
          </a:bodyPr>
          <a:lstStyle/>
          <a:p>
            <a:endParaRPr lang="en-US" b="1" dirty="0" smtClean="0"/>
          </a:p>
          <a:p>
            <a:pPr algn="ctr"/>
            <a:r>
              <a:rPr lang="en-US" sz="4300" dirty="0" smtClean="0">
                <a:solidFill>
                  <a:schemeClr val="accent2">
                    <a:lumMod val="75000"/>
                  </a:schemeClr>
                </a:solidFill>
                <a:latin typeface="Adobe Gothic Std B" panose="020B0800000000000000" pitchFamily="34" charset="-128"/>
                <a:ea typeface="Adobe Gothic Std B" panose="020B0800000000000000" pitchFamily="34" charset="-128"/>
              </a:rPr>
              <a:t>Tuesday</a:t>
            </a:r>
            <a:r>
              <a:rPr lang="en-US" sz="4300" dirty="0">
                <a:solidFill>
                  <a:schemeClr val="accent2">
                    <a:lumMod val="75000"/>
                  </a:schemeClr>
                </a:solidFill>
                <a:latin typeface="Adobe Gothic Std B" panose="020B0800000000000000" pitchFamily="34" charset="-128"/>
                <a:ea typeface="Adobe Gothic Std B" panose="020B0800000000000000" pitchFamily="34" charset="-128"/>
              </a:rPr>
              <a:t>, October </a:t>
            </a:r>
            <a:r>
              <a:rPr lang="en-US" sz="4300" dirty="0" smtClean="0">
                <a:solidFill>
                  <a:schemeClr val="accent2">
                    <a:lumMod val="75000"/>
                  </a:schemeClr>
                </a:solidFill>
                <a:latin typeface="Adobe Gothic Std B" panose="020B0800000000000000" pitchFamily="34" charset="-128"/>
                <a:ea typeface="Adobe Gothic Std B" panose="020B0800000000000000" pitchFamily="34" charset="-128"/>
              </a:rPr>
              <a:t>17, </a:t>
            </a:r>
            <a:r>
              <a:rPr lang="en-US" sz="4300" dirty="0">
                <a:solidFill>
                  <a:schemeClr val="accent2">
                    <a:lumMod val="75000"/>
                  </a:schemeClr>
                </a:solidFill>
                <a:latin typeface="Adobe Gothic Std B" panose="020B0800000000000000" pitchFamily="34" charset="-128"/>
                <a:ea typeface="Adobe Gothic Std B" panose="020B0800000000000000" pitchFamily="34" charset="-128"/>
              </a:rPr>
              <a:t>2017</a:t>
            </a:r>
          </a:p>
          <a:p>
            <a:endParaRPr lang="en-US" b="1" dirty="0"/>
          </a:p>
          <a:p>
            <a:r>
              <a:rPr lang="en-US" b="1" dirty="0" smtClean="0"/>
              <a:t>Grammar Unit 2 91 - 100</a:t>
            </a:r>
          </a:p>
          <a:p>
            <a:r>
              <a:rPr lang="en-US" b="1" dirty="0" smtClean="0"/>
              <a:t>Seniors</a:t>
            </a:r>
            <a:r>
              <a:rPr lang="en-US" b="1" dirty="0"/>
              <a:t>: ZPDPMR</a:t>
            </a:r>
            <a:endParaRPr lang="en-US" b="1" dirty="0" smtClean="0"/>
          </a:p>
          <a:p>
            <a:r>
              <a:rPr lang="en-US" b="1" dirty="0" smtClean="0"/>
              <a:t>Sophomores</a:t>
            </a:r>
            <a:r>
              <a:rPr lang="en-US" b="1" dirty="0"/>
              <a:t>: 7GDG8K</a:t>
            </a:r>
            <a:endParaRPr lang="en-US" b="1" dirty="0" smtClean="0"/>
          </a:p>
          <a:p>
            <a:r>
              <a:rPr lang="en-US" b="1" dirty="0" smtClean="0"/>
              <a:t>First </a:t>
            </a:r>
            <a:r>
              <a:rPr lang="en-US" b="1" dirty="0"/>
              <a:t>hour: BM6MB4</a:t>
            </a:r>
            <a:endParaRPr lang="en-US" b="1" dirty="0" smtClean="0"/>
          </a:p>
          <a:p>
            <a:r>
              <a:rPr lang="en-US" b="1" dirty="0" smtClean="0"/>
              <a:t>Second </a:t>
            </a:r>
            <a:r>
              <a:rPr lang="en-US" b="1" dirty="0"/>
              <a:t>hour</a:t>
            </a:r>
            <a:r>
              <a:rPr lang="en-US" b="1" dirty="0" smtClean="0"/>
              <a:t>: </a:t>
            </a:r>
            <a:r>
              <a:rPr lang="en-US" b="1" dirty="0"/>
              <a:t>V868QP</a:t>
            </a:r>
          </a:p>
          <a:p>
            <a:r>
              <a:rPr lang="en-US" b="1" dirty="0"/>
              <a:t>Sixth hour</a:t>
            </a:r>
            <a:r>
              <a:rPr lang="en-US" b="1" dirty="0" smtClean="0"/>
              <a:t>: </a:t>
            </a:r>
            <a:r>
              <a:rPr lang="en-US" b="1" dirty="0"/>
              <a:t>DM6MDV</a:t>
            </a:r>
            <a:endParaRPr lang="en-US" b="1" dirty="0" smtClean="0"/>
          </a:p>
          <a:p>
            <a:r>
              <a:rPr lang="en-US" b="1" dirty="0">
                <a:latin typeface="Vladimir Script" panose="03050402040407070305" pitchFamily="66" charset="0"/>
              </a:rPr>
              <a:t>Writing # </a:t>
            </a:r>
            <a:r>
              <a:rPr lang="en-US" b="1" dirty="0" smtClean="0">
                <a:latin typeface="Vladimir Script" panose="03050402040407070305" pitchFamily="66" charset="0"/>
              </a:rPr>
              <a:t>53: Go to the next slide, please.</a:t>
            </a:r>
            <a:endParaRPr lang="en-US" b="1" u="sng" dirty="0">
              <a:latin typeface="Vladimir Script" panose="03050402040407070305" pitchFamily="66" charset="0"/>
            </a:endParaRPr>
          </a:p>
          <a:p>
            <a:endParaRPr lang="en-US" b="1" dirty="0" smtClean="0"/>
          </a:p>
          <a:p>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5239238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lgn="ctr">
              <a:buNone/>
            </a:pPr>
            <a:r>
              <a:rPr lang="en-US" dirty="0" smtClean="0"/>
              <a:t>Tuesday, October 17, 2017 cont.</a:t>
            </a:r>
          </a:p>
          <a:p>
            <a:pPr marL="0" indent="0" algn="ctr">
              <a:buNone/>
            </a:pPr>
            <a:endParaRPr lang="en-US" sz="3600" b="1" dirty="0">
              <a:latin typeface="Vladimir Script" panose="03050402040407070305" pitchFamily="66" charset="0"/>
            </a:endParaRPr>
          </a:p>
          <a:p>
            <a:pPr marL="0" indent="0">
              <a:buNone/>
            </a:pPr>
            <a:r>
              <a:rPr lang="en-US" sz="3600" b="1" dirty="0" smtClean="0">
                <a:latin typeface="Vladimir Script" panose="03050402040407070305" pitchFamily="66" charset="0"/>
              </a:rPr>
              <a:t>Writing </a:t>
            </a:r>
            <a:r>
              <a:rPr lang="en-US" sz="3600" b="1" dirty="0">
                <a:latin typeface="Vladimir Script" panose="03050402040407070305" pitchFamily="66" charset="0"/>
              </a:rPr>
              <a:t>prompt # 53: </a:t>
            </a:r>
            <a:r>
              <a:rPr lang="en-US" dirty="0" smtClean="0"/>
              <a:t>Please read the link below and explain the author’s reasoning and offer your reflection on the material.</a:t>
            </a:r>
          </a:p>
          <a:p>
            <a:pPr marL="0" indent="0">
              <a:buNone/>
            </a:pPr>
            <a:r>
              <a:rPr lang="en-US" dirty="0" smtClean="0"/>
              <a:t>https</a:t>
            </a:r>
            <a:r>
              <a:rPr lang="en-US" dirty="0"/>
              <a:t>://www.nytimes.com/2017/10/16/opinion/american-economy-progress-mobility-.html?ref=todayspaper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2092012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sz="4000" b="1" dirty="0" smtClean="0">
                <a:latin typeface="Rockwell Condensed" panose="02060603050405020104" pitchFamily="18" charset="0"/>
              </a:rPr>
              <a:t>Wednesday, October 18, 2017</a:t>
            </a:r>
          </a:p>
          <a:p>
            <a:pPr marL="0" indent="0" algn="ctr">
              <a:buNone/>
            </a:pPr>
            <a:endParaRPr lang="en-US" sz="4000" b="1" dirty="0" smtClean="0">
              <a:latin typeface="Rockwell Condensed" panose="02060603050405020104" pitchFamily="18" charset="0"/>
            </a:endParaRPr>
          </a:p>
          <a:p>
            <a:pPr marL="0" indent="0">
              <a:buNone/>
            </a:pPr>
            <a:r>
              <a:rPr lang="en-US" sz="4000" b="1" dirty="0" smtClean="0">
                <a:latin typeface="Vladimir Script" panose="03050402040407070305" pitchFamily="66" charset="0"/>
              </a:rPr>
              <a:t>Writing </a:t>
            </a:r>
            <a:r>
              <a:rPr lang="en-US" sz="4000" b="1" dirty="0">
                <a:latin typeface="Vladimir Script" panose="03050402040407070305" pitchFamily="66" charset="0"/>
              </a:rPr>
              <a:t>prompt # </a:t>
            </a:r>
            <a:r>
              <a:rPr lang="en-US" sz="4000" b="1" dirty="0" smtClean="0">
                <a:latin typeface="Vladimir Script" panose="03050402040407070305" pitchFamily="66" charset="0"/>
              </a:rPr>
              <a:t>54 </a:t>
            </a:r>
            <a:r>
              <a:rPr lang="en-US" sz="4000" b="1" dirty="0" smtClean="0"/>
              <a:t>:  </a:t>
            </a:r>
            <a:r>
              <a:rPr lang="en-US" dirty="0" smtClean="0"/>
              <a:t>Who is Harvey Weinstein? What type of work does he do?  Why was he so powerful?</a:t>
            </a:r>
            <a:endParaRPr lang="en-US" dirty="0"/>
          </a:p>
          <a:p>
            <a:pPr marL="0" indent="0">
              <a:buNone/>
            </a:pPr>
            <a:r>
              <a:rPr lang="en-US" dirty="0" smtClean="0"/>
              <a:t>What has he done?</a:t>
            </a:r>
          </a:p>
          <a:p>
            <a:pPr marL="0" indent="0">
              <a:buNone/>
            </a:pPr>
            <a:r>
              <a:rPr lang="en-US" dirty="0" smtClean="0"/>
              <a:t>Why were people silent on the matter?</a:t>
            </a:r>
            <a:br>
              <a:rPr lang="en-US" dirty="0" smtClean="0"/>
            </a:br>
            <a:r>
              <a:rPr lang="en-US" dirty="0" smtClean="0"/>
              <a:t>Please reflect on the accusations.</a:t>
            </a:r>
          </a:p>
          <a:p>
            <a:pPr marL="0" indent="0">
              <a:buNone/>
            </a:pPr>
            <a:r>
              <a:rPr lang="en-US" dirty="0" smtClean="0"/>
              <a:t>What is a witch hunt?</a:t>
            </a:r>
            <a:endParaRPr lang="en-US" dirty="0"/>
          </a:p>
          <a:p>
            <a:pPr marL="0" indent="0">
              <a:buNone/>
            </a:pPr>
            <a:r>
              <a:rPr lang="en-US" dirty="0" smtClean="0"/>
              <a:t>Is this a witch hunt?</a:t>
            </a:r>
          </a:p>
          <a:p>
            <a:pPr marL="0" indent="0">
              <a:buNone/>
            </a:pPr>
            <a:r>
              <a:rPr lang="en-US" dirty="0" smtClean="0"/>
              <a:t>Explain.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474783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marL="0" indent="0">
              <a:buNone/>
            </a:pPr>
            <a:r>
              <a:rPr lang="en-US" sz="4400" b="1" dirty="0" smtClean="0">
                <a:latin typeface="Rockwell Condensed" panose="02060603050405020104" pitchFamily="18" charset="0"/>
              </a:rPr>
              <a:t>Thursday</a:t>
            </a:r>
            <a:r>
              <a:rPr lang="en-US" sz="4400" b="1" dirty="0">
                <a:latin typeface="Rockwell Condensed" panose="02060603050405020104" pitchFamily="18" charset="0"/>
              </a:rPr>
              <a:t>, October </a:t>
            </a:r>
            <a:r>
              <a:rPr lang="en-US" sz="4400" b="1" dirty="0" smtClean="0">
                <a:latin typeface="Rockwell Condensed" panose="02060603050405020104" pitchFamily="18" charset="0"/>
              </a:rPr>
              <a:t>19, </a:t>
            </a:r>
            <a:r>
              <a:rPr lang="en-US" sz="4400" b="1" dirty="0">
                <a:latin typeface="Rockwell Condensed" panose="02060603050405020104" pitchFamily="18" charset="0"/>
              </a:rPr>
              <a:t>2017</a:t>
            </a:r>
          </a:p>
          <a:p>
            <a:pPr marL="0" indent="0">
              <a:buNone/>
            </a:pPr>
            <a:endParaRPr lang="en-US" sz="4400" b="1" dirty="0">
              <a:latin typeface="Vladimir Script" panose="03050402040407070305" pitchFamily="66" charset="0"/>
            </a:endParaRPr>
          </a:p>
          <a:p>
            <a:pPr marL="0" indent="0">
              <a:buNone/>
            </a:pPr>
            <a:r>
              <a:rPr lang="en-US" sz="4400" b="1" dirty="0" smtClean="0">
                <a:latin typeface="Vladimir Script" panose="03050402040407070305" pitchFamily="66" charset="0"/>
              </a:rPr>
              <a:t>Writing </a:t>
            </a:r>
            <a:r>
              <a:rPr lang="en-US" sz="4400" b="1" dirty="0">
                <a:latin typeface="Vladimir Script" panose="03050402040407070305" pitchFamily="66" charset="0"/>
              </a:rPr>
              <a:t>prompt </a:t>
            </a:r>
            <a:r>
              <a:rPr lang="en-US" sz="4400" b="1" dirty="0" smtClean="0">
                <a:latin typeface="Vladimir Script" panose="03050402040407070305" pitchFamily="66" charset="0"/>
              </a:rPr>
              <a:t>#55:  </a:t>
            </a:r>
            <a:r>
              <a:rPr lang="en-US" dirty="0" smtClean="0">
                <a:latin typeface="Adobe Garamond Pro Bold" panose="02020702060506020403" pitchFamily="18" charset="0"/>
              </a:rPr>
              <a:t>Please open the link below and explain the story with analysis and reflection. </a:t>
            </a:r>
          </a:p>
          <a:p>
            <a:pPr marL="0" indent="0">
              <a:buNone/>
            </a:pPr>
            <a:endParaRPr lang="en-US" b="1" dirty="0">
              <a:latin typeface="Vladimir Script" panose="03050402040407070305" pitchFamily="66" charset="0"/>
            </a:endParaRPr>
          </a:p>
          <a:p>
            <a:pPr marL="0" indent="0">
              <a:buNone/>
            </a:pPr>
            <a:r>
              <a:rPr lang="en-US" dirty="0"/>
              <a:t>http://www.cnn.com/2017/10/17/opinions/weinstein-allen-witch-hunt-opinion-filipovic/index.html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316529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Monday, August 21, 2017</a:t>
            </a:r>
          </a:p>
          <a:p>
            <a:endParaRPr lang="en-US" dirty="0" smtClean="0"/>
          </a:p>
          <a:p>
            <a:r>
              <a:rPr lang="en-US" dirty="0" smtClean="0"/>
              <a:t>Show them their folders, let them see how you are taking care of their work.  Each of them has a separate folder</a:t>
            </a:r>
          </a:p>
          <a:p>
            <a:r>
              <a:rPr lang="en-US" dirty="0" smtClean="0"/>
              <a:t>THAT YOU PAID FOR! So make sure you hold onto your receipt.</a:t>
            </a:r>
          </a:p>
          <a:p>
            <a:r>
              <a:rPr lang="en-US" dirty="0" smtClean="0"/>
              <a:t>Inside this folder will go each paper. Consider each a part of something much larger than an assignment, larger than you, because you are now part of what you are writing about, both your outside the cafe life and your inside the café life.</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74760625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endParaRPr lang="en-US" sz="4200" b="1" dirty="0" smtClean="0">
              <a:latin typeface="Vladimir Script" panose="03050402040407070305" pitchFamily="66" charset="0"/>
            </a:endParaRPr>
          </a:p>
          <a:p>
            <a:pPr marL="0" indent="0">
              <a:buNone/>
            </a:pPr>
            <a:r>
              <a:rPr lang="en-US" sz="4200" b="1" dirty="0" smtClean="0">
                <a:latin typeface="Rockwell Condensed" panose="02060603050405020104" pitchFamily="18" charset="0"/>
              </a:rPr>
              <a:t>Friday</a:t>
            </a:r>
            <a:r>
              <a:rPr lang="en-US" sz="4200" b="1" dirty="0">
                <a:latin typeface="Rockwell Condensed" panose="02060603050405020104" pitchFamily="18" charset="0"/>
              </a:rPr>
              <a:t>, October </a:t>
            </a:r>
            <a:r>
              <a:rPr lang="en-US" sz="4200" b="1" dirty="0" smtClean="0">
                <a:latin typeface="Rockwell Condensed" panose="02060603050405020104" pitchFamily="18" charset="0"/>
              </a:rPr>
              <a:t>20, </a:t>
            </a:r>
            <a:r>
              <a:rPr lang="en-US" sz="4200" b="1" dirty="0">
                <a:latin typeface="Rockwell Condensed" panose="02060603050405020104" pitchFamily="18" charset="0"/>
              </a:rPr>
              <a:t>2017</a:t>
            </a:r>
          </a:p>
          <a:p>
            <a:pPr marL="0" indent="0">
              <a:buNone/>
            </a:pPr>
            <a:r>
              <a:rPr lang="en-US" sz="3600" b="1" dirty="0" smtClean="0">
                <a:latin typeface="Vladimir Script" panose="03050402040407070305" pitchFamily="66" charset="0"/>
              </a:rPr>
              <a:t>Hey guys, how do you treat a woman?</a:t>
            </a:r>
          </a:p>
          <a:p>
            <a:pPr marL="0" indent="0">
              <a:buNone/>
            </a:pPr>
            <a:r>
              <a:rPr lang="en-US" sz="3600" b="1" dirty="0" smtClean="0">
                <a:latin typeface="Vladimir Script" panose="03050402040407070305" pitchFamily="66" charset="0"/>
              </a:rPr>
              <a:t>Ladies, how would you like to be treated?</a:t>
            </a:r>
          </a:p>
          <a:p>
            <a:pPr marL="0" indent="0">
              <a:buNone/>
            </a:pPr>
            <a:endParaRPr lang="en-US" sz="3600" b="1" dirty="0" smtClean="0">
              <a:latin typeface="Vladimir Script" panose="03050402040407070305" pitchFamily="66" charset="0"/>
            </a:endParaRPr>
          </a:p>
          <a:p>
            <a:pPr marL="0" indent="0">
              <a:buNone/>
            </a:pPr>
            <a:r>
              <a:rPr lang="en-US" sz="4800" b="1" dirty="0">
                <a:latin typeface="Vladimir Script" panose="03050402040407070305" pitchFamily="66" charset="0"/>
              </a:rPr>
              <a:t>Writing </a:t>
            </a:r>
            <a:r>
              <a:rPr lang="en-US" sz="4800" b="1" dirty="0" smtClean="0">
                <a:latin typeface="Vladimir Script" panose="03050402040407070305" pitchFamily="66" charset="0"/>
              </a:rPr>
              <a:t>Prompt </a:t>
            </a:r>
            <a:r>
              <a:rPr lang="en-US" sz="4800" b="1" dirty="0">
                <a:latin typeface="Vladimir Script" panose="03050402040407070305" pitchFamily="66" charset="0"/>
              </a:rPr>
              <a:t>#56</a:t>
            </a:r>
            <a:r>
              <a:rPr lang="en-US" sz="3600" b="1" dirty="0">
                <a:latin typeface="Vladimir Script" panose="03050402040407070305" pitchFamily="66" charset="0"/>
              </a:rPr>
              <a:t>: </a:t>
            </a:r>
            <a:r>
              <a:rPr lang="en-US" sz="3600" b="1" dirty="0" smtClean="0">
                <a:latin typeface="Vladimir Script" panose="03050402040407070305" pitchFamily="66" charset="0"/>
              </a:rPr>
              <a:t> </a:t>
            </a:r>
            <a:r>
              <a:rPr lang="en-US" sz="3600" b="1" dirty="0" smtClean="0">
                <a:latin typeface="Minion Pro Cond" panose="02040706060306020203" pitchFamily="18" charset="0"/>
              </a:rPr>
              <a:t>Study </a:t>
            </a:r>
            <a:r>
              <a:rPr lang="en-US" sz="3600" b="1" dirty="0">
                <a:latin typeface="Minion Pro Cond" panose="02040706060306020203" pitchFamily="18" charset="0"/>
              </a:rPr>
              <a:t>the </a:t>
            </a:r>
            <a:r>
              <a:rPr lang="en-US" sz="3600" b="1" dirty="0" smtClean="0">
                <a:latin typeface="Minion Pro Cond" panose="02040706060306020203" pitchFamily="18" charset="0"/>
              </a:rPr>
              <a:t>link </a:t>
            </a:r>
            <a:r>
              <a:rPr lang="en-US" sz="3600" b="1" dirty="0">
                <a:latin typeface="Minion Pro Cond" panose="02040706060306020203" pitchFamily="18" charset="0"/>
              </a:rPr>
              <a:t>below and determine whether Harvey Weinstein has broken the law. Explain and support your reasoning</a:t>
            </a:r>
            <a:r>
              <a:rPr lang="en-US" sz="3600" b="1" dirty="0" smtClean="0">
                <a:latin typeface="Minion Pro Cond" panose="02040706060306020203" pitchFamily="18" charset="0"/>
              </a:rPr>
              <a:t>.</a:t>
            </a:r>
          </a:p>
          <a:p>
            <a:pPr marL="0" indent="0">
              <a:buNone/>
            </a:pPr>
            <a:endParaRPr lang="en-US" sz="3600" b="1" dirty="0" smtClean="0">
              <a:latin typeface="Minion Pro Cond" panose="02040706060306020203" pitchFamily="18" charset="0"/>
            </a:endParaRPr>
          </a:p>
          <a:p>
            <a:pPr marL="0" indent="0">
              <a:buNone/>
            </a:pPr>
            <a:r>
              <a:rPr lang="en-US" sz="3600" b="1" dirty="0">
                <a:latin typeface="Minion Pro Cond" panose="02040706060306020203" pitchFamily="18" charset="0"/>
                <a:hlinkClick r:id="rId2"/>
              </a:rPr>
              <a:t>https://</a:t>
            </a:r>
            <a:r>
              <a:rPr lang="en-US" sz="3600" b="1" dirty="0" smtClean="0">
                <a:latin typeface="Minion Pro Cond" panose="02040706060306020203" pitchFamily="18" charset="0"/>
                <a:hlinkClick r:id="rId2"/>
              </a:rPr>
              <a:t>www.eeoc.gov/laws/types/sex.cfm</a:t>
            </a:r>
            <a:endParaRPr lang="en-US" sz="3600" b="1" dirty="0" smtClean="0">
              <a:latin typeface="Minion Pro Cond" panose="02040706060306020203" pitchFamily="18" charset="0"/>
            </a:endParaRPr>
          </a:p>
          <a:p>
            <a:pPr marL="0" indent="0">
              <a:buNone/>
            </a:pPr>
            <a:r>
              <a:rPr lang="en-US" sz="3600" b="1" dirty="0">
                <a:latin typeface="Minion Pro Cond" panose="02040706060306020203" pitchFamily="18" charset="0"/>
              </a:rPr>
              <a:t>	</a:t>
            </a:r>
            <a:r>
              <a:rPr lang="en-US" sz="3600" b="1" dirty="0" smtClean="0">
                <a:latin typeface="Minion Pro Cond" panose="02040706060306020203" pitchFamily="18" charset="0"/>
              </a:rPr>
              <a:t>							turn the page</a:t>
            </a:r>
          </a:p>
          <a:p>
            <a:pPr marL="0" indent="0">
              <a:buNone/>
            </a:pPr>
            <a:endParaRPr lang="en-US" sz="3600" b="1" dirty="0">
              <a:latin typeface="Vladimir Script" panose="03050402040407070305" pitchFamily="66" charset="0"/>
            </a:endParaRPr>
          </a:p>
          <a:p>
            <a:pPr marL="0" indent="0">
              <a:buNone/>
            </a:pPr>
            <a:endParaRPr lang="en-US" sz="4400" b="1" dirty="0" smtClean="0">
              <a:latin typeface="Vladimir Script" panose="03050402040407070305" pitchFamily="66" charset="0"/>
            </a:endParaRPr>
          </a:p>
          <a:p>
            <a:pPr marL="0" indent="0">
              <a:buNone/>
            </a:pPr>
            <a:endParaRPr lang="en-US" sz="4400" b="1" dirty="0" smtClean="0">
              <a:latin typeface="Vladimir Script" panose="03050402040407070305" pitchFamily="66" charset="0"/>
              <a:cs typeface="Aparajita" panose="020B0604020202020204" pitchFamily="34" charset="0"/>
            </a:endParaRPr>
          </a:p>
          <a:p>
            <a:pPr marL="0" indent="0">
              <a:buNone/>
            </a:pPr>
            <a:endParaRPr lang="en-US" sz="4400" b="1" dirty="0" smtClean="0">
              <a:latin typeface="Aparajita" panose="020B0604020202020204" pitchFamily="34" charset="0"/>
              <a:cs typeface="Aparajita"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52778696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92" y="481774"/>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911095"/>
            <a:ext cx="10515600" cy="4247579"/>
          </a:xfrm>
        </p:spPr>
        <p:txBody>
          <a:bodyPr>
            <a:normAutofit fontScale="92500" lnSpcReduction="10000"/>
          </a:bodyPr>
          <a:lstStyle/>
          <a:p>
            <a:pPr marL="0" indent="0">
              <a:buNone/>
            </a:pPr>
            <a:r>
              <a:rPr lang="en-US" dirty="0" smtClean="0"/>
              <a:t>ONE DAY ONLY! </a:t>
            </a:r>
          </a:p>
          <a:p>
            <a:pPr marL="0" indent="0">
              <a:buNone/>
            </a:pPr>
            <a:endParaRPr lang="en-US" dirty="0"/>
          </a:p>
          <a:p>
            <a:pPr marL="0" indent="0">
              <a:buNone/>
            </a:pPr>
            <a:r>
              <a:rPr lang="en-US" dirty="0" smtClean="0"/>
              <a:t>DOUBLE CREDIT!</a:t>
            </a:r>
          </a:p>
          <a:p>
            <a:pPr marL="0" indent="0">
              <a:buNone/>
            </a:pPr>
            <a:endParaRPr lang="en-US" dirty="0"/>
          </a:p>
          <a:p>
            <a:pPr marL="0" indent="0">
              <a:buNone/>
            </a:pPr>
            <a:r>
              <a:rPr lang="en-US" dirty="0" smtClean="0"/>
              <a:t>LET’S GO OFF-WRITING-fill a page with your own thoughts and earn double credit today, (limit two per customer).</a:t>
            </a:r>
          </a:p>
          <a:p>
            <a:pPr marL="0" indent="0">
              <a:buNone/>
            </a:pPr>
            <a:endParaRPr lang="en-US" dirty="0"/>
          </a:p>
          <a:p>
            <a:pPr marL="0" indent="0">
              <a:buNone/>
            </a:pPr>
            <a:r>
              <a:rPr lang="en-US" dirty="0" smtClean="0"/>
              <a:t>ANY PAPERS TURNED IN MBY THE END OF THE HOUR WILL SCORE DOUBLE-CREDIT!</a:t>
            </a:r>
          </a:p>
          <a:p>
            <a:pPr marL="0" indent="0">
              <a:buNone/>
            </a:pPr>
            <a:r>
              <a:rPr lang="en-US" b="1" dirty="0" smtClean="0">
                <a:latin typeface="Minion Pro Cond" panose="02040706060306020203" pitchFamily="18" charset="0"/>
              </a:rPr>
              <a:t>								turn </a:t>
            </a:r>
            <a:r>
              <a:rPr lang="en-US" b="1" dirty="0">
                <a:latin typeface="Minion Pro Cond" panose="02040706060306020203" pitchFamily="18" charset="0"/>
              </a:rPr>
              <a:t>the page</a:t>
            </a:r>
          </a:p>
          <a:p>
            <a:pPr marL="0" indent="0">
              <a:buNone/>
            </a:pPr>
            <a:endParaRPr lang="en-US" dirty="0"/>
          </a:p>
        </p:txBody>
      </p:sp>
    </p:spTree>
    <p:extLst>
      <p:ext uri="{BB962C8B-B14F-4D97-AF65-F5344CB8AC3E}">
        <p14:creationId xmlns:p14="http://schemas.microsoft.com/office/powerpoint/2010/main" val="119169528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Berlin Sans FB Demi" panose="020E0802020502020306" pitchFamily="34" charset="0"/>
              </a:rPr>
              <a:t>POLICY UPDATE!</a:t>
            </a:r>
            <a:br>
              <a:rPr lang="en-US" b="1" dirty="0" smtClean="0">
                <a:latin typeface="Berlin Sans FB Demi" panose="020E0802020502020306" pitchFamily="34" charset="0"/>
              </a:rPr>
            </a:br>
            <a:r>
              <a:rPr lang="en-US" b="1" dirty="0" smtClean="0">
                <a:latin typeface="Berlin Sans FB Demi" panose="020E0802020502020306" pitchFamily="34" charset="0"/>
              </a:rPr>
              <a:t/>
            </a:r>
            <a:br>
              <a:rPr lang="en-US" b="1" dirty="0" smtClean="0">
                <a:latin typeface="Berlin Sans FB Demi" panose="020E0802020502020306" pitchFamily="34" charset="0"/>
              </a:rPr>
            </a:br>
            <a:r>
              <a:rPr lang="en-US" b="1" dirty="0" smtClean="0">
                <a:latin typeface="Berlin Sans FB Demi" panose="020E0802020502020306" pitchFamily="34" charset="0"/>
              </a:rPr>
              <a:t>If you would prefer writing about a topic of your own, you may do so. As we begin to craft and develop your book, we will align your writing with the prompts. Any writing that does not fulfill the requirements of the prompt will be accepted at half-credit.  Thus, two pages of your own (off-topic) will be equal to one page of topic-based writing.</a:t>
            </a:r>
          </a:p>
          <a:p>
            <a:pPr marL="0" indent="0">
              <a:buNone/>
            </a:pPr>
            <a:endParaRPr lang="en-US" b="1" dirty="0">
              <a:latin typeface="Berlin Sans FB Demi" panose="020E0802020502020306" pitchFamily="34" charset="0"/>
            </a:endParaRPr>
          </a:p>
          <a:p>
            <a:pPr marL="0" indent="0">
              <a:buNone/>
            </a:pPr>
            <a:r>
              <a:rPr lang="en-US" b="1" dirty="0" smtClean="0">
                <a:latin typeface="Berlin Sans FB Demi" panose="020E0802020502020306" pitchFamily="34" charset="0"/>
              </a:rPr>
              <a:t>Dig?</a:t>
            </a:r>
          </a:p>
        </p:txBody>
      </p:sp>
    </p:spTree>
    <p:extLst>
      <p:ext uri="{BB962C8B-B14F-4D97-AF65-F5344CB8AC3E}">
        <p14:creationId xmlns:p14="http://schemas.microsoft.com/office/powerpoint/2010/main" val="279001113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269"/>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34769"/>
            <a:ext cx="10515600" cy="4351338"/>
          </a:xfrm>
        </p:spPr>
        <p:txBody>
          <a:bodyPr/>
          <a:lstStyle/>
          <a:p>
            <a:pPr marL="0" indent="0">
              <a:buNone/>
            </a:pPr>
            <a:endParaRPr lang="en-US" b="1" dirty="0" smtClean="0">
              <a:latin typeface="Vladimir Script" panose="03050402040407070305" pitchFamily="66" charset="0"/>
            </a:endParaRPr>
          </a:p>
          <a:p>
            <a:pPr marL="0" indent="0">
              <a:buNone/>
            </a:pPr>
            <a:r>
              <a:rPr lang="en-US" b="1" dirty="0" smtClean="0">
                <a:latin typeface="Rockwell Condensed" panose="02060603050405020104" pitchFamily="18" charset="0"/>
              </a:rPr>
              <a:t>Monday</a:t>
            </a:r>
            <a:r>
              <a:rPr lang="en-US" b="1" dirty="0">
                <a:latin typeface="Rockwell Condensed" panose="02060603050405020104" pitchFamily="18" charset="0"/>
              </a:rPr>
              <a:t>, October </a:t>
            </a:r>
            <a:r>
              <a:rPr lang="en-US" b="1" dirty="0" smtClean="0">
                <a:latin typeface="Rockwell Condensed" panose="02060603050405020104" pitchFamily="18" charset="0"/>
              </a:rPr>
              <a:t>23, </a:t>
            </a:r>
            <a:r>
              <a:rPr lang="en-US" b="1" dirty="0">
                <a:latin typeface="Rockwell Condensed" panose="02060603050405020104" pitchFamily="18" charset="0"/>
              </a:rPr>
              <a:t>2017</a:t>
            </a:r>
          </a:p>
          <a:p>
            <a:pPr marL="0" indent="0">
              <a:buNone/>
            </a:pPr>
            <a:endParaRPr lang="en-US" b="1" dirty="0">
              <a:latin typeface="Vladimir Script" panose="03050402040407070305" pitchFamily="66" charset="0"/>
            </a:endParaRPr>
          </a:p>
          <a:p>
            <a:pPr marL="0" indent="0">
              <a:buNone/>
            </a:pPr>
            <a:endParaRPr lang="en-US" b="1" dirty="0" smtClean="0">
              <a:latin typeface="Vladimir Script" panose="03050402040407070305" pitchFamily="66" charset="0"/>
            </a:endParaRPr>
          </a:p>
          <a:p>
            <a:pPr marL="0" indent="0">
              <a:buNone/>
            </a:pPr>
            <a:r>
              <a:rPr lang="en-US" sz="4400" b="1" dirty="0" smtClean="0">
                <a:latin typeface="Vladimir Script" panose="03050402040407070305" pitchFamily="66" charset="0"/>
              </a:rPr>
              <a:t>Writing </a:t>
            </a:r>
            <a:r>
              <a:rPr lang="en-US" sz="4400" b="1" dirty="0">
                <a:latin typeface="Vladimir Script" panose="03050402040407070305" pitchFamily="66" charset="0"/>
              </a:rPr>
              <a:t>prompt </a:t>
            </a:r>
            <a:r>
              <a:rPr lang="en-US" sz="4400" b="1" dirty="0" smtClean="0">
                <a:latin typeface="Vladimir Script" panose="03050402040407070305" pitchFamily="66" charset="0"/>
              </a:rPr>
              <a:t>#57: The weekend</a:t>
            </a:r>
          </a:p>
          <a:p>
            <a:pPr marL="0" indent="0">
              <a:buNone/>
            </a:pPr>
            <a:r>
              <a:rPr lang="en-US" sz="4400" b="1" dirty="0">
                <a:latin typeface="Vladimir Script" panose="03050402040407070305" pitchFamily="66" charset="0"/>
              </a:rPr>
              <a:t>Writing prompt #</a:t>
            </a:r>
            <a:r>
              <a:rPr lang="en-US" sz="4400" b="1" dirty="0" smtClean="0">
                <a:latin typeface="Vladimir Script" panose="03050402040407070305" pitchFamily="66" charset="0"/>
              </a:rPr>
              <a:t>58: Women in Hollywood!</a:t>
            </a:r>
          </a:p>
          <a:p>
            <a:pPr marL="0" indent="0">
              <a:buNone/>
            </a:pPr>
            <a:r>
              <a:rPr lang="en-US" sz="4400" b="1" dirty="0" smtClean="0">
                <a:latin typeface="Minion Pro Cond" panose="02040706060306020203" pitchFamily="18" charset="0"/>
              </a:rPr>
              <a:t>								</a:t>
            </a:r>
            <a:r>
              <a:rPr lang="en-US" sz="3200" b="1" dirty="0" smtClean="0">
                <a:latin typeface="Minion Pro Cond" panose="02040706060306020203" pitchFamily="18" charset="0"/>
              </a:rPr>
              <a:t>turn </a:t>
            </a:r>
            <a:r>
              <a:rPr lang="en-US" sz="3200" b="1" dirty="0">
                <a:latin typeface="Minion Pro Cond" panose="02040706060306020203" pitchFamily="18" charset="0"/>
              </a:rPr>
              <a:t>the page</a:t>
            </a:r>
          </a:p>
          <a:p>
            <a:pPr marL="0" indent="0">
              <a:buNone/>
            </a:pPr>
            <a:endParaRPr lang="en-US" sz="4400" b="1" dirty="0">
              <a:latin typeface="Vladimir Script" panose="03050402040407070305" pitchFamily="66" charset="0"/>
            </a:endParaRPr>
          </a:p>
          <a:p>
            <a:pPr marL="0" indent="0">
              <a:buNone/>
            </a:pPr>
            <a:endParaRPr lang="en-US" sz="4400" b="1" dirty="0">
              <a:latin typeface="Vladimir Script" panose="03050402040407070305" pitchFamily="66" charset="0"/>
            </a:endParaRPr>
          </a:p>
          <a:p>
            <a:pPr marL="0" indent="0">
              <a:buNone/>
            </a:pPr>
            <a:endParaRPr lang="en-US" sz="4400" b="1" dirty="0" smtClean="0">
              <a:latin typeface="Vladimir Script" panose="03050402040407070305" pitchFamily="66" charset="0"/>
            </a:endParaRPr>
          </a:p>
          <a:p>
            <a:pPr marL="0" indent="0">
              <a:buNone/>
            </a:pPr>
            <a:endParaRPr lang="en-US" b="1" u="sng"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99097076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Watch the following Ted Talk about Women in Hollywood and respond on paper. This is a seventeen-minute video talk. The speaker will be talking about the real-life struggles of female actors. </a:t>
            </a:r>
          </a:p>
          <a:p>
            <a:r>
              <a:rPr lang="en-US" dirty="0" smtClean="0"/>
              <a:t>As you listen, pay attention to what interests you and write down things she says that you find interesting. You can fill the page with these new ideas, make certain you save a few lines for reflection.</a:t>
            </a:r>
          </a:p>
          <a:p>
            <a:endParaRPr lang="en-US" dirty="0"/>
          </a:p>
          <a:p>
            <a:r>
              <a:rPr lang="en-US" dirty="0"/>
              <a:t>https://www.ted.com/talks/naomi_mcdougall_jones_what_it_s_like_to_be_a_woman_in_hollywood</a:t>
            </a:r>
          </a:p>
        </p:txBody>
      </p:sp>
    </p:spTree>
    <p:extLst>
      <p:ext uri="{BB962C8B-B14F-4D97-AF65-F5344CB8AC3E}">
        <p14:creationId xmlns:p14="http://schemas.microsoft.com/office/powerpoint/2010/main" val="62211280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4000" b="1" dirty="0" smtClean="0">
                <a:latin typeface="Rockwell Condensed" panose="02060603050405020104" pitchFamily="18" charset="0"/>
              </a:rPr>
              <a:t>Tuesday</a:t>
            </a:r>
            <a:r>
              <a:rPr lang="en-US" sz="4000" b="1" dirty="0">
                <a:latin typeface="Rockwell Condensed" panose="02060603050405020104" pitchFamily="18" charset="0"/>
              </a:rPr>
              <a:t>, October </a:t>
            </a:r>
            <a:r>
              <a:rPr lang="en-US" sz="4000" b="1" dirty="0" smtClean="0">
                <a:latin typeface="Rockwell Condensed" panose="02060603050405020104" pitchFamily="18" charset="0"/>
              </a:rPr>
              <a:t>24, </a:t>
            </a:r>
            <a:r>
              <a:rPr lang="en-US" sz="4000" b="1" dirty="0">
                <a:latin typeface="Rockwell Condensed" panose="02060603050405020104" pitchFamily="18" charset="0"/>
              </a:rPr>
              <a:t>2017</a:t>
            </a:r>
          </a:p>
          <a:p>
            <a:pPr marL="0" indent="0">
              <a:buNone/>
            </a:pPr>
            <a:endParaRPr lang="en-US" sz="4000" b="1" dirty="0">
              <a:latin typeface="Vladimir Script" panose="03050402040407070305" pitchFamily="66" charset="0"/>
            </a:endParaRPr>
          </a:p>
          <a:p>
            <a:pPr marL="0" indent="0">
              <a:buNone/>
            </a:pPr>
            <a:r>
              <a:rPr lang="en-US" sz="4000" b="1" dirty="0" smtClean="0">
                <a:latin typeface="Vladimir Script" panose="03050402040407070305" pitchFamily="66" charset="0"/>
              </a:rPr>
              <a:t>Writing </a:t>
            </a:r>
            <a:r>
              <a:rPr lang="en-US" sz="4000" b="1" dirty="0">
                <a:latin typeface="Vladimir Script" panose="03050402040407070305" pitchFamily="66" charset="0"/>
              </a:rPr>
              <a:t>prompt #</a:t>
            </a:r>
            <a:r>
              <a:rPr lang="en-US" sz="4000" b="1" dirty="0" smtClean="0">
                <a:latin typeface="Vladimir Script" panose="03050402040407070305" pitchFamily="66" charset="0"/>
              </a:rPr>
              <a:t>59: Brave Women</a:t>
            </a:r>
          </a:p>
          <a:p>
            <a:pPr marL="0" indent="0">
              <a:buNone/>
            </a:pPr>
            <a:endParaRPr lang="en-US" sz="4000" b="1" dirty="0">
              <a:latin typeface="Vladimir Script" panose="03050402040407070305" pitchFamily="66" charset="0"/>
            </a:endParaRPr>
          </a:p>
          <a:p>
            <a:pPr marL="0" indent="0">
              <a:buNone/>
            </a:pPr>
            <a:endParaRPr lang="en-US" sz="4000" b="1" dirty="0" smtClean="0">
              <a:latin typeface="Vladimir Script" panose="03050402040407070305" pitchFamily="66" charset="0"/>
            </a:endParaRPr>
          </a:p>
          <a:p>
            <a:pPr marL="0" indent="0">
              <a:buNone/>
            </a:pPr>
            <a:endParaRPr lang="en-US" sz="4000" b="1" dirty="0">
              <a:latin typeface="Vladimir Script" panose="03050402040407070305" pitchFamily="66" charset="0"/>
            </a:endParaRPr>
          </a:p>
          <a:p>
            <a:pPr marL="0" indent="0">
              <a:buNone/>
            </a:pPr>
            <a:r>
              <a:rPr lang="en-US" b="1" dirty="0">
                <a:latin typeface="Minion Pro Cond" panose="02040706060306020203" pitchFamily="18" charset="0"/>
              </a:rPr>
              <a:t>								</a:t>
            </a:r>
            <a:r>
              <a:rPr lang="en-US" sz="2400" b="1" dirty="0">
                <a:latin typeface="Minion Pro Cond" panose="02040706060306020203" pitchFamily="18" charset="0"/>
              </a:rPr>
              <a:t>turn the page</a:t>
            </a:r>
          </a:p>
          <a:p>
            <a:endParaRPr lang="en-US" dirty="0"/>
          </a:p>
        </p:txBody>
      </p:sp>
    </p:spTree>
    <p:extLst>
      <p:ext uri="{BB962C8B-B14F-4D97-AF65-F5344CB8AC3E}">
        <p14:creationId xmlns:p14="http://schemas.microsoft.com/office/powerpoint/2010/main" val="427725187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dirty="0" smtClean="0"/>
              <a:t>Copy and paste the link below and watch the video which asks, “Would you rather do something brave or do something perfect? </a:t>
            </a:r>
          </a:p>
          <a:p>
            <a:pPr marL="0" indent="0">
              <a:buNone/>
            </a:pPr>
            <a:r>
              <a:rPr lang="en-US" dirty="0">
                <a:hlinkClick r:id="rId2"/>
              </a:rPr>
              <a:t>https://</a:t>
            </a:r>
            <a:r>
              <a:rPr lang="en-US" dirty="0" smtClean="0">
                <a:hlinkClick r:id="rId2"/>
              </a:rPr>
              <a:t>www.ted.com/talks/reshma_saujani_teach_girls_bravery_not_perfection#t-147135</a:t>
            </a:r>
            <a:endParaRPr lang="en-US" dirty="0" smtClean="0"/>
          </a:p>
          <a:p>
            <a:pPr marL="0" indent="0">
              <a:buNone/>
            </a:pPr>
            <a:endParaRPr lang="en-US" dirty="0"/>
          </a:p>
          <a:p>
            <a:pPr marL="0" indent="0">
              <a:buNone/>
            </a:pPr>
            <a:r>
              <a:rPr lang="en-US" dirty="0" smtClean="0"/>
              <a:t>And as you watch it, try to put into your own </a:t>
            </a:r>
            <a:r>
              <a:rPr lang="en-US" dirty="0"/>
              <a:t>words what </a:t>
            </a:r>
            <a:r>
              <a:rPr lang="en-US" dirty="0" err="1"/>
              <a:t>Reshma</a:t>
            </a:r>
            <a:r>
              <a:rPr lang="en-US" dirty="0"/>
              <a:t> </a:t>
            </a:r>
            <a:r>
              <a:rPr lang="en-US" dirty="0" err="1" smtClean="0"/>
              <a:t>Saujani</a:t>
            </a:r>
            <a:r>
              <a:rPr lang="en-US" dirty="0" smtClean="0"/>
              <a:t> is saying.  What is her message?  How do our cultural norms affect our expectations from women?</a:t>
            </a:r>
            <a:endParaRPr lang="en-US" dirty="0"/>
          </a:p>
          <a:p>
            <a:pPr marL="0" indent="0">
              <a:buNone/>
            </a:pPr>
            <a:endParaRPr lang="en-US" dirty="0"/>
          </a:p>
        </p:txBody>
      </p:sp>
    </p:spTree>
    <p:extLst>
      <p:ext uri="{BB962C8B-B14F-4D97-AF65-F5344CB8AC3E}">
        <p14:creationId xmlns:p14="http://schemas.microsoft.com/office/powerpoint/2010/main" val="299559594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690688"/>
            <a:ext cx="10515600" cy="4351338"/>
          </a:xfrm>
        </p:spPr>
        <p:txBody>
          <a:bodyPr/>
          <a:lstStyle/>
          <a:p>
            <a:pPr marL="0" indent="0">
              <a:buNone/>
            </a:pPr>
            <a:r>
              <a:rPr lang="en-US" sz="3600" b="1" dirty="0" smtClean="0">
                <a:latin typeface="Rockwell Condensed" panose="02060603050405020104" pitchFamily="18" charset="0"/>
              </a:rPr>
              <a:t>Wednesday</a:t>
            </a:r>
            <a:r>
              <a:rPr lang="en-US" sz="3600" b="1" dirty="0">
                <a:latin typeface="Rockwell Condensed" panose="02060603050405020104" pitchFamily="18" charset="0"/>
              </a:rPr>
              <a:t>, October </a:t>
            </a:r>
            <a:r>
              <a:rPr lang="en-US" sz="3600" b="1" dirty="0" smtClean="0">
                <a:latin typeface="Rockwell Condensed" panose="02060603050405020104" pitchFamily="18" charset="0"/>
              </a:rPr>
              <a:t>25, 2017</a:t>
            </a:r>
          </a:p>
          <a:p>
            <a:pPr marL="0" indent="0">
              <a:buNone/>
            </a:pPr>
            <a:endParaRPr lang="en-US" sz="3600" b="1" dirty="0">
              <a:latin typeface="Rockwell Condensed" panose="02060603050405020104" pitchFamily="18" charset="0"/>
            </a:endParaRPr>
          </a:p>
          <a:p>
            <a:pPr marL="0" indent="0">
              <a:buNone/>
            </a:pPr>
            <a:r>
              <a:rPr lang="en-US" sz="4800" b="1" dirty="0">
                <a:latin typeface="Vladimir Script" panose="03050402040407070305" pitchFamily="66" charset="0"/>
              </a:rPr>
              <a:t>Writing prompt </a:t>
            </a:r>
            <a:r>
              <a:rPr lang="en-US" sz="4800" b="1" dirty="0" smtClean="0">
                <a:latin typeface="Vladimir Script" panose="03050402040407070305" pitchFamily="66" charset="0"/>
              </a:rPr>
              <a:t>#60: Women Superheroes</a:t>
            </a:r>
          </a:p>
          <a:p>
            <a:pPr marL="0" indent="0">
              <a:buNone/>
            </a:pPr>
            <a:endParaRPr lang="en-US" sz="3600" b="1" dirty="0">
              <a:latin typeface="Rockwell Condensed" panose="02060603050405020104" pitchFamily="18" charset="0"/>
            </a:endParaRPr>
          </a:p>
        </p:txBody>
      </p:sp>
      <p:sp>
        <p:nvSpPr>
          <p:cNvPr id="4" name="Rectangle 3"/>
          <p:cNvSpPr/>
          <p:nvPr/>
        </p:nvSpPr>
        <p:spPr>
          <a:xfrm>
            <a:off x="8703358" y="5387927"/>
            <a:ext cx="2043060" cy="523220"/>
          </a:xfrm>
          <a:prstGeom prst="rect">
            <a:avLst/>
          </a:prstGeom>
        </p:spPr>
        <p:txBody>
          <a:bodyPr wrap="none">
            <a:spAutoFit/>
          </a:bodyPr>
          <a:lstStyle/>
          <a:p>
            <a:r>
              <a:rPr lang="en-US" sz="2800" b="1" dirty="0">
                <a:latin typeface="Minion Pro Cond" panose="02040706060306020203" pitchFamily="18" charset="0"/>
              </a:rPr>
              <a:t>turn the page</a:t>
            </a:r>
          </a:p>
        </p:txBody>
      </p:sp>
    </p:spTree>
    <p:extLst>
      <p:ext uri="{BB962C8B-B14F-4D97-AF65-F5344CB8AC3E}">
        <p14:creationId xmlns:p14="http://schemas.microsoft.com/office/powerpoint/2010/main" val="376013732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dirty="0" smtClean="0"/>
          </a:p>
          <a:p>
            <a:r>
              <a:rPr lang="en-US" dirty="0" smtClean="0"/>
              <a:t>Copy and paste the link below and respond by noting the ideas you find interesting and then reflecting on the piece as a whole.</a:t>
            </a:r>
            <a:endParaRPr lang="en-US" dirty="0"/>
          </a:p>
          <a:p>
            <a:endParaRPr lang="en-US" dirty="0" smtClean="0"/>
          </a:p>
          <a:p>
            <a:endParaRPr lang="en-US" dirty="0"/>
          </a:p>
          <a:p>
            <a:r>
              <a:rPr lang="en-US" dirty="0" smtClean="0"/>
              <a:t>https</a:t>
            </a:r>
            <a:r>
              <a:rPr lang="en-US" dirty="0"/>
              <a:t>://www.ted.com/talks/christopher_bell_bring_on_the_female_superheroes</a:t>
            </a:r>
          </a:p>
          <a:p>
            <a:endParaRPr lang="en-US" dirty="0"/>
          </a:p>
        </p:txBody>
      </p:sp>
    </p:spTree>
    <p:extLst>
      <p:ext uri="{BB962C8B-B14F-4D97-AF65-F5344CB8AC3E}">
        <p14:creationId xmlns:p14="http://schemas.microsoft.com/office/powerpoint/2010/main" val="125747995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3200" b="1" dirty="0" smtClean="0">
                <a:latin typeface="Rockwell Condensed" panose="02060603050405020104" pitchFamily="18" charset="0"/>
              </a:rPr>
              <a:t>Thursday, </a:t>
            </a:r>
            <a:r>
              <a:rPr lang="en-US" sz="3200" b="1" dirty="0">
                <a:latin typeface="Rockwell Condensed" panose="02060603050405020104" pitchFamily="18" charset="0"/>
              </a:rPr>
              <a:t>October 25, 2017</a:t>
            </a:r>
          </a:p>
          <a:p>
            <a:pPr marL="0" indent="0">
              <a:buNone/>
            </a:pPr>
            <a:endParaRPr lang="en-US" sz="1800" b="1" dirty="0">
              <a:latin typeface="Rockwell Condensed" panose="02060603050405020104" pitchFamily="18" charset="0"/>
            </a:endParaRPr>
          </a:p>
          <a:p>
            <a:pPr marL="0" indent="0">
              <a:buNone/>
            </a:pPr>
            <a:r>
              <a:rPr lang="en-US" sz="4800" b="1" dirty="0">
                <a:latin typeface="Vladimir Script" panose="03050402040407070305" pitchFamily="66" charset="0"/>
              </a:rPr>
              <a:t>Writing prompt #</a:t>
            </a:r>
            <a:r>
              <a:rPr lang="en-US" sz="4800" b="1" dirty="0" smtClean="0">
                <a:latin typeface="Vladimir Script" panose="03050402040407070305" pitchFamily="66" charset="0"/>
              </a:rPr>
              <a:t>61: </a:t>
            </a:r>
            <a:r>
              <a:rPr lang="en-US" b="1" dirty="0" smtClean="0">
                <a:latin typeface="Adobe Fan Heiti Std B" panose="020B0700000000000000" pitchFamily="34" charset="-128"/>
                <a:ea typeface="Adobe Fan Heiti Std B" panose="020B0700000000000000" pitchFamily="34" charset="-128"/>
              </a:rPr>
              <a:t>You will receive a list of writing prompts as they are described in Skyward.</a:t>
            </a:r>
          </a:p>
          <a:p>
            <a:pPr marL="0" indent="0">
              <a:buNone/>
            </a:pPr>
            <a:endParaRPr lang="en-US" b="1" dirty="0" smtClean="0">
              <a:latin typeface="Adobe Fan Heiti Std B" panose="020B0700000000000000" pitchFamily="34" charset="-128"/>
              <a:ea typeface="Adobe Fan Heiti Std B" panose="020B0700000000000000" pitchFamily="34" charset="-128"/>
            </a:endParaRPr>
          </a:p>
          <a:p>
            <a:pPr marL="0" indent="0">
              <a:buNone/>
            </a:pPr>
            <a:r>
              <a:rPr lang="en-US" b="1" dirty="0" smtClean="0">
                <a:latin typeface="Adobe Fan Heiti Std B" panose="020B0700000000000000" pitchFamily="34" charset="-128"/>
                <a:ea typeface="Adobe Fan Heiti Std B" panose="020B0700000000000000" pitchFamily="34" charset="-128"/>
              </a:rPr>
              <a:t>Please collect your folder and match up your hand-written pages with each one of the first fifty writing prompts.</a:t>
            </a:r>
          </a:p>
          <a:p>
            <a:pPr marL="0" indent="0">
              <a:buNone/>
            </a:pPr>
            <a:endParaRPr lang="en-US" b="1" dirty="0">
              <a:latin typeface="Adobe Fan Heiti Std B" panose="020B0700000000000000" pitchFamily="34" charset="-128"/>
              <a:ea typeface="Adobe Fan Heiti Std B" panose="020B0700000000000000" pitchFamily="34" charset="-128"/>
            </a:endParaRPr>
          </a:p>
          <a:p>
            <a:pPr marL="0" indent="0">
              <a:buNone/>
            </a:pPr>
            <a:r>
              <a:rPr lang="en-US" b="1" dirty="0" smtClean="0">
                <a:latin typeface="Minion Pro Cond" panose="02040706060306020203" pitchFamily="18" charset="0"/>
              </a:rPr>
              <a:t>									turn </a:t>
            </a:r>
            <a:r>
              <a:rPr lang="en-US" b="1" dirty="0">
                <a:latin typeface="Minion Pro Cond" panose="02040706060306020203" pitchFamily="18" charset="0"/>
              </a:rPr>
              <a:t>the page</a:t>
            </a:r>
          </a:p>
          <a:p>
            <a:pPr marL="0" indent="0">
              <a:buNone/>
            </a:pPr>
            <a:endParaRPr lang="en-US" b="1" dirty="0" smtClean="0">
              <a:latin typeface="Adobe Fan Heiti Std B" panose="020B0700000000000000" pitchFamily="34" charset="-128"/>
              <a:ea typeface="Adobe Fan Heiti Std B" panose="020B0700000000000000" pitchFamily="34" charset="-128"/>
            </a:endParaRPr>
          </a:p>
          <a:p>
            <a:endParaRPr lang="en-US" dirty="0"/>
          </a:p>
        </p:txBody>
      </p:sp>
    </p:spTree>
    <p:extLst>
      <p:ext uri="{BB962C8B-B14F-4D97-AF65-F5344CB8AC3E}">
        <p14:creationId xmlns:p14="http://schemas.microsoft.com/office/powerpoint/2010/main" val="131697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dirty="0" smtClean="0"/>
          </a:p>
          <a:p>
            <a:pPr algn="ct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Wednesday, August 16,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2017</a:t>
            </a:r>
            <a:endParaRPr lang="en-US" sz="4000" dirty="0">
              <a:solidFill>
                <a:schemeClr val="accent2">
                  <a:lumMod val="75000"/>
                </a:schemeClr>
              </a:solidFill>
              <a:latin typeface="Adobe Gothic Std B" panose="020B0800000000000000" pitchFamily="34" charset="-128"/>
              <a:ea typeface="Adobe Gothic Std B" panose="020B0800000000000000" pitchFamily="34" charset="-128"/>
            </a:endParaRPr>
          </a:p>
          <a:p>
            <a:endParaRPr lang="en-US" dirty="0" smtClean="0"/>
          </a:p>
          <a:p>
            <a:r>
              <a:rPr lang="en-US" dirty="0" smtClean="0"/>
              <a:t>Coloring that block and then seeing it in there mixed with the others, there it is right there, our symbol of individual creativity (honesty and thoughtfulness are our oxygen and hydrogen)</a:t>
            </a:r>
          </a:p>
          <a:p>
            <a:endParaRPr lang="en-US" dirty="0"/>
          </a:p>
          <a:p>
            <a:r>
              <a:rPr lang="en-US" sz="4000" b="1" u="sng" dirty="0" smtClean="0">
                <a:latin typeface="Vladimir Script" panose="03050402040407070305" pitchFamily="66" charset="0"/>
              </a:rPr>
              <a:t>Writing Prompt # 01: Who are you?</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73153"/>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2015133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The purpose of the weekend writes is for you to capture your story, your social life. While writing, focus on particular moments rather than trying to squeeze in everything you did for the past two days.</a:t>
            </a:r>
          </a:p>
          <a:p>
            <a:r>
              <a:rPr lang="en-US" dirty="0" smtClean="0"/>
              <a:t>Use dialogue.  Were there any humorous situations or encounters? Moments of embarrassment are usually healthy to write about.</a:t>
            </a:r>
          </a:p>
          <a:p>
            <a:pPr marL="0" indent="0">
              <a:buNone/>
            </a:pPr>
            <a:endParaRPr lang="en-US" dirty="0" smtClean="0"/>
          </a:p>
          <a:p>
            <a:r>
              <a:rPr lang="en-US" dirty="0" smtClean="0"/>
              <a:t>You will be writing about most of your weekends this semester. Make it count. Capture your life in words.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4470941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a:t>
            </a:r>
            <a:r>
              <a:rPr lang="en-US" dirty="0">
                <a:solidFill>
                  <a:schemeClr val="tx2">
                    <a:lumMod val="75000"/>
                  </a:schemeClr>
                </a:solidFill>
                <a:latin typeface="Britannic Bold" panose="020B0903060703020204" pitchFamily="34" charset="0"/>
              </a:rPr>
              <a:t>of American Dreams Café </a:t>
            </a:r>
            <a:endParaRPr lang="en-US" dirty="0"/>
          </a:p>
        </p:txBody>
      </p:sp>
      <p:sp>
        <p:nvSpPr>
          <p:cNvPr id="3" name="Content Placeholder 2"/>
          <p:cNvSpPr>
            <a:spLocks noGrp="1"/>
          </p:cNvSpPr>
          <p:nvPr>
            <p:ph idx="1"/>
          </p:nvPr>
        </p:nvSpPr>
        <p:spPr>
          <a:xfrm>
            <a:off x="266700" y="1371600"/>
            <a:ext cx="11087100" cy="5626100"/>
          </a:xfrm>
        </p:spPr>
        <p:txBody>
          <a:bodyPr>
            <a:normAutofit lnSpcReduction="10000"/>
          </a:bodyPr>
          <a:lstStyle/>
          <a:p>
            <a:r>
              <a:rPr lang="en-US" dirty="0" smtClean="0"/>
              <a:t>Once you have assembled your fifty pages, or those pages you do have, please take your folder to the English teacher you had last year.</a:t>
            </a:r>
          </a:p>
          <a:p>
            <a:endParaRPr lang="en-US" dirty="0"/>
          </a:p>
          <a:p>
            <a:r>
              <a:rPr lang="en-US" dirty="0" smtClean="0"/>
              <a:t>That teacher will look through your folder and determine which pages are acceptable. Mostly, these teachers will be looking for legibility, topic related, and considered thought. This teacher will make note of the number of acceptable pages and that will be your grade for the first half of this semester.</a:t>
            </a:r>
          </a:p>
          <a:p>
            <a:endParaRPr lang="en-US" dirty="0"/>
          </a:p>
          <a:p>
            <a:r>
              <a:rPr lang="en-US" dirty="0" smtClean="0"/>
              <a:t>Make certain that each page (writing prompt #) of each of the acceptable assignments is clearly noted.</a:t>
            </a:r>
            <a:r>
              <a:rPr lang="en-US" b="1" dirty="0">
                <a:latin typeface="Minion Pro Cond" panose="02040706060306020203" pitchFamily="18" charset="0"/>
              </a:rPr>
              <a:t> </a:t>
            </a:r>
            <a:r>
              <a:rPr lang="en-US" b="1" dirty="0" smtClean="0">
                <a:latin typeface="Minion Pro Cond" panose="02040706060306020203" pitchFamily="18" charset="0"/>
              </a:rPr>
              <a:t>					</a:t>
            </a:r>
          </a:p>
          <a:p>
            <a:pPr lvl="1"/>
            <a:endParaRPr lang="en-US" b="1" dirty="0">
              <a:latin typeface="Minion Pro Cond" panose="02040706060306020203" pitchFamily="18" charset="0"/>
            </a:endParaRPr>
          </a:p>
          <a:p>
            <a:pPr marL="3657600" lvl="8" indent="0">
              <a:buNone/>
            </a:pPr>
            <a:r>
              <a:rPr lang="en-US" sz="2800" b="1" dirty="0" smtClean="0">
                <a:latin typeface="Minion Pro Cond" panose="02040706060306020203" pitchFamily="18" charset="0"/>
              </a:rPr>
              <a:t>					turn </a:t>
            </a:r>
            <a:r>
              <a:rPr lang="en-US" sz="2800" b="1" dirty="0">
                <a:latin typeface="Minion Pro Cond" panose="02040706060306020203" pitchFamily="18" charset="0"/>
              </a:rPr>
              <a:t>the page</a:t>
            </a:r>
          </a:p>
          <a:p>
            <a:endParaRPr lang="en-US" dirty="0" smtClean="0"/>
          </a:p>
          <a:p>
            <a:endParaRPr lang="en-US" dirty="0"/>
          </a:p>
          <a:p>
            <a:pPr lvl="3"/>
            <a:endParaRPr lang="en-US" dirty="0"/>
          </a:p>
          <a:p>
            <a:endParaRPr lang="en-US" dirty="0" smtClean="0"/>
          </a:p>
        </p:txBody>
      </p:sp>
    </p:spTree>
    <p:extLst>
      <p:ext uri="{BB962C8B-B14F-4D97-AF65-F5344CB8AC3E}">
        <p14:creationId xmlns:p14="http://schemas.microsoft.com/office/powerpoint/2010/main" val="120416513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The proprietor will then enter these acceptable pages into the gradebook. No grades will be entered without your previous teacher’s overview.</a:t>
            </a:r>
          </a:p>
          <a:p>
            <a:endParaRPr lang="en-US" dirty="0"/>
          </a:p>
          <a:p>
            <a:r>
              <a:rPr lang="en-US" dirty="0" smtClean="0"/>
              <a:t>If your teacher from last year does not work in this building, choose the teacher of a classmate and allow yourself to be introduced.</a:t>
            </a:r>
          </a:p>
          <a:p>
            <a:endParaRPr lang="en-US" dirty="0"/>
          </a:p>
          <a:p>
            <a:r>
              <a:rPr lang="en-US" dirty="0" smtClean="0"/>
              <a:t>This is your work you are putting together. Make </a:t>
            </a:r>
            <a:r>
              <a:rPr lang="en-US" smtClean="0"/>
              <a:t>it count.</a:t>
            </a:r>
            <a:endParaRPr lang="en-US" dirty="0"/>
          </a:p>
        </p:txBody>
      </p:sp>
    </p:spTree>
    <p:extLst>
      <p:ext uri="{BB962C8B-B14F-4D97-AF65-F5344CB8AC3E}">
        <p14:creationId xmlns:p14="http://schemas.microsoft.com/office/powerpoint/2010/main" val="22440053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sz="4400" b="1" dirty="0">
                <a:latin typeface="Rockwell Condensed" panose="02060603050405020104" pitchFamily="18" charset="0"/>
              </a:rPr>
              <a:t>Friday, October 27 2017</a:t>
            </a:r>
          </a:p>
          <a:p>
            <a:pPr marL="0" indent="0">
              <a:buNone/>
            </a:pPr>
            <a:endParaRPr lang="en-US" sz="4400" b="1" dirty="0" smtClean="0">
              <a:latin typeface="Rockwell Condensed" panose="02060603050405020104" pitchFamily="18" charset="0"/>
            </a:endParaRPr>
          </a:p>
          <a:p>
            <a:pPr marL="0" indent="0">
              <a:buNone/>
            </a:pPr>
            <a:r>
              <a:rPr lang="en-US" sz="4400" b="1" dirty="0" smtClean="0">
                <a:latin typeface="Rockwell Condensed" panose="02060603050405020104" pitchFamily="18" charset="0"/>
              </a:rPr>
              <a:t>By now, many of you have written the sixty pages and are now officially passing the course.  Congratulations.  Now keep writing to obtain the grade you choose for yourself. It would be my guess that the students who have been keeping up are headed toward an “A.” a 5.0 anyone?</a:t>
            </a:r>
            <a:r>
              <a:rPr lang="en-US" sz="4400" b="1" dirty="0">
                <a:latin typeface="Minion Pro Cond" panose="02040706060306020203" pitchFamily="18" charset="0"/>
              </a:rPr>
              <a:t> </a:t>
            </a:r>
            <a:endParaRPr lang="en-US" sz="4400" b="1" dirty="0" smtClean="0">
              <a:latin typeface="Minion Pro Cond" panose="02040706060306020203" pitchFamily="18" charset="0"/>
            </a:endParaRPr>
          </a:p>
          <a:p>
            <a:pPr marL="0" indent="0">
              <a:buNone/>
            </a:pPr>
            <a:endParaRPr lang="en-US" sz="4400" b="1" dirty="0" smtClean="0">
              <a:latin typeface="Minion Pro Cond" panose="02040706060306020203" pitchFamily="18" charset="0"/>
            </a:endParaRPr>
          </a:p>
          <a:p>
            <a:pPr marL="0" indent="0">
              <a:buNone/>
            </a:pPr>
            <a:r>
              <a:rPr lang="en-US" sz="4400" b="1" dirty="0">
                <a:latin typeface="Minion Pro Cond" panose="02040706060306020203" pitchFamily="18" charset="0"/>
              </a:rPr>
              <a:t>	</a:t>
            </a:r>
            <a:r>
              <a:rPr lang="en-US" sz="4400" b="1" dirty="0" smtClean="0">
                <a:latin typeface="Minion Pro Cond" panose="02040706060306020203" pitchFamily="18" charset="0"/>
              </a:rPr>
              <a:t>							turn </a:t>
            </a:r>
            <a:r>
              <a:rPr lang="en-US" sz="4400" b="1" dirty="0">
                <a:latin typeface="Minion Pro Cond" panose="02040706060306020203" pitchFamily="18" charset="0"/>
              </a:rPr>
              <a:t>the page</a:t>
            </a:r>
          </a:p>
          <a:p>
            <a:pPr marL="0" indent="0">
              <a:buNone/>
            </a:pPr>
            <a:endParaRPr lang="en-US" sz="4400" b="1" dirty="0">
              <a:latin typeface="Rockwell Condensed" panose="02060603050405020104" pitchFamily="18" charset="0"/>
            </a:endParaRPr>
          </a:p>
          <a:p>
            <a:pPr marL="0" indent="0">
              <a:buNone/>
            </a:pPr>
            <a:endParaRPr lang="en-US" sz="4400" b="1" dirty="0" smtClean="0">
              <a:latin typeface="Rockwell Condensed" panose="02060603050405020104" pitchFamily="18" charset="0"/>
            </a:endParaRPr>
          </a:p>
          <a:p>
            <a:pPr marL="0" indent="0">
              <a:buNone/>
            </a:pPr>
            <a:endParaRPr lang="en-US" sz="4400" b="1" dirty="0" smtClean="0">
              <a:latin typeface="Rockwell Condensed" panose="02060603050405020104" pitchFamily="18" charset="0"/>
            </a:endParaRPr>
          </a:p>
          <a:p>
            <a:pPr marL="0" indent="0">
              <a:buNone/>
            </a:pPr>
            <a:endParaRPr lang="en-US" sz="4400" b="1" dirty="0" smtClean="0">
              <a:latin typeface="Rockwell Condensed" panose="02060603050405020104" pitchFamily="18" charset="0"/>
            </a:endParaRPr>
          </a:p>
          <a:p>
            <a:pPr marL="0" indent="0">
              <a:buNone/>
            </a:pPr>
            <a:endParaRPr lang="en-US" sz="4400" b="1" dirty="0">
              <a:latin typeface="Rockwell Condensed" panose="020606030504050201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58855577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b="1" dirty="0">
                <a:latin typeface="Rockwell Condensed" panose="02060603050405020104" pitchFamily="18" charset="0"/>
              </a:rPr>
              <a:t>Friday, October </a:t>
            </a:r>
            <a:r>
              <a:rPr lang="en-US" b="1" dirty="0" smtClean="0">
                <a:latin typeface="Rockwell Condensed" panose="02060603050405020104" pitchFamily="18" charset="0"/>
              </a:rPr>
              <a:t>27 2017</a:t>
            </a:r>
          </a:p>
          <a:p>
            <a:endParaRPr lang="en-US" b="1" dirty="0">
              <a:latin typeface="Rockwell Condensed" panose="02060603050405020104" pitchFamily="18" charset="0"/>
            </a:endParaRPr>
          </a:p>
          <a:p>
            <a:r>
              <a:rPr lang="en-US" sz="4400" b="1" dirty="0" smtClean="0">
                <a:latin typeface="Vladimir Script" panose="03050402040407070305" pitchFamily="66" charset="0"/>
              </a:rPr>
              <a:t>Writing # 62:  For today, return to your writing for Writing # fifty. There, you created several writing prompts for yourself.  Choose one of those prompts for today’s writing selection.</a:t>
            </a:r>
            <a:endParaRPr lang="en-US" sz="4400" b="1" u="sng" dirty="0" smtClean="0">
              <a:latin typeface="Vladimir Script" panose="03050402040407070305" pitchFamily="66" charset="0"/>
            </a:endParaRPr>
          </a:p>
          <a:p>
            <a:endParaRPr lang="en-US" b="1" dirty="0" smtClean="0">
              <a:latin typeface="Rockwell Condensed" panose="020606030504050201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94973605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latin typeface="Rockwell Condensed" panose="02060603050405020104" pitchFamily="18" charset="0"/>
              </a:rPr>
              <a:t>Monday</a:t>
            </a:r>
            <a:r>
              <a:rPr lang="en-US" b="1" dirty="0">
                <a:latin typeface="Rockwell Condensed" panose="02060603050405020104" pitchFamily="18" charset="0"/>
              </a:rPr>
              <a:t>, October </a:t>
            </a:r>
            <a:r>
              <a:rPr lang="en-US" b="1" dirty="0" smtClean="0">
                <a:latin typeface="Rockwell Condensed" panose="02060603050405020104" pitchFamily="18" charset="0"/>
              </a:rPr>
              <a:t>30, 2017</a:t>
            </a:r>
          </a:p>
          <a:p>
            <a:pPr marL="0" indent="0">
              <a:buNone/>
            </a:pPr>
            <a:endParaRPr lang="en-US" b="1" dirty="0">
              <a:latin typeface="Rockwell Condensed" panose="02060603050405020104" pitchFamily="18" charset="0"/>
            </a:endParaRPr>
          </a:p>
          <a:p>
            <a:pPr marL="0" indent="0">
              <a:buNone/>
            </a:pPr>
            <a:r>
              <a:rPr lang="en-US" b="1" dirty="0">
                <a:latin typeface="Vladimir Script" panose="03050402040407070305" pitchFamily="66" charset="0"/>
              </a:rPr>
              <a:t>Writing # </a:t>
            </a:r>
            <a:r>
              <a:rPr lang="en-US" b="1" dirty="0" smtClean="0">
                <a:latin typeface="Vladimir Script" panose="03050402040407070305" pitchFamily="66" charset="0"/>
              </a:rPr>
              <a:t>63:  The Weekend</a:t>
            </a:r>
          </a:p>
          <a:p>
            <a:pPr marL="0" indent="0">
              <a:buNone/>
            </a:pPr>
            <a:r>
              <a:rPr lang="en-US" b="1" dirty="0">
                <a:latin typeface="Vladimir Script" panose="03050402040407070305" pitchFamily="66" charset="0"/>
              </a:rPr>
              <a:t>Writing # </a:t>
            </a:r>
            <a:r>
              <a:rPr lang="en-US" b="1" dirty="0" smtClean="0">
                <a:latin typeface="Vladimir Script" panose="03050402040407070305" pitchFamily="66" charset="0"/>
              </a:rPr>
              <a:t>64:  Witches and *itches</a:t>
            </a:r>
          </a:p>
          <a:p>
            <a:pPr marL="0" indent="0">
              <a:buNone/>
            </a:pPr>
            <a:r>
              <a:rPr lang="en-US" b="1" dirty="0" smtClean="0">
                <a:latin typeface="Vladimir Script" panose="03050402040407070305" pitchFamily="66" charset="0"/>
              </a:rPr>
              <a:t>For today, let’s go back in time and look at “The Salem Witch Trials.”</a:t>
            </a:r>
            <a:endParaRPr lang="en-US" b="1" dirty="0" smtClean="0">
              <a:latin typeface="Rockwell Condensed" panose="02060603050405020104" pitchFamily="18" charset="0"/>
            </a:endParaRPr>
          </a:p>
          <a:p>
            <a:pPr marL="0" indent="0">
              <a:buNone/>
            </a:pPr>
            <a:endParaRPr lang="en-US" b="1" dirty="0" smtClean="0">
              <a:latin typeface="Rockwell Condensed" panose="02060603050405020104" pitchFamily="18" charset="0"/>
            </a:endParaRPr>
          </a:p>
          <a:p>
            <a:pPr marL="0" indent="0">
              <a:buNone/>
            </a:pPr>
            <a:r>
              <a:rPr lang="en-US" b="1" dirty="0" smtClean="0">
                <a:latin typeface="Rockwell Condensed" panose="02060603050405020104" pitchFamily="18" charset="0"/>
              </a:rPr>
              <a:t>The History Channel is a good place to start/</a:t>
            </a:r>
          </a:p>
          <a:p>
            <a:pPr marL="0" indent="0">
              <a:buNone/>
            </a:pPr>
            <a:r>
              <a:rPr lang="en-US" b="1" dirty="0">
                <a:latin typeface="Rockwell Condensed" panose="02060603050405020104" pitchFamily="18" charset="0"/>
                <a:hlinkClick r:id="rId2"/>
              </a:rPr>
              <a:t>http://</a:t>
            </a:r>
            <a:r>
              <a:rPr lang="en-US" b="1" dirty="0" smtClean="0">
                <a:latin typeface="Rockwell Condensed" panose="02060603050405020104" pitchFamily="18" charset="0"/>
                <a:hlinkClick r:id="rId2"/>
              </a:rPr>
              <a:t>www.history.com/topics/salem-witch-trials</a:t>
            </a:r>
            <a:endParaRPr lang="en-US" b="1" dirty="0" smtClean="0">
              <a:latin typeface="Rockwell Condensed" panose="02060603050405020104" pitchFamily="18" charset="0"/>
            </a:endParaRPr>
          </a:p>
          <a:p>
            <a:pPr marL="0" indent="0">
              <a:buNone/>
            </a:pPr>
            <a:endParaRPr lang="en-US" b="1" dirty="0">
              <a:latin typeface="Rockwell Condensed" panose="02060603050405020104" pitchFamily="18" charset="0"/>
            </a:endParaRPr>
          </a:p>
          <a:p>
            <a:pPr marL="0" indent="0">
              <a:buNone/>
            </a:pPr>
            <a:r>
              <a:rPr lang="en-US" b="1" dirty="0" smtClean="0">
                <a:latin typeface="Rockwell Condensed" panose="02060603050405020104" pitchFamily="18" charset="0"/>
              </a:rPr>
              <a:t>This will be our preview for the play, (film), The Crucible.</a:t>
            </a:r>
            <a:endParaRPr lang="en-US" b="1" dirty="0">
              <a:latin typeface="Rockwell Condensed" panose="02060603050405020104" pitchFamily="18" charset="0"/>
            </a:endParaRPr>
          </a:p>
          <a:p>
            <a:pPr marL="0" indent="0">
              <a:buNone/>
            </a:pPr>
            <a:endParaRPr lang="en-US" b="1" dirty="0">
              <a:latin typeface="Rockwell Condensed" panose="020606030504050201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09264196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b="1" dirty="0" smtClean="0">
                <a:latin typeface="Rockwell Condensed" panose="02060603050405020104" pitchFamily="18" charset="0"/>
              </a:rPr>
              <a:t>Tuesday</a:t>
            </a:r>
            <a:r>
              <a:rPr lang="en-US" b="1" dirty="0">
                <a:latin typeface="Rockwell Condensed" panose="02060603050405020104" pitchFamily="18" charset="0"/>
              </a:rPr>
              <a:t>, October </a:t>
            </a:r>
            <a:r>
              <a:rPr lang="en-US" b="1" dirty="0" smtClean="0">
                <a:latin typeface="Rockwell Condensed" panose="02060603050405020104" pitchFamily="18" charset="0"/>
              </a:rPr>
              <a:t>31, 2017</a:t>
            </a:r>
          </a:p>
          <a:p>
            <a:endParaRPr lang="en-US" b="1" dirty="0">
              <a:latin typeface="Rockwell Condensed" panose="02060603050405020104" pitchFamily="18" charset="0"/>
            </a:endParaRPr>
          </a:p>
          <a:p>
            <a:r>
              <a:rPr lang="en-US" sz="4400" b="1" dirty="0">
                <a:latin typeface="Vladimir Script" panose="03050402040407070305" pitchFamily="66" charset="0"/>
              </a:rPr>
              <a:t>Writing # </a:t>
            </a:r>
            <a:r>
              <a:rPr lang="en-US" sz="4400" b="1" dirty="0" smtClean="0">
                <a:latin typeface="Vladimir Script" panose="03050402040407070305" pitchFamily="66" charset="0"/>
              </a:rPr>
              <a:t>65:  Due to communication conflicts, today’s writing prompt has been hacked by an alien intruder.</a:t>
            </a:r>
            <a:endParaRPr lang="en-US" sz="4400" b="1" u="sng" dirty="0">
              <a:latin typeface="Vladimir Script" panose="03050402040407070305" pitchFamily="66" charset="0"/>
            </a:endParaRPr>
          </a:p>
          <a:p>
            <a:endParaRPr lang="en-US" b="1" dirty="0">
              <a:latin typeface="Rockwell Condensed" panose="02060603050405020104" pitchFamily="18" charset="0"/>
            </a:endParaRPr>
          </a:p>
          <a:p>
            <a:pPr marL="0" indent="0">
              <a:buNone/>
            </a:pPr>
            <a:r>
              <a:rPr lang="en-US" b="1" dirty="0" smtClean="0">
                <a:latin typeface="Minion Pro Cond" panose="02040706060306020203" pitchFamily="18" charset="0"/>
              </a:rPr>
              <a:t>                                                                                                             turn </a:t>
            </a:r>
            <a:r>
              <a:rPr lang="en-US" b="1" dirty="0">
                <a:latin typeface="Minion Pro Cond" panose="02040706060306020203" pitchFamily="18" charset="0"/>
              </a:rPr>
              <a:t>the page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73153"/>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7097491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sz="4400" b="1" dirty="0" smtClean="0">
                <a:latin typeface="Vladimir Script" panose="03050402040407070305" pitchFamily="66" charset="0"/>
              </a:rPr>
              <a:t>Please peruse the article from the link below.</a:t>
            </a:r>
          </a:p>
          <a:p>
            <a:pPr marL="0" indent="0">
              <a:buNone/>
            </a:pPr>
            <a:endParaRPr lang="en-US" sz="4400" b="1" dirty="0" smtClean="0">
              <a:latin typeface="Vladimir Script" panose="03050402040407070305" pitchFamily="66" charset="0"/>
            </a:endParaRPr>
          </a:p>
          <a:p>
            <a:pPr marL="0" indent="0">
              <a:buNone/>
            </a:pPr>
            <a:r>
              <a:rPr lang="en-US" sz="2200" b="1" dirty="0">
                <a:latin typeface="Times New Roman" panose="02020603050405020304" pitchFamily="18" charset="0"/>
                <a:cs typeface="Times New Roman" panose="02020603050405020304" pitchFamily="18" charset="0"/>
                <a:hlinkClick r:id="rId2"/>
              </a:rPr>
              <a:t>https://</a:t>
            </a:r>
            <a:r>
              <a:rPr lang="en-US" sz="2200" b="1" dirty="0" smtClean="0">
                <a:latin typeface="Times New Roman" panose="02020603050405020304" pitchFamily="18" charset="0"/>
                <a:cs typeface="Times New Roman" panose="02020603050405020304" pitchFamily="18" charset="0"/>
                <a:hlinkClick r:id="rId2"/>
              </a:rPr>
              <a:t>www.google.com/search?q=halloween+history&amp;rlz=1C1CHWA_enUS765US765&amp;oq=halloween+history&amp;aqs=chrome.0.0l6.3344j0j8&amp;sourceid=chrome&amp;ie=UTF-8</a:t>
            </a:r>
            <a:endParaRPr lang="en-US" sz="2200" b="1" dirty="0" smtClean="0">
              <a:latin typeface="Times New Roman" panose="02020603050405020304" pitchFamily="18" charset="0"/>
              <a:cs typeface="Times New Roman" panose="02020603050405020304" pitchFamily="18" charset="0"/>
            </a:endParaRPr>
          </a:p>
          <a:p>
            <a:pPr marL="0" indent="0">
              <a:buNone/>
            </a:pPr>
            <a:endParaRPr lang="en-US" sz="2200" b="1" dirty="0" smtClean="0">
              <a:latin typeface="Times New Roman" panose="02020603050405020304" pitchFamily="18" charset="0"/>
              <a:cs typeface="Times New Roman" panose="02020603050405020304" pitchFamily="18" charset="0"/>
            </a:endParaRPr>
          </a:p>
          <a:p>
            <a:pPr marL="0" indent="0">
              <a:buNone/>
            </a:pPr>
            <a:r>
              <a:rPr lang="en-US" sz="4400" b="1" dirty="0" smtClean="0">
                <a:latin typeface="Vladimir Script" panose="03050402040407070305" pitchFamily="66" charset="0"/>
              </a:rPr>
              <a:t>Use the first half of the page to describe the interesting facts about Halloween, and use the second half of the paper to describe a particular Halloween experience you have had.</a:t>
            </a:r>
            <a:endParaRPr lang="en-US" sz="4400" b="1" dirty="0">
              <a:latin typeface="Vladimir Script" panose="03050402040407070305" pitchFamily="66" charset="0"/>
            </a:endParaRPr>
          </a:p>
          <a:p>
            <a:endParaRPr lang="en-US" b="1" dirty="0">
              <a:latin typeface="Rockwell Condensed" panose="02060603050405020104" pitchFamily="18" charset="0"/>
            </a:endParaRPr>
          </a:p>
          <a:p>
            <a:endParaRPr lang="en-US" dirty="0"/>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50719901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r>
              <a:rPr lang="en-US" b="1" dirty="0" smtClean="0">
                <a:latin typeface="Rockwell Condensed" panose="02060603050405020104" pitchFamily="18" charset="0"/>
              </a:rPr>
              <a:t>Wednesday</a:t>
            </a:r>
            <a:r>
              <a:rPr lang="en-US" b="1" dirty="0">
                <a:latin typeface="Rockwell Condensed" panose="02060603050405020104" pitchFamily="18" charset="0"/>
              </a:rPr>
              <a:t>, </a:t>
            </a:r>
            <a:r>
              <a:rPr lang="en-US" b="1" dirty="0" smtClean="0">
                <a:latin typeface="Rockwell Condensed" panose="02060603050405020104" pitchFamily="18" charset="0"/>
              </a:rPr>
              <a:t>November 1, 2017</a:t>
            </a:r>
          </a:p>
          <a:p>
            <a:endParaRPr lang="en-US" b="1" dirty="0">
              <a:latin typeface="Rockwell Condensed" panose="02060603050405020104" pitchFamily="18" charset="0"/>
            </a:endParaRPr>
          </a:p>
          <a:p>
            <a:r>
              <a:rPr lang="en-US" sz="4400" b="1" dirty="0" smtClean="0">
                <a:latin typeface="Vladimir Script" panose="03050402040407070305" pitchFamily="66" charset="0"/>
              </a:rPr>
              <a:t>Writing Prompt # 66: What does Dorothy say while she is clicking her heels? So get back on </a:t>
            </a:r>
            <a:r>
              <a:rPr lang="en-US" sz="4400" b="1" dirty="0" err="1" smtClean="0">
                <a:latin typeface="Vladimir Script" panose="03050402040407070305" pitchFamily="66" charset="0"/>
              </a:rPr>
              <a:t>carteblox</a:t>
            </a:r>
            <a:r>
              <a:rPr lang="en-US" sz="4400" b="1" dirty="0" smtClean="0">
                <a:latin typeface="Vladimir Script" panose="03050402040407070305" pitchFamily="66" charset="0"/>
              </a:rPr>
              <a:t> and scroll down the bridge until you arrive at American Families, it’s a black and white panel celebrating American Blues artists. Click that site and you will be home, (i.e., the lesson for the day).</a:t>
            </a:r>
            <a:endParaRPr lang="en-US" sz="4400" b="1" u="sng" dirty="0">
              <a:latin typeface="Vladimir Script" panose="03050402040407070305" pitchFamily="66" charset="0"/>
            </a:endParaRPr>
          </a:p>
          <a:p>
            <a:endParaRPr lang="en-US" b="1" dirty="0">
              <a:latin typeface="Rockwell Condensed" panose="02060603050405020104" pitchFamily="18" charset="0"/>
            </a:endParaRPr>
          </a:p>
          <a:p>
            <a:endParaRPr lang="en-US" dirty="0"/>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65333363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85586"/>
            <a:ext cx="10515600" cy="4351338"/>
          </a:xfrm>
        </p:spPr>
        <p:txBody>
          <a:bodyPr>
            <a:normAutofit fontScale="92500" lnSpcReduction="10000"/>
          </a:bodyPr>
          <a:lstStyle/>
          <a:p>
            <a:pPr marL="0" indent="0">
              <a:buNone/>
            </a:pPr>
            <a:r>
              <a:rPr lang="en-US" b="1" dirty="0">
                <a:latin typeface="Rockwell Condensed" panose="02060603050405020104" pitchFamily="18" charset="0"/>
              </a:rPr>
              <a:t>Thursday, November 2, </a:t>
            </a:r>
            <a:r>
              <a:rPr lang="en-US" b="1" dirty="0" smtClean="0">
                <a:latin typeface="Rockwell Condensed" panose="02060603050405020104" pitchFamily="18" charset="0"/>
              </a:rPr>
              <a:t>2017</a:t>
            </a:r>
          </a:p>
          <a:p>
            <a:pPr marL="0" indent="0">
              <a:buNone/>
            </a:pPr>
            <a:endParaRPr lang="en-US" b="1" dirty="0">
              <a:latin typeface="Rockwell Condensed" panose="02060603050405020104" pitchFamily="18" charset="0"/>
            </a:endParaRPr>
          </a:p>
          <a:p>
            <a:pPr marL="0" indent="0">
              <a:buNone/>
            </a:pPr>
            <a:r>
              <a:rPr lang="en-US" b="1" dirty="0" smtClean="0">
                <a:latin typeface="Rockwell Condensed" panose="02060603050405020104" pitchFamily="18" charset="0"/>
              </a:rPr>
              <a:t>WOW! I did not see that coming! The three of us sitting down at a table and looking through the papers in my folder. Is that even legal?</a:t>
            </a:r>
          </a:p>
          <a:p>
            <a:pPr marL="0" indent="0">
              <a:buNone/>
            </a:pPr>
            <a:endParaRPr lang="en-US" b="1" dirty="0">
              <a:latin typeface="Rockwell Condensed" panose="02060603050405020104" pitchFamily="18" charset="0"/>
            </a:endParaRPr>
          </a:p>
          <a:p>
            <a:pPr marL="0" indent="0">
              <a:buNone/>
            </a:pPr>
            <a:r>
              <a:rPr lang="en-US" b="1" dirty="0" smtClean="0">
                <a:latin typeface="Rockwell Condensed" panose="02060603050405020104" pitchFamily="18" charset="0"/>
              </a:rPr>
              <a:t>Why is he doing that?</a:t>
            </a:r>
          </a:p>
          <a:p>
            <a:pPr marL="0" indent="0">
              <a:buNone/>
            </a:pPr>
            <a:endParaRPr lang="en-US" b="1" dirty="0">
              <a:latin typeface="Rockwell Condensed" panose="02060603050405020104" pitchFamily="18" charset="0"/>
            </a:endParaRPr>
          </a:p>
          <a:p>
            <a:pPr marL="0" indent="0">
              <a:buNone/>
            </a:pPr>
            <a:endParaRPr lang="en-US" b="1" dirty="0" smtClean="0">
              <a:latin typeface="Rockwell Condensed" panose="02060603050405020104" pitchFamily="18" charset="0"/>
            </a:endParaRPr>
          </a:p>
          <a:p>
            <a:pPr marL="0" indent="0">
              <a:buNone/>
            </a:pPr>
            <a:endParaRPr lang="en-US" b="1" dirty="0">
              <a:latin typeface="Rockwell Condensed" panose="02060603050405020104" pitchFamily="18" charset="0"/>
            </a:endParaRPr>
          </a:p>
          <a:p>
            <a:pPr marL="0" indent="0">
              <a:buNone/>
            </a:pPr>
            <a:r>
              <a:rPr lang="en-US" b="1" dirty="0" smtClean="0">
                <a:latin typeface="Minion Pro Cond" panose="02040706060306020203" pitchFamily="18" charset="0"/>
              </a:rPr>
              <a:t>								turn </a:t>
            </a:r>
            <a:r>
              <a:rPr lang="en-US" b="1" dirty="0">
                <a:latin typeface="Minion Pro Cond" panose="02040706060306020203" pitchFamily="18" charset="0"/>
              </a:rPr>
              <a:t>the page</a:t>
            </a:r>
          </a:p>
          <a:p>
            <a:pPr marL="0" indent="0">
              <a:buNone/>
            </a:pPr>
            <a:endParaRPr lang="en-US" b="1" dirty="0">
              <a:latin typeface="Rockwell Condensed" panose="020606030504050201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47644529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Rockwell Condensed" panose="02060603050405020104" pitchFamily="18" charset="0"/>
              </a:rPr>
              <a:t>Thursday</a:t>
            </a:r>
            <a:r>
              <a:rPr lang="en-US" b="1" dirty="0">
                <a:latin typeface="Rockwell Condensed" panose="02060603050405020104" pitchFamily="18" charset="0"/>
              </a:rPr>
              <a:t>, </a:t>
            </a:r>
            <a:r>
              <a:rPr lang="en-US" b="1" dirty="0" smtClean="0">
                <a:latin typeface="Rockwell Condensed" panose="02060603050405020104" pitchFamily="18" charset="0"/>
              </a:rPr>
              <a:t>November 2, 2017</a:t>
            </a:r>
            <a:endParaRPr lang="en-US" b="1" dirty="0">
              <a:latin typeface="Rockwell Condensed" panose="020606030504050201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sp>
        <p:nvSpPr>
          <p:cNvPr id="5" name="Rectangle 4"/>
          <p:cNvSpPr/>
          <p:nvPr/>
        </p:nvSpPr>
        <p:spPr>
          <a:xfrm>
            <a:off x="681589" y="2454640"/>
            <a:ext cx="9299448" cy="4832092"/>
          </a:xfrm>
          <a:prstGeom prst="rect">
            <a:avLst/>
          </a:prstGeom>
        </p:spPr>
        <p:txBody>
          <a:bodyPr wrap="square">
            <a:spAutoFit/>
          </a:bodyPr>
          <a:lstStyle/>
          <a:p>
            <a:r>
              <a:rPr lang="en-US" sz="4400" b="1" dirty="0" smtClean="0">
                <a:latin typeface="Vladimir Script" panose="03050402040407070305" pitchFamily="66" charset="0"/>
              </a:rPr>
              <a:t>Get </a:t>
            </a:r>
            <a:r>
              <a:rPr lang="en-US" sz="4400" b="1" dirty="0">
                <a:latin typeface="Vladimir Script" panose="03050402040407070305" pitchFamily="66" charset="0"/>
              </a:rPr>
              <a:t>back on </a:t>
            </a:r>
            <a:r>
              <a:rPr lang="en-US" sz="4400" b="1" dirty="0" err="1">
                <a:latin typeface="Vladimir Script" panose="03050402040407070305" pitchFamily="66" charset="0"/>
              </a:rPr>
              <a:t>carteblox</a:t>
            </a:r>
            <a:r>
              <a:rPr lang="en-US" sz="4400" b="1" dirty="0">
                <a:latin typeface="Vladimir Script" panose="03050402040407070305" pitchFamily="66" charset="0"/>
              </a:rPr>
              <a:t> and scroll down the bridge until you arrive at American </a:t>
            </a:r>
            <a:r>
              <a:rPr lang="en-US" sz="4400" b="1" dirty="0" smtClean="0">
                <a:latin typeface="Vladimir Script" panose="03050402040407070305" pitchFamily="66" charset="0"/>
              </a:rPr>
              <a:t>Stories, </a:t>
            </a:r>
            <a:r>
              <a:rPr lang="en-US" sz="4400" b="1" dirty="0">
                <a:latin typeface="Vladimir Script" panose="03050402040407070305" pitchFamily="66" charset="0"/>
              </a:rPr>
              <a:t>it’s a </a:t>
            </a:r>
            <a:r>
              <a:rPr lang="en-US" sz="4400" b="1" dirty="0" smtClean="0">
                <a:latin typeface="Vladimir Script" panose="03050402040407070305" pitchFamily="66" charset="0"/>
              </a:rPr>
              <a:t>natural-colored </a:t>
            </a:r>
            <a:r>
              <a:rPr lang="en-US" sz="4400" b="1" dirty="0">
                <a:latin typeface="Vladimir Script" panose="03050402040407070305" pitchFamily="66" charset="0"/>
              </a:rPr>
              <a:t>panel </a:t>
            </a:r>
            <a:r>
              <a:rPr lang="en-US" sz="4400" b="1" dirty="0" smtClean="0">
                <a:latin typeface="Vladimir Script" panose="03050402040407070305" pitchFamily="66" charset="0"/>
              </a:rPr>
              <a:t>with black lettering. </a:t>
            </a:r>
            <a:r>
              <a:rPr lang="en-US" sz="4400" b="1" dirty="0">
                <a:latin typeface="Vladimir Script" panose="03050402040407070305" pitchFamily="66" charset="0"/>
              </a:rPr>
              <a:t>Click that site and you will be home, (i.e., the lesson for the day</a:t>
            </a:r>
            <a:r>
              <a:rPr lang="en-US" sz="4400" b="1" dirty="0" smtClean="0">
                <a:latin typeface="Vladimir Script" panose="03050402040407070305" pitchFamily="66" charset="0"/>
              </a:rPr>
              <a:t>).</a:t>
            </a:r>
          </a:p>
          <a:p>
            <a:r>
              <a:rPr lang="en-US" sz="4400" b="1" dirty="0">
                <a:latin typeface="Vladimir Script" panose="03050402040407070305" pitchFamily="66" charset="0"/>
              </a:rPr>
              <a:t> </a:t>
            </a:r>
            <a:r>
              <a:rPr lang="en-US" sz="4400" b="1" dirty="0" smtClean="0">
                <a:latin typeface="Vladimir Script" panose="03050402040407070305" pitchFamily="66" charset="0"/>
              </a:rPr>
              <a:t>                                           </a:t>
            </a:r>
            <a:r>
              <a:rPr lang="en-US" sz="2400" b="1" dirty="0" smtClean="0">
                <a:latin typeface="Minion Pro Cond" panose="02040706060306020203" pitchFamily="18" charset="0"/>
              </a:rPr>
              <a:t>but first turn </a:t>
            </a:r>
            <a:r>
              <a:rPr lang="en-US" sz="2400" b="1" dirty="0">
                <a:latin typeface="Minion Pro Cond" panose="02040706060306020203" pitchFamily="18" charset="0"/>
              </a:rPr>
              <a:t>the page</a:t>
            </a:r>
            <a:endParaRPr lang="en-US" sz="2400" b="1" dirty="0" smtClean="0">
              <a:latin typeface="Vladimir Script" panose="03050402040407070305" pitchFamily="66" charset="0"/>
            </a:endParaRPr>
          </a:p>
          <a:p>
            <a:endParaRPr lang="en-US" sz="4400" b="1" u="sng" dirty="0">
              <a:latin typeface="Vladimir Script" panose="03050402040407070305" pitchFamily="66"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616672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We are standing on our bridge of American Dreams, from here we will fish for one other</a:t>
            </a:r>
          </a:p>
          <a:p>
            <a:r>
              <a:rPr lang="en-US" dirty="0"/>
              <a:t>And here begins the story of Lennon.</a:t>
            </a:r>
          </a:p>
          <a:p>
            <a:r>
              <a:rPr lang="en-US" dirty="0"/>
              <a:t>How we met, what are plans are, making prints, skyping in the classroom, helping him manage his money. Do research on Charleston on helping Lennon find housing for his family.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9810540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
        <p:nvSpPr>
          <p:cNvPr id="7" name="Content Placeholder 6"/>
          <p:cNvSpPr>
            <a:spLocks noGrp="1"/>
          </p:cNvSpPr>
          <p:nvPr>
            <p:ph idx="1"/>
          </p:nvPr>
        </p:nvSpPr>
        <p:spPr/>
        <p:txBody>
          <a:bodyPr>
            <a:normAutofit/>
          </a:bodyPr>
          <a:lstStyle/>
          <a:p>
            <a:r>
              <a:rPr lang="en-US" sz="5400" b="1" dirty="0">
                <a:latin typeface="Vladimir Script" panose="03050402040407070305" pitchFamily="66" charset="0"/>
              </a:rPr>
              <a:t>Writing Prompt # 67</a:t>
            </a:r>
            <a:r>
              <a:rPr lang="en-US" sz="5400" b="1" dirty="0" smtClean="0">
                <a:latin typeface="Vladimir Script" panose="03050402040407070305" pitchFamily="66" charset="0"/>
              </a:rPr>
              <a:t>: You will notice two opportunities regarding the prompt. One looks at song-writing, the other looks at poetry</a:t>
            </a:r>
            <a:r>
              <a:rPr lang="en-US" sz="5400" b="1" dirty="0">
                <a:latin typeface="Vladimir Script" panose="03050402040407070305" pitchFamily="66" charset="0"/>
              </a:rPr>
              <a:t>.</a:t>
            </a:r>
            <a:r>
              <a:rPr lang="en-US" sz="5400" b="1" dirty="0" smtClean="0">
                <a:latin typeface="Vladimir Script" panose="03050402040407070305" pitchFamily="66" charset="0"/>
              </a:rPr>
              <a:t> Choose one for today, the other for another day.</a:t>
            </a:r>
            <a:endParaRPr lang="en-US" sz="5400" dirty="0"/>
          </a:p>
        </p:txBody>
      </p:sp>
    </p:spTree>
    <p:extLst>
      <p:ext uri="{BB962C8B-B14F-4D97-AF65-F5344CB8AC3E}">
        <p14:creationId xmlns:p14="http://schemas.microsoft.com/office/powerpoint/2010/main" val="345320734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609600" y="1825625"/>
            <a:ext cx="10744200" cy="4583884"/>
          </a:xfrm>
        </p:spPr>
        <p:txBody>
          <a:bodyPr>
            <a:normAutofit lnSpcReduction="10000"/>
          </a:bodyPr>
          <a:lstStyle/>
          <a:p>
            <a:r>
              <a:rPr lang="en-US" b="1" dirty="0">
                <a:latin typeface="Rockwell Condensed" panose="02060603050405020104" pitchFamily="18" charset="0"/>
              </a:rPr>
              <a:t>Friday, </a:t>
            </a:r>
            <a:r>
              <a:rPr lang="en-US" b="1" dirty="0" smtClean="0">
                <a:latin typeface="Rockwell Condensed" panose="02060603050405020104" pitchFamily="18" charset="0"/>
              </a:rPr>
              <a:t>November 03, 2017</a:t>
            </a:r>
          </a:p>
          <a:p>
            <a:pPr marL="0" indent="0">
              <a:buNone/>
            </a:pPr>
            <a:endParaRPr lang="en-US" b="1" dirty="0">
              <a:latin typeface="Rockwell Condensed" panose="02060603050405020104" pitchFamily="18" charset="0"/>
            </a:endParaRPr>
          </a:p>
          <a:p>
            <a:r>
              <a:rPr lang="en-US" sz="3600" b="1" dirty="0" smtClean="0">
                <a:latin typeface="Vladimir Script" panose="03050402040407070305" pitchFamily="66" charset="0"/>
              </a:rPr>
              <a:t>Why do we always have to get back on the bridge</a:t>
            </a:r>
          </a:p>
          <a:p>
            <a:r>
              <a:rPr lang="en-US" sz="3600" b="1" dirty="0" smtClean="0">
                <a:latin typeface="Vladimir Script" panose="03050402040407070305" pitchFamily="66" charset="0"/>
              </a:rPr>
              <a:t>Cause that’s where we build our dreams, child, on the Bridge of American Dreams.</a:t>
            </a:r>
          </a:p>
          <a:p>
            <a:r>
              <a:rPr lang="en-US" sz="3600" b="1" dirty="0" smtClean="0">
                <a:latin typeface="Vladimir Script" panose="03050402040407070305" pitchFamily="66" charset="0"/>
              </a:rPr>
              <a:t>Now step on up and scroll down to a bluish panel with the words “If only our eyes saw souls instead </a:t>
            </a:r>
            <a:r>
              <a:rPr lang="en-US" sz="3600" b="1" smtClean="0">
                <a:latin typeface="Vladimir Script" panose="03050402040407070305" pitchFamily="66" charset="0"/>
              </a:rPr>
              <a:t>of bodies”. </a:t>
            </a:r>
            <a:r>
              <a:rPr lang="en-US" sz="3600" b="1" dirty="0" smtClean="0">
                <a:latin typeface="Vladimir Script" panose="03050402040407070305" pitchFamily="66" charset="0"/>
              </a:rPr>
              <a:t>Click on that and you are set to go for today.</a:t>
            </a:r>
            <a:endParaRPr lang="en-US" sz="3600" b="1" dirty="0">
              <a:latin typeface="Vladimir Script" panose="03050402040407070305" pitchFamily="66" charset="0"/>
            </a:endParaRPr>
          </a:p>
          <a:p>
            <a:pPr marL="457200" lvl="1" indent="0">
              <a:buNone/>
            </a:pPr>
            <a:r>
              <a:rPr lang="en-US" b="1" dirty="0" smtClean="0">
                <a:latin typeface="Minion Pro Cond" panose="02040706060306020203" pitchFamily="18" charset="0"/>
              </a:rPr>
              <a:t>                                                                                                                                               turn </a:t>
            </a:r>
            <a:r>
              <a:rPr lang="en-US" b="1" dirty="0">
                <a:latin typeface="Minion Pro Cond" panose="02040706060306020203" pitchFamily="18" charset="0"/>
              </a:rPr>
              <a:t>the page</a:t>
            </a:r>
            <a:endParaRPr lang="en-US" b="1" dirty="0">
              <a:latin typeface="Vladimir Script" panose="03050402040407070305" pitchFamily="66" charset="0"/>
            </a:endParaRPr>
          </a:p>
          <a:p>
            <a:endParaRPr lang="en-US" b="1" dirty="0" smtClean="0">
              <a:latin typeface="Rockwell Condensed" panose="02060603050405020104" pitchFamily="18" charset="0"/>
            </a:endParaRPr>
          </a:p>
          <a:p>
            <a:pPr marL="0" indent="0">
              <a:buNone/>
            </a:pPr>
            <a:endParaRPr lang="en-US" b="1" dirty="0" smtClean="0">
              <a:latin typeface="Rockwell Condensed" panose="02060603050405020104" pitchFamily="18" charset="0"/>
            </a:endParaRPr>
          </a:p>
          <a:p>
            <a:endParaRPr lang="en-US" b="1" dirty="0">
              <a:latin typeface="Rockwell Condensed" panose="02060603050405020104" pitchFamily="18" charset="0"/>
            </a:endParaRPr>
          </a:p>
          <a:p>
            <a:pPr marL="0" indent="0">
              <a:buNone/>
            </a:pPr>
            <a:endParaRPr lang="en-US" b="1" dirty="0">
              <a:latin typeface="Rockwell Condensed" panose="020606030504050201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6502753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Autofit/>
          </a:bodyPr>
          <a:lstStyle/>
          <a:p>
            <a:pPr marL="0" indent="0">
              <a:buNone/>
            </a:pPr>
            <a:r>
              <a:rPr lang="en-US" b="1" dirty="0" smtClean="0">
                <a:latin typeface="Rockwell Condensed" panose="02060603050405020104" pitchFamily="18" charset="0"/>
              </a:rPr>
              <a:t>Friday</a:t>
            </a:r>
            <a:r>
              <a:rPr lang="en-US" b="1" dirty="0">
                <a:latin typeface="Rockwell Condensed" panose="02060603050405020104" pitchFamily="18" charset="0"/>
              </a:rPr>
              <a:t>, November </a:t>
            </a:r>
            <a:r>
              <a:rPr lang="en-US" b="1" dirty="0" smtClean="0">
                <a:latin typeface="Rockwell Condensed" panose="02060603050405020104" pitchFamily="18" charset="0"/>
              </a:rPr>
              <a:t>3, 2017</a:t>
            </a:r>
            <a:endParaRPr lang="en-US" b="1" dirty="0" smtClean="0">
              <a:latin typeface="Minion Pro Cond" panose="02040706060306020203" pitchFamily="18" charset="0"/>
            </a:endParaRPr>
          </a:p>
          <a:p>
            <a:pPr marL="0" indent="0">
              <a:buNone/>
            </a:pPr>
            <a:r>
              <a:rPr lang="en-US" sz="4800" b="1" dirty="0">
                <a:latin typeface="Vladimir Script" panose="03050402040407070305" pitchFamily="66" charset="0"/>
              </a:rPr>
              <a:t>Writing Prompt # </a:t>
            </a:r>
            <a:r>
              <a:rPr lang="en-US" sz="4800" b="1" dirty="0" smtClean="0">
                <a:latin typeface="Vladimir Script" panose="03050402040407070305" pitchFamily="66" charset="0"/>
              </a:rPr>
              <a:t>68: This will be to summarize and evaluate the video found </a:t>
            </a:r>
          </a:p>
          <a:p>
            <a:pPr marL="0" indent="0">
              <a:buNone/>
            </a:pPr>
            <a:r>
              <a:rPr lang="en-US" sz="4800" b="1" dirty="0" smtClean="0">
                <a:latin typeface="Vladimir Script" panose="03050402040407070305" pitchFamily="66" charset="0"/>
              </a:rPr>
              <a:t>at the link </a:t>
            </a:r>
            <a:r>
              <a:rPr lang="en-US" sz="4800" b="1" dirty="0" smtClean="0">
                <a:latin typeface="Vladimir Script" panose="03050402040407070305" pitchFamily="66" charset="0"/>
              </a:rPr>
              <a:t>				on </a:t>
            </a:r>
            <a:r>
              <a:rPr lang="en-US" sz="4800" b="1" dirty="0" smtClean="0">
                <a:latin typeface="Vladimir Script" panose="03050402040407070305" pitchFamily="66" charset="0"/>
              </a:rPr>
              <a:t>the </a:t>
            </a:r>
            <a:r>
              <a:rPr lang="en-US" sz="4800" b="1" dirty="0" smtClean="0">
                <a:latin typeface="Vladimir Script" panose="03050402040407070305" pitchFamily="66" charset="0"/>
              </a:rPr>
              <a:t>panel </a:t>
            </a:r>
            <a:r>
              <a:rPr lang="en-US" sz="3600" b="1" dirty="0" smtClean="0">
                <a:latin typeface="Vladimir Script" panose="03050402040407070305" pitchFamily="66" charset="0"/>
              </a:rPr>
              <a:t>(just explained in the </a:t>
            </a:r>
            <a:r>
              <a:rPr lang="en-US" sz="3600" b="1" dirty="0" err="1" smtClean="0">
                <a:latin typeface="Vladimir Script" panose="03050402040407070305" pitchFamily="66" charset="0"/>
              </a:rPr>
              <a:t>prvious</a:t>
            </a:r>
            <a:r>
              <a:rPr lang="en-US" sz="3600" b="1" dirty="0" smtClean="0">
                <a:latin typeface="Vladimir Script" panose="03050402040407070305" pitchFamily="66" charset="0"/>
              </a:rPr>
              <a:t> slide)</a:t>
            </a:r>
            <a:endParaRPr lang="en-US" sz="3600" b="1" dirty="0" smtClean="0">
              <a:latin typeface="Vladimir Script" panose="03050402040407070305" pitchFamily="66" charset="0"/>
            </a:endParaRPr>
          </a:p>
          <a:p>
            <a:pPr marL="0" indent="0">
              <a:buNone/>
            </a:pPr>
            <a:r>
              <a:rPr lang="en-US" sz="4800" b="1" dirty="0" smtClean="0">
                <a:latin typeface="Vladimir Script" panose="03050402040407070305" pitchFamily="66" charset="0"/>
              </a:rPr>
              <a:t>								On the bridge</a:t>
            </a:r>
            <a:endParaRPr lang="en-US" sz="4800" dirty="0"/>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r>
              <a:rPr lang="en-US" b="1" dirty="0">
                <a:latin typeface="Minion Pro Cond" panose="02040706060306020203" pitchFamily="18" charset="0"/>
              </a:rPr>
              <a:t>	</a:t>
            </a:r>
            <a:r>
              <a:rPr lang="en-US" b="1" dirty="0" smtClean="0">
                <a:latin typeface="Minion Pro Cond" panose="02040706060306020203" pitchFamily="18" charset="0"/>
              </a:rPr>
              <a:t>								turn </a:t>
            </a:r>
            <a:r>
              <a:rPr lang="en-US" b="1" dirty="0">
                <a:latin typeface="Minion Pro Cond" panose="02040706060306020203" pitchFamily="18" charset="0"/>
              </a:rPr>
              <a:t>the page</a:t>
            </a:r>
            <a:endParaRPr lang="en-US" b="1"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9778739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4300" b="1" dirty="0">
                <a:latin typeface="Rockwell Condensed" panose="02060603050405020104" pitchFamily="18" charset="0"/>
              </a:rPr>
              <a:t>Monday, November 6, 2017</a:t>
            </a:r>
          </a:p>
          <a:p>
            <a:pPr marL="0" indent="0">
              <a:buNone/>
            </a:pPr>
            <a:r>
              <a:rPr lang="en-US" sz="6000" b="1" dirty="0" smtClean="0">
                <a:latin typeface="Vladimir Script" panose="03050402040407070305" pitchFamily="66" charset="0"/>
              </a:rPr>
              <a:t>Writing </a:t>
            </a:r>
            <a:r>
              <a:rPr lang="en-US" sz="6000" b="1" dirty="0">
                <a:latin typeface="Vladimir Script" panose="03050402040407070305" pitchFamily="66" charset="0"/>
              </a:rPr>
              <a:t>Prompt # </a:t>
            </a:r>
            <a:r>
              <a:rPr lang="en-US" sz="6000" b="1" dirty="0" smtClean="0">
                <a:latin typeface="Vladimir Script" panose="03050402040407070305" pitchFamily="66" charset="0"/>
              </a:rPr>
              <a:t>69: Of the two opportunities regarding the prompt, now write about the “other” topic, the road not taken when you chose between song-writing and poetry</a:t>
            </a:r>
            <a:r>
              <a:rPr lang="en-US" sz="6000" b="1" dirty="0">
                <a:latin typeface="Vladimir Script" panose="03050402040407070305" pitchFamily="66" charset="0"/>
              </a:rPr>
              <a:t>. Choose </a:t>
            </a:r>
            <a:r>
              <a:rPr lang="en-US" sz="6000" b="1" dirty="0" smtClean="0">
                <a:latin typeface="Vladimir Script" panose="03050402040407070305" pitchFamily="66" charset="0"/>
              </a:rPr>
              <a:t>the other </a:t>
            </a:r>
            <a:r>
              <a:rPr lang="en-US" sz="6000" b="1" dirty="0">
                <a:latin typeface="Vladimir Script" panose="03050402040407070305" pitchFamily="66" charset="0"/>
              </a:rPr>
              <a:t>for </a:t>
            </a:r>
            <a:r>
              <a:rPr lang="en-US" sz="6000" b="1" dirty="0" smtClean="0">
                <a:latin typeface="Vladimir Script" panose="03050402040407070305" pitchFamily="66" charset="0"/>
              </a:rPr>
              <a:t>today</a:t>
            </a:r>
            <a:r>
              <a:rPr lang="en-US" sz="6000" b="1" dirty="0">
                <a:latin typeface="Vladimir Script" panose="03050402040407070305" pitchFamily="66" charset="0"/>
              </a:rPr>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
        <p:nvSpPr>
          <p:cNvPr id="6" name="Rectangle 5"/>
          <p:cNvSpPr/>
          <p:nvPr/>
        </p:nvSpPr>
        <p:spPr>
          <a:xfrm>
            <a:off x="9176334" y="5807631"/>
            <a:ext cx="1775935" cy="461665"/>
          </a:xfrm>
          <a:prstGeom prst="rect">
            <a:avLst/>
          </a:prstGeom>
        </p:spPr>
        <p:txBody>
          <a:bodyPr wrap="none">
            <a:spAutoFit/>
          </a:bodyPr>
          <a:lstStyle/>
          <a:p>
            <a:r>
              <a:rPr lang="en-US" sz="2400" b="1" dirty="0">
                <a:latin typeface="Minion Pro Cond" panose="02040706060306020203" pitchFamily="18" charset="0"/>
              </a:rPr>
              <a:t>turn the page</a:t>
            </a:r>
            <a:endParaRPr lang="en-US" sz="2400" b="1" dirty="0">
              <a:latin typeface="Vladimir Script" panose="03050402040407070305" pitchFamily="66" charset="0"/>
            </a:endParaRPr>
          </a:p>
        </p:txBody>
      </p:sp>
    </p:spTree>
    <p:extLst>
      <p:ext uri="{BB962C8B-B14F-4D97-AF65-F5344CB8AC3E}">
        <p14:creationId xmlns:p14="http://schemas.microsoft.com/office/powerpoint/2010/main" val="36479729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1001486" y="1690687"/>
            <a:ext cx="9605554" cy="4901701"/>
          </a:xfrm>
        </p:spPr>
        <p:txBody>
          <a:bodyPr>
            <a:normAutofit fontScale="25000" lnSpcReduction="20000"/>
          </a:bodyPr>
          <a:lstStyle/>
          <a:p>
            <a:pPr marL="0" indent="0">
              <a:buNone/>
            </a:pPr>
            <a:r>
              <a:rPr lang="en-US" sz="9600" b="1" dirty="0" smtClean="0">
                <a:latin typeface="Rockwell Condensed" panose="02060603050405020104" pitchFamily="18" charset="0"/>
              </a:rPr>
              <a:t>Monday</a:t>
            </a:r>
            <a:r>
              <a:rPr lang="en-US" sz="9600" b="1" dirty="0">
                <a:latin typeface="Rockwell Condensed" panose="02060603050405020104" pitchFamily="18" charset="0"/>
              </a:rPr>
              <a:t>, November 6</a:t>
            </a:r>
            <a:r>
              <a:rPr lang="en-US" sz="9600" b="1" dirty="0" smtClean="0">
                <a:latin typeface="Rockwell Condensed" panose="02060603050405020104" pitchFamily="18" charset="0"/>
              </a:rPr>
              <a:t>, </a:t>
            </a:r>
            <a:r>
              <a:rPr lang="en-US" sz="9600" b="1" dirty="0" smtClean="0">
                <a:latin typeface="Rockwell Condensed" panose="02060603050405020104" pitchFamily="18" charset="0"/>
              </a:rPr>
              <a:t>2017, </a:t>
            </a:r>
            <a:r>
              <a:rPr lang="en-US" sz="9600" b="1" dirty="0" err="1" smtClean="0">
                <a:latin typeface="Rockwell Condensed" panose="02060603050405020104" pitchFamily="18" charset="0"/>
              </a:rPr>
              <a:t>cont</a:t>
            </a:r>
            <a:r>
              <a:rPr lang="en-US" sz="9600" b="1" dirty="0" smtClean="0">
                <a:latin typeface="Rockwell Condensed" panose="02060603050405020104" pitchFamily="18" charset="0"/>
              </a:rPr>
              <a:t>’</a:t>
            </a:r>
            <a:endParaRPr lang="en-US" sz="9600" b="1" dirty="0">
              <a:latin typeface="Rockwell Condensed" panose="02060603050405020104" pitchFamily="18" charset="0"/>
            </a:endParaRPr>
          </a:p>
          <a:p>
            <a:pPr marL="0" indent="0">
              <a:buNone/>
            </a:pPr>
            <a:endParaRPr lang="en-US" sz="9600" b="1" dirty="0" smtClean="0">
              <a:latin typeface="Minion Pro Cond" panose="02040706060306020203" pitchFamily="18" charset="0"/>
            </a:endParaRPr>
          </a:p>
          <a:p>
            <a:pPr marL="0" indent="0">
              <a:buNone/>
            </a:pPr>
            <a:r>
              <a:rPr lang="en-US" sz="9600" b="1" dirty="0" smtClean="0">
                <a:latin typeface="Minion Pro Cond" panose="02040706060306020203" pitchFamily="18" charset="0"/>
              </a:rPr>
              <a:t>Did you catch the allusion in the previous slide? </a:t>
            </a:r>
          </a:p>
          <a:p>
            <a:pPr marL="0" indent="0">
              <a:buNone/>
            </a:pPr>
            <a:r>
              <a:rPr lang="en-US" sz="9600" b="1" dirty="0" smtClean="0">
                <a:latin typeface="Minion Pro Cond" panose="02040706060306020203" pitchFamily="18" charset="0"/>
              </a:rPr>
              <a:t/>
            </a:r>
            <a:br>
              <a:rPr lang="en-US" sz="9600" b="1" dirty="0" smtClean="0">
                <a:latin typeface="Minion Pro Cond" panose="02040706060306020203" pitchFamily="18" charset="0"/>
              </a:rPr>
            </a:br>
            <a:r>
              <a:rPr lang="en-US" sz="9600" b="1" dirty="0" smtClean="0">
                <a:latin typeface="Minion Pro Cond" panose="02040706060306020203" pitchFamily="18" charset="0"/>
              </a:rPr>
              <a:t>For an extra super value point, respond by end of school day by email with answers to:</a:t>
            </a:r>
            <a:br>
              <a:rPr lang="en-US" sz="9600" b="1" dirty="0" smtClean="0">
                <a:latin typeface="Minion Pro Cond" panose="02040706060306020203" pitchFamily="18" charset="0"/>
              </a:rPr>
            </a:br>
            <a:r>
              <a:rPr lang="en-US" sz="9600" b="1" dirty="0" smtClean="0">
                <a:latin typeface="Minion Pro Cond" panose="02040706060306020203" pitchFamily="18" charset="0"/>
              </a:rPr>
              <a:t>What is an allusion?</a:t>
            </a:r>
            <a:br>
              <a:rPr lang="en-US" sz="9600" b="1" dirty="0" smtClean="0">
                <a:latin typeface="Minion Pro Cond" panose="02040706060306020203" pitchFamily="18" charset="0"/>
              </a:rPr>
            </a:br>
            <a:r>
              <a:rPr lang="en-US" sz="9600" b="1" dirty="0" smtClean="0">
                <a:latin typeface="Minion Pro Cond" panose="02040706060306020203" pitchFamily="18" charset="0"/>
              </a:rPr>
              <a:t>What words in the previous slide represented the allusion?</a:t>
            </a:r>
          </a:p>
          <a:p>
            <a:pPr marL="0" indent="0">
              <a:buNone/>
            </a:pPr>
            <a:r>
              <a:rPr lang="en-US" sz="9600" b="1" dirty="0" smtClean="0">
                <a:latin typeface="Minion Pro Cond" panose="02040706060306020203" pitchFamily="18" charset="0"/>
              </a:rPr>
              <a:t>Who  originally wrote those words?</a:t>
            </a:r>
            <a:br>
              <a:rPr lang="en-US" sz="9600" b="1" dirty="0" smtClean="0">
                <a:latin typeface="Minion Pro Cond" panose="02040706060306020203" pitchFamily="18" charset="0"/>
              </a:rPr>
            </a:br>
            <a:r>
              <a:rPr lang="en-US" sz="9600" b="1" dirty="0" smtClean="0">
                <a:latin typeface="Minion Pro Cond" panose="02040706060306020203" pitchFamily="18" charset="0"/>
              </a:rPr>
              <a:t>What was the piece of writing those words came from?</a:t>
            </a:r>
            <a:br>
              <a:rPr lang="en-US" sz="9600" b="1" dirty="0" smtClean="0">
                <a:latin typeface="Minion Pro Cond" panose="02040706060306020203" pitchFamily="18" charset="0"/>
              </a:rPr>
            </a:br>
            <a:r>
              <a:rPr lang="en-US" sz="9600" b="1" dirty="0" smtClean="0">
                <a:latin typeface="Minion Pro Cond" panose="02040706060306020203" pitchFamily="18" charset="0"/>
              </a:rPr>
              <a:t>What year were those words originally written?</a:t>
            </a:r>
          </a:p>
          <a:p>
            <a:pPr marL="0" indent="0">
              <a:buNone/>
            </a:pPr>
            <a:endParaRPr lang="en-US" sz="9600" b="1" dirty="0">
              <a:latin typeface="Minion Pro Cond" panose="02040706060306020203" pitchFamily="18" charset="0"/>
            </a:endParaRPr>
          </a:p>
          <a:p>
            <a:pPr marL="0" indent="0">
              <a:buNone/>
            </a:pPr>
            <a:r>
              <a:rPr lang="en-US" sz="9600" b="1" dirty="0" smtClean="0">
                <a:latin typeface="Minion Pro Cond" panose="02040706060306020203" pitchFamily="18" charset="0"/>
              </a:rPr>
              <a:t>Send in the answers for a chance to win big prizes! Be first and become a certain winner!  Act Now </a:t>
            </a:r>
            <a:r>
              <a:rPr lang="en-US" sz="9600" b="1" dirty="0" smtClean="0">
                <a:latin typeface="Minion Pro Cond" panose="02040706060306020203" pitchFamily="18" charset="0"/>
              </a:rPr>
              <a:t>!!!</a:t>
            </a:r>
          </a:p>
          <a:p>
            <a:pPr marL="0" indent="0">
              <a:buNone/>
            </a:pPr>
            <a:r>
              <a:rPr lang="en-US" sz="9600" b="1" dirty="0">
                <a:latin typeface="Minion Pro Cond" panose="02040706060306020203" pitchFamily="18" charset="0"/>
              </a:rPr>
              <a:t>	</a:t>
            </a:r>
            <a:r>
              <a:rPr lang="en-US" sz="9600" b="1" dirty="0" smtClean="0">
                <a:latin typeface="Minion Pro Cond" panose="02040706060306020203" pitchFamily="18" charset="0"/>
              </a:rPr>
              <a:t>							</a:t>
            </a:r>
            <a:r>
              <a:rPr lang="en-US" sz="9600" b="1" dirty="0">
                <a:latin typeface="Minion Pro Cond" panose="02040706060306020203" pitchFamily="18" charset="0"/>
              </a:rPr>
              <a:t>turn the page</a:t>
            </a:r>
            <a:endParaRPr lang="en-US" sz="9600" b="1" dirty="0">
              <a:latin typeface="Vladimir Script" panose="03050402040407070305" pitchFamily="66" charset="0"/>
            </a:endParaRPr>
          </a:p>
          <a:p>
            <a:pPr marL="0" indent="0">
              <a:buNone/>
            </a:pPr>
            <a:endParaRPr lang="en-US" sz="9600"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r>
              <a:rPr lang="en-US" b="1" dirty="0">
                <a:latin typeface="Minion Pro Cond" panose="02040706060306020203" pitchFamily="18" charset="0"/>
              </a:rPr>
              <a:t>	</a:t>
            </a:r>
            <a:r>
              <a:rPr lang="en-US" b="1" dirty="0" smtClean="0">
                <a:latin typeface="Minion Pro Cond" panose="02040706060306020203" pitchFamily="18" charset="0"/>
              </a:rPr>
              <a:t>								turn </a:t>
            </a:r>
            <a:r>
              <a:rPr lang="en-US" b="1" dirty="0">
                <a:latin typeface="Minion Pro Cond" panose="02040706060306020203" pitchFamily="18" charset="0"/>
              </a:rPr>
              <a:t>the page</a:t>
            </a:r>
            <a:endParaRPr lang="en-US" b="1"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9847941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b="1" dirty="0">
                <a:latin typeface="Rockwell Condensed" panose="02060603050405020104" pitchFamily="18" charset="0"/>
              </a:rPr>
              <a:t>Monday, November 6, 2017, </a:t>
            </a:r>
            <a:r>
              <a:rPr lang="en-US" b="1" dirty="0" err="1">
                <a:latin typeface="Rockwell Condensed" panose="02060603050405020104" pitchFamily="18" charset="0"/>
              </a:rPr>
              <a:t>cont</a:t>
            </a:r>
            <a:r>
              <a:rPr lang="en-US" b="1" dirty="0" smtClean="0">
                <a:latin typeface="Rockwell Condensed" panose="02060603050405020104" pitchFamily="18" charset="0"/>
              </a:rPr>
              <a:t>’</a:t>
            </a:r>
          </a:p>
          <a:p>
            <a:r>
              <a:rPr lang="en-US" sz="4800" b="1" dirty="0">
                <a:latin typeface="Vladimir Script" panose="03050402040407070305" pitchFamily="66" charset="0"/>
              </a:rPr>
              <a:t>Writing Prompt # </a:t>
            </a:r>
            <a:r>
              <a:rPr lang="en-US" sz="4800" b="1" dirty="0" smtClean="0">
                <a:latin typeface="Vladimir Script" panose="03050402040407070305" pitchFamily="66" charset="0"/>
              </a:rPr>
              <a:t>70: And there’s always the weekend. </a:t>
            </a:r>
            <a:endParaRPr lang="en-US" sz="4800" dirty="0"/>
          </a:p>
          <a:p>
            <a:endParaRPr lang="en-US" b="1" dirty="0">
              <a:latin typeface="Rockwell Condensed" panose="020606030504050201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08413908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62201"/>
            <a:ext cx="10515600" cy="4351338"/>
          </a:xfrm>
        </p:spPr>
        <p:txBody>
          <a:bodyPr/>
          <a:lstStyle/>
          <a:p>
            <a:pPr algn="ctr"/>
            <a:r>
              <a:rPr lang="en-US" sz="7200" b="1" dirty="0" smtClean="0"/>
              <a:t>DANGER: GOING ANY FURTHER MAY RESULT IN YOUR DOING UNNECESSARY WORK</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77532423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smtClean="0">
                <a:latin typeface="Rockwell Condensed" panose="02060603050405020104" pitchFamily="18" charset="0"/>
              </a:rPr>
              <a:t>Tuesday</a:t>
            </a:r>
            <a:r>
              <a:rPr lang="en-US" b="1" dirty="0">
                <a:latin typeface="Rockwell Condensed" panose="02060603050405020104" pitchFamily="18" charset="0"/>
              </a:rPr>
              <a:t>, November 7</a:t>
            </a:r>
            <a:r>
              <a:rPr lang="en-US" b="1" dirty="0" smtClean="0">
                <a:latin typeface="Rockwell Condensed" panose="02060603050405020104" pitchFamily="18" charset="0"/>
              </a:rPr>
              <a:t>, </a:t>
            </a:r>
            <a:r>
              <a:rPr lang="en-US" b="1" dirty="0" smtClean="0">
                <a:latin typeface="Rockwell Condensed" panose="02060603050405020104" pitchFamily="18" charset="0"/>
              </a:rPr>
              <a:t>2017</a:t>
            </a:r>
          </a:p>
          <a:p>
            <a:pPr marL="0" indent="0">
              <a:buNone/>
            </a:pPr>
            <a:endParaRPr lang="en-US" b="1" dirty="0">
              <a:latin typeface="Rockwell Condensed" panose="02060603050405020104" pitchFamily="18" charset="0"/>
            </a:endParaRPr>
          </a:p>
          <a:p>
            <a:pPr marL="0" indent="0">
              <a:buNone/>
            </a:pPr>
            <a:endParaRPr lang="en-US" b="1" dirty="0">
              <a:latin typeface="Rockwell Condensed" panose="02060603050405020104" pitchFamily="18" charset="0"/>
            </a:endParaRPr>
          </a:p>
          <a:p>
            <a:pPr marL="0" indent="0">
              <a:buNone/>
            </a:pPr>
            <a:r>
              <a:rPr lang="en-US" b="1" dirty="0">
                <a:latin typeface="Minion Pro Cond" panose="02040706060306020203" pitchFamily="18" charset="0"/>
                <a:hlinkClick r:id="rId2"/>
              </a:rPr>
              <a:t>http://</a:t>
            </a:r>
            <a:r>
              <a:rPr lang="en-US" b="1" dirty="0" smtClean="0">
                <a:latin typeface="Minion Pro Cond" panose="02040706060306020203" pitchFamily="18" charset="0"/>
                <a:hlinkClick r:id="rId2"/>
              </a:rPr>
              <a:t>www.npr.org/templates/transcript/transcript.php?storyId=399804905</a:t>
            </a: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r>
              <a:rPr lang="en-US" b="1" dirty="0" smtClean="0">
                <a:latin typeface="Minion Pro Cond" panose="02040706060306020203" pitchFamily="18" charset="0"/>
              </a:rPr>
              <a:t>What defines a </a:t>
            </a:r>
            <a:r>
              <a:rPr lang="en-US" b="1" smtClean="0">
                <a:latin typeface="Minion Pro Cond" panose="02040706060306020203" pitchFamily="18" charset="0"/>
              </a:rPr>
              <a:t>person’s sense </a:t>
            </a:r>
            <a:r>
              <a:rPr lang="en-US" b="1" dirty="0" smtClean="0">
                <a:latin typeface="Minion Pro Cond" panose="02040706060306020203" pitchFamily="18" charset="0"/>
              </a:rPr>
              <a:t>of self?</a:t>
            </a: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r>
              <a:rPr lang="en-US" b="1" dirty="0">
                <a:latin typeface="Minion Pro Cond" panose="02040706060306020203" pitchFamily="18" charset="0"/>
              </a:rPr>
              <a:t>	</a:t>
            </a:r>
            <a:r>
              <a:rPr lang="en-US" b="1" dirty="0" smtClean="0">
                <a:latin typeface="Minion Pro Cond" panose="02040706060306020203" pitchFamily="18" charset="0"/>
              </a:rPr>
              <a:t>								turn </a:t>
            </a:r>
            <a:r>
              <a:rPr lang="en-US" b="1" dirty="0">
                <a:latin typeface="Minion Pro Cond" panose="02040706060306020203" pitchFamily="18" charset="0"/>
              </a:rPr>
              <a:t>the page</a:t>
            </a:r>
            <a:endParaRPr lang="en-US" b="1" dirty="0">
              <a:latin typeface="Vladimir Script" panose="03050402040407070305" pitchFamily="66"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2188000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latin typeface="Rockwell Condensed" panose="02060603050405020104" pitchFamily="18" charset="0"/>
              </a:rPr>
              <a:t>Wednesday</a:t>
            </a:r>
            <a:r>
              <a:rPr lang="en-US" b="1" dirty="0">
                <a:latin typeface="Rockwell Condensed" panose="02060603050405020104" pitchFamily="18" charset="0"/>
              </a:rPr>
              <a:t>, November </a:t>
            </a:r>
            <a:r>
              <a:rPr lang="en-US" b="1" dirty="0" smtClean="0">
                <a:latin typeface="Rockwell Condensed" panose="02060603050405020104" pitchFamily="18" charset="0"/>
              </a:rPr>
              <a:t>8, </a:t>
            </a:r>
            <a:r>
              <a:rPr lang="en-US" b="1" dirty="0">
                <a:latin typeface="Rockwell Condensed" panose="02060603050405020104" pitchFamily="18" charset="0"/>
              </a:rPr>
              <a:t>2017</a:t>
            </a: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r>
              <a:rPr lang="en-US" b="1" dirty="0">
                <a:latin typeface="Minion Pro Cond" panose="02040706060306020203" pitchFamily="18" charset="0"/>
              </a:rPr>
              <a:t>	</a:t>
            </a:r>
            <a:r>
              <a:rPr lang="en-US" b="1" dirty="0" smtClean="0">
                <a:latin typeface="Minion Pro Cond" panose="02040706060306020203" pitchFamily="18" charset="0"/>
              </a:rPr>
              <a:t>								turn </a:t>
            </a:r>
            <a:r>
              <a:rPr lang="en-US" b="1" dirty="0">
                <a:latin typeface="Minion Pro Cond" panose="02040706060306020203" pitchFamily="18" charset="0"/>
              </a:rPr>
              <a:t>the page</a:t>
            </a:r>
            <a:endParaRPr lang="en-US" b="1"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76183680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latin typeface="Rockwell Condensed" panose="02060603050405020104" pitchFamily="18" charset="0"/>
              </a:rPr>
              <a:t>Thursday, November </a:t>
            </a:r>
            <a:r>
              <a:rPr lang="en-US" b="1" dirty="0" smtClean="0">
                <a:latin typeface="Rockwell Condensed" panose="02060603050405020104" pitchFamily="18" charset="0"/>
              </a:rPr>
              <a:t>9, </a:t>
            </a:r>
            <a:r>
              <a:rPr lang="en-US" b="1" dirty="0">
                <a:latin typeface="Rockwell Condensed" panose="02060603050405020104" pitchFamily="18" charset="0"/>
              </a:rPr>
              <a:t>2017</a:t>
            </a: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endParaRPr lang="en-US" b="1" dirty="0">
              <a:latin typeface="Minion Pro Cond" panose="02040706060306020203" pitchFamily="18" charset="0"/>
            </a:endParaRPr>
          </a:p>
          <a:p>
            <a:pPr marL="0" indent="0">
              <a:buNone/>
            </a:pPr>
            <a:endParaRPr lang="en-US" b="1" dirty="0" smtClean="0">
              <a:latin typeface="Minion Pro Cond" panose="02040706060306020203" pitchFamily="18" charset="0"/>
            </a:endParaRPr>
          </a:p>
          <a:p>
            <a:pPr marL="0" indent="0">
              <a:buNone/>
            </a:pPr>
            <a:r>
              <a:rPr lang="en-US" b="1" dirty="0">
                <a:latin typeface="Minion Pro Cond" panose="02040706060306020203" pitchFamily="18" charset="0"/>
              </a:rPr>
              <a:t>	</a:t>
            </a:r>
            <a:r>
              <a:rPr lang="en-US" b="1" dirty="0" smtClean="0">
                <a:latin typeface="Minion Pro Cond" panose="02040706060306020203" pitchFamily="18" charset="0"/>
              </a:rPr>
              <a:t>								turn </a:t>
            </a:r>
            <a:r>
              <a:rPr lang="en-US" b="1" dirty="0">
                <a:latin typeface="Minion Pro Cond" panose="02040706060306020203" pitchFamily="18" charset="0"/>
              </a:rPr>
              <a:t>the page</a:t>
            </a:r>
            <a:endParaRPr lang="en-US" b="1"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255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047193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WOW! PING!</a:t>
            </a:r>
          </a:p>
          <a:p>
            <a:endParaRPr lang="en-US" dirty="0" smtClean="0"/>
          </a:p>
          <a:p>
            <a:r>
              <a:rPr lang="en-US" dirty="0" smtClean="0"/>
              <a:t>And </a:t>
            </a:r>
            <a:r>
              <a:rPr lang="en-US" dirty="0"/>
              <a:t>how will we assist Lennon?</a:t>
            </a:r>
            <a:br>
              <a:rPr lang="en-US" dirty="0"/>
            </a:br>
            <a:r>
              <a:rPr lang="en-US" dirty="0"/>
              <a:t>We are not his benefactor, we are his business consultants,</a:t>
            </a:r>
          </a:p>
          <a:p>
            <a:r>
              <a:rPr lang="en-US" dirty="0"/>
              <a:t>Explain all that</a:t>
            </a:r>
          </a:p>
          <a:p>
            <a:r>
              <a:rPr lang="en-US" dirty="0"/>
              <a:t>And where shall we base our </a:t>
            </a:r>
            <a:r>
              <a:rPr lang="en-US" dirty="0" smtClean="0"/>
              <a:t>message?</a:t>
            </a:r>
            <a:endParaRPr lang="en-US" dirty="0"/>
          </a:p>
          <a:p>
            <a:r>
              <a:rPr lang="en-US" dirty="0"/>
              <a:t>Now the website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22640518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sz="4400" b="1" dirty="0" smtClean="0">
                <a:latin typeface="Rockwell Condensed" panose="02060603050405020104" pitchFamily="18" charset="0"/>
              </a:rPr>
              <a:t>Monday</a:t>
            </a:r>
            <a:r>
              <a:rPr lang="en-US" sz="4400" b="1" dirty="0">
                <a:latin typeface="Rockwell Condensed" panose="02060603050405020104" pitchFamily="18" charset="0"/>
              </a:rPr>
              <a:t>, November </a:t>
            </a:r>
            <a:r>
              <a:rPr lang="en-US" sz="4400" b="1" dirty="0" smtClean="0">
                <a:latin typeface="Rockwell Condensed" panose="02060603050405020104" pitchFamily="18" charset="0"/>
              </a:rPr>
              <a:t>, </a:t>
            </a:r>
            <a:r>
              <a:rPr lang="en-US" sz="4400" b="1" dirty="0">
                <a:latin typeface="Rockwell Condensed" panose="02060603050405020104" pitchFamily="18" charset="0"/>
              </a:rPr>
              <a:t>2017</a:t>
            </a:r>
          </a:p>
          <a:p>
            <a:pPr marL="0" indent="0">
              <a:buNone/>
            </a:pPr>
            <a:endParaRPr lang="en-US" sz="4400" b="1" dirty="0">
              <a:latin typeface="Vladimir Script" panose="03050402040407070305" pitchFamily="66" charset="0"/>
            </a:endParaRPr>
          </a:p>
          <a:p>
            <a:pPr marL="0" indent="0">
              <a:buNone/>
            </a:pPr>
            <a:r>
              <a:rPr lang="en-US" sz="4400" b="1" dirty="0" smtClean="0">
                <a:latin typeface="Vladimir Script" panose="03050402040407070305" pitchFamily="66" charset="0"/>
              </a:rPr>
              <a:t>Writing </a:t>
            </a:r>
            <a:r>
              <a:rPr lang="en-US" sz="4400" b="1" dirty="0">
                <a:latin typeface="Vladimir Script" panose="03050402040407070305" pitchFamily="66" charset="0"/>
              </a:rPr>
              <a:t>Prompt # </a:t>
            </a:r>
            <a:r>
              <a:rPr lang="en-US" sz="4400" b="1" dirty="0" smtClean="0">
                <a:latin typeface="Vladimir Script" panose="03050402040407070305" pitchFamily="66" charset="0"/>
              </a:rPr>
              <a:t>69: The Weekend</a:t>
            </a:r>
          </a:p>
          <a:p>
            <a:pPr marL="0" indent="0">
              <a:buNone/>
            </a:pPr>
            <a:endParaRPr lang="en-US" sz="4400" b="1" u="sng" dirty="0">
              <a:latin typeface="Vladimir Script" panose="03050402040407070305" pitchFamily="66" charset="0"/>
            </a:endParaRPr>
          </a:p>
          <a:p>
            <a:r>
              <a:rPr lang="en-US" sz="4400" b="1" dirty="0">
                <a:latin typeface="Vladimir Script" panose="03050402040407070305" pitchFamily="66" charset="0"/>
              </a:rPr>
              <a:t>Writing Prompt # </a:t>
            </a:r>
            <a:r>
              <a:rPr lang="en-US" sz="4400" b="1" dirty="0" smtClean="0">
                <a:latin typeface="Vladimir Script" panose="03050402040407070305" pitchFamily="66" charset="0"/>
              </a:rPr>
              <a:t>70:</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4071509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Rockwell Condensed" panose="02060603050405020104" pitchFamily="18" charset="0"/>
              </a:rPr>
              <a:t>Tuesday</a:t>
            </a:r>
            <a:r>
              <a:rPr lang="en-US" b="1" dirty="0">
                <a:latin typeface="Rockwell Condensed" panose="02060603050405020104" pitchFamily="18" charset="0"/>
              </a:rPr>
              <a:t>, November </a:t>
            </a:r>
            <a:r>
              <a:rPr lang="en-US" b="1" dirty="0" smtClean="0">
                <a:latin typeface="Rockwell Condensed" panose="02060603050405020104" pitchFamily="18" charset="0"/>
              </a:rPr>
              <a:t>7, </a:t>
            </a:r>
            <a:r>
              <a:rPr lang="en-US" b="1" dirty="0">
                <a:latin typeface="Rockwell Condensed" panose="02060603050405020104" pitchFamily="18" charset="0"/>
              </a:rPr>
              <a:t>2017</a:t>
            </a:r>
          </a:p>
          <a:p>
            <a:pPr marL="0" indent="0">
              <a:buNone/>
            </a:pPr>
            <a:endParaRPr lang="en-US" b="1" dirty="0">
              <a:latin typeface="Vladimir Script" panose="03050402040407070305" pitchFamily="66" charset="0"/>
            </a:endParaRPr>
          </a:p>
          <a:p>
            <a:pPr marL="0" indent="0">
              <a:buNone/>
            </a:pPr>
            <a:r>
              <a:rPr lang="en-US" sz="4400" b="1" dirty="0">
                <a:latin typeface="Vladimir Script" panose="03050402040407070305" pitchFamily="66" charset="0"/>
              </a:rPr>
              <a:t>Writing Prompt # </a:t>
            </a:r>
            <a:r>
              <a:rPr lang="en-US" sz="4400" b="1" dirty="0" smtClean="0">
                <a:latin typeface="Vladimir Script" panose="03050402040407070305" pitchFamily="66" charset="0"/>
              </a:rPr>
              <a:t>71:</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14941046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Rockwell Condensed" panose="02060603050405020104" pitchFamily="18" charset="0"/>
              </a:rPr>
              <a:t>Wednesday</a:t>
            </a:r>
            <a:r>
              <a:rPr lang="en-US" b="1" dirty="0">
                <a:latin typeface="Rockwell Condensed" panose="02060603050405020104" pitchFamily="18" charset="0"/>
              </a:rPr>
              <a:t>, November </a:t>
            </a:r>
            <a:r>
              <a:rPr lang="en-US" b="1" dirty="0" smtClean="0">
                <a:latin typeface="Rockwell Condensed" panose="02060603050405020104" pitchFamily="18" charset="0"/>
              </a:rPr>
              <a:t>8, </a:t>
            </a:r>
            <a:r>
              <a:rPr lang="en-US" b="1" dirty="0">
                <a:latin typeface="Rockwell Condensed" panose="02060603050405020104" pitchFamily="18" charset="0"/>
              </a:rPr>
              <a:t>2017</a:t>
            </a:r>
          </a:p>
          <a:p>
            <a:pPr marL="0" indent="0">
              <a:buNone/>
            </a:pPr>
            <a:endParaRPr lang="en-US" b="1" dirty="0">
              <a:latin typeface="Vladimir Script" panose="03050402040407070305" pitchFamily="66" charset="0"/>
            </a:endParaRPr>
          </a:p>
          <a:p>
            <a:pPr marL="0" indent="0">
              <a:buNone/>
            </a:pPr>
            <a:r>
              <a:rPr lang="en-US" b="1" dirty="0">
                <a:latin typeface="Vladimir Script" panose="03050402040407070305" pitchFamily="66" charset="0"/>
              </a:rPr>
              <a:t>Writing Prompt # </a:t>
            </a:r>
            <a:r>
              <a:rPr lang="en-US" b="1" dirty="0" smtClean="0">
                <a:latin typeface="Vladimir Script" panose="03050402040407070305" pitchFamily="66" charset="0"/>
              </a:rPr>
              <a:t>72: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94061372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Rockwell Condensed" panose="02060603050405020104" pitchFamily="18" charset="0"/>
              </a:rPr>
              <a:t>Thursday</a:t>
            </a:r>
            <a:r>
              <a:rPr lang="en-US" b="1" dirty="0">
                <a:latin typeface="Rockwell Condensed" panose="02060603050405020104" pitchFamily="18" charset="0"/>
              </a:rPr>
              <a:t>, November </a:t>
            </a:r>
            <a:r>
              <a:rPr lang="en-US" b="1" dirty="0" smtClean="0">
                <a:latin typeface="Rockwell Condensed" panose="02060603050405020104" pitchFamily="18" charset="0"/>
              </a:rPr>
              <a:t>9, </a:t>
            </a:r>
            <a:r>
              <a:rPr lang="en-US" b="1" dirty="0">
                <a:latin typeface="Rockwell Condensed" panose="02060603050405020104" pitchFamily="18" charset="0"/>
              </a:rPr>
              <a:t>2017</a:t>
            </a:r>
          </a:p>
          <a:p>
            <a:pPr marL="0" indent="0">
              <a:buNone/>
            </a:pPr>
            <a:endParaRPr lang="en-US" b="1" dirty="0">
              <a:latin typeface="Vladimir Script" panose="03050402040407070305" pitchFamily="66" charset="0"/>
            </a:endParaRPr>
          </a:p>
          <a:p>
            <a:pPr marL="0" indent="0">
              <a:buNone/>
            </a:pPr>
            <a:r>
              <a:rPr lang="en-US" sz="4400" b="1" dirty="0">
                <a:latin typeface="Vladimir Script" panose="03050402040407070305" pitchFamily="66" charset="0"/>
              </a:rPr>
              <a:t>Writing Prompt # </a:t>
            </a:r>
            <a:r>
              <a:rPr lang="en-US" sz="4400" b="1" dirty="0" smtClean="0">
                <a:latin typeface="Vladimir Script" panose="03050402040407070305" pitchFamily="66" charset="0"/>
              </a:rPr>
              <a:t>73:</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90863794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b="1" dirty="0" smtClean="0">
                <a:latin typeface="Rockwell Condensed" panose="02060603050405020104" pitchFamily="18" charset="0"/>
              </a:rPr>
              <a:t>Friday</a:t>
            </a:r>
            <a:r>
              <a:rPr lang="en-US" b="1" dirty="0">
                <a:latin typeface="Rockwell Condensed" panose="02060603050405020104" pitchFamily="18" charset="0"/>
              </a:rPr>
              <a:t>, November </a:t>
            </a:r>
            <a:r>
              <a:rPr lang="en-US" b="1" dirty="0" smtClean="0">
                <a:latin typeface="Rockwell Condensed" panose="02060603050405020104" pitchFamily="18" charset="0"/>
              </a:rPr>
              <a:t>10, </a:t>
            </a:r>
            <a:r>
              <a:rPr lang="en-US" b="1" dirty="0">
                <a:latin typeface="Rockwell Condensed" panose="02060603050405020104" pitchFamily="18" charset="0"/>
              </a:rPr>
              <a:t>2017</a:t>
            </a:r>
          </a:p>
          <a:p>
            <a:pPr marL="0" indent="0">
              <a:buNone/>
            </a:pPr>
            <a:endParaRPr lang="en-US" b="1" dirty="0">
              <a:latin typeface="Vladimir Script" panose="03050402040407070305" pitchFamily="66" charset="0"/>
            </a:endParaRPr>
          </a:p>
          <a:p>
            <a:pPr marL="0" indent="0">
              <a:buNone/>
            </a:pPr>
            <a:r>
              <a:rPr lang="en-US" sz="4400" b="1" dirty="0">
                <a:latin typeface="Vladimir Script" panose="03050402040407070305" pitchFamily="66" charset="0"/>
              </a:rPr>
              <a:t>Writing Prompt # </a:t>
            </a:r>
            <a:r>
              <a:rPr lang="en-US" sz="4400" b="1" dirty="0" smtClean="0">
                <a:latin typeface="Vladimir Script" panose="03050402040407070305" pitchFamily="66" charset="0"/>
              </a:rPr>
              <a:t>74:</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46891880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131129689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 </a:t>
            </a:r>
          </a:p>
          <a:p>
            <a:r>
              <a:rPr lang="en-US" dirty="0"/>
              <a:t>I ask for help here in designing this website.  Anybody interested in assisting in designing our website. And this is where you will find the G &amp; V statistics and standing as well as the ongoing collection of rewards to be distributed among each member of the class.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205285253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Sure it can be cash.  Who are you going to get to donate cash for the winning team of the World Series of Grammar and Vocabulary? </a:t>
            </a:r>
          </a:p>
          <a:p>
            <a:r>
              <a:rPr lang="en-US" dirty="0"/>
              <a:t> </a:t>
            </a:r>
          </a:p>
          <a:p>
            <a:r>
              <a:rPr lang="en-US" dirty="0"/>
              <a:t>Who would want to donate to a group of students to motivate themselves and their peers in becoming better adept at the English language?</a:t>
            </a:r>
          </a:p>
          <a:p>
            <a:r>
              <a:rPr lang="en-US" dirty="0"/>
              <a:t>Better give it to Betsy Dubois so she can grab all our blocks before she’s out the door.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93250041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Oh, and on Fun Friday’s at the café, feel free to color a block or two, maybe enter one into the Block Hall of Fame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2858868887"/>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WHAT? There’s a block hall of fame?</a:t>
            </a:r>
            <a:br>
              <a:rPr lang="en-US" dirty="0"/>
            </a:br>
            <a:r>
              <a:rPr lang="en-US" dirty="0"/>
              <a:t>Who’s the curator?</a:t>
            </a:r>
            <a:br>
              <a:rPr lang="en-US" dirty="0"/>
            </a:br>
            <a:r>
              <a:rPr lang="en-US" dirty="0"/>
              <a:t>Thanks for volunteering.</a:t>
            </a:r>
          </a:p>
          <a:p>
            <a:r>
              <a:rPr lang="en-US" dirty="0"/>
              <a:t>Who is cataloguing the blocks accepted for the Hall of Fame?</a:t>
            </a:r>
          </a:p>
          <a:p>
            <a:endParaRPr lang="en-US" dirty="0"/>
          </a:p>
        </p:txBody>
      </p:sp>
    </p:spTree>
    <p:extLst>
      <p:ext uri="{BB962C8B-B14F-4D97-AF65-F5344CB8AC3E}">
        <p14:creationId xmlns:p14="http://schemas.microsoft.com/office/powerpoint/2010/main" val="2537898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You are writing a story. The story of your life as you lived it while taking this class.  You have the small story, what you do on your weekends, and you have the big story: taking part in a project that may help a family survive.</a:t>
            </a:r>
          </a:p>
          <a:p>
            <a:r>
              <a:rPr lang="en-US" dirty="0" smtClean="0"/>
              <a:t>Each of the members of the family will survive, somehow, some way</a:t>
            </a:r>
          </a:p>
          <a:p>
            <a:r>
              <a:rPr lang="en-US" dirty="0" smtClean="0"/>
              <a:t>Lennon has, but where’s his dad?</a:t>
            </a:r>
          </a:p>
          <a:p>
            <a:r>
              <a:rPr lang="en-US" dirty="0" smtClean="0"/>
              <a:t>Where’s the family? How do you hold a family together while each of the adults is scrambling just to piece together another day?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94105298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You may enter as many as you like. Each will be photographed and catalogued. </a:t>
            </a:r>
          </a:p>
          <a:p>
            <a:r>
              <a:rPr lang="en-US" dirty="0"/>
              <a:t> </a:t>
            </a:r>
          </a:p>
          <a:p>
            <a:r>
              <a:rPr lang="en-US" dirty="0"/>
              <a:t>Wow! This class has it all!</a:t>
            </a:r>
            <a:br>
              <a:rPr lang="en-US" dirty="0"/>
            </a:br>
            <a:r>
              <a:rPr lang="en-US" dirty="0"/>
              <a:t>And we save lives to boot.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3334218831"/>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Lesson</a:t>
            </a:r>
          </a:p>
          <a:p>
            <a:r>
              <a:rPr lang="en-US" dirty="0"/>
              <a:t> </a:t>
            </a:r>
          </a:p>
          <a:p>
            <a:r>
              <a:rPr lang="en-US" dirty="0"/>
              <a:t>Show them the meaning and purpose of the Bridge of American Dreams, explain the symbolism and the purpose of the panels: to help them learn to pay attention to the moment at </a:t>
            </a:r>
            <a:r>
              <a:rPr lang="en-US" dirty="0" smtClean="0"/>
              <a:t>hand</a:t>
            </a:r>
          </a:p>
          <a:p>
            <a:r>
              <a:rPr lang="en-US" dirty="0" smtClean="0"/>
              <a:t>Teach them to walk it</a:t>
            </a:r>
          </a:p>
          <a:p>
            <a:pPr marL="0" indent="0">
              <a:buNone/>
            </a:pPr>
            <a:r>
              <a:rPr lang="en-US" dirty="0" smtClean="0"/>
              <a:t>The concentration</a:t>
            </a:r>
          </a:p>
          <a:p>
            <a:pPr marL="0" indent="0">
              <a:buNone/>
            </a:pPr>
            <a:r>
              <a:rPr lang="en-US" dirty="0" smtClean="0"/>
              <a:t>The symbolism</a:t>
            </a:r>
            <a:endParaRPr lang="en-US" dirty="0"/>
          </a:p>
          <a:p>
            <a:endParaRPr lang="en-US" dirty="0"/>
          </a:p>
        </p:txBody>
      </p:sp>
    </p:spTree>
    <p:extLst>
      <p:ext uri="{BB962C8B-B14F-4D97-AF65-F5344CB8AC3E}">
        <p14:creationId xmlns:p14="http://schemas.microsoft.com/office/powerpoint/2010/main" val="63153505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Lesson</a:t>
            </a:r>
          </a:p>
          <a:p>
            <a:r>
              <a:rPr lang="en-US" dirty="0"/>
              <a:t> </a:t>
            </a:r>
          </a:p>
          <a:p>
            <a:r>
              <a:rPr lang="en-US" dirty="0"/>
              <a:t>Have students walk along the Bridge of American Dreams in the classroom</a:t>
            </a:r>
          </a:p>
          <a:p>
            <a:r>
              <a:rPr lang="en-US" dirty="0"/>
              <a:t>With their shoes off</a:t>
            </a:r>
          </a:p>
          <a:p>
            <a:r>
              <a:rPr lang="en-US" dirty="0"/>
              <a:t>Then add music</a:t>
            </a:r>
          </a:p>
          <a:p>
            <a:endParaRPr lang="en-US" dirty="0"/>
          </a:p>
        </p:txBody>
      </p:sp>
    </p:spTree>
    <p:extLst>
      <p:ext uri="{BB962C8B-B14F-4D97-AF65-F5344CB8AC3E}">
        <p14:creationId xmlns:p14="http://schemas.microsoft.com/office/powerpoint/2010/main" val="397723879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At the end, a bowl of candy</a:t>
            </a:r>
          </a:p>
          <a:p>
            <a:r>
              <a:rPr lang="en-US" dirty="0"/>
              <a:t>Now return to your desk and respond to</a:t>
            </a:r>
          </a:p>
          <a:p>
            <a:r>
              <a:rPr lang="en-US" dirty="0"/>
              <a:t>What did you see, feel, hear, taste and touch while you walked across the bridge without your shoes (describe with details, imagery, so I can experience what you experienced)</a:t>
            </a:r>
          </a:p>
          <a:p>
            <a:endParaRPr lang="en-US" dirty="0"/>
          </a:p>
        </p:txBody>
      </p:sp>
    </p:spTree>
    <p:extLst>
      <p:ext uri="{BB962C8B-B14F-4D97-AF65-F5344CB8AC3E}">
        <p14:creationId xmlns:p14="http://schemas.microsoft.com/office/powerpoint/2010/main" val="4478233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a:t>
            </a:r>
            <a:endParaRPr lang="en-US" dirty="0"/>
          </a:p>
        </p:txBody>
      </p:sp>
      <p:sp>
        <p:nvSpPr>
          <p:cNvPr id="3" name="Content Placeholder 2"/>
          <p:cNvSpPr>
            <a:spLocks noGrp="1"/>
          </p:cNvSpPr>
          <p:nvPr>
            <p:ph idx="1"/>
          </p:nvPr>
        </p:nvSpPr>
        <p:spPr/>
        <p:txBody>
          <a:bodyPr>
            <a:normAutofit fontScale="925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Other ideas</a:t>
            </a:r>
          </a:p>
          <a:p>
            <a:r>
              <a:rPr lang="en-US" dirty="0" smtClean="0"/>
              <a:t>1. Take a photo of your page, then place it on the table in the front of the room.</a:t>
            </a:r>
          </a:p>
          <a:p>
            <a:r>
              <a:rPr lang="en-US" dirty="0" smtClean="0"/>
              <a:t>2. Write on the white board the topic(s) that you wrote about.</a:t>
            </a:r>
          </a:p>
          <a:p>
            <a:r>
              <a:rPr lang="en-US" dirty="0" smtClean="0"/>
              <a:t>3. Pick up a piece of writing paper on your way back to your seat.</a:t>
            </a:r>
          </a:p>
          <a:p>
            <a:r>
              <a:rPr lang="en-US" dirty="0" smtClean="0"/>
              <a:t>4. Fill the pages today with ideas and plans we shared in class.</a:t>
            </a:r>
          </a:p>
          <a:p>
            <a:r>
              <a:rPr lang="en-US" dirty="0"/>
              <a:t>5</a:t>
            </a:r>
            <a:r>
              <a:rPr lang="en-US" dirty="0" smtClean="0"/>
              <a:t>. Ask the teacher to move quicker through these slides so we can see where we are going in this class. Ask him to preview these slides.</a:t>
            </a:r>
          </a:p>
          <a:p>
            <a:r>
              <a:rPr lang="en-US" dirty="0" smtClean="0"/>
              <a:t>6. Bring two snacks for tomorrow. One for yourself and one for another.</a:t>
            </a:r>
          </a:p>
          <a:p>
            <a:pPr marL="0" indent="0">
              <a:buNone/>
            </a:pPr>
            <a:endParaRPr lang="en-US" dirty="0"/>
          </a:p>
        </p:txBody>
      </p:sp>
    </p:spTree>
    <p:extLst>
      <p:ext uri="{BB962C8B-B14F-4D97-AF65-F5344CB8AC3E}">
        <p14:creationId xmlns:p14="http://schemas.microsoft.com/office/powerpoint/2010/main" val="294996755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5" name="Content Placeholder 4"/>
          <p:cNvSpPr>
            <a:spLocks noGrp="1"/>
          </p:cNvSpPr>
          <p:nvPr>
            <p:ph idx="1"/>
          </p:nvPr>
        </p:nvSpPr>
        <p:spPr/>
        <p:txBody>
          <a:bodyPr/>
          <a:lstStyle/>
          <a:p>
            <a:r>
              <a:rPr lang="en-US" dirty="0" smtClean="0"/>
              <a:t>Lesson Plan</a:t>
            </a:r>
          </a:p>
          <a:p>
            <a:r>
              <a:rPr lang="en-US" dirty="0" smtClean="0"/>
              <a:t>After completing the </a:t>
            </a:r>
            <a:r>
              <a:rPr lang="en-US" dirty="0"/>
              <a:t>G &amp; V </a:t>
            </a:r>
            <a:r>
              <a:rPr lang="en-US" dirty="0" smtClean="0"/>
              <a:t>games and checking the standings and the scores,  </a:t>
            </a:r>
            <a:r>
              <a:rPr lang="en-US" dirty="0"/>
              <a:t>and now are viewing our media. </a:t>
            </a:r>
            <a:endParaRPr lang="en-US" dirty="0" smtClean="0"/>
          </a:p>
          <a:p>
            <a:endParaRPr lang="en-US" dirty="0"/>
          </a:p>
          <a:p>
            <a:r>
              <a:rPr lang="en-US" dirty="0" smtClean="0"/>
              <a:t>In </a:t>
            </a:r>
            <a:r>
              <a:rPr lang="en-US" dirty="0"/>
              <a:t>my hand is my pen or pencil, it is resting on a sheet of paper awaiting direction.  Your hands purpose is to fill the paper with writing. Once that is complete. take out your cell phone and take a photo of your page. Then send that picture to me via drop box and you have earned your point for the day; it sounds trivial but they add up </a:t>
            </a:r>
          </a:p>
        </p:txBody>
      </p:sp>
    </p:spTree>
    <p:extLst>
      <p:ext uri="{BB962C8B-B14F-4D97-AF65-F5344CB8AC3E}">
        <p14:creationId xmlns:p14="http://schemas.microsoft.com/office/powerpoint/2010/main" val="322188818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What is imagery?</a:t>
            </a:r>
          </a:p>
          <a:p>
            <a:endParaRPr lang="en-US" dirty="0"/>
          </a:p>
        </p:txBody>
      </p:sp>
    </p:spTree>
    <p:extLst>
      <p:ext uri="{BB962C8B-B14F-4D97-AF65-F5344CB8AC3E}">
        <p14:creationId xmlns:p14="http://schemas.microsoft.com/office/powerpoint/2010/main" val="427510897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Lesson plan</a:t>
            </a:r>
          </a:p>
          <a:p>
            <a:r>
              <a:rPr lang="en-US" dirty="0" err="1"/>
              <a:t>Hannahs</a:t>
            </a:r>
            <a:r>
              <a:rPr lang="en-US" dirty="0"/>
              <a:t> mother’s layered </a:t>
            </a:r>
            <a:r>
              <a:rPr lang="en-US" dirty="0" err="1"/>
              <a:t>jello</a:t>
            </a:r>
            <a:endParaRPr lang="en-US" dirty="0"/>
          </a:p>
          <a:p>
            <a:r>
              <a:rPr lang="en-US" dirty="0"/>
              <a:t> </a:t>
            </a:r>
          </a:p>
          <a:p>
            <a:r>
              <a:rPr lang="en-US" dirty="0"/>
              <a:t>Eat a whole bite and write down what flavors are in the </a:t>
            </a:r>
            <a:r>
              <a:rPr lang="en-US" dirty="0" err="1"/>
              <a:t>jello</a:t>
            </a:r>
            <a:endParaRPr lang="en-US" dirty="0"/>
          </a:p>
          <a:p>
            <a:r>
              <a:rPr lang="en-US" dirty="0"/>
              <a:t> </a:t>
            </a:r>
          </a:p>
          <a:p>
            <a:r>
              <a:rPr lang="en-US" dirty="0"/>
              <a:t>Then serve the same </a:t>
            </a:r>
            <a:r>
              <a:rPr lang="en-US" dirty="0" err="1"/>
              <a:t>jello</a:t>
            </a:r>
            <a:r>
              <a:rPr lang="en-US" dirty="0"/>
              <a:t> layered and have students write down what flavors are in each piece of </a:t>
            </a:r>
            <a:r>
              <a:rPr lang="en-US" dirty="0" err="1"/>
              <a:t>jello</a:t>
            </a:r>
            <a:r>
              <a:rPr lang="en-US" dirty="0"/>
              <a:t>.</a:t>
            </a:r>
          </a:p>
          <a:p>
            <a:endParaRPr lang="en-US" dirty="0"/>
          </a:p>
        </p:txBody>
      </p:sp>
    </p:spTree>
    <p:extLst>
      <p:ext uri="{BB962C8B-B14F-4D97-AF65-F5344CB8AC3E}">
        <p14:creationId xmlns:p14="http://schemas.microsoft.com/office/powerpoint/2010/main" val="338594402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Lesson Plan</a:t>
            </a:r>
          </a:p>
          <a:p>
            <a:r>
              <a:rPr lang="en-US" dirty="0"/>
              <a:t>Use the money you collect from selling Lennon’s prints to offer homeless people a chance for a picture or to tell their story. Maybe five dollars for a photo and anywhere up to twenty if they tell their story,</a:t>
            </a:r>
          </a:p>
          <a:p>
            <a:endParaRPr lang="en-US" dirty="0"/>
          </a:p>
        </p:txBody>
      </p:sp>
    </p:spTree>
    <p:extLst>
      <p:ext uri="{BB962C8B-B14F-4D97-AF65-F5344CB8AC3E}">
        <p14:creationId xmlns:p14="http://schemas.microsoft.com/office/powerpoint/2010/main" val="5354220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Agree to an interview.</a:t>
            </a:r>
          </a:p>
          <a:p>
            <a:r>
              <a:rPr lang="en-US" dirty="0"/>
              <a:t>Students will approach homeless people, in groups of two or three, and explain their purpose. They would like to take their picture and get their name. Then we will put their picture in the waters below the Bridge of American Dreams.  Here, we will offer five dollars to the homeless person in exchange for our placing their photo and name on our website, carteblox.com.</a:t>
            </a:r>
          </a:p>
          <a:p>
            <a:endParaRPr lang="en-US" dirty="0"/>
          </a:p>
        </p:txBody>
      </p:sp>
    </p:spTree>
    <p:extLst>
      <p:ext uri="{BB962C8B-B14F-4D97-AF65-F5344CB8AC3E}">
        <p14:creationId xmlns:p14="http://schemas.microsoft.com/office/powerpoint/2010/main" val="2238214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r>
              <a:rPr lang="en-US" dirty="0" smtClean="0"/>
              <a:t>Day of the Eclipse</a:t>
            </a:r>
          </a:p>
          <a:p>
            <a:r>
              <a:rPr lang="en-US" dirty="0"/>
              <a:t>The last large city to see the 2017 eclipse will be </a:t>
            </a:r>
            <a:r>
              <a:rPr lang="en-US" dirty="0">
                <a:hlinkClick r:id="rId2"/>
              </a:rPr>
              <a:t>Charleston</a:t>
            </a:r>
            <a:r>
              <a:rPr lang="en-US" dirty="0"/>
              <a:t>. </a:t>
            </a:r>
            <a:endParaRPr lang="en-US" dirty="0" smtClean="0"/>
          </a:p>
          <a:p>
            <a:pPr marL="0" indent="0">
              <a:buNone/>
            </a:pPr>
            <a:r>
              <a:rPr lang="en-US" dirty="0" smtClean="0"/>
              <a:t>And Symbolic </a:t>
            </a:r>
            <a:r>
              <a:rPr lang="en-US" dirty="0"/>
              <a:t>D</a:t>
            </a:r>
            <a:r>
              <a:rPr lang="en-US" dirty="0" smtClean="0"/>
              <a:t>arkness will leave the United States just where largely entered  Physical Darkness: the horrors of slavery.</a:t>
            </a:r>
          </a:p>
          <a:p>
            <a:pPr marL="0" indent="0">
              <a:buNone/>
            </a:pPr>
            <a:endParaRPr lang="en-US" dirty="0"/>
          </a:p>
          <a:p>
            <a:pPr marL="0" indent="0">
              <a:buNone/>
            </a:pPr>
            <a:r>
              <a:rPr lang="en-US" dirty="0" smtClean="0"/>
              <a:t>Here: Lennon Broomfield thought to thank us with a gift.</a:t>
            </a:r>
          </a:p>
          <a:p>
            <a:pPr marL="0" indent="0">
              <a:buNone/>
            </a:pPr>
            <a:endParaRPr lang="en-US" dirty="0"/>
          </a:p>
          <a:p>
            <a:pPr marL="0" indent="0">
              <a:buNone/>
            </a:pPr>
            <a:r>
              <a:rPr lang="en-US" sz="4000" b="1" dirty="0">
                <a:latin typeface="Vladimir Script" panose="03050402040407070305" pitchFamily="66" charset="0"/>
              </a:rPr>
              <a:t>Writing prompt # </a:t>
            </a:r>
            <a:r>
              <a:rPr lang="en-US" sz="4000" b="1" dirty="0" smtClean="0">
                <a:latin typeface="Vladimir Script" panose="03050402040407070305" pitchFamily="66" charset="0"/>
              </a:rPr>
              <a:t>6:  </a:t>
            </a:r>
            <a:r>
              <a:rPr lang="en-US" sz="4000" b="1" dirty="0">
                <a:latin typeface="Vladimir Script" panose="03050402040407070305" pitchFamily="66" charset="0"/>
              </a:rPr>
              <a:t>full-page on the symbolism related to three of Lennon Broomfield's paintings. </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32925768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Further, if a homeless person is willing to answer questions and tell what it was like, what happened, and what it is like now, i.e., their story, we will offer up to twenty dollars.</a:t>
            </a:r>
          </a:p>
          <a:p>
            <a:r>
              <a:rPr lang="en-US" dirty="0"/>
              <a:t>For the student presentation, this is the format.</a:t>
            </a:r>
          </a:p>
          <a:p>
            <a:r>
              <a:rPr lang="en-US" dirty="0"/>
              <a:t>If the homeless person is willing to be filmed, (which deserves the whole twenty), then do not use the video. Use the camera.</a:t>
            </a:r>
          </a:p>
          <a:p>
            <a:endParaRPr lang="en-US" dirty="0"/>
          </a:p>
        </p:txBody>
      </p:sp>
    </p:spTree>
    <p:extLst>
      <p:ext uri="{BB962C8B-B14F-4D97-AF65-F5344CB8AC3E}">
        <p14:creationId xmlns:p14="http://schemas.microsoft.com/office/powerpoint/2010/main" val="141468731"/>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While one person is leading the conversation, the interview, the other will be snapping pictures; at the homeless person, the interviewer, the whole scene about you. Figure on snapping at least fifteen pictures a minute, so for a three-minute interview, you should snap about fifty pictures.</a:t>
            </a:r>
          </a:p>
          <a:p>
            <a:r>
              <a:rPr lang="en-US" dirty="0"/>
              <a:t>The process of snapping pictures will be discussed extensively in class.</a:t>
            </a:r>
          </a:p>
          <a:p>
            <a:endParaRPr lang="en-US" dirty="0"/>
          </a:p>
        </p:txBody>
      </p:sp>
    </p:spTree>
    <p:extLst>
      <p:ext uri="{BB962C8B-B14F-4D97-AF65-F5344CB8AC3E}">
        <p14:creationId xmlns:p14="http://schemas.microsoft.com/office/powerpoint/2010/main" val="140543917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Your photographs will be inserted into Movie Maker or the like, as will the audio from the interviewer</a:t>
            </a:r>
          </a:p>
          <a:p>
            <a:r>
              <a:rPr lang="en-US" dirty="0"/>
              <a:t>That process as well will be discussed in class</a:t>
            </a:r>
          </a:p>
          <a:p>
            <a:r>
              <a:rPr lang="en-US" dirty="0"/>
              <a:t>As will</a:t>
            </a:r>
          </a:p>
          <a:p>
            <a:endParaRPr lang="en-US" dirty="0"/>
          </a:p>
        </p:txBody>
      </p:sp>
    </p:spTree>
    <p:extLst>
      <p:ext uri="{BB962C8B-B14F-4D97-AF65-F5344CB8AC3E}">
        <p14:creationId xmlns:p14="http://schemas.microsoft.com/office/powerpoint/2010/main" val="2028098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How do we approach a homeless person?</a:t>
            </a:r>
            <a:br>
              <a:rPr lang="en-US" dirty="0"/>
            </a:br>
            <a:r>
              <a:rPr lang="en-US" dirty="0"/>
              <a:t>What do I ask him?</a:t>
            </a:r>
          </a:p>
          <a:p>
            <a:r>
              <a:rPr lang="en-US" dirty="0"/>
              <a:t>Is it dangerous?</a:t>
            </a:r>
          </a:p>
          <a:p>
            <a:r>
              <a:rPr lang="en-US" dirty="0"/>
              <a:t>And inserting captions and music into your film</a:t>
            </a:r>
          </a:p>
          <a:p>
            <a:endParaRPr lang="en-US" dirty="0"/>
          </a:p>
        </p:txBody>
      </p:sp>
    </p:spTree>
    <p:extLst>
      <p:ext uri="{BB962C8B-B14F-4D97-AF65-F5344CB8AC3E}">
        <p14:creationId xmlns:p14="http://schemas.microsoft.com/office/powerpoint/2010/main" val="347077638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A heading and closing credits</a:t>
            </a:r>
          </a:p>
          <a:p>
            <a:r>
              <a:rPr lang="en-US" dirty="0"/>
              <a:t>Your film (what makes a film a film?) will then be placed in the water under the bridge at </a:t>
            </a:r>
            <a:r>
              <a:rPr lang="en-US" dirty="0" err="1"/>
              <a:t>carteblox</a:t>
            </a:r>
            <a:r>
              <a:rPr lang="en-US" dirty="0"/>
              <a:t>.</a:t>
            </a:r>
          </a:p>
          <a:p>
            <a:r>
              <a:rPr lang="en-US" dirty="0"/>
              <a:t>It will be placed under a picture and name, click on the picture and the film will </a:t>
            </a:r>
            <a:r>
              <a:rPr lang="en-US" dirty="0" smtClean="0"/>
              <a:t>play</a:t>
            </a:r>
          </a:p>
          <a:p>
            <a:r>
              <a:rPr lang="en-US" dirty="0"/>
              <a:t>Animations</a:t>
            </a:r>
          </a:p>
          <a:p>
            <a:endParaRPr lang="en-US" dirty="0"/>
          </a:p>
          <a:p>
            <a:endParaRPr lang="en-US" dirty="0"/>
          </a:p>
        </p:txBody>
      </p:sp>
    </p:spTree>
    <p:extLst>
      <p:ext uri="{BB962C8B-B14F-4D97-AF65-F5344CB8AC3E}">
        <p14:creationId xmlns:p14="http://schemas.microsoft.com/office/powerpoint/2010/main" val="1921778552"/>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One person watching might look at the faces of the homeless floating in the water and one in particular might garner attention.  So be it; click on it; it will open to “How to Help” information with an icon to view your movie.</a:t>
            </a:r>
          </a:p>
          <a:p>
            <a:endParaRPr lang="en-US" dirty="0"/>
          </a:p>
        </p:txBody>
      </p:sp>
    </p:spTree>
    <p:extLst>
      <p:ext uri="{BB962C8B-B14F-4D97-AF65-F5344CB8AC3E}">
        <p14:creationId xmlns:p14="http://schemas.microsoft.com/office/powerpoint/2010/main" val="173854983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0792361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How it works after that is beyond the scope of this lesson plan</a:t>
            </a:r>
          </a:p>
          <a:p>
            <a:r>
              <a:rPr lang="en-US" dirty="0"/>
              <a:t>Inferred: it has not been crafted yet.</a:t>
            </a:r>
          </a:p>
          <a:p>
            <a:r>
              <a:rPr lang="en-US" dirty="0"/>
              <a:t>Note: That </a:t>
            </a:r>
            <a:r>
              <a:rPr lang="en-US" dirty="0" err="1"/>
              <a:t>Beachwalk</a:t>
            </a:r>
            <a:r>
              <a:rPr lang="en-US" dirty="0"/>
              <a:t> film is a thing of beauty. A few glitches here and there, but in that short time frame using that drive made for a very special showing and a beautiful </a:t>
            </a:r>
            <a:r>
              <a:rPr lang="en-US" dirty="0" err="1"/>
              <a:t>momento</a:t>
            </a:r>
            <a:r>
              <a:rPr lang="en-US" dirty="0"/>
              <a:t> for every one.</a:t>
            </a:r>
          </a:p>
          <a:p>
            <a:endParaRPr lang="en-US" dirty="0"/>
          </a:p>
        </p:txBody>
      </p:sp>
    </p:spTree>
    <p:extLst>
      <p:ext uri="{BB962C8B-B14F-4D97-AF65-F5344CB8AC3E}">
        <p14:creationId xmlns:p14="http://schemas.microsoft.com/office/powerpoint/2010/main" val="1573760554"/>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Now let’s see what the jury thinks.  Is it that good or just, any teenager could do it or well, its okay I mean, don’t quit the day job, a cute hobby, color by numbers really</a:t>
            </a:r>
          </a:p>
          <a:p>
            <a:r>
              <a:rPr lang="en-US" dirty="0"/>
              <a:t>So now the homeless.  That’s why you want some money of your own; to offer the homeless some cash in return for a photo or audio (no film, only photos, a lot of photos). </a:t>
            </a:r>
          </a:p>
          <a:p>
            <a:endParaRPr lang="en-US" dirty="0"/>
          </a:p>
        </p:txBody>
      </p:sp>
    </p:spTree>
    <p:extLst>
      <p:ext uri="{BB962C8B-B14F-4D97-AF65-F5344CB8AC3E}">
        <p14:creationId xmlns:p14="http://schemas.microsoft.com/office/powerpoint/2010/main" val="3269772417"/>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You sell one of Lennon’s prints, the Blockheads takes 20 percent, Lennon gets 80%</a:t>
            </a:r>
          </a:p>
          <a:p>
            <a:r>
              <a:rPr lang="en-US" dirty="0"/>
              <a:t>We follow his spending, we help him figure what is best for his family</a:t>
            </a:r>
          </a:p>
          <a:p>
            <a:r>
              <a:rPr lang="en-US" dirty="0"/>
              <a:t>We watch and help and learn from Lennon how to construct a life.</a:t>
            </a:r>
          </a:p>
          <a:p>
            <a:endParaRPr lang="en-US" dirty="0"/>
          </a:p>
        </p:txBody>
      </p:sp>
    </p:spTree>
    <p:extLst>
      <p:ext uri="{BB962C8B-B14F-4D97-AF65-F5344CB8AC3E}">
        <p14:creationId xmlns:p14="http://schemas.microsoft.com/office/powerpoint/2010/main" val="3011174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9600" dirty="0" smtClean="0">
              <a:solidFill>
                <a:schemeClr val="accent1">
                  <a:lumMod val="75000"/>
                </a:schemeClr>
              </a:solidFill>
              <a:latin typeface="Brush Script Std" panose="03060802040607070404" pitchFamily="66" charset="0"/>
            </a:endParaRPr>
          </a:p>
          <a:p>
            <a:pPr marL="0" indent="0" algn="ctr">
              <a:buNone/>
            </a:pPr>
            <a:r>
              <a:rPr lang="en-US" sz="9600" dirty="0" smtClean="0">
                <a:solidFill>
                  <a:schemeClr val="accent1">
                    <a:lumMod val="75000"/>
                  </a:schemeClr>
                </a:solidFill>
                <a:latin typeface="Brush Script Std" panose="03060802040607070404" pitchFamily="66" charset="0"/>
              </a:rPr>
              <a:t>But first,</a:t>
            </a:r>
            <a:endParaRPr lang="en-US" sz="9600" dirty="0">
              <a:solidFill>
                <a:schemeClr val="accent1">
                  <a:lumMod val="75000"/>
                </a:schemeClr>
              </a:solidFill>
              <a:latin typeface="Brush Script Std" panose="03060802040607070404"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53859037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The twenty percent we keep will be the funds we have to offer the homeless in return for their interview. Then we publish this interview as explained and then someone fishing from the Bridge of American Dreams might just catch something, but it’s a mutual arrangement. If that fish ain’t willing to reach for that bait then maybe he is just fine; so the fish has to be wanting something, too.</a:t>
            </a:r>
          </a:p>
          <a:p>
            <a:endParaRPr lang="en-US" dirty="0"/>
          </a:p>
        </p:txBody>
      </p:sp>
    </p:spTree>
    <p:extLst>
      <p:ext uri="{BB962C8B-B14F-4D97-AF65-F5344CB8AC3E}">
        <p14:creationId xmlns:p14="http://schemas.microsoft.com/office/powerpoint/2010/main" val="416152154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And what does that catcher of the symbolic fish do with the fish s/he catches? </a:t>
            </a:r>
          </a:p>
          <a:p>
            <a:r>
              <a:rPr lang="en-US" dirty="0"/>
              <a:t>This is not the city clerk’s office</a:t>
            </a:r>
          </a:p>
          <a:p>
            <a:r>
              <a:rPr lang="en-US" dirty="0"/>
              <a:t>We already have the story.</a:t>
            </a:r>
          </a:p>
          <a:p>
            <a:endParaRPr lang="en-US" dirty="0"/>
          </a:p>
        </p:txBody>
      </p:sp>
    </p:spTree>
    <p:extLst>
      <p:ext uri="{BB962C8B-B14F-4D97-AF65-F5344CB8AC3E}">
        <p14:creationId xmlns:p14="http://schemas.microsoft.com/office/powerpoint/2010/main" val="3430802496"/>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What’s next, same </a:t>
            </a:r>
            <a:r>
              <a:rPr lang="en-US" dirty="0" err="1"/>
              <a:t>ol</a:t>
            </a:r>
            <a:r>
              <a:rPr lang="en-US" dirty="0"/>
              <a:t>’ same </a:t>
            </a:r>
            <a:r>
              <a:rPr lang="en-US" dirty="0" err="1"/>
              <a:t>ol</a:t>
            </a:r>
            <a:r>
              <a:rPr lang="en-US" dirty="0"/>
              <a:t>’? Gonna pass by that guy again on the street, producing those pangs of discomfort I used to appease with a buck, and then a smile and a wave, and now I just pass him by pretending not to see him</a:t>
            </a:r>
          </a:p>
          <a:p>
            <a:r>
              <a:rPr lang="en-US" dirty="0"/>
              <a:t>I cannot save this man.  I can do nothing for him; he’s probably nuts or a drug addict, I don’t know….</a:t>
            </a:r>
          </a:p>
          <a:p>
            <a:endParaRPr lang="en-US" dirty="0"/>
          </a:p>
        </p:txBody>
      </p:sp>
    </p:spTree>
    <p:extLst>
      <p:ext uri="{BB962C8B-B14F-4D97-AF65-F5344CB8AC3E}">
        <p14:creationId xmlns:p14="http://schemas.microsoft.com/office/powerpoint/2010/main" val="280821554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latin typeface="Britannic Bold" panose="020B0903060703020204" pitchFamily="34" charset="0"/>
              </a:rPr>
              <a:t>Bridge of American Dreams Café </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Other Ideas</a:t>
            </a:r>
          </a:p>
          <a:p>
            <a:endParaRPr lang="en-US" dirty="0"/>
          </a:p>
          <a:p>
            <a:r>
              <a:rPr lang="en-US" dirty="0" smtClean="0"/>
              <a:t>And </a:t>
            </a:r>
            <a:r>
              <a:rPr lang="en-US" dirty="0"/>
              <a:t>for today’s writing prompt, </a:t>
            </a:r>
          </a:p>
          <a:p>
            <a:r>
              <a:rPr lang="en-US" dirty="0"/>
              <a:t>B</a:t>
            </a:r>
            <a:r>
              <a:rPr lang="en-US" dirty="0" smtClean="0"/>
              <a:t>egin </a:t>
            </a:r>
            <a:r>
              <a:rPr lang="en-US" dirty="0"/>
              <a:t>my responding to the question, Did you write the paper? Take some time writing a paragraph or so as to how and why you either wrote the paper or did not.</a:t>
            </a:r>
            <a:br>
              <a:rPr lang="en-US" dirty="0"/>
            </a:br>
            <a:r>
              <a:rPr lang="en-US" dirty="0"/>
              <a:t>How do I set aside time to write</a:t>
            </a:r>
            <a:r>
              <a:rPr lang="en-US" dirty="0" smtClean="0"/>
              <a:t>?</a:t>
            </a:r>
          </a:p>
          <a:p>
            <a:endParaRPr lang="en-US" dirty="0"/>
          </a:p>
          <a:p>
            <a:r>
              <a:rPr lang="en-US" dirty="0" smtClean="0"/>
              <a:t>Take some time to write down what you learned today, whether you wrote the paper or not.  We can all teach each other. This may take you through another paragraph or perhaps more. </a:t>
            </a:r>
          </a:p>
          <a:p>
            <a:endParaRPr lang="en-US" dirty="0"/>
          </a:p>
          <a:p>
            <a:pPr marL="0" indent="0">
              <a:buNone/>
            </a:pPr>
            <a:endParaRPr lang="en-US" dirty="0"/>
          </a:p>
        </p:txBody>
      </p:sp>
    </p:spTree>
    <p:extLst>
      <p:ext uri="{BB962C8B-B14F-4D97-AF65-F5344CB8AC3E}">
        <p14:creationId xmlns:p14="http://schemas.microsoft.com/office/powerpoint/2010/main" val="2662882888"/>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I give to organized charitable institutions! That’s the ticket. Hey pal, I don’t </a:t>
            </a:r>
            <a:r>
              <a:rPr lang="en-US" dirty="0" err="1"/>
              <a:t>hafta</a:t>
            </a:r>
            <a:r>
              <a:rPr lang="en-US" dirty="0"/>
              <a:t> feel guilty about not giving </a:t>
            </a:r>
            <a:r>
              <a:rPr lang="en-US" dirty="0" err="1"/>
              <a:t>ya</a:t>
            </a:r>
            <a:r>
              <a:rPr lang="en-US" dirty="0"/>
              <a:t> any money any more cause I got this new philosophy.  I only give to organized charitable institutions; it relieves the guilt and confusion as when to give and when not to give.</a:t>
            </a:r>
          </a:p>
          <a:p>
            <a:r>
              <a:rPr lang="en-US" dirty="0"/>
              <a:t>Usually it’s true that I have not a single dollar bill on me, debit card for everything, gotta be tough out there</a:t>
            </a:r>
          </a:p>
          <a:p>
            <a:endParaRPr lang="en-US" dirty="0"/>
          </a:p>
        </p:txBody>
      </p:sp>
    </p:spTree>
    <p:extLst>
      <p:ext uri="{BB962C8B-B14F-4D97-AF65-F5344CB8AC3E}">
        <p14:creationId xmlns:p14="http://schemas.microsoft.com/office/powerpoint/2010/main" val="2660175167"/>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Now the homeless hanging about the streets are no different than the big black garbage cans that ain’t been either picked up or put away yet. Either way, the homeless have lost their chic appeal. </a:t>
            </a:r>
          </a:p>
          <a:p>
            <a:r>
              <a:rPr lang="en-US" dirty="0"/>
              <a:t>You gotta get to that website</a:t>
            </a:r>
          </a:p>
          <a:p>
            <a:r>
              <a:rPr lang="en-US" dirty="0"/>
              <a:t>And </a:t>
            </a:r>
            <a:r>
              <a:rPr lang="en-US" dirty="0" err="1"/>
              <a:t>wheres</a:t>
            </a:r>
            <a:r>
              <a:rPr lang="en-US" dirty="0"/>
              <a:t> your lesson plan notebook? </a:t>
            </a:r>
          </a:p>
          <a:p>
            <a:endParaRPr lang="en-US" dirty="0"/>
          </a:p>
        </p:txBody>
      </p:sp>
    </p:spTree>
    <p:extLst>
      <p:ext uri="{BB962C8B-B14F-4D97-AF65-F5344CB8AC3E}">
        <p14:creationId xmlns:p14="http://schemas.microsoft.com/office/powerpoint/2010/main" val="1934644801"/>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Lesson Plan</a:t>
            </a:r>
          </a:p>
          <a:p>
            <a:r>
              <a:rPr lang="en-US" dirty="0"/>
              <a:t>Before you can help the homeless, you must first take stock of your own situation</a:t>
            </a:r>
          </a:p>
          <a:p>
            <a:r>
              <a:rPr lang="en-US" dirty="0"/>
              <a:t>A film as a tribute to someone you admire. Like my vacation video.</a:t>
            </a:r>
          </a:p>
          <a:p>
            <a:endParaRPr lang="en-US" dirty="0"/>
          </a:p>
        </p:txBody>
      </p:sp>
    </p:spTree>
    <p:extLst>
      <p:ext uri="{BB962C8B-B14F-4D97-AF65-F5344CB8AC3E}">
        <p14:creationId xmlns:p14="http://schemas.microsoft.com/office/powerpoint/2010/main" val="353000352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Signature lesson plans</a:t>
            </a:r>
          </a:p>
        </p:txBody>
      </p:sp>
    </p:spTree>
    <p:extLst>
      <p:ext uri="{BB962C8B-B14F-4D97-AF65-F5344CB8AC3E}">
        <p14:creationId xmlns:p14="http://schemas.microsoft.com/office/powerpoint/2010/main" val="2794224050"/>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Have them look at their signature</a:t>
            </a:r>
          </a:p>
          <a:p>
            <a:r>
              <a:rPr lang="en-US" dirty="0"/>
              <a:t>Some famous signatures</a:t>
            </a:r>
          </a:p>
          <a:p>
            <a:r>
              <a:rPr lang="en-US" dirty="0"/>
              <a:t>Analysis of a signature</a:t>
            </a:r>
          </a:p>
          <a:p>
            <a:r>
              <a:rPr lang="en-US" dirty="0"/>
              <a:t>For introductions: have each person write down their signature and use these to</a:t>
            </a:r>
          </a:p>
          <a:p>
            <a:r>
              <a:rPr lang="en-US" dirty="0"/>
              <a:t>e.g. mix them up, pass them around, have them locate the owner, do this in groups, then answer one mc vocabulary question for best time. </a:t>
            </a:r>
          </a:p>
          <a:p>
            <a:endParaRPr lang="en-US" dirty="0"/>
          </a:p>
        </p:txBody>
      </p:sp>
    </p:spTree>
    <p:extLst>
      <p:ext uri="{BB962C8B-B14F-4D97-AF65-F5344CB8AC3E}">
        <p14:creationId xmlns:p14="http://schemas.microsoft.com/office/powerpoint/2010/main" val="3136271303"/>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Mirror, have each of them look into a mirror and talk to their reflection as if another person, the speaker and audience should all be able to see one another. How would you like to introduce this person</a:t>
            </a:r>
          </a:p>
          <a:p>
            <a:r>
              <a:rPr lang="en-US" dirty="0"/>
              <a:t>Remember the left handed writing exercise, one page written with the other hand. </a:t>
            </a:r>
          </a:p>
          <a:p>
            <a:endParaRPr lang="en-US" dirty="0"/>
          </a:p>
        </p:txBody>
      </p:sp>
    </p:spTree>
    <p:extLst>
      <p:ext uri="{BB962C8B-B14F-4D97-AF65-F5344CB8AC3E}">
        <p14:creationId xmlns:p14="http://schemas.microsoft.com/office/powerpoint/2010/main" val="17147028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1878106" y="2914837"/>
            <a:ext cx="10515600" cy="4351338"/>
          </a:xfrm>
        </p:spPr>
        <p:txBody>
          <a:bodyPr>
            <a:normAutofit/>
          </a:bodyPr>
          <a:lstStyle/>
          <a:p>
            <a:pPr marL="0" indent="0">
              <a:buNone/>
            </a:pPr>
            <a:r>
              <a:rPr lang="en-US" sz="4800" dirty="0" smtClean="0"/>
              <a:t>						</a:t>
            </a:r>
            <a:r>
              <a:rPr lang="en-US" sz="6600" dirty="0" smtClean="0">
                <a:latin typeface="Adobe Caslon Pro Bold" panose="0205070206050A020403" pitchFamily="18" charset="0"/>
              </a:rPr>
              <a:t>Symbolism</a:t>
            </a:r>
            <a:r>
              <a:rPr lang="en-US" sz="4800" dirty="0" smtClean="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731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73153"/>
            <a:ext cx="552704" cy="932687"/>
          </a:xfrm>
          <a:prstGeom prst="rect">
            <a:avLst/>
          </a:prstGeom>
          <a:scene3d>
            <a:camera prst="isometricOffAxis2Right"/>
            <a:lightRig rig="threePt" dir="t"/>
          </a:scene3d>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73153"/>
            <a:ext cx="552704" cy="932687"/>
          </a:xfrm>
          <a:prstGeom prst="rect">
            <a:avLst/>
          </a:prstGeom>
          <a:scene3d>
            <a:camera prst="isometricOffAxis2Right"/>
            <a:lightRig rig="threePt" dir="t"/>
          </a:scene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39463584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r>
              <a:rPr lang="en-US" dirty="0"/>
              <a:t>Lesson Plan</a:t>
            </a:r>
          </a:p>
          <a:p>
            <a:r>
              <a:rPr lang="en-US" dirty="0"/>
              <a:t>Choose one sentence.</a:t>
            </a:r>
          </a:p>
          <a:p>
            <a:r>
              <a:rPr lang="en-US" dirty="0"/>
              <a:t>I Love that!</a:t>
            </a:r>
          </a:p>
          <a:p>
            <a:r>
              <a:rPr lang="en-US" dirty="0"/>
              <a:t>Or</a:t>
            </a:r>
          </a:p>
          <a:p>
            <a:r>
              <a:rPr lang="en-US" dirty="0"/>
              <a:t>I hate that!</a:t>
            </a:r>
          </a:p>
          <a:p>
            <a:r>
              <a:rPr lang="en-US" dirty="0"/>
              <a:t>Now break down the words love and hate in the many ways they can be executed and expressed</a:t>
            </a:r>
          </a:p>
          <a:p>
            <a:r>
              <a:rPr lang="en-US" dirty="0"/>
              <a:t>Ex; I hate that.</a:t>
            </a:r>
          </a:p>
          <a:p>
            <a:r>
              <a:rPr lang="en-US" dirty="0"/>
              <a:t>Hate what, what do you hate, what will </a:t>
            </a:r>
            <a:r>
              <a:rPr lang="en-US" dirty="0" err="1"/>
              <a:t>ya</a:t>
            </a:r>
            <a:r>
              <a:rPr lang="en-US" dirty="0"/>
              <a:t> do when you nab what you hate? Punish kill rip ruin and so on</a:t>
            </a:r>
          </a:p>
          <a:p>
            <a:endParaRPr lang="en-US" dirty="0"/>
          </a:p>
        </p:txBody>
      </p:sp>
    </p:spTree>
    <p:extLst>
      <p:ext uri="{BB962C8B-B14F-4D97-AF65-F5344CB8AC3E}">
        <p14:creationId xmlns:p14="http://schemas.microsoft.com/office/powerpoint/2010/main" val="414732604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The story will build and so will their language</a:t>
            </a:r>
          </a:p>
          <a:p>
            <a:r>
              <a:rPr lang="en-US" dirty="0" smtClean="0"/>
              <a:t>Then have them look for new words to make their own writing sound better</a:t>
            </a:r>
          </a:p>
          <a:p>
            <a:r>
              <a:rPr lang="en-US" dirty="0" smtClean="0"/>
              <a:t>Nice story, they’ll say</a:t>
            </a:r>
          </a:p>
          <a:p>
            <a:r>
              <a:rPr lang="en-US" dirty="0" smtClean="0"/>
              <a:t>Lesson Plan</a:t>
            </a:r>
          </a:p>
          <a:p>
            <a:r>
              <a:rPr lang="en-US" dirty="0" smtClean="0"/>
              <a:t>Have students research non-profits. Each student will choose a non-profit to support.  They will learn more about their dot </a:t>
            </a:r>
            <a:r>
              <a:rPr lang="en-US" dirty="0" err="1" smtClean="0"/>
              <a:t>dot</a:t>
            </a:r>
            <a:r>
              <a:rPr lang="en-US" dirty="0" smtClean="0"/>
              <a:t> </a:t>
            </a:r>
            <a:r>
              <a:rPr lang="en-US" dirty="0" err="1" smtClean="0"/>
              <a:t>dot</a:t>
            </a:r>
            <a:r>
              <a:rPr lang="en-US" dirty="0" smtClean="0"/>
              <a:t> and learn to become engaged</a:t>
            </a:r>
          </a:p>
          <a:p>
            <a:r>
              <a:rPr lang="en-US" dirty="0" smtClean="0"/>
              <a:t>Make a panel for your dot </a:t>
            </a:r>
            <a:r>
              <a:rPr lang="en-US" dirty="0" err="1" smtClean="0"/>
              <a:t>dot</a:t>
            </a:r>
            <a:r>
              <a:rPr lang="en-US" dirty="0" smtClean="0"/>
              <a:t> </a:t>
            </a:r>
            <a:r>
              <a:rPr lang="en-US" dirty="0" err="1" smtClean="0"/>
              <a:t>dot</a:t>
            </a:r>
            <a:endParaRPr lang="en-US" dirty="0" smtClean="0"/>
          </a:p>
          <a:p>
            <a:endParaRPr lang="en-US" dirty="0"/>
          </a:p>
        </p:txBody>
      </p:sp>
    </p:spTree>
    <p:extLst>
      <p:ext uri="{BB962C8B-B14F-4D97-AF65-F5344CB8AC3E}">
        <p14:creationId xmlns:p14="http://schemas.microsoft.com/office/powerpoint/2010/main" val="1691759582"/>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Lesson Plan?</a:t>
            </a:r>
          </a:p>
          <a:p>
            <a:r>
              <a:rPr lang="en-US" dirty="0"/>
              <a:t>Have students create a panel for their support of a commercial enterprise. </a:t>
            </a:r>
          </a:p>
          <a:p>
            <a:r>
              <a:rPr lang="en-US" dirty="0"/>
              <a:t>Assisting Lennon is the non-profit cause. </a:t>
            </a:r>
          </a:p>
          <a:p>
            <a:r>
              <a:rPr lang="en-US" dirty="0"/>
              <a:t>The commercial site, the panel, selling his work is the commercial enterprise.  That would be Lennon’s income as derived through the Bridge. Whatever happens with Lennon, ain’t you gonna keep </a:t>
            </a:r>
            <a:r>
              <a:rPr lang="en-US" dirty="0" err="1"/>
              <a:t>fishin</a:t>
            </a:r>
            <a:r>
              <a:rPr lang="en-US" dirty="0"/>
              <a:t>’?</a:t>
            </a:r>
          </a:p>
          <a:p>
            <a:endParaRPr lang="en-US" dirty="0"/>
          </a:p>
        </p:txBody>
      </p:sp>
    </p:spTree>
    <p:extLst>
      <p:ext uri="{BB962C8B-B14F-4D97-AF65-F5344CB8AC3E}">
        <p14:creationId xmlns:p14="http://schemas.microsoft.com/office/powerpoint/2010/main" val="74286635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THE DEAL! </a:t>
            </a:r>
          </a:p>
          <a:p>
            <a:r>
              <a:rPr lang="en-US" dirty="0"/>
              <a:t>Whatever money is being pain to Lennon and his all, if we get him off of that then we get half of what you were paying him and his. You can cut that social safety net in half. If not, then we better start building more opportunities for dreams before our tax dollars become water in the desert, too much for the payer to spare and not enough to ‘round.</a:t>
            </a:r>
          </a:p>
          <a:p>
            <a:endParaRPr lang="en-US" dirty="0"/>
          </a:p>
        </p:txBody>
      </p:sp>
    </p:spTree>
    <p:extLst>
      <p:ext uri="{BB962C8B-B14F-4D97-AF65-F5344CB8AC3E}">
        <p14:creationId xmlns:p14="http://schemas.microsoft.com/office/powerpoint/2010/main" val="298425315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The students will watch the opportunity for a dream play itself out.  Is it taken, achieved, ignored, mishandled, why, why, why, on all levels here we go</a:t>
            </a:r>
          </a:p>
          <a:p>
            <a:r>
              <a:rPr lang="en-US" dirty="0"/>
              <a:t>Let’s learn with others the challenges of life and let them learn it here, why there is failure, too</a:t>
            </a:r>
          </a:p>
          <a:p>
            <a:r>
              <a:rPr lang="en-US" dirty="0"/>
              <a:t>I think they already know that</a:t>
            </a:r>
          </a:p>
          <a:p>
            <a:r>
              <a:rPr lang="en-US" dirty="0"/>
              <a:t>Here in the classroom, about another, it might be safer to speak up.</a:t>
            </a:r>
          </a:p>
          <a:p>
            <a:endParaRPr lang="en-US" dirty="0"/>
          </a:p>
        </p:txBody>
      </p:sp>
    </p:spTree>
    <p:extLst>
      <p:ext uri="{BB962C8B-B14F-4D97-AF65-F5344CB8AC3E}">
        <p14:creationId xmlns:p14="http://schemas.microsoft.com/office/powerpoint/2010/main" val="2863696948"/>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Lesson Plan</a:t>
            </a:r>
          </a:p>
          <a:p>
            <a:r>
              <a:rPr lang="en-US" dirty="0"/>
              <a:t>So each student will consider then select a dot </a:t>
            </a:r>
            <a:r>
              <a:rPr lang="en-US" dirty="0" err="1"/>
              <a:t>dot</a:t>
            </a:r>
            <a:r>
              <a:rPr lang="en-US" dirty="0"/>
              <a:t> </a:t>
            </a:r>
            <a:r>
              <a:rPr lang="en-US" dirty="0" err="1"/>
              <a:t>dot</a:t>
            </a:r>
            <a:r>
              <a:rPr lang="en-US" dirty="0"/>
              <a:t>. Find ways to support it and we will track your support</a:t>
            </a:r>
          </a:p>
          <a:p>
            <a:r>
              <a:rPr lang="en-US" dirty="0"/>
              <a:t>There will be different types of support, find a way to quantify them</a:t>
            </a:r>
          </a:p>
          <a:p>
            <a:r>
              <a:rPr lang="en-US" dirty="0"/>
              <a:t>There will be class totals</a:t>
            </a:r>
          </a:p>
          <a:p>
            <a:r>
              <a:rPr lang="en-US" dirty="0"/>
              <a:t>A contest</a:t>
            </a:r>
          </a:p>
          <a:p>
            <a:r>
              <a:rPr lang="en-US" dirty="0"/>
              <a:t>A contest too with the most commercial support, only sales receipts will count as points</a:t>
            </a:r>
          </a:p>
          <a:p>
            <a:endParaRPr lang="en-US" dirty="0"/>
          </a:p>
        </p:txBody>
      </p:sp>
    </p:spTree>
    <p:extLst>
      <p:ext uri="{BB962C8B-B14F-4D97-AF65-F5344CB8AC3E}">
        <p14:creationId xmlns:p14="http://schemas.microsoft.com/office/powerpoint/2010/main" val="1288920427"/>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Lesson Plan</a:t>
            </a:r>
          </a:p>
          <a:p>
            <a:r>
              <a:rPr lang="en-US" dirty="0"/>
              <a:t>To receive a high school diploma</a:t>
            </a:r>
          </a:p>
          <a:p>
            <a:r>
              <a:rPr lang="en-US" dirty="0"/>
              <a:t>Can we become LB’s life coach? Help him reconstruct his life? He needs mentors, guidance, and support.</a:t>
            </a:r>
          </a:p>
          <a:p>
            <a:r>
              <a:rPr lang="en-US" dirty="0"/>
              <a:t>Make copies of the white church painting, frame them in old wood. Sell at theater for 5 each/ LB gets 4, we get 1 for our club</a:t>
            </a:r>
          </a:p>
          <a:p>
            <a:endParaRPr lang="en-US" dirty="0"/>
          </a:p>
        </p:txBody>
      </p:sp>
    </p:spTree>
    <p:extLst>
      <p:ext uri="{BB962C8B-B14F-4D97-AF65-F5344CB8AC3E}">
        <p14:creationId xmlns:p14="http://schemas.microsoft.com/office/powerpoint/2010/main" val="126765758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Parents; Connect with your child once a day through 20 questions </a:t>
            </a:r>
          </a:p>
          <a:p>
            <a:endParaRPr lang="en-US" dirty="0"/>
          </a:p>
        </p:txBody>
      </p:sp>
    </p:spTree>
    <p:extLst>
      <p:ext uri="{BB962C8B-B14F-4D97-AF65-F5344CB8AC3E}">
        <p14:creationId xmlns:p14="http://schemas.microsoft.com/office/powerpoint/2010/main" val="8147526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By clicking onto the bridge, you can catch your student’s responses as they occur</a:t>
            </a:r>
          </a:p>
          <a:p>
            <a:r>
              <a:rPr lang="en-US" dirty="0"/>
              <a:t>While playing right alongside your student! That’s right, you can compete with your student and the rest of the class on a daily basis.  Each day for only five minutes a day, maybe ten, to play twenty questions live online via the classroom.</a:t>
            </a:r>
          </a:p>
          <a:p>
            <a:endParaRPr lang="en-US" dirty="0"/>
          </a:p>
        </p:txBody>
      </p:sp>
    </p:spTree>
    <p:extLst>
      <p:ext uri="{BB962C8B-B14F-4D97-AF65-F5344CB8AC3E}">
        <p14:creationId xmlns:p14="http://schemas.microsoft.com/office/powerpoint/2010/main" val="3297809688"/>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Grammar and Vocabulary is what we’ll be focusing on, it could just as well be math or name that tune</a:t>
            </a:r>
          </a:p>
          <a:p>
            <a:r>
              <a:rPr lang="en-US" dirty="0"/>
              <a:t>Its five or ten minutes where we are aware of our student’s focal point, and then by playing along, sharing it. Also aware of the students whereabouts immediately, right there in the seat in the classroom, because those keys can only be struck from right there right now </a:t>
            </a:r>
          </a:p>
          <a:p>
            <a:endParaRPr lang="en-US" dirty="0"/>
          </a:p>
        </p:txBody>
      </p:sp>
    </p:spTree>
    <p:extLst>
      <p:ext uri="{BB962C8B-B14F-4D97-AF65-F5344CB8AC3E}">
        <p14:creationId xmlns:p14="http://schemas.microsoft.com/office/powerpoint/2010/main" val="3628206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483" y="2794489"/>
            <a:ext cx="5474369" cy="299721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7053" y="2794489"/>
            <a:ext cx="5335696" cy="30013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88290974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So there you are, right now, I see your answers, here’s mine</a:t>
            </a:r>
          </a:p>
          <a:p>
            <a:r>
              <a:rPr lang="en-US" dirty="0"/>
              <a:t>Somebody just saw Dystopia in the peripheries</a:t>
            </a:r>
          </a:p>
          <a:p>
            <a:r>
              <a:rPr lang="en-US" dirty="0"/>
              <a:t>The five classes being five teams a league</a:t>
            </a:r>
          </a:p>
          <a:p>
            <a:r>
              <a:rPr lang="en-US" dirty="0"/>
              <a:t>Each team has players, the students,</a:t>
            </a:r>
          </a:p>
          <a:p>
            <a:r>
              <a:rPr lang="en-US" dirty="0"/>
              <a:t>The students make up pseudonyms for themselves</a:t>
            </a:r>
          </a:p>
          <a:p>
            <a:r>
              <a:rPr lang="en-US" dirty="0"/>
              <a:t>The Interactive game is released to the parents as an account</a:t>
            </a:r>
          </a:p>
          <a:p>
            <a:endParaRPr lang="en-US" dirty="0"/>
          </a:p>
        </p:txBody>
      </p:sp>
    </p:spTree>
    <p:extLst>
      <p:ext uri="{BB962C8B-B14F-4D97-AF65-F5344CB8AC3E}">
        <p14:creationId xmlns:p14="http://schemas.microsoft.com/office/powerpoint/2010/main" val="1122382453"/>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I sign into my students account, I get to see the student playing as well as add myself to the roster under any pseudonym I like. So for five or ten minutes a day, parents can be in class answering twenty questions (with immediate results) and reassurance, at least for now, in the focus and security of my student.</a:t>
            </a:r>
          </a:p>
          <a:p>
            <a:endParaRPr lang="en-US" dirty="0"/>
          </a:p>
        </p:txBody>
      </p:sp>
    </p:spTree>
    <p:extLst>
      <p:ext uri="{BB962C8B-B14F-4D97-AF65-F5344CB8AC3E}">
        <p14:creationId xmlns:p14="http://schemas.microsoft.com/office/powerpoint/2010/main" val="2666765741"/>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And follow the league with class percentages and individual percentages.</a:t>
            </a:r>
          </a:p>
          <a:p>
            <a:r>
              <a:rPr lang="en-US" dirty="0"/>
              <a:t>Baseball loves statistics and as a kid I loved baseball and its numbers</a:t>
            </a:r>
          </a:p>
          <a:p>
            <a:r>
              <a:rPr lang="en-US" dirty="0"/>
              <a:t>Grammar and Vocabulary</a:t>
            </a:r>
          </a:p>
          <a:p>
            <a:r>
              <a:rPr lang="en-US" dirty="0"/>
              <a:t>A War for Words</a:t>
            </a:r>
          </a:p>
          <a:p>
            <a:endParaRPr lang="en-US" dirty="0"/>
          </a:p>
        </p:txBody>
      </p:sp>
    </p:spTree>
    <p:extLst>
      <p:ext uri="{BB962C8B-B14F-4D97-AF65-F5344CB8AC3E}">
        <p14:creationId xmlns:p14="http://schemas.microsoft.com/office/powerpoint/2010/main" val="1824694767"/>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r>
              <a:rPr lang="en-US" dirty="0"/>
              <a:t>Follow the ACTION right there on the FRONT LINES</a:t>
            </a:r>
          </a:p>
          <a:p>
            <a:r>
              <a:rPr lang="en-US" dirty="0"/>
              <a:t>FIGHT there right alongside your student</a:t>
            </a:r>
          </a:p>
          <a:p>
            <a:r>
              <a:rPr lang="en-US" dirty="0"/>
              <a:t>Seek out the enemy: Mr. Wrong Answer, </a:t>
            </a:r>
          </a:p>
          <a:p>
            <a:r>
              <a:rPr lang="en-US" dirty="0"/>
              <a:t>And move on</a:t>
            </a:r>
          </a:p>
          <a:p>
            <a:r>
              <a:rPr lang="en-US" dirty="0"/>
              <a:t>Twenty questions</a:t>
            </a:r>
          </a:p>
          <a:p>
            <a:r>
              <a:rPr lang="en-US" dirty="0"/>
              <a:t>Answer Twenty questions and earn fifty </a:t>
            </a:r>
            <a:r>
              <a:rPr lang="en-US" dirty="0" err="1"/>
              <a:t>thousandpoints</a:t>
            </a:r>
            <a:r>
              <a:rPr lang="en-US" dirty="0"/>
              <a:t>.</a:t>
            </a:r>
          </a:p>
          <a:p>
            <a:endParaRPr lang="en-US" dirty="0"/>
          </a:p>
        </p:txBody>
      </p:sp>
    </p:spTree>
    <p:extLst>
      <p:ext uri="{BB962C8B-B14F-4D97-AF65-F5344CB8AC3E}">
        <p14:creationId xmlns:p14="http://schemas.microsoft.com/office/powerpoint/2010/main" val="174369181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Where’s the asterisk? What’s he saying? Fifty thousand dollars? That’s nuts. No that his faith now. You’re crazy. Maybe, but what’ll we do, adjust the medication? Great, Life is a lovely journey at any speed so long as you pay attention the best you can.</a:t>
            </a:r>
          </a:p>
          <a:p>
            <a:r>
              <a:rPr lang="en-US" dirty="0" smtClean="0"/>
              <a:t>Hey, put that on a panel. Will people donate a dollar or more or some item of value to the students fund? They were promised fifty thousand</a:t>
            </a:r>
          </a:p>
          <a:p>
            <a:endParaRPr lang="en-US" dirty="0"/>
          </a:p>
        </p:txBody>
      </p:sp>
    </p:spTree>
    <p:extLst>
      <p:ext uri="{BB962C8B-B14F-4D97-AF65-F5344CB8AC3E}">
        <p14:creationId xmlns:p14="http://schemas.microsoft.com/office/powerpoint/2010/main" val="3499232097"/>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Play the game right alongside your student and see how you both do. This is a quick ten minutes anybody can spare right there on their phone.  Is anybody to busy to play a game with their child?</a:t>
            </a:r>
          </a:p>
          <a:p>
            <a:r>
              <a:rPr lang="en-US" dirty="0"/>
              <a:t>Ten minutes, Mommy will you play with me?</a:t>
            </a:r>
          </a:p>
          <a:p>
            <a:r>
              <a:rPr lang="en-US" dirty="0"/>
              <a:t>It: 12:10 I already have the phone in my hand, a notice appears and I click on it, there it is, my 20 questions</a:t>
            </a:r>
          </a:p>
          <a:p>
            <a:r>
              <a:rPr lang="en-US" dirty="0"/>
              <a:t>Note Can the tech department put this together</a:t>
            </a:r>
          </a:p>
          <a:p>
            <a:endParaRPr lang="en-US" dirty="0"/>
          </a:p>
        </p:txBody>
      </p:sp>
    </p:spTree>
    <p:extLst>
      <p:ext uri="{BB962C8B-B14F-4D97-AF65-F5344CB8AC3E}">
        <p14:creationId xmlns:p14="http://schemas.microsoft.com/office/powerpoint/2010/main" val="1405629116"/>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And I play the twenty questions right there right then so it is an appointment, the game will go on.</a:t>
            </a:r>
          </a:p>
          <a:p>
            <a:r>
              <a:rPr lang="en-US" dirty="0"/>
              <a:t>And I am engaging in the education of my child. I am saying, this is important. I will set aside my other thoughts to play a game alongside my child and compare scores and go anywhere from there</a:t>
            </a:r>
          </a:p>
          <a:p>
            <a:r>
              <a:rPr lang="en-US" dirty="0"/>
              <a:t>Those are the seeds we plant</a:t>
            </a:r>
          </a:p>
          <a:p>
            <a:r>
              <a:rPr lang="en-US" dirty="0"/>
              <a:t>Again, I thought we were supposed to be fishermen</a:t>
            </a:r>
          </a:p>
          <a:p>
            <a:endParaRPr lang="en-US" dirty="0"/>
          </a:p>
        </p:txBody>
      </p:sp>
    </p:spTree>
    <p:extLst>
      <p:ext uri="{BB962C8B-B14F-4D97-AF65-F5344CB8AC3E}">
        <p14:creationId xmlns:p14="http://schemas.microsoft.com/office/powerpoint/2010/main" val="680034074"/>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Then parents can follow the team standings (each class has a nickname)so each student can give their pseudonym a profile, perhaps a personality, construct a character, a background, a story line, now a twist….</a:t>
            </a:r>
          </a:p>
          <a:p>
            <a:r>
              <a:rPr lang="en-US" dirty="0"/>
              <a:t>Put this under a panel that is close to games and Sawyer’s Reveal</a:t>
            </a:r>
          </a:p>
          <a:p>
            <a:r>
              <a:rPr lang="en-US" dirty="0"/>
              <a:t>Still need to make </a:t>
            </a:r>
            <a:r>
              <a:rPr lang="en-US" dirty="0" smtClean="0"/>
              <a:t>that</a:t>
            </a:r>
          </a:p>
          <a:p>
            <a:endParaRPr lang="en-US" dirty="0"/>
          </a:p>
          <a:p>
            <a:r>
              <a:rPr lang="en-US" dirty="0" smtClean="0"/>
              <a:t>Say, is that a game we can market?</a:t>
            </a:r>
            <a:endParaRPr lang="en-US" dirty="0"/>
          </a:p>
        </p:txBody>
      </p:sp>
    </p:spTree>
    <p:extLst>
      <p:ext uri="{BB962C8B-B14F-4D97-AF65-F5344CB8AC3E}">
        <p14:creationId xmlns:p14="http://schemas.microsoft.com/office/powerpoint/2010/main" val="339134071"/>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And the winning team will earn 50,000 points, to be distributed among the students, so each student in a 30 student classroom will get almost two thousand points</a:t>
            </a:r>
          </a:p>
          <a:p>
            <a:r>
              <a:rPr lang="en-US" dirty="0"/>
              <a:t>Now imagine if points were dollars</a:t>
            </a:r>
          </a:p>
          <a:p>
            <a:r>
              <a:rPr lang="en-US" dirty="0"/>
              <a:t>Hey! The teacher says if we win this Grammar and Vocabulary league well each get about two thousand dollars. But he keeps score of everybody every day. He takes our total right answers and divides by thirty, whether </a:t>
            </a:r>
            <a:r>
              <a:rPr lang="en-US" dirty="0" err="1"/>
              <a:t>youre</a:t>
            </a:r>
            <a:r>
              <a:rPr lang="en-US" dirty="0"/>
              <a:t> here or not, so if you </a:t>
            </a:r>
            <a:r>
              <a:rPr lang="en-US" dirty="0" err="1"/>
              <a:t>aint</a:t>
            </a:r>
            <a:r>
              <a:rPr lang="en-US" dirty="0"/>
              <a:t> here then your costing me two thousand dollars so get your sorry ass </a:t>
            </a:r>
            <a:r>
              <a:rPr lang="en-US" dirty="0" err="1"/>
              <a:t>outta</a:t>
            </a:r>
            <a:r>
              <a:rPr lang="en-US" dirty="0"/>
              <a:t> bed and </a:t>
            </a:r>
            <a:r>
              <a:rPr lang="en-US" dirty="0" err="1"/>
              <a:t>inta</a:t>
            </a:r>
            <a:r>
              <a:rPr lang="en-US" dirty="0"/>
              <a:t> that classroom fore I </a:t>
            </a:r>
            <a:r>
              <a:rPr lang="en-US" dirty="0" err="1"/>
              <a:t>hafta</a:t>
            </a:r>
            <a:r>
              <a:rPr lang="en-US" dirty="0"/>
              <a:t> kick some sense into </a:t>
            </a:r>
            <a:r>
              <a:rPr lang="en-US" dirty="0" err="1"/>
              <a:t>ya</a:t>
            </a:r>
            <a:endParaRPr lang="en-US" dirty="0"/>
          </a:p>
          <a:p>
            <a:endParaRPr lang="en-US" dirty="0"/>
          </a:p>
        </p:txBody>
      </p:sp>
    </p:spTree>
    <p:extLst>
      <p:ext uri="{BB962C8B-B14F-4D97-AF65-F5344CB8AC3E}">
        <p14:creationId xmlns:p14="http://schemas.microsoft.com/office/powerpoint/2010/main" val="1369187999"/>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And then pay attention to what you doing cause the way you answer those questions is gonna affect my chances for winning. So </a:t>
            </a:r>
            <a:r>
              <a:rPr lang="en-US" dirty="0" err="1"/>
              <a:t>lissen</a:t>
            </a:r>
            <a:r>
              <a:rPr lang="en-US" dirty="0"/>
              <a:t> up</a:t>
            </a:r>
          </a:p>
          <a:p>
            <a:r>
              <a:rPr lang="en-US" dirty="0"/>
              <a:t>Most of the questions are similar to the ones the day before and so on, so if </a:t>
            </a:r>
            <a:r>
              <a:rPr lang="en-US" dirty="0" err="1"/>
              <a:t>ya</a:t>
            </a:r>
            <a:r>
              <a:rPr lang="en-US" dirty="0"/>
              <a:t> show up on a regular basis </a:t>
            </a:r>
            <a:r>
              <a:rPr lang="en-US" dirty="0" err="1"/>
              <a:t>ya</a:t>
            </a:r>
            <a:r>
              <a:rPr lang="en-US" dirty="0"/>
              <a:t> get the hang of it, and </a:t>
            </a:r>
            <a:r>
              <a:rPr lang="en-US" dirty="0" err="1"/>
              <a:t>ya</a:t>
            </a:r>
            <a:r>
              <a:rPr lang="en-US" dirty="0"/>
              <a:t> score more points</a:t>
            </a:r>
          </a:p>
          <a:p>
            <a:endParaRPr lang="en-US" dirty="0"/>
          </a:p>
        </p:txBody>
      </p:sp>
    </p:spTree>
    <p:extLst>
      <p:ext uri="{BB962C8B-B14F-4D97-AF65-F5344CB8AC3E}">
        <p14:creationId xmlns:p14="http://schemas.microsoft.com/office/powerpoint/2010/main" val="1855090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828" y="2337065"/>
            <a:ext cx="2640666" cy="35254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70873" y="3171798"/>
            <a:ext cx="3857726" cy="21699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45050602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So students are now are not only attending school more regularly, but paying attention as well, and further more helping their classmates do the same. Studies have proven that this method increases learning 676% and has been rated the #01 Learning Tool by G.D Power for the next nineteen years in a row.</a:t>
            </a:r>
          </a:p>
          <a:p>
            <a:endParaRPr lang="en-US" dirty="0"/>
          </a:p>
        </p:txBody>
      </p:sp>
    </p:spTree>
    <p:extLst>
      <p:ext uri="{BB962C8B-B14F-4D97-AF65-F5344CB8AC3E}">
        <p14:creationId xmlns:p14="http://schemas.microsoft.com/office/powerpoint/2010/main" val="2573992513"/>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So the question remains, what do you get for fifty thousand points</a:t>
            </a:r>
          </a:p>
          <a:p>
            <a:r>
              <a:rPr lang="en-US" dirty="0"/>
              <a:t>What do you get for a point?</a:t>
            </a:r>
            <a:br>
              <a:rPr lang="en-US" dirty="0"/>
            </a:br>
            <a:r>
              <a:rPr lang="en-US" dirty="0"/>
              <a:t>Where do you get it from?</a:t>
            </a:r>
          </a:p>
          <a:p>
            <a:endParaRPr lang="en-US" dirty="0"/>
          </a:p>
        </p:txBody>
      </p:sp>
    </p:spTree>
    <p:extLst>
      <p:ext uri="{BB962C8B-B14F-4D97-AF65-F5344CB8AC3E}">
        <p14:creationId xmlns:p14="http://schemas.microsoft.com/office/powerpoint/2010/main" val="372046874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r>
              <a:rPr lang="en-US" dirty="0"/>
              <a:t>For Fernando Mendez, </a:t>
            </a:r>
          </a:p>
          <a:p>
            <a:r>
              <a:rPr lang="en-US" dirty="0"/>
              <a:t>Picture this: one unmoved camera shot.  The camera is low, as if you were shooting only the lower half of peoples bodies.. A fairly busy downtown street.  A homeless guy is sitting up against a building and people are walking by, we see most of them a little more than waist down, walking by.</a:t>
            </a:r>
          </a:p>
          <a:p>
            <a:r>
              <a:rPr lang="en-US" dirty="0"/>
              <a:t>There is a gap in passersby (maybe from a red light)  and a dog walks into the scene and collapses and whimpers and just lays there and cannot move. The homeless guy is still in the background. The camera does not move, the crowd comes forth, continue the filming for however long it takes until the dog is gone and the passersby return to normal and the homeless guy is still sitting where he was</a:t>
            </a:r>
          </a:p>
          <a:p>
            <a:r>
              <a:rPr lang="en-US" dirty="0"/>
              <a:t>The end.</a:t>
            </a:r>
          </a:p>
          <a:p>
            <a:endParaRPr lang="en-US" dirty="0"/>
          </a:p>
        </p:txBody>
      </p:sp>
    </p:spTree>
    <p:extLst>
      <p:ext uri="{BB962C8B-B14F-4D97-AF65-F5344CB8AC3E}">
        <p14:creationId xmlns:p14="http://schemas.microsoft.com/office/powerpoint/2010/main" val="199826105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This as a club, this as a cause, develop your own website as a platform for high school students to assist the homeless or with limited the resources they need to develop a life for themselves. The two sides get to know each other.  We hope to get to know Lennon and his son too We hope to see their lives prosper from in part our assistance. That would be nice.  It would be nice if Lennon </a:t>
            </a:r>
            <a:r>
              <a:rPr lang="en-US" dirty="0" err="1"/>
              <a:t>Lennon</a:t>
            </a:r>
            <a:r>
              <a:rPr lang="en-US" dirty="0"/>
              <a:t> </a:t>
            </a:r>
            <a:r>
              <a:rPr lang="en-US" dirty="0" err="1"/>
              <a:t>Lennon</a:t>
            </a:r>
            <a:r>
              <a:rPr lang="en-US" dirty="0"/>
              <a:t> could be the thread I catch hold of the one from here to eternity.</a:t>
            </a:r>
          </a:p>
          <a:p>
            <a:endParaRPr lang="en-US" dirty="0"/>
          </a:p>
        </p:txBody>
      </p:sp>
    </p:spTree>
    <p:extLst>
      <p:ext uri="{BB962C8B-B14F-4D97-AF65-F5344CB8AC3E}">
        <p14:creationId xmlns:p14="http://schemas.microsoft.com/office/powerpoint/2010/main" val="187590878"/>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And the students doing research on how Lennon can establish a life for himself and his son. Watch this in action. Learn how creating a life for oneself works through watching Lennon, and with the students assistance with their skills, build a business and a life will learn what it is to experience the building of another Bridge of American Dreams</a:t>
            </a:r>
          </a:p>
          <a:p>
            <a:endParaRPr lang="en-US" dirty="0"/>
          </a:p>
        </p:txBody>
      </p:sp>
    </p:spTree>
    <p:extLst>
      <p:ext uri="{BB962C8B-B14F-4D97-AF65-F5344CB8AC3E}">
        <p14:creationId xmlns:p14="http://schemas.microsoft.com/office/powerpoint/2010/main" val="99570751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The students are standing on a bridge looking down into the water and seeing lost people, families float by. Out of curiosity and impressed by the work of this homeless person, they help him in such a way that maybe saves his life.  In fact, I’ll bet you after all is said and done, life saving is gonna be mentioned.</a:t>
            </a:r>
          </a:p>
          <a:p>
            <a:r>
              <a:rPr lang="en-US" dirty="0"/>
              <a:t>So they are on the bridge looking down into the water and developing a relationship, a thread with that particular person, a life line,</a:t>
            </a:r>
          </a:p>
          <a:p>
            <a:r>
              <a:rPr lang="en-US" dirty="0"/>
              <a:t>Anybody </a:t>
            </a:r>
            <a:r>
              <a:rPr lang="en-US" dirty="0" err="1"/>
              <a:t>wanna</a:t>
            </a:r>
            <a:r>
              <a:rPr lang="en-US" dirty="0"/>
              <a:t> talk about the </a:t>
            </a:r>
            <a:r>
              <a:rPr lang="en-US" dirty="0" err="1"/>
              <a:t>Genieman</a:t>
            </a:r>
            <a:r>
              <a:rPr lang="en-US" dirty="0"/>
              <a:t>? </a:t>
            </a:r>
            <a:br>
              <a:rPr lang="en-US" dirty="0"/>
            </a:br>
            <a:r>
              <a:rPr lang="en-US" dirty="0"/>
              <a:t>That’s </a:t>
            </a:r>
            <a:r>
              <a:rPr lang="en-US" dirty="0" err="1"/>
              <a:t>awhole</a:t>
            </a:r>
            <a:r>
              <a:rPr lang="en-US" dirty="0"/>
              <a:t> </a:t>
            </a:r>
            <a:r>
              <a:rPr lang="en-US" dirty="0" err="1"/>
              <a:t>nother</a:t>
            </a:r>
            <a:r>
              <a:rPr lang="en-US" dirty="0"/>
              <a:t> department</a:t>
            </a:r>
          </a:p>
          <a:p>
            <a:endParaRPr lang="en-US" dirty="0"/>
          </a:p>
        </p:txBody>
      </p:sp>
    </p:spTree>
    <p:extLst>
      <p:ext uri="{BB962C8B-B14F-4D97-AF65-F5344CB8AC3E}">
        <p14:creationId xmlns:p14="http://schemas.microsoft.com/office/powerpoint/2010/main" val="3037004160"/>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Why do we have to handwrite our work? Why can’t we just type it like the rest of the world.</a:t>
            </a:r>
          </a:p>
          <a:p>
            <a:r>
              <a:rPr lang="en-US" dirty="0"/>
              <a:t>It is easy to throw down a word while typing, fixes are invisible.</a:t>
            </a:r>
          </a:p>
          <a:p>
            <a:r>
              <a:rPr lang="en-US" dirty="0"/>
              <a:t>You make a commitment when you handwrite that word; you artfully chose it.</a:t>
            </a:r>
          </a:p>
        </p:txBody>
      </p:sp>
    </p:spTree>
    <p:extLst>
      <p:ext uri="{BB962C8B-B14F-4D97-AF65-F5344CB8AC3E}">
        <p14:creationId xmlns:p14="http://schemas.microsoft.com/office/powerpoint/2010/main" val="1016343416"/>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There is only one objective in this course—and that is for each of you to become a writer. </a:t>
            </a:r>
          </a:p>
          <a:p>
            <a:r>
              <a:rPr lang="en-US" dirty="0"/>
              <a:t>And we all know, in order to become a writer, one must first become a____________.</a:t>
            </a:r>
          </a:p>
          <a:p>
            <a:r>
              <a:rPr lang="en-US" dirty="0"/>
              <a:t>Reader.  What kind of a reader am I? This will begin your first page of writing.  Our goal is to produce a hundred pages of thoughtful, honest writing about ideas that you care or learn to care about.</a:t>
            </a:r>
          </a:p>
          <a:p>
            <a:r>
              <a:rPr lang="en-US" dirty="0"/>
              <a:t>The more I care about something, the more I read about it. What topics do you read?  What might you want to read about? What are you curious about?</a:t>
            </a:r>
          </a:p>
          <a:p>
            <a:endParaRPr lang="en-US" dirty="0"/>
          </a:p>
        </p:txBody>
      </p:sp>
    </p:spTree>
    <p:extLst>
      <p:ext uri="{BB962C8B-B14F-4D97-AF65-F5344CB8AC3E}">
        <p14:creationId xmlns:p14="http://schemas.microsoft.com/office/powerpoint/2010/main" val="1081623527"/>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Stay Curious</a:t>
            </a:r>
          </a:p>
          <a:p>
            <a:r>
              <a:rPr lang="en-US" dirty="0"/>
              <a:t>And while writing remember you are working on a finished product. These are the actual pages placed into the first book. Then we will make an e-book of your writing.  This is where your tech skills and graphic arts comes in. You design this e-book.  For the artist who prefers paper, design the cover and back cover of your paper copy.</a:t>
            </a:r>
          </a:p>
          <a:p>
            <a:r>
              <a:rPr lang="en-US" dirty="0"/>
              <a:t>NOTE Make one good </a:t>
            </a:r>
            <a:r>
              <a:rPr lang="en-US" dirty="0" err="1"/>
              <a:t>ebook</a:t>
            </a:r>
            <a:r>
              <a:rPr lang="en-US" dirty="0"/>
              <a:t> for your presentation</a:t>
            </a:r>
          </a:p>
          <a:p>
            <a:endParaRPr lang="en-US" dirty="0"/>
          </a:p>
        </p:txBody>
      </p:sp>
    </p:spTree>
    <p:extLst>
      <p:ext uri="{BB962C8B-B14F-4D97-AF65-F5344CB8AC3E}">
        <p14:creationId xmlns:p14="http://schemas.microsoft.com/office/powerpoint/2010/main" val="3748005787"/>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In fact, sometimes we just like to draw, include your doodles done in class—I love your doodling. I sometimes </a:t>
            </a:r>
            <a:r>
              <a:rPr lang="en-US" dirty="0" err="1"/>
              <a:t>gots</a:t>
            </a:r>
            <a:r>
              <a:rPr lang="en-US" dirty="0"/>
              <a:t> to doodle myself.  It doesn’t mean that I ain’t paying attention.</a:t>
            </a:r>
          </a:p>
          <a:p>
            <a:r>
              <a:rPr lang="en-US" dirty="0"/>
              <a:t>But sometimes I ain’t paying attention cause I got a lot on my mind and I am sorry to say, but I am not interested in your humanitarian story talk Mr. teacher man, I got problems of my own-</a:t>
            </a:r>
          </a:p>
          <a:p>
            <a:r>
              <a:rPr lang="en-US" dirty="0"/>
              <a:t>Or what not</a:t>
            </a:r>
          </a:p>
          <a:p>
            <a:endParaRPr lang="en-US" dirty="0"/>
          </a:p>
        </p:txBody>
      </p:sp>
    </p:spTree>
    <p:extLst>
      <p:ext uri="{BB962C8B-B14F-4D97-AF65-F5344CB8AC3E}">
        <p14:creationId xmlns:p14="http://schemas.microsoft.com/office/powerpoint/2010/main" val="1220738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2055495"/>
            <a:ext cx="9324474" cy="524501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67853642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So if need be, that’s what you write about that day. This book you are making is about your reality, your perceptions of the world, seen through the eyes of the persons we read about, or watch videos of. What is your take on the matter? What do you think?</a:t>
            </a:r>
          </a:p>
          <a:p>
            <a:r>
              <a:rPr lang="en-US" dirty="0"/>
              <a:t>Finish showing the </a:t>
            </a:r>
            <a:r>
              <a:rPr lang="en-US" dirty="0" err="1"/>
              <a:t>ebook</a:t>
            </a:r>
            <a:r>
              <a:rPr lang="en-US" dirty="0"/>
              <a:t> presentation you are going to make</a:t>
            </a:r>
          </a:p>
          <a:p>
            <a:endParaRPr lang="en-US" dirty="0"/>
          </a:p>
        </p:txBody>
      </p:sp>
    </p:spTree>
    <p:extLst>
      <p:ext uri="{BB962C8B-B14F-4D97-AF65-F5344CB8AC3E}">
        <p14:creationId xmlns:p14="http://schemas.microsoft.com/office/powerpoint/2010/main" val="865355600"/>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So, that is one example of what each of us can produce during this hour. You walk in here every day and produce the work being offered, you will walk out of here with your work of art</a:t>
            </a:r>
          </a:p>
          <a:p>
            <a:r>
              <a:rPr lang="en-US" dirty="0"/>
              <a:t>Your teen age masterpiece</a:t>
            </a:r>
          </a:p>
          <a:p>
            <a:r>
              <a:rPr lang="en-US" dirty="0"/>
              <a:t>And by the way, we will spend a bit of time analyzing our handwriting, so be mindful</a:t>
            </a:r>
          </a:p>
          <a:p>
            <a:endParaRPr lang="en-US" dirty="0"/>
          </a:p>
        </p:txBody>
      </p:sp>
    </p:spTree>
    <p:extLst>
      <p:ext uri="{BB962C8B-B14F-4D97-AF65-F5344CB8AC3E}">
        <p14:creationId xmlns:p14="http://schemas.microsoft.com/office/powerpoint/2010/main" val="2961718838"/>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Have them make their own desks.  Cut a panel in two and make two individual desks from it. </a:t>
            </a:r>
          </a:p>
        </p:txBody>
      </p:sp>
    </p:spTree>
    <p:extLst>
      <p:ext uri="{BB962C8B-B14F-4D97-AF65-F5344CB8AC3E}">
        <p14:creationId xmlns:p14="http://schemas.microsoft.com/office/powerpoint/2010/main" val="120564594"/>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Now the work begins.</a:t>
            </a:r>
          </a:p>
          <a:p>
            <a:r>
              <a:rPr lang="en-US" dirty="0"/>
              <a:t>We go to definition 2 in the dictionary</a:t>
            </a:r>
          </a:p>
          <a:p>
            <a:r>
              <a:rPr lang="en-US" dirty="0"/>
              <a:t>Look it up</a:t>
            </a:r>
          </a:p>
          <a:p>
            <a:r>
              <a:rPr lang="en-US" dirty="0"/>
              <a:t>And now we must first design that bridge</a:t>
            </a:r>
          </a:p>
          <a:p>
            <a:r>
              <a:rPr lang="en-US" dirty="0"/>
              <a:t>Here you offer them the chance to make their own desk,</a:t>
            </a:r>
          </a:p>
          <a:p>
            <a:r>
              <a:rPr lang="en-US" dirty="0"/>
              <a:t>Also color a couple of floor tiles and place them on the floor. Offer the chance to create </a:t>
            </a:r>
            <a:r>
              <a:rPr lang="en-US" dirty="0" err="1"/>
              <a:t>Bloxwarefloor</a:t>
            </a:r>
            <a:r>
              <a:rPr lang="en-US" dirty="0"/>
              <a:t> tiles.</a:t>
            </a:r>
          </a:p>
          <a:p>
            <a:r>
              <a:rPr lang="en-US" dirty="0"/>
              <a:t>What </a:t>
            </a:r>
            <a:r>
              <a:rPr lang="en-US" dirty="0" err="1"/>
              <a:t>Bloxware</a:t>
            </a:r>
            <a:r>
              <a:rPr lang="en-US" dirty="0"/>
              <a:t> item might you produce?</a:t>
            </a:r>
          </a:p>
          <a:p>
            <a:endParaRPr lang="en-US" dirty="0"/>
          </a:p>
        </p:txBody>
      </p:sp>
    </p:spTree>
    <p:extLst>
      <p:ext uri="{BB962C8B-B14F-4D97-AF65-F5344CB8AC3E}">
        <p14:creationId xmlns:p14="http://schemas.microsoft.com/office/powerpoint/2010/main" val="1243566537"/>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Make video of Henry if you can explaining his ideas.  Show it to class:  Now this is learning? Curiosity followed by exploration</a:t>
            </a:r>
          </a:p>
          <a:p>
            <a:endParaRPr lang="en-US" dirty="0"/>
          </a:p>
        </p:txBody>
      </p:sp>
    </p:spTree>
    <p:extLst>
      <p:ext uri="{BB962C8B-B14F-4D97-AF65-F5344CB8AC3E}">
        <p14:creationId xmlns:p14="http://schemas.microsoft.com/office/powerpoint/2010/main" val="637754819"/>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16624118"/>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56541314"/>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19583022"/>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22677596"/>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79800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r>
              <a:rPr lang="en-US" dirty="0"/>
              <a:t/>
            </a:r>
            <a:br>
              <a:rPr lang="en-US" dirty="0"/>
            </a:br>
            <a:endParaRPr lang="en-US" dirty="0"/>
          </a:p>
        </p:txBody>
      </p:sp>
      <p:sp useBgFill="1">
        <p:nvSpPr>
          <p:cNvPr id="3" name="Content Placeholder 2"/>
          <p:cNvSpPr>
            <a:spLocks noGrp="1"/>
          </p:cNvSpPr>
          <p:nvPr>
            <p:ph idx="1"/>
          </p:nvPr>
        </p:nvSpPr>
        <p:spPr>
          <a:xfrm>
            <a:off x="838200" y="1690688"/>
            <a:ext cx="10515600" cy="4486275"/>
          </a:xfrm>
        </p:spPr>
        <p:txBody>
          <a:bodyPr/>
          <a:lstStyle/>
          <a:p>
            <a:pPr algn="ctr"/>
            <a:r>
              <a:rPr lang="en-US" sz="4000" dirty="0" smtClean="0">
                <a:solidFill>
                  <a:srgbClr val="FFFFFF"/>
                </a:solidFill>
                <a:latin typeface="Adobe Gothic Std B" panose="020B0800000000000000" pitchFamily="34" charset="-128"/>
                <a:ea typeface="Adobe Gothic Std B" panose="020B0800000000000000" pitchFamily="34" charset="-128"/>
              </a:rPr>
              <a:t>Thursday, August 17, 2017</a:t>
            </a:r>
          </a:p>
          <a:p>
            <a:endParaRPr lang="en-US" dirty="0"/>
          </a:p>
          <a:p>
            <a:r>
              <a:rPr lang="en-US" dirty="0" smtClean="0"/>
              <a:t>Yesterday</a:t>
            </a:r>
            <a:r>
              <a:rPr lang="en-US" dirty="0"/>
              <a:t>, I asked you to complete one page of writing by simply responding to the prompt, Who are you?</a:t>
            </a:r>
          </a:p>
          <a:p>
            <a:r>
              <a:rPr lang="en-US" dirty="0"/>
              <a:t>If you did not complete the assignment, you may have simply </a:t>
            </a:r>
            <a:r>
              <a:rPr lang="en-US" dirty="0" smtClean="0"/>
              <a:t>misunderstood </a:t>
            </a:r>
            <a:r>
              <a:rPr lang="en-US" dirty="0"/>
              <a:t>my question.  You make have taken it to be a task, a chore, or maybe last on the list of a busy day.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21785402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r>
              <a:rPr lang="en-US" dirty="0" smtClean="0"/>
              <a:t>Introduce them to the symbolism of the story.  Which would you prefer to do? The symbolism present in the room.  The symbolism they will understand as they learn to correctly stand upon the Bridge of American Dreams. It takes a lot of concentration, wakefulness, and dreams. That takes practice,</a:t>
            </a:r>
          </a:p>
          <a:p>
            <a:r>
              <a:rPr lang="en-US" dirty="0" smtClean="0"/>
              <a:t>And it begins with an open heart.</a:t>
            </a:r>
          </a:p>
          <a:p>
            <a:r>
              <a:rPr lang="en-US" dirty="0" smtClean="0"/>
              <a:t>Tell them about Charleston and Lennon’s place in the city.</a:t>
            </a:r>
          </a:p>
          <a:p>
            <a:r>
              <a:rPr lang="en-US" dirty="0" smtClean="0"/>
              <a:t>How he hearkens for the city market</a:t>
            </a:r>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85584876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2428374"/>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45592697"/>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71638694"/>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18779675"/>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60471898"/>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57585273"/>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81995316"/>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24276090"/>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78201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34769"/>
            <a:ext cx="10515600" cy="4351338"/>
          </a:xfrm>
        </p:spPr>
        <p:txBody>
          <a:bodyPr>
            <a:normAutofit fontScale="77500" lnSpcReduction="20000"/>
          </a:bodyPr>
          <a:lstStyle/>
          <a:p>
            <a:r>
              <a:rPr lang="en-US" dirty="0" smtClean="0"/>
              <a:t>If you listened to that question, and are reflecting on it, you are thinking at a very high level. Learn to enjoy that space.</a:t>
            </a:r>
          </a:p>
          <a:p>
            <a:r>
              <a:rPr lang="en-US" dirty="0" smtClean="0"/>
              <a:t>How will I hold my family together when I get older?</a:t>
            </a:r>
            <a:br>
              <a:rPr lang="en-US" dirty="0" smtClean="0"/>
            </a:br>
            <a:r>
              <a:rPr lang="en-US" dirty="0" smtClean="0"/>
              <a:t>What have I been taught?</a:t>
            </a:r>
          </a:p>
          <a:p>
            <a:endParaRPr lang="en-US" dirty="0"/>
          </a:p>
          <a:p>
            <a:r>
              <a:rPr lang="en-US" dirty="0" smtClean="0"/>
              <a:t>And tell them that their writing today will be to write down what they consider to be important about the story we are living in.</a:t>
            </a:r>
          </a:p>
          <a:p>
            <a:r>
              <a:rPr lang="en-US" dirty="0" smtClean="0"/>
              <a:t>They are to fill the page</a:t>
            </a:r>
          </a:p>
          <a:p>
            <a:r>
              <a:rPr lang="en-US" dirty="0" smtClean="0"/>
              <a:t>But don’t just write anything down to fill the page. You’ll get there. Write down the ideas that strike you as important or even funny </a:t>
            </a:r>
          </a:p>
          <a:p>
            <a:pPr marL="0" indent="0">
              <a:buNone/>
            </a:pPr>
            <a:endParaRPr lang="en-US" dirty="0"/>
          </a:p>
          <a:p>
            <a:pPr marL="0" indent="0">
              <a:buNone/>
            </a:pPr>
            <a:r>
              <a:rPr lang="en-US" dirty="0" smtClean="0"/>
              <a:t/>
            </a:r>
            <a:br>
              <a:rPr lang="en-US" dirty="0" smtClean="0"/>
            </a:br>
            <a:r>
              <a:rPr lang="en-US" dirty="0" smtClean="0"/>
              <a:t/>
            </a:r>
            <a:br>
              <a:rPr lang="en-US" dirty="0" smtClean="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754557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Writing down our ideas is similar to selecting clothes and jewelry for a night on the town. Each piece is important because you know that </a:t>
            </a:r>
            <a:r>
              <a:rPr lang="en-US" u="sng" dirty="0" smtClean="0"/>
              <a:t>it is the entirety of all the pieces that makes the look</a:t>
            </a:r>
            <a:r>
              <a:rPr lang="en-US" dirty="0" smtClean="0"/>
              <a:t>, including your attitude, which is </a:t>
            </a:r>
            <a:r>
              <a:rPr lang="en-US" b="1" dirty="0" smtClean="0"/>
              <a:t>tone</a:t>
            </a:r>
            <a:r>
              <a:rPr lang="en-US" dirty="0" smtClean="0"/>
              <a:t> by the way.</a:t>
            </a:r>
          </a:p>
          <a:p>
            <a:endParaRPr lang="en-US" dirty="0"/>
          </a:p>
          <a:p>
            <a:r>
              <a:rPr lang="en-US" dirty="0" smtClean="0"/>
              <a:t>Ideas are like that, like jewels. </a:t>
            </a:r>
            <a:r>
              <a:rPr lang="en-US" dirty="0"/>
              <a:t>P</a:t>
            </a:r>
            <a:r>
              <a:rPr lang="en-US" dirty="0" smtClean="0"/>
              <a:t>ay attention to what shines in your eyes, what you find significant. There’s not a right or wrong here, there is only sincerity.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908161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r>
              <a:rPr lang="en-US" dirty="0" smtClean="0"/>
              <a:t>I am not collecting assignments.  You are not writing homework. We are living a very beautiful and important story and you are writing about that. </a:t>
            </a:r>
          </a:p>
          <a:p>
            <a:r>
              <a:rPr lang="en-US" dirty="0" smtClean="0"/>
              <a:t>About how you helped work to save a family in South Carolina</a:t>
            </a:r>
          </a:p>
          <a:p>
            <a:r>
              <a:rPr lang="en-US" dirty="0" smtClean="0"/>
              <a:t>Tell them about your phone call with Lennon yesterday,</a:t>
            </a:r>
          </a:p>
          <a:p>
            <a:r>
              <a:rPr lang="en-US" dirty="0" smtClean="0"/>
              <a:t>He apologized for not drawing the city market yet, too busy drawing portraits to pay the hotel bill when he can</a:t>
            </a:r>
          </a:p>
          <a:p>
            <a:r>
              <a:rPr lang="en-US" dirty="0" smtClean="0"/>
              <a:t>His family in a Motel 6 for tonight, his wife working </a:t>
            </a:r>
          </a:p>
          <a:p>
            <a:r>
              <a:rPr lang="en-US" dirty="0" smtClean="0"/>
              <a:t>Tell them how you represent tomorrow and he has no time to take care of tomorrow because he is overwhelmed with today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381978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That is what we can build Lennon Broomfield.  We can build his bridge for tomorrow.</a:t>
            </a:r>
          </a:p>
          <a:p>
            <a:endParaRPr lang="en-US" dirty="0"/>
          </a:p>
          <a:p>
            <a:r>
              <a:rPr lang="en-US" dirty="0" smtClean="0"/>
              <a:t>But first tell them how you suddenly realized.  Holy </a:t>
            </a:r>
            <a:r>
              <a:rPr lang="en-US" dirty="0" err="1" smtClean="0"/>
              <a:t>sh</a:t>
            </a:r>
            <a:r>
              <a:rPr lang="en-US" dirty="0" smtClean="0"/>
              <a:t>#@! You can’t ask Lennon to work on your tomorrow.  You make your tomorrow Lennon’s today.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72604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i="1" dirty="0" smtClean="0"/>
              <a:t>Lennon! </a:t>
            </a:r>
            <a:r>
              <a:rPr lang="en-US" dirty="0" smtClean="0"/>
              <a:t>I said firmly into the phone. Knowing he gets paid twenty-five dollar for each portrait, I told him, </a:t>
            </a:r>
            <a:r>
              <a:rPr lang="en-US" b="1" i="1" dirty="0" smtClean="0"/>
              <a:t>I will pay you fifty dollars to draw the city market</a:t>
            </a:r>
            <a:r>
              <a:rPr lang="en-US" dirty="0" smtClean="0"/>
              <a:t>.</a:t>
            </a:r>
          </a:p>
          <a:p>
            <a:pPr marL="0" indent="0">
              <a:buNone/>
            </a:pPr>
            <a:r>
              <a:rPr lang="en-US" i="1" dirty="0" smtClean="0"/>
              <a:t>You mean the old slave market? That picture you sent me?</a:t>
            </a:r>
          </a:p>
          <a:p>
            <a:pPr marL="0" indent="0">
              <a:buNone/>
            </a:pPr>
            <a:r>
              <a:rPr lang="en-US" dirty="0" smtClean="0"/>
              <a:t/>
            </a:r>
            <a:br>
              <a:rPr lang="en-US" dirty="0" smtClean="0"/>
            </a:br>
            <a:r>
              <a:rPr lang="en-US" i="1" dirty="0" smtClean="0"/>
              <a:t>Yes, draw that today and send me the picture and I will send you fifty dollars</a:t>
            </a:r>
            <a:r>
              <a:rPr lang="en-US" dirty="0" smtClean="0"/>
              <a:t>.</a:t>
            </a:r>
          </a:p>
          <a:p>
            <a:pPr marL="0" indent="0">
              <a:buNone/>
            </a:pPr>
            <a:r>
              <a:rPr lang="en-US" dirty="0" smtClean="0">
                <a:latin typeface="Adobe Caslon Pro Bold" panose="0205070206050A020403" pitchFamily="18" charset="0"/>
              </a:rPr>
              <a:t>A room for the night, a shower, TV</a:t>
            </a:r>
          </a:p>
          <a:p>
            <a:pPr marL="0" indent="0">
              <a:buNone/>
            </a:pPr>
            <a:r>
              <a:rPr lang="en-US" dirty="0" smtClean="0">
                <a:latin typeface="Adobe Caslon Pro Bold" panose="0205070206050A020403" pitchFamily="18" charset="0"/>
              </a:rPr>
              <a:t>Dry clothes</a:t>
            </a:r>
          </a:p>
          <a:p>
            <a:pPr marL="0" indent="0">
              <a:buNone/>
            </a:pPr>
            <a:r>
              <a:rPr lang="en-US" dirty="0" smtClean="0">
                <a:latin typeface="Adobe Caslon Pro Bold" panose="0205070206050A020403" pitchFamily="18" charset="0"/>
              </a:rPr>
              <a:t>A pillow</a:t>
            </a:r>
          </a:p>
          <a:p>
            <a:pPr marL="0" indent="0">
              <a:buNone/>
            </a:pPr>
            <a:r>
              <a:rPr lang="en-US" dirty="0" smtClean="0">
                <a:latin typeface="Adobe Caslon Pro Bold" panose="0205070206050A020403" pitchFamily="18" charset="0"/>
              </a:rPr>
              <a:t>Sweet dreams </a:t>
            </a:r>
            <a:endParaRPr lang="en-US" dirty="0">
              <a:latin typeface="Adobe Caslon Pro Bold" panose="0205070206050A0204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195385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that is why you only have the next week to make up any papers, but you miss all that. A story unfolds, each episode, each day is important</a:t>
            </a:r>
          </a:p>
          <a:p>
            <a:r>
              <a:rPr lang="en-US" dirty="0" err="1" smtClean="0"/>
              <a:t>Mutti</a:t>
            </a:r>
            <a:r>
              <a:rPr lang="en-US" dirty="0" smtClean="0"/>
              <a:t>, my wife’s grandmother used to say, “You never know what surprises today might bring,” and one day I showed up at her door asking for her grand-daughter and still that lady was always sweet to me. </a:t>
            </a:r>
          </a:p>
          <a:p>
            <a:pPr marL="0" indent="0">
              <a:buNone/>
            </a:pPr>
            <a:endParaRPr lang="en-US" dirty="0"/>
          </a:p>
          <a:p>
            <a:pPr marL="0" indent="0">
              <a:buNone/>
            </a:pPr>
            <a:r>
              <a:rPr lang="en-US" dirty="0" smtClean="0"/>
              <a:t>And it’s true because now we get this: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032596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Lennon drew the city market.  He also drew this, for us, for tomorrow.</a:t>
            </a:r>
          </a:p>
          <a:p>
            <a:r>
              <a:rPr lang="en-US" dirty="0" smtClean="0"/>
              <a:t>And there in Charleston, the final view of the eclipse from our land.</a:t>
            </a:r>
          </a:p>
          <a:p>
            <a:r>
              <a:rPr lang="en-US" dirty="0" smtClean="0"/>
              <a:t>The darkness will leave Charleston close to where it first arrived, almost to the date some 298 years ago.</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86545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The arrival of the “</a:t>
            </a:r>
            <a:r>
              <a:rPr lang="en-US" dirty="0">
                <a:hlinkClick r:id="rId2"/>
              </a:rPr>
              <a:t>20 and odd</a:t>
            </a:r>
            <a:r>
              <a:rPr lang="en-US" dirty="0"/>
              <a:t>” African captives aboard a Dutch “man of war” ship on this day (August 20) in the year 1619 historically marks the early planting of the seeds of the American slave trade. Although American slavery was not a known institution at the time, this group of Africans was the first to go on record to be sold as involuntary laborers</a:t>
            </a:r>
            <a:r>
              <a:rPr lang="en-US" dirty="0" smtClean="0"/>
              <a:t>.</a:t>
            </a:r>
          </a:p>
          <a:p>
            <a:endParaRPr lang="en-US" dirty="0"/>
          </a:p>
          <a:p>
            <a:r>
              <a:rPr lang="en-US" dirty="0"/>
              <a:t>https://newsone.com/2031761/african-slaves-jamestown/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52369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So almost to the day </a:t>
            </a:r>
          </a:p>
          <a:p>
            <a:r>
              <a:rPr lang="en-US" dirty="0" smtClean="0"/>
              <a:t>from August 20, 1619 when slavery first touched these shores, (put in a footnote here explaining that there were likely native tribes who enslaved other tribal members, but that would be another culture.)</a:t>
            </a:r>
          </a:p>
          <a:p>
            <a:r>
              <a:rPr lang="en-US" dirty="0" smtClean="0"/>
              <a:t>From August 20, 1619 until August 21, 2017 when the eclipse then finally passed through Charleston carrying the darkness away, from West to East, reversing the flow.</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81436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a:t>
            </a:r>
            <a:endParaRPr lang="en-US" dirty="0"/>
          </a:p>
        </p:txBody>
      </p:sp>
      <p:sp>
        <p:nvSpPr>
          <p:cNvPr id="3" name="Content Placeholder 2"/>
          <p:cNvSpPr>
            <a:spLocks noGrp="1"/>
          </p:cNvSpPr>
          <p:nvPr>
            <p:ph idx="1"/>
          </p:nvPr>
        </p:nvSpPr>
        <p:spPr/>
        <p:txBody>
          <a:bodyPr/>
          <a:lstStyle/>
          <a:p>
            <a:r>
              <a:rPr lang="en-US" dirty="0" smtClean="0"/>
              <a:t>What did you hear?</a:t>
            </a:r>
          </a:p>
          <a:p>
            <a:endParaRPr lang="en-US" dirty="0" smtClean="0"/>
          </a:p>
          <a:p>
            <a:r>
              <a:rPr lang="en-US" dirty="0" smtClean="0"/>
              <a:t>Did I ask you to </a:t>
            </a:r>
            <a:r>
              <a:rPr lang="en-US" dirty="0"/>
              <a:t>complete </a:t>
            </a:r>
            <a:r>
              <a:rPr lang="en-US" dirty="0" smtClean="0"/>
              <a:t>an </a:t>
            </a:r>
            <a:r>
              <a:rPr lang="en-US" dirty="0"/>
              <a:t>assignment?</a:t>
            </a:r>
          </a:p>
          <a:p>
            <a:r>
              <a:rPr lang="en-US" dirty="0" smtClean="0"/>
              <a:t>Were you supposed to follow </a:t>
            </a:r>
            <a:r>
              <a:rPr lang="en-US" dirty="0"/>
              <a:t>directions</a:t>
            </a:r>
            <a:r>
              <a:rPr lang="en-US" dirty="0" smtClean="0"/>
              <a:t>?</a:t>
            </a:r>
          </a:p>
          <a:p>
            <a:r>
              <a:rPr lang="en-US" dirty="0" smtClean="0"/>
              <a:t>Do as your told?</a:t>
            </a:r>
          </a:p>
          <a:p>
            <a:r>
              <a:rPr lang="en-US" dirty="0" smtClean="0"/>
              <a:t>Complete </a:t>
            </a:r>
            <a:r>
              <a:rPr lang="en-US" dirty="0"/>
              <a:t>the task?</a:t>
            </a:r>
          </a:p>
          <a:p>
            <a:r>
              <a:rPr lang="en-US" dirty="0"/>
              <a:t>A</a:t>
            </a:r>
            <a:r>
              <a:rPr lang="en-US" dirty="0" smtClean="0"/>
              <a:t>nswer another question for the teacher?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3853525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When I see powerful symbolism in a story or a poem or any work of art, such as the eclipse passing lastly over Charleston, where near half of all Africans stolen from their home and dragged into ours for enslavement arrived through Charleston's ports</a:t>
            </a:r>
          </a:p>
          <a:p>
            <a:endParaRPr lang="en-US" dirty="0" smtClean="0"/>
          </a:p>
          <a:p>
            <a:r>
              <a:rPr lang="en-US" dirty="0"/>
              <a:t>http://www.africanamericancharleston.com/lowcountry.html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198097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dirty="0" smtClean="0"/>
          </a:p>
          <a:p>
            <a:pPr algn="ctr"/>
            <a:r>
              <a:rPr lang="en-US" sz="4000" dirty="0">
                <a:latin typeface="Adobe Gothic Std B" panose="020B0800000000000000" pitchFamily="34" charset="-128"/>
                <a:ea typeface="Adobe Gothic Std B" panose="020B0800000000000000" pitchFamily="34" charset="-128"/>
                <a:cs typeface="Aharoni" panose="02010803020104030203" pitchFamily="2" charset="-79"/>
              </a:rPr>
              <a:t>Tuesday, August 22, 2017</a:t>
            </a:r>
          </a:p>
          <a:p>
            <a:endParaRPr lang="en-US" dirty="0"/>
          </a:p>
          <a:p>
            <a:r>
              <a:rPr lang="en-US" dirty="0" smtClean="0"/>
              <a:t>So it’s fitting</a:t>
            </a:r>
          </a:p>
          <a:p>
            <a:r>
              <a:rPr lang="en-US" dirty="0" smtClean="0"/>
              <a:t>That’s the big story to Lennon’s little story,</a:t>
            </a:r>
          </a:p>
          <a:p>
            <a:r>
              <a:rPr lang="en-US" dirty="0" smtClean="0"/>
              <a:t>And by the way, does all this symbolism, the dates and location, august 20 and 21, Charleston, from then to now, Lennon’s name…</a:t>
            </a:r>
          </a:p>
          <a:p>
            <a:r>
              <a:rPr lang="en-US" dirty="0" smtClean="0"/>
              <a:t>When does it begin to feel something more….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100025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r>
              <a:rPr lang="en-US" dirty="0" smtClean="0">
                <a:hlinkClick r:id="rId2"/>
              </a:rPr>
              <a:t>http://www</a:t>
            </a:r>
            <a:r>
              <a:rPr lang="en-US" dirty="0" smtClean="0"/>
              <a:t>.politicalcompass.org</a:t>
            </a:r>
          </a:p>
          <a:p>
            <a:r>
              <a:rPr lang="en-US" dirty="0">
                <a:hlinkClick r:id="rId2"/>
              </a:rPr>
              <a:t>http://</a:t>
            </a:r>
            <a:r>
              <a:rPr lang="en-US" dirty="0" smtClean="0">
                <a:hlinkClick r:id="rId2"/>
              </a:rPr>
              <a:t>www</a:t>
            </a:r>
            <a:r>
              <a:rPr lang="en-US" dirty="0" smtClean="0"/>
              <a:t>.theadvocates.org/quiz.html</a:t>
            </a:r>
          </a:p>
          <a:p>
            <a:r>
              <a:rPr lang="en-US" dirty="0" err="1" smtClean="0"/>
              <a:t>Strengthfinders</a:t>
            </a:r>
            <a:endParaRPr lang="en-US" dirty="0" smtClean="0"/>
          </a:p>
          <a:p>
            <a:r>
              <a:rPr lang="en-US" dirty="0" smtClean="0">
                <a:hlinkClick r:id="rId2"/>
              </a:rPr>
              <a:t>http</a:t>
            </a:r>
            <a:r>
              <a:rPr lang="en-US" dirty="0">
                <a:hlinkClick r:id="rId2"/>
              </a:rPr>
              <a:t>://</a:t>
            </a:r>
            <a:r>
              <a:rPr lang="en-US" dirty="0" smtClean="0">
                <a:hlinkClick r:id="rId2"/>
              </a:rPr>
              <a:t>www</a:t>
            </a:r>
            <a:r>
              <a:rPr lang="en-US" dirty="0" smtClean="0"/>
              <a:t>.ontheissues.org/default.htm</a:t>
            </a:r>
          </a:p>
          <a:p>
            <a:r>
              <a:rPr lang="en-US" dirty="0">
                <a:hlinkClick r:id="rId3"/>
              </a:rPr>
              <a:t>http://</a:t>
            </a:r>
            <a:r>
              <a:rPr lang="en-US" dirty="0" smtClean="0">
                <a:hlinkClick r:id="rId3"/>
              </a:rPr>
              <a:t>www.isidewith.com/political-quiz</a:t>
            </a:r>
            <a:endParaRPr lang="en-US" dirty="0" smtClean="0"/>
          </a:p>
          <a:p>
            <a:endParaRPr lang="en-US" sz="4000" dirty="0"/>
          </a:p>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7</a:t>
            </a:r>
            <a:r>
              <a:rPr lang="en-US" sz="4000" b="1" dirty="0">
                <a:latin typeface="Vladimir Script" panose="03050402040407070305" pitchFamily="66" charset="0"/>
              </a:rPr>
              <a:t>:   In the political world, what is the difference between the Left and the Right? </a:t>
            </a:r>
            <a:endParaRPr lang="en-US" sz="4000" dirty="0"/>
          </a:p>
          <a:p>
            <a:endParaRPr lang="en-US" dirty="0"/>
          </a:p>
          <a:p>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120372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565484" y="1528011"/>
            <a:ext cx="10788316" cy="4648952"/>
          </a:xfrm>
        </p:spPr>
        <p:txBody>
          <a:bodyPr>
            <a:normAutofit/>
          </a:bodyPr>
          <a:lstStyle/>
          <a:p>
            <a:r>
              <a:rPr lang="en-US" dirty="0" smtClean="0"/>
              <a:t>So forgive me, sir, for wanting to remove any statue or emblem that seeks to honor those who fought to keep me and my family in chains.</a:t>
            </a:r>
          </a:p>
          <a:p>
            <a:r>
              <a:rPr lang="en-US" dirty="0" smtClean="0"/>
              <a:t>The confederacy to the South is akin to the Nazis for Germany: the enslavement of others.</a:t>
            </a:r>
          </a:p>
          <a:p>
            <a:r>
              <a:rPr lang="en-US" dirty="0" smtClean="0"/>
              <a:t>Germany is a lot more than that brief and dark time, just as the South is a lot more than some lost and unjust war.</a:t>
            </a:r>
          </a:p>
          <a:p>
            <a:pPr marL="0" indent="0">
              <a:buNone/>
            </a:pPr>
            <a:r>
              <a:rPr lang="en-US" sz="2400" i="1" dirty="0" smtClean="0">
                <a:latin typeface="Berlin Sans FB Demi" panose="020E0802020502020306" pitchFamily="34" charset="0"/>
              </a:rPr>
              <a:t>	And don’t look so smug, North. You and your child labor, </a:t>
            </a:r>
          </a:p>
          <a:p>
            <a:pPr marL="0" indent="0">
              <a:buNone/>
            </a:pPr>
            <a:r>
              <a:rPr lang="en-US" sz="2400" i="1" dirty="0">
                <a:latin typeface="Berlin Sans FB Demi" panose="020E0802020502020306" pitchFamily="34" charset="0"/>
              </a:rPr>
              <a:t>	</a:t>
            </a:r>
            <a:r>
              <a:rPr lang="en-US" sz="2400" i="1" dirty="0" smtClean="0">
                <a:latin typeface="Berlin Sans FB Demi" panose="020E0802020502020306" pitchFamily="34" charset="0"/>
              </a:rPr>
              <a:t>			your massive exploitation of the poor</a:t>
            </a:r>
          </a:p>
          <a:p>
            <a:r>
              <a:rPr lang="en-US" dirty="0" smtClean="0"/>
              <a:t>So let’s all celebrate our South, their gardens and music, foods and manners. You are beautiful </a:t>
            </a:r>
            <a:r>
              <a:rPr lang="en-US" dirty="0" err="1" smtClean="0"/>
              <a:t>Ol</a:t>
            </a:r>
            <a:r>
              <a:rPr lang="en-US" dirty="0" smtClean="0"/>
              <a:t>’ South, despite your sins, just as are we,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731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626095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this is where you get them to agree to walk on the bridge.</a:t>
            </a:r>
          </a:p>
          <a:p>
            <a:pPr marL="0" indent="0">
              <a:buNone/>
            </a:pPr>
            <a:r>
              <a:rPr lang="en-US" dirty="0" smtClean="0"/>
              <a:t>Look at all those people on each side of the bridge yelling at each other.</a:t>
            </a:r>
          </a:p>
          <a:p>
            <a:pPr marL="0" indent="0">
              <a:buNone/>
            </a:pPr>
            <a:endParaRPr lang="en-US" dirty="0" smtClean="0"/>
          </a:p>
          <a:p>
            <a:pPr marL="0" indent="0">
              <a:buNone/>
            </a:pPr>
            <a:r>
              <a:rPr lang="en-US" dirty="0" smtClean="0">
                <a:hlinkClick r:id="rId2"/>
              </a:rPr>
              <a:t>https://www.theguardian.com/world/2017/aug/12/charlottesville-far-right-crowd-with-torches-encircles-counter-protest-group</a:t>
            </a:r>
            <a:endParaRPr lang="en-US" dirty="0" smtClean="0"/>
          </a:p>
          <a:p>
            <a:pPr marL="0" indent="0">
              <a:buNone/>
            </a:pPr>
            <a:endParaRPr lang="en-US" dirty="0" smtClean="0"/>
          </a:p>
          <a:p>
            <a:pPr marL="0" indent="0">
              <a:buNone/>
            </a:pPr>
            <a:r>
              <a:rPr lang="en-US" dirty="0" smtClean="0"/>
              <a:t>Somehow some way, we gotta get those people to take a step towards one another, so we figured if we made the in-between as pretty as a dream, then those folks might be more likely to take a step or two.</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731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9642" y="0"/>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852724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if you ask somebody to imagine their own American Dream, they’re gonna see it represented right there at their feet pretty darn quick, </a:t>
            </a:r>
          </a:p>
          <a:p>
            <a:r>
              <a:rPr lang="en-US" dirty="0"/>
              <a:t>q</a:t>
            </a:r>
            <a:r>
              <a:rPr lang="en-US" dirty="0" smtClean="0"/>
              <a:t>uickly</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386111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241300" y="1843912"/>
            <a:ext cx="11112500" cy="4867275"/>
          </a:xfrm>
        </p:spPr>
        <p:txBody>
          <a:bodyPr>
            <a:normAutofit fontScale="92500" lnSpcReduction="10000"/>
          </a:bodyPr>
          <a:lstStyle/>
          <a:p>
            <a:pPr algn="ctr"/>
            <a:r>
              <a:rPr lang="en-US" sz="4700" dirty="0">
                <a:latin typeface="Adobe Gothic Std B" panose="020B0800000000000000" pitchFamily="34" charset="-128"/>
                <a:ea typeface="Adobe Gothic Std B" panose="020B0800000000000000" pitchFamily="34" charset="-128"/>
                <a:cs typeface="Aharoni" panose="02010803020104030203" pitchFamily="2" charset="-79"/>
              </a:rPr>
              <a:t>Wednesday, August 23, 2017</a:t>
            </a:r>
          </a:p>
          <a:p>
            <a:pPr marL="0" indent="0">
              <a:buNone/>
            </a:pPr>
            <a:endParaRPr lang="en-US" sz="4000" b="1" dirty="0">
              <a:latin typeface="Vladimir Script" panose="03050402040407070305" pitchFamily="66" charset="0"/>
            </a:endParaRPr>
          </a:p>
          <a:p>
            <a:r>
              <a:rPr lang="en-US" sz="4000" b="1" dirty="0" smtClean="0">
                <a:latin typeface="Vladimir Script" panose="03050402040407070305" pitchFamily="66" charset="0"/>
              </a:rPr>
              <a:t>Writing </a:t>
            </a:r>
            <a:r>
              <a:rPr lang="en-US" sz="4000" b="1" dirty="0">
                <a:latin typeface="Vladimir Script" panose="03050402040407070305" pitchFamily="66" charset="0"/>
              </a:rPr>
              <a:t>prompt # </a:t>
            </a:r>
            <a:r>
              <a:rPr lang="en-US" sz="4000" b="1" dirty="0" smtClean="0">
                <a:latin typeface="Vladimir Script" panose="03050402040407070305" pitchFamily="66" charset="0"/>
              </a:rPr>
              <a:t>8</a:t>
            </a:r>
            <a:r>
              <a:rPr lang="en-US" sz="4000" b="1" dirty="0">
                <a:latin typeface="Vladimir Script" panose="03050402040407070305" pitchFamily="66" charset="0"/>
              </a:rPr>
              <a:t>:  </a:t>
            </a:r>
            <a:r>
              <a:rPr lang="en-US" sz="4000" b="1" dirty="0" smtClean="0">
                <a:latin typeface="Vladimir Script" panose="03050402040407070305" pitchFamily="66" charset="0"/>
              </a:rPr>
              <a:t>Respond </a:t>
            </a:r>
            <a:r>
              <a:rPr lang="en-US" sz="4000" b="1" dirty="0">
                <a:latin typeface="Vladimir Script" panose="03050402040407070305" pitchFamily="66" charset="0"/>
              </a:rPr>
              <a:t>to </a:t>
            </a:r>
            <a:r>
              <a:rPr lang="en-US" sz="4000" b="1" dirty="0" smtClean="0">
                <a:latin typeface="Vladimir Script" panose="03050402040407070305" pitchFamily="66" charset="0"/>
              </a:rPr>
              <a:t>he articles </a:t>
            </a:r>
            <a:r>
              <a:rPr lang="en-US" sz="4000" b="1" dirty="0">
                <a:latin typeface="Vladimir Script" panose="03050402040407070305" pitchFamily="66" charset="0"/>
              </a:rPr>
              <a:t>read from Time Magazine </a:t>
            </a:r>
            <a:r>
              <a:rPr lang="en-US" sz="4000" b="1" dirty="0" smtClean="0">
                <a:latin typeface="Vladimir Script" panose="03050402040407070305" pitchFamily="66" charset="0"/>
              </a:rPr>
              <a:t>regarding racism and hatred.</a:t>
            </a:r>
            <a:endParaRPr lang="en-US" sz="4000" b="1" dirty="0">
              <a:latin typeface="Vladimir Script" panose="03050402040407070305" pitchFamily="66" charset="0"/>
            </a:endParaRPr>
          </a:p>
          <a:p>
            <a:pPr marL="0" indent="0">
              <a:buNone/>
            </a:pPr>
            <a:r>
              <a:rPr lang="en-US" dirty="0" smtClean="0"/>
              <a:t>These articles stem from the articles distributed by the proprietor.  If you need a copy, please see the proprietor.</a:t>
            </a:r>
          </a:p>
          <a:p>
            <a:endParaRPr lang="en-US" dirty="0" smtClean="0"/>
          </a:p>
          <a:p>
            <a:r>
              <a:rPr lang="en-US" dirty="0" smtClean="0"/>
              <a:t>Show them the book, </a:t>
            </a:r>
            <a:r>
              <a:rPr lang="en-US" u="sng" dirty="0" smtClean="0"/>
              <a:t>Blood at the Root</a:t>
            </a:r>
          </a:p>
          <a:p>
            <a:r>
              <a:rPr lang="en-US" dirty="0" smtClean="0"/>
              <a:t>And the Time Magazine article about Hate, make copies of that article and read it together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978508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9600" dirty="0" smtClean="0">
              <a:latin typeface="Berlin Sans FB Demi" panose="020E0802020502020306" pitchFamily="34" charset="0"/>
            </a:endParaRPr>
          </a:p>
          <a:p>
            <a:pPr marL="0" indent="0" algn="ctr">
              <a:buNone/>
            </a:pPr>
            <a:r>
              <a:rPr lang="en-US" sz="9600" dirty="0" smtClean="0">
                <a:latin typeface="Berlin Sans FB Demi" panose="020E0802020502020306" pitchFamily="34" charset="0"/>
              </a:rPr>
              <a:t>Tone</a:t>
            </a:r>
            <a:endParaRPr lang="en-US" sz="9600" dirty="0">
              <a:latin typeface="Berlin Sans FB Demi" panose="020E0802020502020306"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9"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733648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What is the </a:t>
            </a:r>
            <a:r>
              <a:rPr lang="en-US" b="1" dirty="0" smtClean="0"/>
              <a:t>tone</a:t>
            </a:r>
            <a:r>
              <a:rPr lang="en-US" dirty="0" smtClean="0"/>
              <a:t> of the following message?</a:t>
            </a:r>
          </a:p>
          <a:p>
            <a:endParaRPr lang="en-US" dirty="0"/>
          </a:p>
          <a:p>
            <a:r>
              <a:rPr lang="en-US" dirty="0" err="1" smtClean="0"/>
              <a:t>Ya</a:t>
            </a:r>
            <a:r>
              <a:rPr lang="en-US" dirty="0" smtClean="0"/>
              <a:t> know, I hate working with the homeless. </a:t>
            </a:r>
            <a:br>
              <a:rPr lang="en-US" dirty="0" smtClean="0"/>
            </a:br>
            <a:r>
              <a:rPr lang="en-US" dirty="0" smtClean="0"/>
              <a:t>First, they’re hard to stay in touch with</a:t>
            </a:r>
          </a:p>
          <a:p>
            <a:r>
              <a:rPr lang="en-US" dirty="0" smtClean="0"/>
              <a:t>And then</a:t>
            </a:r>
          </a:p>
          <a:p>
            <a:r>
              <a:rPr lang="en-US" dirty="0" err="1" smtClean="0"/>
              <a:t>Ya</a:t>
            </a:r>
            <a:r>
              <a:rPr lang="en-US" dirty="0" smtClean="0"/>
              <a:t> help </a:t>
            </a:r>
            <a:r>
              <a:rPr lang="en-US" dirty="0" err="1" smtClean="0"/>
              <a:t>em</a:t>
            </a:r>
            <a:r>
              <a:rPr lang="en-US" dirty="0" smtClean="0"/>
              <a:t> out and </a:t>
            </a:r>
            <a:r>
              <a:rPr lang="en-US" dirty="0" err="1" smtClean="0"/>
              <a:t>ya</a:t>
            </a:r>
            <a:r>
              <a:rPr lang="en-US" dirty="0" smtClean="0"/>
              <a:t> don’t even get a quick thank you, they just run off and spend it on something like food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707202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4400" dirty="0"/>
          </a:p>
          <a:p>
            <a:pPr marL="0" indent="0" algn="ctr">
              <a:buNone/>
            </a:pPr>
            <a:endParaRPr lang="en-US" sz="4400" dirty="0" smtClean="0">
              <a:latin typeface="Broadway" panose="04040905080B02020502" pitchFamily="82" charset="0"/>
            </a:endParaRPr>
          </a:p>
          <a:p>
            <a:pPr marL="0" indent="0" algn="ctr">
              <a:buNone/>
            </a:pPr>
            <a:r>
              <a:rPr lang="en-US" sz="6000" dirty="0" smtClean="0">
                <a:latin typeface="Broadway" panose="04040905080B02020502" pitchFamily="82" charset="0"/>
              </a:rPr>
              <a:t>Irony</a:t>
            </a:r>
            <a:endParaRPr lang="en-US" sz="6000" dirty="0">
              <a:latin typeface="Broadway" panose="04040905080B02020502" pitchFamily="8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143889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Rather, listen again to the question, </a:t>
            </a:r>
            <a:r>
              <a:rPr lang="en-US" i="1" dirty="0" smtClean="0"/>
              <a:t>Who are you</a:t>
            </a:r>
            <a:r>
              <a:rPr lang="en-US" dirty="0" smtClean="0"/>
              <a:t>? Nobody has the single answer to that question, but you have the closest look at the question; you have the most expertise.</a:t>
            </a:r>
          </a:p>
          <a:p>
            <a:r>
              <a:rPr lang="en-US" dirty="0" smtClean="0"/>
              <a:t>We are not hear to follow instructions. We are here to build a life.</a:t>
            </a:r>
          </a:p>
          <a:p>
            <a:endParaRPr lang="en-US" dirty="0" smtClean="0"/>
          </a:p>
          <a:p>
            <a:endParaRPr lang="en-US" dirty="0" smtClean="0"/>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32292310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The City Market</a:t>
            </a:r>
          </a:p>
          <a:p>
            <a:r>
              <a:rPr lang="en-US" dirty="0" smtClean="0"/>
              <a:t>Look up the backstory</a:t>
            </a:r>
          </a:p>
          <a:p>
            <a:r>
              <a:rPr lang="en-US" dirty="0" smtClean="0"/>
              <a:t>See where Lennon is trying to get.</a:t>
            </a:r>
          </a:p>
          <a:p>
            <a:r>
              <a:rPr lang="en-US" dirty="0" smtClean="0"/>
              <a:t>Do you see the Irony?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011" y="1998758"/>
            <a:ext cx="3657600" cy="20025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73153"/>
            <a:ext cx="552704" cy="932687"/>
          </a:xfrm>
          <a:prstGeom prst="rect">
            <a:avLst/>
          </a:prstGeom>
          <a:scene3d>
            <a:camera prst="isometricOffAxis2Right"/>
            <a:lightRig rig="threePt" dir="t"/>
          </a:scene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549333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I figured if we lived inside the story</a:t>
            </a:r>
          </a:p>
          <a:p>
            <a:r>
              <a:rPr lang="en-US" dirty="0" smtClean="0"/>
              <a:t>Or more accurately, aware of the story we are living, </a:t>
            </a:r>
          </a:p>
          <a:p>
            <a:r>
              <a:rPr lang="en-US" dirty="0" smtClean="0"/>
              <a:t>we can better understand our own lives</a:t>
            </a:r>
          </a:p>
          <a:p>
            <a:r>
              <a:rPr lang="en-US" dirty="0" smtClean="0"/>
              <a:t>Better direct the plot</a:t>
            </a:r>
          </a:p>
          <a:p>
            <a:r>
              <a:rPr lang="en-US" dirty="0" smtClean="0"/>
              <a:t>Befriend true characters</a:t>
            </a:r>
          </a:p>
          <a:p>
            <a:r>
              <a:rPr lang="en-US" dirty="0" smtClean="0"/>
              <a:t>Recognizing the symbolism of our actions</a:t>
            </a:r>
          </a:p>
          <a:p>
            <a:r>
              <a:rPr lang="en-US" dirty="0" smtClean="0"/>
              <a:t>What Truths are we honoring?</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731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187374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r>
              <a:rPr lang="en-US" dirty="0" smtClean="0"/>
              <a:t>This is one of those moments.  I have suggested you walk through these slides to better learn your way towards your dream.</a:t>
            </a:r>
          </a:p>
          <a:p>
            <a:endParaRPr lang="en-US" dirty="0"/>
          </a:p>
          <a:p>
            <a:r>
              <a:rPr lang="en-US" dirty="0" smtClean="0"/>
              <a:t>This redux offers extra opportunity.</a:t>
            </a:r>
          </a:p>
          <a:p>
            <a:endParaRPr lang="en-US" dirty="0"/>
          </a:p>
          <a:p>
            <a:r>
              <a:rPr lang="en-US" dirty="0" smtClean="0"/>
              <a:t>Fill a page with the following and you will earn double!</a:t>
            </a:r>
          </a:p>
          <a:p>
            <a:r>
              <a:rPr lang="en-US" dirty="0" smtClean="0"/>
              <a:t>Watch the following video and use a paragraph to personally respond to it. (Use the 5 W’s) and then research Kurt Vonnegut and his books. Please fill the rest of the page with what you consider significant important) about the author Kurt Vonnegut.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73153"/>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355748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www.youtube.com/watch?v=DzWMHIiGgWU</a:t>
            </a:r>
            <a:endParaRPr lang="en-US" dirty="0" smtClean="0"/>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2376573"/>
            <a:ext cx="7162800" cy="40271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922283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The backstory</a:t>
            </a:r>
          </a:p>
          <a:p>
            <a:r>
              <a:rPr lang="en-US" dirty="0"/>
              <a:t>The symbolism</a:t>
            </a:r>
          </a:p>
          <a:p>
            <a:r>
              <a:rPr lang="en-US" dirty="0"/>
              <a:t>And now you know just how powerful this story is</a:t>
            </a:r>
          </a:p>
          <a:p>
            <a:r>
              <a:rPr lang="en-US" dirty="0"/>
              <a:t>And now that you are in that story</a:t>
            </a:r>
          </a:p>
          <a:p>
            <a:r>
              <a:rPr lang="en-US" dirty="0"/>
              <a:t>You have that power too</a:t>
            </a:r>
          </a:p>
          <a:p>
            <a:r>
              <a:rPr lang="en-US" dirty="0"/>
              <a:t>You have the power to help, heal, save, whatever your verb of similar sense,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672859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you got there because you were willing to open your heart. So now you have felt the power of the heart, most call compassion</a:t>
            </a:r>
          </a:p>
          <a:p>
            <a:r>
              <a:rPr lang="en-US" dirty="0"/>
              <a:t>e</a:t>
            </a:r>
            <a:r>
              <a:rPr lang="en-US" dirty="0" smtClean="0"/>
              <a:t>xplain the meaning of empathy</a:t>
            </a:r>
          </a:p>
          <a:p>
            <a:r>
              <a:rPr lang="en-US" dirty="0" smtClean="0"/>
              <a:t>Empathy requires imagination</a:t>
            </a:r>
          </a:p>
          <a:p>
            <a:pPr marL="0" indent="0">
              <a:buNone/>
            </a:pPr>
            <a:r>
              <a:rPr lang="en-US" dirty="0" smtClean="0"/>
              <a:t/>
            </a:r>
            <a:br>
              <a:rPr lang="en-US" dirty="0" smtClean="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986347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u="sng" dirty="0" smtClean="0">
                <a:hlinkClick r:id="rId3" action="ppaction://hlinkfile"/>
              </a:rPr>
              <a:t>And Now for Something Completely Different.mp4</a:t>
            </a:r>
            <a:endParaRPr lang="en-US" u="sng" dirty="0"/>
          </a:p>
        </p:txBody>
      </p:sp>
      <p:pic>
        <p:nvPicPr>
          <p:cNvPr id="4" name="0hYZaqYCZyQ"/>
          <p:cNvPicPr>
            <a:picLocks noRot="1" noChangeAspect="1"/>
          </p:cNvPicPr>
          <p:nvPr>
            <a:videoFile r:link="rId1"/>
          </p:nvPr>
        </p:nvPicPr>
        <p:blipFill>
          <a:blip r:embed="rId4"/>
          <a:stretch>
            <a:fillRect/>
          </a:stretch>
        </p:blipFill>
        <p:spPr>
          <a:xfrm>
            <a:off x="3492500" y="3070225"/>
            <a:ext cx="4572000" cy="25717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136679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3413"/>
            <a:ext cx="10515600" cy="1325563"/>
          </a:xfrm>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pPr lvl="0"/>
            <a:r>
              <a:rPr lang="en-US" dirty="0"/>
              <a:t>For your one hundred pages</a:t>
            </a:r>
            <a:r>
              <a:rPr lang="en-US" dirty="0" smtClean="0"/>
              <a:t>:  Your final grade. </a:t>
            </a:r>
          </a:p>
          <a:p>
            <a:pPr marL="0" lvl="0" indent="0">
              <a:buNone/>
            </a:pPr>
            <a:r>
              <a:rPr lang="en-US" dirty="0"/>
              <a:t>	</a:t>
            </a:r>
            <a:r>
              <a:rPr lang="en-US" dirty="0" smtClean="0"/>
              <a:t>		This </a:t>
            </a:r>
            <a:r>
              <a:rPr lang="en-US" dirty="0"/>
              <a:t>is how it will be done</a:t>
            </a:r>
            <a:r>
              <a:rPr lang="en-US" dirty="0" smtClean="0"/>
              <a:t>:</a:t>
            </a:r>
          </a:p>
          <a:p>
            <a:pPr marL="0" lvl="0" indent="0">
              <a:buNone/>
            </a:pPr>
            <a:r>
              <a:rPr lang="en-US" dirty="0"/>
              <a:t/>
            </a:r>
            <a:br>
              <a:rPr lang="en-US" dirty="0"/>
            </a:br>
            <a:r>
              <a:rPr lang="en-US" dirty="0"/>
              <a:t>Whatever our media</a:t>
            </a:r>
            <a:r>
              <a:rPr lang="en-US" dirty="0" smtClean="0"/>
              <a:t>, reading, watching a movie, listening to sound, </a:t>
            </a:r>
            <a:r>
              <a:rPr lang="en-US" dirty="0"/>
              <a:t>this is your opportunity to express yourself honestly and </a:t>
            </a:r>
            <a:r>
              <a:rPr lang="en-US" dirty="0" smtClean="0"/>
              <a:t>thoughtfully as you learn to more clearly describe the world you see about you.</a:t>
            </a:r>
          </a:p>
          <a:p>
            <a:pPr marL="0" lvl="0" indent="0">
              <a:buNone/>
            </a:pPr>
            <a:endParaRPr lang="en-US" dirty="0" smtClean="0"/>
          </a:p>
          <a:p>
            <a:pPr marL="0" lvl="0" indent="0">
              <a:buNone/>
            </a:pPr>
            <a:r>
              <a:rPr lang="en-US" dirty="0" smtClean="0"/>
              <a:t>Remember: You are the only person on this planet who can write your autobiography</a:t>
            </a:r>
          </a:p>
          <a:p>
            <a:pPr marL="0" lvl="0" indent="0">
              <a:buNone/>
            </a:pPr>
            <a:r>
              <a:rPr lang="en-US" dirty="0" smtClean="0"/>
              <a:t>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4896160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algn="ctr"/>
            <a:r>
              <a:rPr lang="en-US" sz="3600" dirty="0" smtClean="0">
                <a:latin typeface="Adobe Gothic Std B" panose="020B0800000000000000" pitchFamily="34" charset="-128"/>
                <a:ea typeface="Adobe Gothic Std B" panose="020B0800000000000000" pitchFamily="34" charset="-128"/>
                <a:cs typeface="Aharoni" panose="02010803020104030203" pitchFamily="2" charset="-79"/>
              </a:rPr>
              <a:t>Thursday</a:t>
            </a:r>
            <a:r>
              <a:rPr lang="en-US" sz="3600" dirty="0">
                <a:latin typeface="Adobe Gothic Std B" panose="020B0800000000000000" pitchFamily="34" charset="-128"/>
                <a:ea typeface="Adobe Gothic Std B" panose="020B0800000000000000" pitchFamily="34" charset="-128"/>
                <a:cs typeface="Aharoni" panose="02010803020104030203" pitchFamily="2" charset="-79"/>
              </a:rPr>
              <a:t>, August </a:t>
            </a:r>
            <a:r>
              <a:rPr lang="en-US" sz="3600" dirty="0" smtClean="0">
                <a:latin typeface="Adobe Gothic Std B" panose="020B0800000000000000" pitchFamily="34" charset="-128"/>
                <a:ea typeface="Adobe Gothic Std B" panose="020B0800000000000000" pitchFamily="34" charset="-128"/>
                <a:cs typeface="Aharoni" panose="02010803020104030203" pitchFamily="2" charset="-79"/>
              </a:rPr>
              <a:t>24, </a:t>
            </a:r>
            <a:r>
              <a:rPr lang="en-US" sz="3600" dirty="0">
                <a:latin typeface="Adobe Gothic Std B" panose="020B0800000000000000" pitchFamily="34" charset="-128"/>
                <a:ea typeface="Adobe Gothic Std B" panose="020B0800000000000000" pitchFamily="34" charset="-128"/>
                <a:cs typeface="Aharoni" panose="02010803020104030203" pitchFamily="2" charset="-79"/>
              </a:rPr>
              <a:t>2017</a:t>
            </a:r>
          </a:p>
          <a:p>
            <a:pPr marL="0" indent="0">
              <a:buNone/>
            </a:pPr>
            <a:endParaRPr lang="en-US" b="1" dirty="0">
              <a:latin typeface="Vladimir Script" panose="03050402040407070305" pitchFamily="66" charset="0"/>
            </a:endParaRPr>
          </a:p>
          <a:p>
            <a:r>
              <a:rPr lang="en-US" sz="4000" b="1" dirty="0">
                <a:latin typeface="Vladimir Script" panose="03050402040407070305" pitchFamily="66" charset="0"/>
              </a:rPr>
              <a:t>Writing prompt # 9:  How do we learn racism? Watched Lynching in </a:t>
            </a:r>
            <a:r>
              <a:rPr lang="en-US" sz="4000" b="1" dirty="0" smtClean="0">
                <a:latin typeface="Vladimir Script" panose="03050402040407070305" pitchFamily="66" charset="0"/>
              </a:rPr>
              <a:t>America. </a:t>
            </a:r>
          </a:p>
          <a:p>
            <a:endParaRPr lang="en-US" sz="4000" b="1" dirty="0">
              <a:latin typeface="Vladimir Script" panose="03050402040407070305" pitchFamily="66" charset="0"/>
            </a:endParaRPr>
          </a:p>
          <a:p>
            <a:r>
              <a:rPr lang="en-US" sz="4000" b="1" dirty="0" smtClean="0">
                <a:latin typeface="Times New Roman" panose="02020603050405020304" pitchFamily="18" charset="0"/>
                <a:cs typeface="Times New Roman" panose="02020603050405020304" pitchFamily="18" charset="0"/>
              </a:rPr>
              <a:t>If you missed this, please see the proprietor for alternative instructions.</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931766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And so what are we gonna write about to get these hundred </a:t>
            </a:r>
            <a:r>
              <a:rPr lang="en-US" dirty="0" smtClean="0"/>
              <a:t>pages?</a:t>
            </a:r>
            <a:endParaRPr lang="en-US" dirty="0"/>
          </a:p>
          <a:p>
            <a:r>
              <a:rPr lang="en-US" dirty="0"/>
              <a:t>A variety of topics, themes, when we search honestly and thoughtfully, it opens our curiosity further and that’s the entrance to our own creativity.</a:t>
            </a:r>
          </a:p>
          <a:p>
            <a:r>
              <a:rPr lang="en-US" dirty="0"/>
              <a:t>So read, watch, listen honestly and thoughtfully (i.e. pay attention then reflect).</a:t>
            </a:r>
          </a:p>
          <a:p>
            <a:r>
              <a:rPr lang="en-US" dirty="0"/>
              <a:t>Each day, we will begin with Grammar and Vocabulary, then proceed into the day’s media.</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810270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r>
              <a:rPr lang="en-US" dirty="0"/>
              <a:t/>
            </a:r>
            <a:br>
              <a:rPr lang="en-US" dirty="0"/>
            </a:br>
            <a:endParaRPr lang="en-US" dirty="0"/>
          </a:p>
        </p:txBody>
      </p:sp>
      <p:sp>
        <p:nvSpPr>
          <p:cNvPr id="3" name="Content Placeholder 2"/>
          <p:cNvSpPr>
            <a:spLocks noGrp="1"/>
          </p:cNvSpPr>
          <p:nvPr>
            <p:ph idx="1"/>
          </p:nvPr>
        </p:nvSpPr>
        <p:spPr/>
        <p:txBody>
          <a:bodyPr>
            <a:normAutofit/>
          </a:bodyPr>
          <a:lstStyle/>
          <a:p>
            <a:endParaRPr lang="en-US" dirty="0"/>
          </a:p>
          <a:p>
            <a:r>
              <a:rPr lang="en-US" dirty="0"/>
              <a:t>Instead, take a different approach to my question.</a:t>
            </a:r>
          </a:p>
          <a:p>
            <a:r>
              <a:rPr lang="en-US" dirty="0"/>
              <a:t>Instead of it being an assignment, consider </a:t>
            </a:r>
            <a:r>
              <a:rPr lang="en-US" dirty="0" smtClean="0"/>
              <a:t>this </a:t>
            </a:r>
            <a:r>
              <a:rPr lang="en-US" dirty="0"/>
              <a:t>an </a:t>
            </a:r>
            <a:r>
              <a:rPr lang="en-US" dirty="0" smtClean="0"/>
              <a:t>opportunity.</a:t>
            </a:r>
            <a:endParaRPr lang="en-US" dirty="0"/>
          </a:p>
          <a:p>
            <a:r>
              <a:rPr lang="en-US" dirty="0"/>
              <a:t>First, it was an opportunity to earn one percentage point in the grade book; another dollar in the </a:t>
            </a:r>
            <a:r>
              <a:rPr lang="en-US" dirty="0" smtClean="0"/>
              <a:t>bank so to speak. </a:t>
            </a:r>
            <a:r>
              <a:rPr lang="en-US" dirty="0"/>
              <a:t>And how long did it take?</a:t>
            </a:r>
            <a:br>
              <a:rPr lang="en-US" dirty="0"/>
            </a:br>
            <a:r>
              <a:rPr lang="en-US" dirty="0"/>
              <a:t>Talk to each other.  Those who completed the paper, tell the ones who did not complete the paper how long it took you to complete. Tell them when you wrote the paper, where you wrote the paper, can your listener </a:t>
            </a:r>
            <a:r>
              <a:rPr lang="en-US" dirty="0" smtClean="0"/>
              <a:t>relate? What else can you share?</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12662911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2421"/>
            <a:ext cx="10515600" cy="1325563"/>
          </a:xfrm>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Remember, you are the only person on this planet who can write your autobiography and right now is the only time you have to capture the thoughts and feelings and observations of a person your 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121188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5" name="Content Placeholder 4"/>
          <p:cNvSpPr>
            <a:spLocks noGrp="1"/>
          </p:cNvSpPr>
          <p:nvPr>
            <p:ph idx="1"/>
          </p:nvPr>
        </p:nvSpPr>
        <p:spPr/>
        <p:txBody>
          <a:bodyPr/>
          <a:lstStyle/>
          <a:p>
            <a:r>
              <a:rPr lang="en-US" dirty="0"/>
              <a:t>And cannot be recaptured</a:t>
            </a:r>
          </a:p>
          <a:p>
            <a:r>
              <a:rPr lang="en-US" dirty="0"/>
              <a:t>If you are absent, I cannot give you the yesterday you missed.  The purpose of the class is to write about what we encounter while we are in class.</a:t>
            </a:r>
          </a:p>
          <a:p>
            <a:r>
              <a:rPr lang="en-US" dirty="0"/>
              <a:t>How can you write about what we did in class if you were not in class?</a:t>
            </a:r>
            <a:br>
              <a:rPr lang="en-US" dirty="0"/>
            </a:br>
            <a:r>
              <a:rPr lang="en-US" dirty="0"/>
              <a:t>Catch my drift?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616710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one more thing.</a:t>
            </a:r>
          </a:p>
          <a:p>
            <a:r>
              <a:rPr lang="en-US" dirty="0" smtClean="0"/>
              <a:t>I’m the proprietor of this place and I take care of my friends and their works of art. So as for food, please refrain from eating and drinking in the classroom until Friday for </a:t>
            </a:r>
            <a:r>
              <a:rPr lang="en-US" i="1" dirty="0" smtClean="0"/>
              <a:t>Shared Treat Day.</a:t>
            </a:r>
          </a:p>
          <a:p>
            <a:endParaRPr lang="en-US" i="1" dirty="0"/>
          </a:p>
          <a:p>
            <a:r>
              <a:rPr lang="en-US" i="1" dirty="0" smtClean="0"/>
              <a:t>Please make note that if you are seen with unauthorized food or drink, you will be asked to put it away.</a:t>
            </a:r>
          </a:p>
          <a:p>
            <a:r>
              <a:rPr lang="en-US" i="1" dirty="0" smtClean="0"/>
              <a:t>This room was made special for you; please take care of 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9654539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5" name="Content Placeholder 4"/>
          <p:cNvSpPr>
            <a:spLocks noGrp="1"/>
          </p:cNvSpPr>
          <p:nvPr>
            <p:ph idx="1"/>
          </p:nvPr>
        </p:nvSpPr>
        <p:spPr/>
        <p:txBody>
          <a:bodyPr/>
          <a:lstStyle/>
          <a:p>
            <a:r>
              <a:rPr lang="en-US" dirty="0"/>
              <a:t>So, your writings, your hand-written pages instantaneously become a part of something much larger: your book.  Those hundred pages, those hundred photos you will collect and fashion into an e-book just for yourself, though you could sell it on Amazon if you wanted to.</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1193714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So keep in mind while you are writing, you are also creating art. And if you like to doodle, go for it, if you are really into the topic you are writing about and want to flip the page over and keep writing, go for it. </a:t>
            </a:r>
          </a:p>
          <a:p>
            <a:endParaRPr lang="en-US" dirty="0"/>
          </a:p>
          <a:p>
            <a:r>
              <a:rPr lang="en-US" dirty="0" smtClean="0"/>
              <a:t>if </a:t>
            </a:r>
            <a:r>
              <a:rPr lang="en-US" dirty="0"/>
              <a:t>you have other artifacts you would like to include in your book, let’s talk about it.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043993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algn="ctr"/>
            <a:r>
              <a:rPr lang="en-US" sz="4000" dirty="0" smtClean="0">
                <a:latin typeface="Adobe Gothic Std B" panose="020B0800000000000000" pitchFamily="34" charset="-128"/>
                <a:ea typeface="Adobe Gothic Std B" panose="020B0800000000000000" pitchFamily="34" charset="-128"/>
                <a:cs typeface="Aharoni" panose="02010803020104030203" pitchFamily="2" charset="-79"/>
              </a:rPr>
              <a:t>Friday</a:t>
            </a:r>
            <a:r>
              <a:rPr lang="en-US" sz="4000" dirty="0">
                <a:latin typeface="Adobe Gothic Std B" panose="020B0800000000000000" pitchFamily="34" charset="-128"/>
                <a:ea typeface="Adobe Gothic Std B" panose="020B0800000000000000" pitchFamily="34" charset="-128"/>
                <a:cs typeface="Aharoni" panose="02010803020104030203" pitchFamily="2" charset="-79"/>
              </a:rPr>
              <a:t>, August </a:t>
            </a:r>
            <a:r>
              <a:rPr lang="en-US" sz="4000" dirty="0" smtClean="0">
                <a:latin typeface="Adobe Gothic Std B" panose="020B0800000000000000" pitchFamily="34" charset="-128"/>
                <a:ea typeface="Adobe Gothic Std B" panose="020B0800000000000000" pitchFamily="34" charset="-128"/>
                <a:cs typeface="Aharoni" panose="02010803020104030203" pitchFamily="2" charset="-79"/>
              </a:rPr>
              <a:t>25, </a:t>
            </a:r>
            <a:r>
              <a:rPr lang="en-US" sz="4000" dirty="0">
                <a:latin typeface="Adobe Gothic Std B" panose="020B0800000000000000" pitchFamily="34" charset="-128"/>
                <a:ea typeface="Adobe Gothic Std B" panose="020B0800000000000000" pitchFamily="34" charset="-128"/>
                <a:cs typeface="Aharoni" panose="02010803020104030203" pitchFamily="2" charset="-79"/>
              </a:rPr>
              <a:t>2017</a:t>
            </a:r>
          </a:p>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10</a:t>
            </a:r>
            <a:r>
              <a:rPr lang="en-US" sz="4000" b="1" dirty="0">
                <a:latin typeface="Vladimir Script" panose="03050402040407070305" pitchFamily="66" charset="0"/>
              </a:rPr>
              <a:t>:  </a:t>
            </a:r>
            <a:r>
              <a:rPr lang="en-US" sz="4000" b="1" dirty="0" smtClean="0">
                <a:latin typeface="Vladimir Script" panose="03050402040407070305" pitchFamily="66" charset="0"/>
              </a:rPr>
              <a:t>Notes </a:t>
            </a:r>
            <a:r>
              <a:rPr lang="en-US" sz="4000" b="1" dirty="0">
                <a:latin typeface="Vladimir Script" panose="03050402040407070305" pitchFamily="66" charset="0"/>
              </a:rPr>
              <a:t>while viewing and discussing film, The Great Debaters, the first 35 minutes </a:t>
            </a:r>
          </a:p>
          <a:p>
            <a:pPr marL="0" indent="0">
              <a:buNone/>
            </a:pPr>
            <a:endParaRPr lang="en-US" sz="4000" dirty="0" smtClean="0"/>
          </a:p>
          <a:p>
            <a:endParaRPr lang="en-US" sz="4000" dirty="0"/>
          </a:p>
          <a:p>
            <a:r>
              <a:rPr lang="en-US" sz="4000" b="1" dirty="0" smtClean="0">
                <a:latin typeface="Vladimir Script" panose="03050402040407070305" pitchFamily="66" charset="0"/>
              </a:rPr>
              <a:t>Writing </a:t>
            </a:r>
            <a:r>
              <a:rPr lang="en-US" sz="4000" b="1" dirty="0">
                <a:latin typeface="Vladimir Script" panose="03050402040407070305" pitchFamily="66" charset="0"/>
              </a:rPr>
              <a:t>prompt </a:t>
            </a:r>
            <a:r>
              <a:rPr lang="en-US" sz="4000" b="1" dirty="0" smtClean="0">
                <a:latin typeface="Vladimir Script" panose="03050402040407070305" pitchFamily="66" charset="0"/>
              </a:rPr>
              <a:t>#11:  My weekend</a:t>
            </a:r>
            <a:endParaRPr lang="en-US" sz="4000" b="1"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774600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How </a:t>
            </a:r>
            <a:r>
              <a:rPr lang="en-US" dirty="0"/>
              <a:t>do you feel about the English language?  Do you like English class? How about writing? Go ahead and write something down and while doing so</a:t>
            </a:r>
          </a:p>
          <a:p>
            <a:r>
              <a:rPr lang="en-US" dirty="0"/>
              <a:t>Look at your arm your hand, your fingers taking your ide and laying it down right there on the page. Now that is a beautiful skill.</a:t>
            </a:r>
          </a:p>
          <a:p>
            <a:r>
              <a:rPr lang="en-US" dirty="0"/>
              <a:t>And the idea becomes a symbol, the written word, an abstraction, a mental construction to denote the reality I see upon the screen in my head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092607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Monday</a:t>
            </a:r>
            <a:r>
              <a:rPr lang="en-US" dirty="0">
                <a:latin typeface="Adobe Gothic Std B" panose="020B0800000000000000" pitchFamily="34" charset="-128"/>
                <a:ea typeface="Adobe Gothic Std B" panose="020B0800000000000000" pitchFamily="34" charset="-128"/>
                <a:cs typeface="Aharoni" panose="02010803020104030203" pitchFamily="2" charset="-79"/>
              </a:rPr>
              <a:t>, August </a:t>
            </a:r>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28, </a:t>
            </a:r>
            <a:r>
              <a:rPr lang="en-US" dirty="0">
                <a:latin typeface="Adobe Gothic Std B" panose="020B0800000000000000" pitchFamily="34" charset="-128"/>
                <a:ea typeface="Adobe Gothic Std B" panose="020B0800000000000000" pitchFamily="34" charset="-128"/>
                <a:cs typeface="Aharoni" panose="02010803020104030203" pitchFamily="2" charset="-79"/>
              </a:rPr>
              <a:t>2017</a:t>
            </a:r>
          </a:p>
          <a:p>
            <a:endParaRPr lang="en-US" dirty="0" smtClean="0"/>
          </a:p>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12</a:t>
            </a:r>
            <a:r>
              <a:rPr lang="en-US" sz="4000" b="1" dirty="0">
                <a:latin typeface="Vladimir Script" panose="03050402040407070305" pitchFamily="66" charset="0"/>
              </a:rPr>
              <a:t>:  Bigots Boosted by the Bully </a:t>
            </a:r>
            <a:r>
              <a:rPr lang="en-US" sz="4000" b="1" dirty="0" smtClean="0">
                <a:latin typeface="Vladimir Script" panose="03050402040407070305" pitchFamily="66" charset="0"/>
              </a:rPr>
              <a:t>Pulpit</a:t>
            </a:r>
            <a:endParaRPr lang="en-US" sz="4000" b="1" dirty="0">
              <a:latin typeface="Vladimir Script" panose="03050402040407070305"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974145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92765" y="1825625"/>
            <a:ext cx="11261035" cy="4351338"/>
          </a:xfrm>
        </p:spPr>
        <p:txBody>
          <a:bodyPr/>
          <a:lstStyle/>
          <a:p>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Tuesday</a:t>
            </a:r>
            <a:r>
              <a:rPr lang="en-US" dirty="0">
                <a:latin typeface="Adobe Gothic Std B" panose="020B0800000000000000" pitchFamily="34" charset="-128"/>
                <a:ea typeface="Adobe Gothic Std B" panose="020B0800000000000000" pitchFamily="34" charset="-128"/>
                <a:cs typeface="Aharoni" panose="02010803020104030203" pitchFamily="2" charset="-79"/>
              </a:rPr>
              <a:t>, August </a:t>
            </a:r>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29, 2017</a:t>
            </a:r>
          </a:p>
          <a:p>
            <a:endParaRPr lang="en-US" dirty="0">
              <a:latin typeface="Adobe Gothic Std B" panose="020B0800000000000000" pitchFamily="34" charset="-128"/>
              <a:ea typeface="Adobe Gothic Std B" panose="020B0800000000000000" pitchFamily="34" charset="-128"/>
              <a:cs typeface="Aharoni" panose="02010803020104030203" pitchFamily="2" charset="-79"/>
            </a:endParaRPr>
          </a:p>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13: Response to video, Man with the Beautiful Eyes</a:t>
            </a:r>
            <a:endParaRPr lang="en-US" sz="4000" b="1" dirty="0">
              <a:latin typeface="Adobe Gothic Std B" panose="020B0800000000000000" pitchFamily="34" charset="-128"/>
              <a:ea typeface="Adobe Gothic Std B" panose="020B0800000000000000" pitchFamily="34" charset="-128"/>
              <a:cs typeface="Aharoni" panose="02010803020104030203" pitchFamily="2" charset="-79"/>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416745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Wednesday</a:t>
            </a:r>
            <a:r>
              <a:rPr lang="en-US" dirty="0">
                <a:latin typeface="Adobe Gothic Std B" panose="020B0800000000000000" pitchFamily="34" charset="-128"/>
                <a:ea typeface="Adobe Gothic Std B" panose="020B0800000000000000" pitchFamily="34" charset="-128"/>
                <a:cs typeface="Aharoni" panose="02010803020104030203" pitchFamily="2" charset="-79"/>
              </a:rPr>
              <a:t>, August </a:t>
            </a:r>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30, 2017</a:t>
            </a:r>
          </a:p>
          <a:p>
            <a:endParaRPr lang="en-US" dirty="0" smtClean="0">
              <a:latin typeface="Adobe Gothic Std B" panose="020B0800000000000000" pitchFamily="34" charset="-128"/>
              <a:ea typeface="Adobe Gothic Std B" panose="020B0800000000000000" pitchFamily="34" charset="-128"/>
              <a:cs typeface="Aharoni" panose="02010803020104030203" pitchFamily="2" charset="-79"/>
            </a:endParaRPr>
          </a:p>
          <a:p>
            <a:r>
              <a:rPr lang="en-US" dirty="0" err="1">
                <a:latin typeface="Adobe Gothic Std B" panose="020B0800000000000000" pitchFamily="34" charset="-128"/>
                <a:ea typeface="Adobe Gothic Std B" panose="020B0800000000000000" pitchFamily="34" charset="-128"/>
                <a:cs typeface="Aharoni" panose="02010803020104030203" pitchFamily="2" charset="-79"/>
              </a:rPr>
              <a:t>RichardStep</a:t>
            </a:r>
            <a:r>
              <a:rPr lang="en-US" dirty="0">
                <a:latin typeface="Adobe Gothic Std B" panose="020B0800000000000000" pitchFamily="34" charset="-128"/>
                <a:ea typeface="Adobe Gothic Std B" panose="020B0800000000000000" pitchFamily="34" charset="-128"/>
                <a:cs typeface="Aharoni" panose="02010803020104030203" pitchFamily="2" charset="-79"/>
              </a:rPr>
              <a:t> Strength and Weaknesses </a:t>
            </a:r>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test,</a:t>
            </a:r>
          </a:p>
          <a:p>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http</a:t>
            </a:r>
            <a:r>
              <a:rPr lang="en-US" dirty="0">
                <a:latin typeface="Adobe Gothic Std B" panose="020B0800000000000000" pitchFamily="34" charset="-128"/>
                <a:ea typeface="Adobe Gothic Std B" panose="020B0800000000000000" pitchFamily="34" charset="-128"/>
                <a:cs typeface="Aharoni" panose="02010803020104030203" pitchFamily="2" charset="-79"/>
              </a:rPr>
              <a:t>://richardstep.com/self-tests/</a:t>
            </a:r>
            <a:endParaRPr lang="en-US" dirty="0" smtClean="0">
              <a:latin typeface="Adobe Gothic Std B" panose="020B0800000000000000" pitchFamily="34" charset="-128"/>
              <a:ea typeface="Adobe Gothic Std B" panose="020B0800000000000000" pitchFamily="34" charset="-128"/>
              <a:cs typeface="Aharoni" panose="02010803020104030203" pitchFamily="2" charset="-79"/>
            </a:endParaRPr>
          </a:p>
          <a:p>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Take the strengths test</a:t>
            </a:r>
          </a:p>
          <a:p>
            <a:endParaRPr lang="en-US" dirty="0">
              <a:latin typeface="Adobe Gothic Std B" panose="020B0800000000000000" pitchFamily="34" charset="-128"/>
              <a:ea typeface="Adobe Gothic Std B" panose="020B0800000000000000" pitchFamily="34" charset="-128"/>
              <a:cs typeface="Aharoni" panose="02010803020104030203" pitchFamily="2" charset="-79"/>
            </a:endParaRPr>
          </a:p>
          <a:p>
            <a:r>
              <a:rPr lang="en-US" sz="4000" b="1" dirty="0" smtClean="0">
                <a:latin typeface="Vladimir Script" panose="03050402040407070305" pitchFamily="66" charset="0"/>
              </a:rPr>
              <a:t>Writing prompt # </a:t>
            </a:r>
            <a:r>
              <a:rPr lang="en-US" sz="4000" b="1" dirty="0">
                <a:latin typeface="Vladimir Script" panose="03050402040407070305" pitchFamily="66" charset="0"/>
              </a:rPr>
              <a:t>14: wrote down and assessed </a:t>
            </a:r>
            <a:r>
              <a:rPr lang="en-US" sz="4000" b="1" dirty="0" smtClean="0">
                <a:latin typeface="Vladimir Script" panose="03050402040407070305" pitchFamily="66" charset="0"/>
              </a:rPr>
              <a:t>results after taking the </a:t>
            </a:r>
            <a:r>
              <a:rPr lang="en-US" sz="4000" b="1" dirty="0">
                <a:latin typeface="Vladimir Script" panose="03050402040407070305" pitchFamily="66" charset="0"/>
              </a:rPr>
              <a:t>S</a:t>
            </a:r>
            <a:r>
              <a:rPr lang="en-US" sz="4000" b="1" dirty="0" smtClean="0">
                <a:latin typeface="Vladimir Script" panose="03050402040407070305" pitchFamily="66" charset="0"/>
              </a:rPr>
              <a:t>trengths Test</a:t>
            </a:r>
            <a:endParaRPr lang="en-US" sz="4000" b="1" dirty="0">
              <a:latin typeface="Vladimir Script" panose="03050402040407070305" pitchFamily="66" charset="0"/>
            </a:endParaRPr>
          </a:p>
          <a:p>
            <a:endParaRPr lang="en-US" dirty="0" smtClean="0">
              <a:latin typeface="Adobe Gothic Std B" panose="020B0800000000000000" pitchFamily="34" charset="-128"/>
              <a:ea typeface="Adobe Gothic Std B" panose="020B0800000000000000" pitchFamily="34" charset="-128"/>
              <a:cs typeface="Aharoni" panose="02010803020104030203" pitchFamily="2" charset="-79"/>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940599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Close your writing by responding to the question,</a:t>
            </a:r>
          </a:p>
          <a:p>
            <a:endParaRPr lang="en-US" dirty="0" smtClean="0"/>
          </a:p>
          <a:p>
            <a:pPr marL="0" indent="0">
              <a:buNone/>
            </a:pPr>
            <a:r>
              <a:rPr lang="en-US" sz="4000" b="1" u="sng" dirty="0">
                <a:latin typeface="Vladimir Script" panose="03050402040407070305" pitchFamily="66" charset="0"/>
              </a:rPr>
              <a:t>Writing Prompt # </a:t>
            </a:r>
            <a:r>
              <a:rPr lang="en-US" sz="4000" b="1" u="sng" dirty="0" smtClean="0">
                <a:latin typeface="Vladimir Script" panose="03050402040407070305" pitchFamily="66" charset="0"/>
              </a:rPr>
              <a:t>02: What </a:t>
            </a:r>
            <a:r>
              <a:rPr lang="en-US" sz="4000" b="1" u="sng" dirty="0">
                <a:latin typeface="Vladimir Script" panose="03050402040407070305" pitchFamily="66" charset="0"/>
              </a:rPr>
              <a:t>issues matter the most in your </a:t>
            </a:r>
            <a:r>
              <a:rPr lang="en-US" sz="4000" b="1" u="sng" dirty="0" smtClean="0">
                <a:latin typeface="Vladimir Script" panose="03050402040407070305" pitchFamily="66" charset="0"/>
              </a:rPr>
              <a:t>life.  </a:t>
            </a:r>
            <a:r>
              <a:rPr lang="en-US" sz="4000" b="1" u="sng" dirty="0">
                <a:latin typeface="Vladimir Script" panose="03050402040407070305" pitchFamily="66" charset="0"/>
              </a:rPr>
              <a:t>S</a:t>
            </a:r>
            <a:r>
              <a:rPr lang="en-US" sz="4000" b="1" u="sng" dirty="0" smtClean="0">
                <a:latin typeface="Vladimir Script" panose="03050402040407070305" pitchFamily="66" charset="0"/>
              </a:rPr>
              <a:t>hare </a:t>
            </a:r>
            <a:r>
              <a:rPr lang="en-US" sz="4000" b="1" u="sng" dirty="0">
                <a:latin typeface="Vladimir Script" panose="03050402040407070305" pitchFamily="66" charset="0"/>
              </a:rPr>
              <a:t>with us and with your reader your description and reasoning?</a:t>
            </a:r>
            <a:endParaRPr lang="en-US" sz="4000" b="1" dirty="0" smtClean="0">
              <a:latin typeface="Vladimir Script" panose="03050402040407070305" pitchFamily="66" charset="0"/>
            </a:endParaRPr>
          </a:p>
          <a:p>
            <a:pPr marL="0" indent="0">
              <a:buNone/>
            </a:pPr>
            <a:endParaRPr lang="en-US" dirty="0"/>
          </a:p>
          <a:p>
            <a:r>
              <a:rPr lang="en-US" dirty="0" smtClean="0"/>
              <a:t>.</a:t>
            </a:r>
          </a:p>
          <a:p>
            <a:r>
              <a:rPr lang="en-US" dirty="0" smtClean="0"/>
              <a:t>Are you concerned with the climate, politics, war, food… </a:t>
            </a:r>
          </a:p>
          <a:p>
            <a:r>
              <a:rPr lang="en-US" dirty="0" smtClean="0"/>
              <a:t>What concerns you about our planet?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6461540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Thursday</a:t>
            </a:r>
            <a:r>
              <a:rPr lang="en-US" dirty="0">
                <a:latin typeface="Adobe Gothic Std B" panose="020B0800000000000000" pitchFamily="34" charset="-128"/>
                <a:ea typeface="Adobe Gothic Std B" panose="020B0800000000000000" pitchFamily="34" charset="-128"/>
                <a:cs typeface="Aharoni" panose="02010803020104030203" pitchFamily="2" charset="-79"/>
              </a:rPr>
              <a:t>, August </a:t>
            </a:r>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31, 2017</a:t>
            </a:r>
          </a:p>
          <a:p>
            <a:endParaRPr lang="en-US" dirty="0">
              <a:latin typeface="Adobe Gothic Std B" panose="020B0800000000000000" pitchFamily="34" charset="-128"/>
              <a:ea typeface="Adobe Gothic Std B" panose="020B0800000000000000" pitchFamily="34" charset="-128"/>
              <a:cs typeface="Aharoni" panose="02010803020104030203" pitchFamily="2" charset="-79"/>
            </a:endParaRPr>
          </a:p>
          <a:p>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Read the New York Times article, Unemployment in Black and White.</a:t>
            </a:r>
          </a:p>
          <a:p>
            <a:r>
              <a:rPr lang="en-US" dirty="0">
                <a:latin typeface="Adobe Gothic Std B" panose="020B0800000000000000" pitchFamily="34" charset="-128"/>
                <a:ea typeface="Adobe Gothic Std B" panose="020B0800000000000000" pitchFamily="34" charset="-128"/>
                <a:cs typeface="Aharoni" panose="02010803020104030203" pitchFamily="2" charset="-79"/>
              </a:rPr>
              <a:t>https://www.nytimes.com/2017/08/28/opinion/unemployment-in-black-and-white.html?ref=todayspaper&amp;mtrref=undefined&amp;gwh=B4604582756D7C584356EFEEFDFB52A5&amp;gwt=pay&amp;assetType=opinion</a:t>
            </a:r>
            <a:endParaRPr lang="en-US" dirty="0" smtClean="0">
              <a:latin typeface="Adobe Gothic Std B" panose="020B0800000000000000" pitchFamily="34" charset="-128"/>
              <a:ea typeface="Adobe Gothic Std B" panose="020B0800000000000000" pitchFamily="34" charset="-128"/>
              <a:cs typeface="Aharoni" panose="02010803020104030203" pitchFamily="2" charset="-79"/>
            </a:endParaRPr>
          </a:p>
          <a:p>
            <a:endParaRPr lang="en-US" dirty="0" smtClean="0">
              <a:latin typeface="Adobe Gothic Std B" panose="020B0800000000000000" pitchFamily="34" charset="-128"/>
              <a:ea typeface="Adobe Gothic Std B" panose="020B0800000000000000" pitchFamily="34" charset="-128"/>
              <a:cs typeface="Aharoni" panose="02010803020104030203" pitchFamily="2" charset="-79"/>
            </a:endParaRPr>
          </a:p>
          <a:p>
            <a:endParaRPr lang="en-US" dirty="0">
              <a:latin typeface="Adobe Gothic Std B" panose="020B0800000000000000" pitchFamily="34" charset="-128"/>
              <a:ea typeface="Adobe Gothic Std B" panose="020B0800000000000000" pitchFamily="34" charset="-128"/>
              <a:cs typeface="Aharoni" panose="02010803020104030203" pitchFamily="2" charset="-79"/>
            </a:endParaRPr>
          </a:p>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15</a:t>
            </a:r>
            <a:r>
              <a:rPr lang="en-US" sz="4000" b="1" dirty="0">
                <a:latin typeface="Vladimir Script" panose="03050402040407070305" pitchFamily="66" charset="0"/>
              </a:rPr>
              <a:t>: </a:t>
            </a:r>
            <a:r>
              <a:rPr lang="en-US" sz="4000" b="1" dirty="0" smtClean="0">
                <a:latin typeface="Vladimir Script" panose="03050402040407070305" pitchFamily="66" charset="0"/>
              </a:rPr>
              <a:t> Offer a personal reflection 0nUnemployment </a:t>
            </a:r>
            <a:r>
              <a:rPr lang="en-US" sz="4000" b="1" dirty="0">
                <a:latin typeface="Vladimir Script" panose="03050402040407070305" pitchFamily="66" charset="0"/>
              </a:rPr>
              <a:t>in Black and White </a:t>
            </a:r>
            <a:endParaRPr lang="en-US" sz="4000" dirty="0" smtClean="0">
              <a:latin typeface="Adobe Gothic Std B" panose="020B0800000000000000" pitchFamily="34" charset="-128"/>
              <a:ea typeface="Adobe Gothic Std B" panose="020B0800000000000000" pitchFamily="34" charset="-128"/>
              <a:cs typeface="Aharoni" panose="02010803020104030203" pitchFamily="2" charset="-79"/>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395988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Friday</a:t>
            </a:r>
            <a:r>
              <a:rPr lang="en-US" dirty="0">
                <a:latin typeface="Adobe Gothic Std B" panose="020B0800000000000000" pitchFamily="34" charset="-128"/>
                <a:ea typeface="Adobe Gothic Std B" panose="020B0800000000000000" pitchFamily="34" charset="-128"/>
                <a:cs typeface="Aharoni" panose="02010803020104030203" pitchFamily="2" charset="-79"/>
              </a:rPr>
              <a:t>, </a:t>
            </a:r>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September 01, 2017</a:t>
            </a:r>
          </a:p>
          <a:p>
            <a:endParaRPr lang="en-US" dirty="0">
              <a:latin typeface="Adobe Gothic Std B" panose="020B0800000000000000" pitchFamily="34" charset="-128"/>
              <a:ea typeface="Adobe Gothic Std B" panose="020B0800000000000000" pitchFamily="34" charset="-128"/>
              <a:cs typeface="Aharoni" panose="02010803020104030203" pitchFamily="2" charset="-79"/>
            </a:endParaRPr>
          </a:p>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16</a:t>
            </a:r>
            <a:r>
              <a:rPr lang="en-US" sz="4000" b="1" dirty="0">
                <a:latin typeface="Vladimir Script" panose="03050402040407070305" pitchFamily="66" charset="0"/>
              </a:rPr>
              <a:t>: Watched Great Debaters second of three, commented or wrote about </a:t>
            </a:r>
            <a:r>
              <a:rPr lang="en-US" sz="4000" b="1" dirty="0" smtClean="0">
                <a:latin typeface="Vladimir Script" panose="03050402040407070305" pitchFamily="66" charset="0"/>
              </a:rPr>
              <a:t>the film and/or issues contained within the film</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2564987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Tuesday</a:t>
            </a:r>
            <a:r>
              <a:rPr lang="en-US" dirty="0">
                <a:latin typeface="Adobe Gothic Std B" panose="020B0800000000000000" pitchFamily="34" charset="-128"/>
                <a:ea typeface="Adobe Gothic Std B" panose="020B0800000000000000" pitchFamily="34" charset="-128"/>
                <a:cs typeface="Aharoni" panose="02010803020104030203" pitchFamily="2" charset="-79"/>
              </a:rPr>
              <a:t>, </a:t>
            </a:r>
            <a:r>
              <a:rPr lang="en-US" dirty="0" smtClean="0">
                <a:latin typeface="Adobe Gothic Std B" panose="020B0800000000000000" pitchFamily="34" charset="-128"/>
                <a:ea typeface="Adobe Gothic Std B" panose="020B0800000000000000" pitchFamily="34" charset="-128"/>
                <a:cs typeface="Aharoni" panose="02010803020104030203" pitchFamily="2" charset="-79"/>
              </a:rPr>
              <a:t>September 5, 2017</a:t>
            </a:r>
          </a:p>
          <a:p>
            <a:endParaRPr lang="en-US" dirty="0">
              <a:latin typeface="Adobe Gothic Std B" panose="020B0800000000000000" pitchFamily="34" charset="-128"/>
              <a:ea typeface="Adobe Gothic Std B" panose="020B0800000000000000" pitchFamily="34" charset="-128"/>
              <a:cs typeface="Aharoni" panose="02010803020104030203" pitchFamily="2" charset="-79"/>
            </a:endParaRPr>
          </a:p>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17</a:t>
            </a:r>
            <a:r>
              <a:rPr lang="en-US" sz="4000" b="1" dirty="0">
                <a:latin typeface="Vladimir Script" panose="03050402040407070305" pitchFamily="66" charset="0"/>
              </a:rPr>
              <a:t>: Wrote a page detailing the events of the past three </a:t>
            </a:r>
            <a:r>
              <a:rPr lang="en-US" sz="4000" b="1" dirty="0" smtClean="0">
                <a:latin typeface="Vladimir Script" panose="03050402040407070305" pitchFamily="66" charset="0"/>
              </a:rPr>
              <a:t>days.</a:t>
            </a:r>
          </a:p>
          <a:p>
            <a:endParaRPr lang="en-US" sz="4000" b="1" dirty="0">
              <a:latin typeface="Vladimir Script" panose="03050402040407070305" pitchFamily="66" charset="0"/>
              <a:ea typeface="Adobe Gothic Std B" panose="020B0800000000000000" pitchFamily="34" charset="-128"/>
              <a:cs typeface="Aharoni" panose="02010803020104030203" pitchFamily="2" charset="-79"/>
            </a:endParaRPr>
          </a:p>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18</a:t>
            </a:r>
            <a:r>
              <a:rPr lang="en-US" sz="4000" b="1" dirty="0">
                <a:latin typeface="Vladimir Script" panose="03050402040407070305" pitchFamily="66" charset="0"/>
              </a:rPr>
              <a:t>: Researched the issue of </a:t>
            </a:r>
            <a:r>
              <a:rPr lang="en-US" sz="4000" b="1" dirty="0" smtClean="0">
                <a:latin typeface="Vladimir Script" panose="03050402040407070305" pitchFamily="66" charset="0"/>
              </a:rPr>
              <a:t>homelessness and wrote down both objective and subjective ideas.</a:t>
            </a:r>
            <a:endParaRPr lang="en-US" sz="4000" dirty="0">
              <a:latin typeface="Adobe Gothic Std B" panose="020B0800000000000000" pitchFamily="34" charset="-128"/>
              <a:ea typeface="Adobe Gothic Std B" panose="020B0800000000000000" pitchFamily="34" charset="-128"/>
              <a:cs typeface="Aharoni" panose="02010803020104030203" pitchFamily="2" charset="-79"/>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797154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Tell them about how we don’t really see each other</a:t>
            </a:r>
          </a:p>
          <a:p>
            <a:r>
              <a:rPr lang="en-US" dirty="0"/>
              <a:t> </a:t>
            </a:r>
          </a:p>
          <a:p>
            <a:r>
              <a:rPr lang="en-US" dirty="0"/>
              <a:t>The world as you see it is a mental construction displayed to me as real</a:t>
            </a:r>
          </a:p>
          <a:p>
            <a:r>
              <a:rPr lang="en-US" dirty="0"/>
              <a:t>It is the screen up in my head I see</a:t>
            </a:r>
          </a:p>
          <a:p>
            <a:r>
              <a:rPr lang="en-US" dirty="0"/>
              <a:t>Your </a:t>
            </a:r>
            <a:r>
              <a:rPr lang="en-US" dirty="0" smtClean="0"/>
              <a:t>freaking everybody </a:t>
            </a:r>
            <a:r>
              <a:rPr lang="en-US" dirty="0"/>
              <a:t>out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751364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Since what you see when looking at something is a mental reconstruction of something, like a face, and it is only being displayed on the screen up inside your head, I have my own screen up inside my head and I see my own mental reconstruction of that same face.</a:t>
            </a:r>
          </a:p>
          <a:p>
            <a:r>
              <a:rPr lang="en-US" dirty="0"/>
              <a:t>How do I know we are looking at the same thing?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9946719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228600" lvl="3" algn="ctr">
              <a:spcBef>
                <a:spcPts val="1000"/>
              </a:spcBef>
            </a:pPr>
            <a:r>
              <a:rPr lang="en-US" sz="4000" dirty="0">
                <a:latin typeface="Copperplate Gothic Bold" panose="020E0705020206020404" pitchFamily="34" charset="0"/>
              </a:rPr>
              <a:t>Café Bulletin Board</a:t>
            </a:r>
          </a:p>
          <a:p>
            <a:pPr marL="0" indent="0">
              <a:buNone/>
            </a:pPr>
            <a:endParaRPr lang="en-US" dirty="0"/>
          </a:p>
          <a:p>
            <a:r>
              <a:rPr lang="en-US" dirty="0" smtClean="0"/>
              <a:t>16</a:t>
            </a:r>
            <a:r>
              <a:rPr lang="en-US" dirty="0"/>
              <a:t>	9/1	Watched the Great Debaters Friday 9/1</a:t>
            </a:r>
          </a:p>
          <a:p>
            <a:r>
              <a:rPr lang="en-US" dirty="0"/>
              <a:t>17 	9/5	the weekend of 9/2 – 9/3</a:t>
            </a:r>
          </a:p>
          <a:p>
            <a:r>
              <a:rPr lang="en-US" dirty="0"/>
              <a:t>18	9/5	Lennon and being homeless</a:t>
            </a:r>
          </a:p>
          <a:p>
            <a:r>
              <a:rPr lang="en-US" dirty="0"/>
              <a:t>19	9/6	Ted Talk homelessness Mayor of Albuquerque</a:t>
            </a:r>
          </a:p>
          <a:p>
            <a:r>
              <a:rPr lang="en-US" dirty="0"/>
              <a:t>20	9/7	Ted Talk JD Vance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97401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2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Wednesday, September 6, 2007</a:t>
            </a:r>
          </a:p>
          <a:p>
            <a:endParaRPr lang="en-US" dirty="0"/>
          </a:p>
          <a:p>
            <a:r>
              <a:rPr lang="en-US" dirty="0" smtClean="0"/>
              <a:t>Ted Talks</a:t>
            </a:r>
          </a:p>
          <a:p>
            <a:r>
              <a:rPr lang="en-US" dirty="0" smtClean="0"/>
              <a:t>A Practical Way to End Homelessness</a:t>
            </a:r>
          </a:p>
          <a:p>
            <a:r>
              <a:rPr lang="en-US" dirty="0">
                <a:hlinkClick r:id="rId2"/>
              </a:rPr>
              <a:t>https://</a:t>
            </a:r>
            <a:r>
              <a:rPr lang="en-US" dirty="0" smtClean="0">
                <a:hlinkClick r:id="rId2"/>
              </a:rPr>
              <a:t>www.ted.com/talks/richard_j_berry_a_practical_way_to_help_the_homeless_find_work_and_safety</a:t>
            </a:r>
            <a:endParaRPr lang="en-US" dirty="0" smtClean="0"/>
          </a:p>
          <a:p>
            <a:endParaRPr lang="en-US" sz="4000" dirty="0"/>
          </a:p>
          <a:p>
            <a:r>
              <a:rPr lang="en-US" sz="4000" b="1" dirty="0">
                <a:latin typeface="Vladimir Script" panose="03050402040407070305" pitchFamily="66" charset="0"/>
              </a:rPr>
              <a:t>Writing prompt # </a:t>
            </a:r>
            <a:r>
              <a:rPr lang="en-US" sz="4000" b="1" dirty="0" smtClean="0">
                <a:latin typeface="Vladimir Script" panose="03050402040407070305" pitchFamily="66" charset="0"/>
              </a:rPr>
              <a:t>19: </a:t>
            </a:r>
            <a:r>
              <a:rPr lang="en-US" sz="4000" b="1" dirty="0">
                <a:latin typeface="Vladimir Script" panose="03050402040407070305" pitchFamily="66" charset="0"/>
              </a:rPr>
              <a:t>Watched </a:t>
            </a:r>
            <a:r>
              <a:rPr lang="en-US" sz="4000" b="1" dirty="0" smtClean="0">
                <a:latin typeface="Vladimir Script" panose="03050402040407070305" pitchFamily="66" charset="0"/>
              </a:rPr>
              <a:t>the Ted Talk about homelessness and wrote about the ideas heard and a response to them.</a:t>
            </a:r>
            <a:endParaRPr lang="en-US" sz="4000" dirty="0"/>
          </a:p>
          <a:p>
            <a:endParaRPr lang="en-US" dirty="0" smtClean="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864658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77500" lnSpcReduction="2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Thursday, September 7, 2016</a:t>
            </a:r>
          </a:p>
          <a:p>
            <a:endParaRPr lang="en-US" dirty="0"/>
          </a:p>
          <a:p>
            <a:r>
              <a:rPr lang="en-US" dirty="0" smtClean="0"/>
              <a:t>America’s Forgotten Working Class</a:t>
            </a:r>
          </a:p>
          <a:p>
            <a:r>
              <a:rPr lang="en-US" dirty="0" smtClean="0"/>
              <a:t>JD Vance</a:t>
            </a:r>
          </a:p>
          <a:p>
            <a:r>
              <a:rPr lang="en-US" dirty="0">
                <a:hlinkClick r:id="rId2"/>
              </a:rPr>
              <a:t>https://</a:t>
            </a:r>
            <a:r>
              <a:rPr lang="en-US" dirty="0" smtClean="0">
                <a:hlinkClick r:id="rId2"/>
              </a:rPr>
              <a:t>www.ted.com/talks/j_d_vance_america_s_forgotten_working_class#t-58688</a:t>
            </a:r>
            <a:endParaRPr lang="en-US" dirty="0" smtClean="0"/>
          </a:p>
          <a:p>
            <a:endParaRPr lang="en-US" dirty="0"/>
          </a:p>
          <a:p>
            <a:r>
              <a:rPr lang="en-US" sz="4700" b="1" dirty="0">
                <a:latin typeface="Vladimir Script" panose="03050402040407070305" pitchFamily="66" charset="0"/>
              </a:rPr>
              <a:t>Writing prompt # </a:t>
            </a:r>
            <a:r>
              <a:rPr lang="en-US" sz="4700" b="1" dirty="0" smtClean="0">
                <a:latin typeface="Vladimir Script" panose="03050402040407070305" pitchFamily="66" charset="0"/>
              </a:rPr>
              <a:t>20: </a:t>
            </a:r>
            <a:r>
              <a:rPr lang="en-US" sz="4700" b="1" dirty="0">
                <a:latin typeface="Vladimir Script" panose="03050402040407070305" pitchFamily="66" charset="0"/>
              </a:rPr>
              <a:t>Watched the </a:t>
            </a:r>
            <a:r>
              <a:rPr lang="en-US" sz="4700" b="1" dirty="0" smtClean="0">
                <a:latin typeface="Vladimir Script" panose="03050402040407070305" pitchFamily="66" charset="0"/>
              </a:rPr>
              <a:t>J.D. Vance Ted Talk about rural and impoverished white life</a:t>
            </a:r>
            <a:endParaRPr lang="en-US" sz="4700" dirty="0"/>
          </a:p>
          <a:p>
            <a:endParaRPr lang="en-US" dirty="0" smtClean="0"/>
          </a:p>
          <a:p>
            <a:endParaRPr lang="en-US" dirty="0"/>
          </a:p>
          <a:p>
            <a:r>
              <a:rPr lang="en-US" dirty="0" smtClean="0"/>
              <a:t>Get Hillbilly Elegy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8388494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r>
              <a:rPr lang="en-US" dirty="0"/>
              <a:t>Lesson </a:t>
            </a:r>
          </a:p>
          <a:p>
            <a:r>
              <a:rPr lang="en-US" dirty="0"/>
              <a:t>What words would you use when describing somebody’s face?</a:t>
            </a:r>
          </a:p>
          <a:p>
            <a:r>
              <a:rPr lang="en-US" dirty="0"/>
              <a:t>Look at a face (show them Humphrey Bogart)</a:t>
            </a:r>
          </a:p>
          <a:p>
            <a:r>
              <a:rPr lang="en-US" dirty="0"/>
              <a:t> </a:t>
            </a:r>
          </a:p>
          <a:p>
            <a:r>
              <a:rPr lang="en-US" dirty="0"/>
              <a:t>Hand out index cards with Bogart’s picture on one side, fill the other side describing him, then sign your name to get into class tomorrow.</a:t>
            </a:r>
          </a:p>
          <a:p>
            <a:r>
              <a:rPr lang="en-US" dirty="0"/>
              <a:t> </a:t>
            </a:r>
          </a:p>
          <a:p>
            <a:r>
              <a:rPr lang="en-US" dirty="0"/>
              <a:t>And once we have learned to manipulate the manners of language, it becomes time to put this to work.</a:t>
            </a:r>
          </a:p>
          <a:p>
            <a:r>
              <a:rPr lang="en-US" dirty="0"/>
              <a:t>First the idea, then the symbol (the alphabet) now the work</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5264969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469900" y="1444244"/>
            <a:ext cx="10883900" cy="4741863"/>
          </a:xfrm>
        </p:spPr>
        <p:txBody>
          <a:bodyPr>
            <a:normAutofit fontScale="70000" lnSpcReduction="2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Monday, September 11, 2017</a:t>
            </a:r>
          </a:p>
          <a:p>
            <a:r>
              <a:rPr lang="en-US" dirty="0" smtClean="0"/>
              <a:t>Ball toss</a:t>
            </a:r>
          </a:p>
          <a:p>
            <a:r>
              <a:rPr lang="en-US" dirty="0" smtClean="0"/>
              <a:t>Grammar 71 – 80</a:t>
            </a:r>
          </a:p>
          <a:p>
            <a:endParaRPr lang="en-US" dirty="0"/>
          </a:p>
          <a:p>
            <a:r>
              <a:rPr lang="en-US" sz="5200" b="1" dirty="0">
                <a:latin typeface="Vladimir Script" panose="03050402040407070305" pitchFamily="66" charset="0"/>
              </a:rPr>
              <a:t>Writing prompt # </a:t>
            </a:r>
            <a:r>
              <a:rPr lang="en-US" sz="5200" b="1" dirty="0" smtClean="0">
                <a:latin typeface="Vladimir Script" panose="03050402040407070305" pitchFamily="66" charset="0"/>
              </a:rPr>
              <a:t>21:  Wrote about my weekend </a:t>
            </a:r>
            <a:r>
              <a:rPr lang="en-US" sz="5200" b="1" dirty="0">
                <a:latin typeface="Vladimir Script" panose="03050402040407070305" pitchFamily="66" charset="0"/>
              </a:rPr>
              <a:t>using </a:t>
            </a:r>
            <a:r>
              <a:rPr lang="en-US" sz="5200" b="1" dirty="0" smtClean="0">
                <a:latin typeface="Vladimir Script" panose="03050402040407070305" pitchFamily="66" charset="0"/>
              </a:rPr>
              <a:t>imagery</a:t>
            </a:r>
          </a:p>
          <a:p>
            <a:endParaRPr lang="en-US" sz="5200" b="1" dirty="0">
              <a:latin typeface="Vladimir Script" panose="03050402040407070305" pitchFamily="66" charset="0"/>
            </a:endParaRPr>
          </a:p>
          <a:p>
            <a:r>
              <a:rPr lang="en-US" sz="5200" b="1" dirty="0" smtClean="0">
                <a:latin typeface="Vladimir Script" panose="03050402040407070305" pitchFamily="66" charset="0"/>
              </a:rPr>
              <a:t>Writing </a:t>
            </a:r>
            <a:r>
              <a:rPr lang="en-US" sz="5200" b="1" dirty="0">
                <a:latin typeface="Vladimir Script" panose="03050402040407070305" pitchFamily="66" charset="0"/>
              </a:rPr>
              <a:t># 22: Revisit your issues that matter from essay #2 and begin explaining your understanding of the matter, such as</a:t>
            </a:r>
          </a:p>
          <a:p>
            <a:r>
              <a:rPr lang="en-US" sz="5200" b="1" dirty="0">
                <a:latin typeface="Vladimir Script" panose="03050402040407070305" pitchFamily="66" charset="0"/>
              </a:rPr>
              <a:t>What is the issue?</a:t>
            </a:r>
          </a:p>
          <a:p>
            <a:r>
              <a:rPr lang="en-US" sz="5200" b="1" dirty="0">
                <a:latin typeface="Vladimir Script" panose="03050402040407070305" pitchFamily="66" charset="0"/>
              </a:rPr>
              <a:t>What are the problems, your concerns, caused by this issue? </a:t>
            </a:r>
            <a:endParaRPr lang="en-US" sz="4000" dirty="0"/>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44964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000" dirty="0" smtClean="0">
                <a:solidFill>
                  <a:schemeClr val="tx2">
                    <a:lumMod val="75000"/>
                  </a:schemeClr>
                </a:solidFill>
                <a:latin typeface="Britannic Bold" panose="020B0903060703020204" pitchFamily="34" charset="0"/>
              </a:rPr>
              <a:t>Bridge of American Dreams Café </a:t>
            </a:r>
            <a:endParaRPr lang="en-US" sz="4000" dirty="0">
              <a:solidFill>
                <a:schemeClr val="tx2">
                  <a:lumMod val="75000"/>
                </a:schemeClr>
              </a:solidFill>
              <a:latin typeface="Britannic Bold" panose="020B0903060703020204" pitchFamily="34" charset="0"/>
            </a:endParaRPr>
          </a:p>
        </p:txBody>
      </p:sp>
      <p:sp>
        <p:nvSpPr>
          <p:cNvPr id="6" name="Content Placeholder 5"/>
          <p:cNvSpPr>
            <a:spLocks noGrp="1"/>
          </p:cNvSpPr>
          <p:nvPr>
            <p:ph idx="1"/>
          </p:nvPr>
        </p:nvSpPr>
        <p:spPr/>
        <p:txBody>
          <a:bodyPr/>
          <a:lstStyle/>
          <a:p>
            <a:pPr lvl="0"/>
            <a:r>
              <a:rPr lang="en-US" dirty="0">
                <a:latin typeface="Aharoni" panose="02010803020104030203" pitchFamily="2" charset="-79"/>
                <a:cs typeface="Aharoni" panose="02010803020104030203" pitchFamily="2" charset="-79"/>
              </a:rPr>
              <a:t>The grading system</a:t>
            </a:r>
            <a:r>
              <a:rPr lang="en-US" dirty="0"/>
              <a:t>. One percentage point for each page turned in. </a:t>
            </a:r>
            <a:r>
              <a:rPr lang="en-US" dirty="0" smtClean="0"/>
              <a:t>There </a:t>
            </a:r>
            <a:r>
              <a:rPr lang="en-US" dirty="0"/>
              <a:t>is a schedule online showing you how many you </a:t>
            </a:r>
            <a:r>
              <a:rPr lang="en-US" dirty="0" smtClean="0"/>
              <a:t>pages you should have completed </a:t>
            </a:r>
            <a:r>
              <a:rPr lang="en-US" dirty="0"/>
              <a:t>by a certain date.</a:t>
            </a:r>
          </a:p>
          <a:p>
            <a:pPr lvl="0"/>
            <a:r>
              <a:rPr lang="en-US" dirty="0">
                <a:latin typeface="Aharoni" panose="02010803020104030203" pitchFamily="2" charset="-79"/>
                <a:cs typeface="Aharoni" panose="02010803020104030203" pitchFamily="2" charset="-79"/>
              </a:rPr>
              <a:t>The Reward system</a:t>
            </a:r>
            <a:r>
              <a:rPr lang="en-US" dirty="0"/>
              <a:t>. We will be practicing grammar and vocabulary every day.</a:t>
            </a:r>
          </a:p>
          <a:p>
            <a:r>
              <a:rPr lang="en-US" dirty="0"/>
              <a:t>These will be done through </a:t>
            </a:r>
            <a:r>
              <a:rPr lang="en-US" dirty="0" smtClean="0"/>
              <a:t>Mastery Manager. </a:t>
            </a:r>
            <a:r>
              <a:rPr lang="en-US" dirty="0"/>
              <a:t>A tally will be kept of your scores and your class will compete against </a:t>
            </a:r>
            <a:r>
              <a:rPr lang="en-US" dirty="0" smtClean="0"/>
              <a:t>all of my </a:t>
            </a:r>
            <a:r>
              <a:rPr lang="en-US" dirty="0"/>
              <a:t>other four classes</a:t>
            </a:r>
            <a:r>
              <a:rPr lang="en-US" dirty="0" smtClean="0"/>
              <a:t>. We will have the world’s first Grammar and Vocabulary competitive league.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40952768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85000" lnSpcReduction="2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Tuesday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September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12, </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a:t>Ball toss</a:t>
            </a:r>
          </a:p>
          <a:p>
            <a:r>
              <a:rPr lang="en-US" dirty="0"/>
              <a:t>Grammar </a:t>
            </a:r>
            <a:r>
              <a:rPr lang="en-US" dirty="0" smtClean="0"/>
              <a:t>81 </a:t>
            </a:r>
            <a:r>
              <a:rPr lang="en-US" dirty="0"/>
              <a:t>– </a:t>
            </a:r>
            <a:r>
              <a:rPr lang="en-US" dirty="0" smtClean="0"/>
              <a:t>90</a:t>
            </a:r>
            <a:endParaRPr lang="en-US" dirty="0"/>
          </a:p>
          <a:p>
            <a:r>
              <a:rPr lang="en-US" dirty="0" smtClean="0"/>
              <a:t>Also research your issue more specifically,  begin to express your questions about the matter and continue making the list of resources.</a:t>
            </a:r>
          </a:p>
          <a:p>
            <a:r>
              <a:rPr lang="en-US" dirty="0" smtClean="0"/>
              <a:t>This paper should include the names and websites of at least three organizations that concern themselves with your issue of choice.</a:t>
            </a:r>
          </a:p>
          <a:p>
            <a:endParaRPr lang="en-US" dirty="0"/>
          </a:p>
          <a:p>
            <a:r>
              <a:rPr lang="en-US" sz="4300" b="1" dirty="0">
                <a:latin typeface="Vladimir Script" panose="03050402040407070305" pitchFamily="66" charset="0"/>
              </a:rPr>
              <a:t>Writing # 23: Continue to revisit your issues that matter from essay #2 and looking up non-profits or other organizations that will help with your concerns.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652571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20000"/>
          </a:bodyPr>
          <a:lstStyle/>
          <a:p>
            <a:pPr algn="ctr"/>
            <a:r>
              <a:rPr lang="en-US" sz="4300" dirty="0" smtClean="0">
                <a:solidFill>
                  <a:schemeClr val="accent2">
                    <a:lumMod val="75000"/>
                  </a:schemeClr>
                </a:solidFill>
                <a:latin typeface="Adobe Gothic Std B" panose="020B0800000000000000" pitchFamily="34" charset="-128"/>
                <a:ea typeface="Adobe Gothic Std B" panose="020B0800000000000000" pitchFamily="34" charset="-128"/>
              </a:rPr>
              <a:t>Wednesday</a:t>
            </a:r>
            <a:r>
              <a:rPr lang="en-US" sz="4300" dirty="0">
                <a:solidFill>
                  <a:schemeClr val="accent2">
                    <a:lumMod val="75000"/>
                  </a:schemeClr>
                </a:solidFill>
                <a:latin typeface="Adobe Gothic Std B" panose="020B0800000000000000" pitchFamily="34" charset="-128"/>
                <a:ea typeface="Adobe Gothic Std B" panose="020B0800000000000000" pitchFamily="34" charset="-128"/>
              </a:rPr>
              <a:t>, September </a:t>
            </a:r>
            <a:r>
              <a:rPr lang="en-US" sz="4300" dirty="0" smtClean="0">
                <a:solidFill>
                  <a:schemeClr val="accent2">
                    <a:lumMod val="75000"/>
                  </a:schemeClr>
                </a:solidFill>
                <a:latin typeface="Adobe Gothic Std B" panose="020B0800000000000000" pitchFamily="34" charset="-128"/>
                <a:ea typeface="Adobe Gothic Std B" panose="020B0800000000000000" pitchFamily="34" charset="-128"/>
              </a:rPr>
              <a:t>13 </a:t>
            </a:r>
            <a:r>
              <a:rPr lang="en-US" sz="43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a:t>Ball toss</a:t>
            </a:r>
          </a:p>
          <a:p>
            <a:r>
              <a:rPr lang="en-US" dirty="0"/>
              <a:t>Grammar </a:t>
            </a:r>
            <a:r>
              <a:rPr lang="en-US" dirty="0" smtClean="0"/>
              <a:t>91 </a:t>
            </a:r>
            <a:r>
              <a:rPr lang="en-US" dirty="0"/>
              <a:t>– </a:t>
            </a:r>
            <a:r>
              <a:rPr lang="en-US" dirty="0" smtClean="0"/>
              <a:t>100</a:t>
            </a:r>
            <a:endParaRPr lang="en-US" dirty="0"/>
          </a:p>
          <a:p>
            <a:r>
              <a:rPr lang="en-US" dirty="0" smtClean="0"/>
              <a:t>Also look more carefully at the three organizations you chose yesterday.  Remember: this writing is about something you claim to care very much about.  You will be taking action on behalf of your issue. Insincerity is laziness and a waste of everybody’s time. </a:t>
            </a:r>
          </a:p>
          <a:p>
            <a:r>
              <a:rPr lang="en-US" dirty="0" smtClean="0"/>
              <a:t>Mean what you say and say what you mean</a:t>
            </a:r>
            <a:endParaRPr lang="en-US" dirty="0"/>
          </a:p>
          <a:p>
            <a:r>
              <a:rPr lang="en-US" sz="4000" b="1" dirty="0">
                <a:latin typeface="Vladimir Script" panose="03050402040407070305" pitchFamily="66" charset="0"/>
              </a:rPr>
              <a:t>Writing # 24: Continue to revisit your issues that matter from essay #2 and looking up non-profits or other organizations that will help with your concerns.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2912822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so I will speak to you through these notes.  I would suggest following along very closely on this PowerPoint from this point forward. This will be your guide to the remainder of the course. </a:t>
            </a:r>
          </a:p>
          <a:p>
            <a:r>
              <a:rPr lang="en-US" dirty="0" smtClean="0"/>
              <a:t>We have been playing in the waters of writing, some of you have really been producing some honest and honorable work. It all shows. </a:t>
            </a:r>
          </a:p>
          <a:p>
            <a:r>
              <a:rPr lang="en-US" dirty="0" smtClean="0"/>
              <a:t>Now, let’s begin to guide our writing.</a:t>
            </a:r>
          </a:p>
          <a:p>
            <a:r>
              <a:rPr lang="en-US" dirty="0" smtClean="0"/>
              <a:t>The Issue and Non-profit. Go through the next 7 slides and complete the writing asked of </a:t>
            </a:r>
            <a:r>
              <a:rPr lang="en-US" smtClean="0"/>
              <a:t>each.  </a:t>
            </a:r>
            <a:r>
              <a:rPr lang="en-US" dirty="0" smtClean="0"/>
              <a:t/>
            </a:r>
            <a:br>
              <a:rPr lang="en-US" dirty="0" smtClean="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5224748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And while you are attempting to concentrate on ideas that cultivate your own voice and in the process contribute to the well-being of another</a:t>
            </a:r>
          </a:p>
          <a:p>
            <a:r>
              <a:rPr lang="en-US" dirty="0"/>
              <a:t>O</a:t>
            </a:r>
            <a:r>
              <a:rPr lang="en-US" dirty="0" smtClean="0"/>
              <a:t>thers will not be doing any work.  Those are the people later in life you will be helping raise money to feed.</a:t>
            </a:r>
          </a:p>
          <a:p>
            <a:pPr marL="0" indent="0">
              <a:buNone/>
            </a:pPr>
            <a:r>
              <a:rPr lang="en-US" dirty="0" smtClean="0"/>
              <a:t>We may as well get started now.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7735034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Remember what you said.</a:t>
            </a:r>
          </a:p>
          <a:p>
            <a:r>
              <a:rPr lang="en-US" dirty="0" smtClean="0"/>
              <a:t> You said, “This is my issue and I say more needs to be done about this.”</a:t>
            </a:r>
          </a:p>
          <a:p>
            <a:r>
              <a:rPr lang="en-US" dirty="0" smtClean="0"/>
              <a:t>So now, you will begin to do that something more.</a:t>
            </a:r>
          </a:p>
          <a:p>
            <a:endParaRPr lang="en-US" dirty="0"/>
          </a:p>
          <a:p>
            <a:r>
              <a:rPr lang="en-US" dirty="0" smtClean="0"/>
              <a:t>If you have any questions, please see the café’s proprietor.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0181945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What are you doing? </a:t>
            </a:r>
            <a:br>
              <a:rPr lang="en-US" dirty="0" smtClean="0"/>
            </a:br>
            <a:r>
              <a:rPr lang="en-US" dirty="0" smtClean="0"/>
              <a:t>I am looking for the café’s proprietor. Where is that proprietor? I don’t even know where to begin looking for a proprietor, maybe in the storage room or workroom.  What does a proprietor look like? It’s gotta be some kind of a machine or gadget. What’s he need it for?</a:t>
            </a:r>
          </a:p>
          <a:p>
            <a:r>
              <a:rPr lang="en-US" dirty="0" smtClean="0"/>
              <a:t>I don’t know. Go find what slide has that information and bring it back here.</a:t>
            </a:r>
          </a:p>
          <a:p>
            <a:r>
              <a:rPr lang="en-US" dirty="0" smtClean="0"/>
              <a:t>Yes boss. (</a:t>
            </a:r>
            <a:r>
              <a:rPr lang="en-US" i="1" dirty="0" smtClean="0"/>
              <a:t>two-steps</a:t>
            </a:r>
            <a:r>
              <a:rPr lang="en-US" dirty="0" smtClean="0"/>
              <a:t>) It was the previous slide, Slide 77, he told us to get a proprietor if we want to do something more.</a:t>
            </a:r>
          </a:p>
          <a:p>
            <a:r>
              <a:rPr lang="en-US" dirty="0" smtClean="0"/>
              <a:t>(NOTE: That visit from Slide 78 back to Slide 77 constitutes Research as required by the Research Project Act of 2017 so I’m done with that.  Can I have my “A” now, please?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0353461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lnSpcReduction="10000"/>
          </a:bodyPr>
          <a:lstStyle/>
          <a:p>
            <a:r>
              <a:rPr lang="en-US" dirty="0" smtClean="0"/>
              <a:t>Can you hear your voice within the cacophony of the crowd?</a:t>
            </a:r>
          </a:p>
          <a:p>
            <a:r>
              <a:rPr lang="en-US" dirty="0" smtClean="0"/>
              <a:t>Most of the time it is the quietest who writes the strongest</a:t>
            </a:r>
          </a:p>
          <a:p>
            <a:pPr marL="0" indent="0">
              <a:buNone/>
            </a:pPr>
            <a:r>
              <a:rPr lang="en-US" dirty="0" smtClean="0"/>
              <a:t>	The loveliest</a:t>
            </a:r>
          </a:p>
          <a:p>
            <a:r>
              <a:rPr lang="en-US" dirty="0" smtClean="0"/>
              <a:t>And there are many who struggle with their writing, yet in their struggle I see their success.</a:t>
            </a:r>
          </a:p>
          <a:p>
            <a:pPr marL="0" indent="0">
              <a:buNone/>
            </a:pPr>
            <a:r>
              <a:rPr lang="en-US" dirty="0" smtClean="0"/>
              <a:t>	Their sincerity</a:t>
            </a:r>
          </a:p>
          <a:p>
            <a:r>
              <a:rPr lang="en-US" dirty="0" smtClean="0"/>
              <a:t>There are those who do not write very well and will not struggle to do so. Those are the day laborers.  They show up every day and expect to be paid whether they work or not. All they want is the day’s pay.</a:t>
            </a:r>
          </a:p>
          <a:p>
            <a:r>
              <a:rPr lang="en-US" dirty="0" smtClean="0"/>
              <a:t>That’s the cacophony</a:t>
            </a:r>
            <a:r>
              <a:rPr lang="en-US" dirty="0"/>
              <a:t>.</a:t>
            </a:r>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3711032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endParaRPr lang="en-US" dirty="0"/>
          </a:p>
          <a:p>
            <a:r>
              <a:rPr lang="en-US" dirty="0"/>
              <a:t>A cacophony is a mishmash of unpleasant sounds, often at loud volume. It's what you'd hear if you gave instruments to a group of four-year-olds and asked them to play one of Beethoven's </a:t>
            </a:r>
            <a:r>
              <a:rPr lang="en-US" dirty="0" smtClean="0"/>
              <a:t>symphonies</a:t>
            </a:r>
          </a:p>
          <a:p>
            <a:endParaRPr lang="en-US" dirty="0"/>
          </a:p>
          <a:p>
            <a:r>
              <a:rPr lang="en-US" dirty="0"/>
              <a:t>A mishmash is a random bunch of odds and ends. Many people have a </a:t>
            </a:r>
            <a:r>
              <a:rPr lang="en-US" i="1" dirty="0" smtClean="0"/>
              <a:t>mishmash </a:t>
            </a:r>
            <a:r>
              <a:rPr lang="en-US" dirty="0" smtClean="0"/>
              <a:t>of </a:t>
            </a:r>
            <a:r>
              <a:rPr lang="en-US" dirty="0"/>
              <a:t>things in their basement or garage. A pile of old keys, one sock, four paper clips, and a water bottle? Total </a:t>
            </a:r>
            <a:r>
              <a:rPr lang="en-US" i="1" dirty="0"/>
              <a:t>mishmash</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805313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a:t>It's what you'd hear if you gave instruments to a group of four-year-olds and asked them to play one of </a:t>
            </a:r>
            <a:r>
              <a:rPr lang="en-US" b="1" i="1" dirty="0">
                <a:solidFill>
                  <a:schemeClr val="accent2">
                    <a:lumMod val="75000"/>
                  </a:schemeClr>
                </a:solidFill>
              </a:rPr>
              <a:t>Beethoven</a:t>
            </a:r>
            <a:r>
              <a:rPr lang="en-US" dirty="0"/>
              <a:t>'s </a:t>
            </a:r>
            <a:r>
              <a:rPr lang="en-US" dirty="0" smtClean="0"/>
              <a:t>symphonies….</a:t>
            </a:r>
          </a:p>
          <a:p>
            <a:pPr marL="0" indent="0">
              <a:buNone/>
            </a:pPr>
            <a:r>
              <a:rPr lang="en-US" dirty="0"/>
              <a:t>https://www.youtube.com/watch?v=zM3y09RjKLs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1920840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a:xfrm>
            <a:off x="838200" y="1834769"/>
            <a:ext cx="10515600" cy="4351338"/>
          </a:xfrm>
        </p:spPr>
        <p:txBody>
          <a:bodyPr>
            <a:normAutofit lnSpcReduction="10000"/>
          </a:bodyPr>
          <a:lstStyle/>
          <a:p>
            <a:r>
              <a:rPr lang="en-US" dirty="0" smtClean="0"/>
              <a:t>How will your voice be heard above the cacophony who makes all the noise while you struggle in quiet solitude?</a:t>
            </a:r>
          </a:p>
          <a:p>
            <a:r>
              <a:rPr lang="en-US" dirty="0" smtClean="0"/>
              <a:t>The fact that you choose to do so, not to whip off a page every day, that has its own merit, and not recycling previously used ideas to easily fill the page, but instead using those ideas while pondering new questions, the fact that you honor your own time here—</a:t>
            </a:r>
          </a:p>
          <a:p>
            <a:r>
              <a:rPr lang="en-US" dirty="0" smtClean="0"/>
              <a:t>I thank you.</a:t>
            </a:r>
          </a:p>
          <a:p>
            <a:r>
              <a:rPr lang="en-US" dirty="0" smtClean="0"/>
              <a:t>And I know where to find you amidst the cacophony.</a:t>
            </a:r>
          </a:p>
          <a:p>
            <a:r>
              <a:rPr lang="en-US" dirty="0" smtClean="0"/>
              <a:t>There is no hiding in a hand-written piece of writing, particularly one of a rhetorical nature.</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962915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lumMod val="75000"/>
                  </a:schemeClr>
                </a:solidFill>
                <a:latin typeface="Britannic Bold" panose="020B0903060703020204" pitchFamily="34" charset="0"/>
              </a:rPr>
              <a:t>Bridge of American Dreams Café </a:t>
            </a:r>
            <a:endParaRPr lang="en-US" dirty="0">
              <a:solidFill>
                <a:schemeClr val="tx2">
                  <a:lumMod val="75000"/>
                </a:schemeClr>
              </a:solidFill>
            </a:endParaRPr>
          </a:p>
        </p:txBody>
      </p:sp>
      <p:sp>
        <p:nvSpPr>
          <p:cNvPr id="3" name="Content Placeholder 2"/>
          <p:cNvSpPr>
            <a:spLocks noGrp="1"/>
          </p:cNvSpPr>
          <p:nvPr>
            <p:ph idx="1"/>
          </p:nvPr>
        </p:nvSpPr>
        <p:spPr/>
        <p:txBody>
          <a:bodyPr/>
          <a:lstStyle/>
          <a:p>
            <a:r>
              <a:rPr lang="en-US" dirty="0"/>
              <a:t>Does anyone here like baseball statistics? Batting averages, ERA? </a:t>
            </a:r>
            <a:r>
              <a:rPr lang="en-US" dirty="0" smtClean="0"/>
              <a:t> Or prefer numbers to words? We are looking for a class statistician by tracking </a:t>
            </a:r>
            <a:r>
              <a:rPr lang="en-US" dirty="0"/>
              <a:t>the numbers in the world’s first </a:t>
            </a:r>
            <a:endParaRPr lang="en-US" dirty="0" smtClean="0"/>
          </a:p>
          <a:p>
            <a:pPr marL="0" indent="0">
              <a:buNone/>
            </a:pPr>
            <a:r>
              <a:rPr lang="en-US" dirty="0"/>
              <a:t>	</a:t>
            </a:r>
            <a:r>
              <a:rPr lang="en-US" dirty="0" smtClean="0"/>
              <a:t>	</a:t>
            </a:r>
            <a:r>
              <a:rPr lang="en-US" dirty="0" smtClean="0">
                <a:solidFill>
                  <a:schemeClr val="tx2">
                    <a:lumMod val="50000"/>
                  </a:schemeClr>
                </a:solidFill>
                <a:latin typeface="Cooper Black" panose="0208090404030B020404" pitchFamily="18" charset="0"/>
              </a:rPr>
              <a:t>Grammar </a:t>
            </a:r>
            <a:r>
              <a:rPr lang="en-US" dirty="0">
                <a:solidFill>
                  <a:schemeClr val="tx2">
                    <a:lumMod val="50000"/>
                  </a:schemeClr>
                </a:solidFill>
                <a:latin typeface="Cooper Black" panose="0208090404030B020404" pitchFamily="18" charset="0"/>
              </a:rPr>
              <a:t>and Vocabulary World </a:t>
            </a:r>
            <a:r>
              <a:rPr lang="en-US" dirty="0" smtClean="0">
                <a:solidFill>
                  <a:schemeClr val="tx2">
                    <a:lumMod val="50000"/>
                  </a:schemeClr>
                </a:solidFill>
                <a:latin typeface="Cooper Black" panose="0208090404030B020404" pitchFamily="18" charset="0"/>
              </a:rPr>
              <a:t>Series</a:t>
            </a:r>
          </a:p>
          <a:p>
            <a:r>
              <a:rPr lang="en-US" dirty="0" smtClean="0"/>
              <a:t>Class </a:t>
            </a:r>
            <a:r>
              <a:rPr lang="en-US" dirty="0"/>
              <a:t>prizes and individual prizes will be awarded</a:t>
            </a:r>
          </a:p>
          <a:p>
            <a:pPr lvl="0"/>
            <a:r>
              <a:rPr lang="en-US" dirty="0"/>
              <a:t>Form a committee to </a:t>
            </a:r>
            <a:r>
              <a:rPr lang="en-US" dirty="0" smtClean="0"/>
              <a:t>provide </a:t>
            </a:r>
            <a:r>
              <a:rPr lang="en-US" dirty="0"/>
              <a:t>reward </a:t>
            </a:r>
            <a:r>
              <a:rPr lang="en-US" dirty="0" smtClean="0"/>
              <a:t>prizes</a:t>
            </a:r>
          </a:p>
          <a:p>
            <a:pPr lvl="0"/>
            <a:r>
              <a:rPr lang="en-US" dirty="0" smtClean="0"/>
              <a:t>Let’s talk about how this will work.</a:t>
            </a:r>
          </a:p>
          <a:p>
            <a:pPr lvl="0"/>
            <a:r>
              <a:rPr lang="en-US" dirty="0" smtClean="0"/>
              <a:t>Never been done before in the history of mankind</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 y="64009"/>
            <a:ext cx="552704" cy="932687"/>
          </a:xfrm>
          <a:prstGeom prst="rect">
            <a:avLst/>
          </a:prstGeom>
          <a:scene3d>
            <a:camera prst="isometricOffAxis2Right"/>
            <a:lightRig rig="threePt" dir="t"/>
          </a:scene3d>
        </p:spPr>
      </p:pic>
    </p:spTree>
    <p:extLst>
      <p:ext uri="{BB962C8B-B14F-4D97-AF65-F5344CB8AC3E}">
        <p14:creationId xmlns:p14="http://schemas.microsoft.com/office/powerpoint/2010/main" val="925273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lgn="ctr">
              <a:buNone/>
            </a:pPr>
            <a:r>
              <a:rPr lang="en-US" sz="7200" dirty="0" smtClean="0"/>
              <a:t>Rhetoric</a:t>
            </a:r>
          </a:p>
          <a:p>
            <a:r>
              <a:rPr lang="en-US" dirty="0" smtClean="0"/>
              <a:t>the </a:t>
            </a:r>
            <a:r>
              <a:rPr lang="en-US" dirty="0"/>
              <a:t>art or skill of speaking or writing formally and effectively especially as a way to persuade or influence people</a:t>
            </a:r>
            <a:endParaRPr lang="en-US" dirty="0" smtClean="0">
              <a:hlinkClick r:id="rId2"/>
            </a:endParaRPr>
          </a:p>
          <a:p>
            <a:endParaRPr lang="en-US" dirty="0">
              <a:hlinkClick r:id="rId2"/>
            </a:endParaRPr>
          </a:p>
          <a:p>
            <a:endParaRPr lang="en-US" dirty="0" smtClean="0">
              <a:hlinkClick r:id="rId2"/>
            </a:endParaRPr>
          </a:p>
          <a:p>
            <a:r>
              <a:rPr lang="en-US" dirty="0" smtClean="0">
                <a:hlinkClick r:id="rId2"/>
              </a:rPr>
              <a:t>http</a:t>
            </a:r>
            <a:r>
              <a:rPr lang="en-US" dirty="0">
                <a:hlinkClick r:id="rId2"/>
              </a:rPr>
              <a:t>://</a:t>
            </a:r>
            <a:r>
              <a:rPr lang="en-US" dirty="0" smtClean="0">
                <a:hlinkClick r:id="rId2"/>
              </a:rPr>
              <a:t>www.learnersdictionary.com/definition/rhetorical</a:t>
            </a:r>
            <a:endParaRPr lang="en-US" dirty="0" smtClean="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2626193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pPr marL="0" indent="0">
              <a:buNone/>
            </a:pPr>
            <a:r>
              <a:rPr lang="en-US" dirty="0" smtClean="0"/>
              <a:t>Do you notice the sounds around you in class?  Those are the sounds of people with little minds. They are only playing in the small world they live in with very little interest in expanding their knowledge and skills.  Their world will stay small.  Try to ignore them.</a:t>
            </a:r>
          </a:p>
          <a:p>
            <a:pPr marL="0" indent="0">
              <a:buNone/>
            </a:pPr>
            <a:r>
              <a:rPr lang="en-US" dirty="0" smtClean="0"/>
              <a:t>The ignorant are always louder than the educated because the ignorant only know how to talk and little else.</a:t>
            </a:r>
          </a:p>
          <a:p>
            <a:pPr marL="0" indent="0">
              <a:buNone/>
            </a:pPr>
            <a:r>
              <a:rPr lang="en-US" dirty="0" smtClean="0"/>
              <a:t>You will begin to focus your writing, and those interested in only a grade will likely not write very much.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7180690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 must interject here to quell any concerns, stay calm, cool, and collected, all’s </a:t>
            </a:r>
            <a:r>
              <a:rPr lang="en-US" dirty="0" err="1" smtClean="0"/>
              <a:t>coooo</a:t>
            </a:r>
            <a:r>
              <a:rPr lang="en-US" sz="2000" dirty="0" err="1" smtClean="0"/>
              <a:t>iiiii</a:t>
            </a:r>
            <a:r>
              <a:rPr lang="en-US" sz="1400" dirty="0" err="1" smtClean="0"/>
              <a:t>nnnn</a:t>
            </a:r>
            <a:r>
              <a:rPr lang="en-US" sz="1400" dirty="0" smtClean="0"/>
              <a:t>….(what happens when alliteration becomes overplayed)</a:t>
            </a:r>
            <a:endParaRPr lang="en-US" sz="1400" dirty="0"/>
          </a:p>
          <a:p>
            <a:endParaRPr lang="en-US" sz="1400" dirty="0" smtClean="0"/>
          </a:p>
          <a:p>
            <a:r>
              <a:rPr lang="en-US" dirty="0" smtClean="0"/>
              <a:t>Who are you?</a:t>
            </a:r>
            <a:br>
              <a:rPr lang="en-US" dirty="0" smtClean="0"/>
            </a:br>
            <a:r>
              <a:rPr lang="en-US" dirty="0" smtClean="0"/>
              <a:t>I’m from the future. I’m slide (I don’t know my address, the Other Guy keeps changing us around, just like he’s doing now. </a:t>
            </a:r>
          </a:p>
          <a:p>
            <a:r>
              <a:rPr lang="en-US" dirty="0" smtClean="0"/>
              <a:t>We in the future were looking back at the past and saw that you don’t know that the teacher was collecting information and learning their individual jumps and jives until it was no longer cacophony, but possibility. Those </a:t>
            </a:r>
            <a:r>
              <a:rPr lang="en-US" dirty="0" err="1" smtClean="0"/>
              <a:t>noisters</a:t>
            </a:r>
            <a:r>
              <a:rPr lang="en-US" dirty="0" smtClean="0"/>
              <a:t> have their own cool sounds, just no direction and so they are playing all over the place.  The </a:t>
            </a:r>
            <a:r>
              <a:rPr lang="en-US" dirty="0" err="1" smtClean="0"/>
              <a:t>noisters</a:t>
            </a:r>
            <a:r>
              <a:rPr lang="en-US" dirty="0" smtClean="0"/>
              <a:t> need new numbers now, </a:t>
            </a:r>
            <a:r>
              <a:rPr lang="en-US" dirty="0" err="1" smtClean="0"/>
              <a:t>y’know</a:t>
            </a:r>
            <a:r>
              <a:rPr lang="en-US" dirty="0" smtClean="0"/>
              <a:t>?</a:t>
            </a:r>
            <a:endParaRPr lang="en-US" dirty="0"/>
          </a:p>
          <a:p>
            <a:endParaRPr lang="en-US" sz="1400" dirty="0" smtClean="0"/>
          </a:p>
          <a:p>
            <a:endParaRPr lang="en-US" sz="1400" dirty="0"/>
          </a:p>
          <a:p>
            <a:endParaRPr lang="en-US" sz="14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6427813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No they don’t, I just needed to keep that alliteration rolling.</a:t>
            </a:r>
          </a:p>
          <a:p>
            <a:r>
              <a:rPr lang="en-US" dirty="0" smtClean="0"/>
              <a:t>The </a:t>
            </a:r>
            <a:r>
              <a:rPr lang="en-US" dirty="0" err="1" smtClean="0"/>
              <a:t>noisters</a:t>
            </a:r>
            <a:r>
              <a:rPr lang="en-US" dirty="0" smtClean="0"/>
              <a:t> will be getting a project.</a:t>
            </a:r>
          </a:p>
          <a:p>
            <a:endParaRPr lang="en-US" dirty="0"/>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984410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10000"/>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Thursday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September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14, </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2017</a:t>
            </a:r>
          </a:p>
          <a:p>
            <a:r>
              <a:rPr lang="en-US" dirty="0"/>
              <a:t>Ball toss</a:t>
            </a:r>
          </a:p>
          <a:p>
            <a:r>
              <a:rPr lang="en-US" dirty="0"/>
              <a:t>Grammar </a:t>
            </a:r>
            <a:r>
              <a:rPr lang="en-US" dirty="0" smtClean="0"/>
              <a:t>101 </a:t>
            </a:r>
            <a:r>
              <a:rPr lang="en-US" dirty="0"/>
              <a:t>– </a:t>
            </a:r>
            <a:r>
              <a:rPr lang="en-US" dirty="0" smtClean="0"/>
              <a:t>110</a:t>
            </a:r>
            <a:endParaRPr lang="en-US" dirty="0"/>
          </a:p>
          <a:p>
            <a:r>
              <a:rPr lang="en-US" dirty="0" smtClean="0"/>
              <a:t>You have now looked at many website and looked closely at three organizations which help those with your issue. Now choose one of these to work with.  Explain why you chose this particular non-profit and how you plan on helping.</a:t>
            </a:r>
          </a:p>
          <a:p>
            <a:r>
              <a:rPr lang="en-US" sz="4000" b="1" dirty="0">
                <a:latin typeface="Vladimir Script" panose="03050402040407070305" pitchFamily="66" charset="0"/>
              </a:rPr>
              <a:t>Writing # 25: Continue to revisit your issues that matter from essay #2 and looking up non-profits or other organizations that will help with your concerns.</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42024648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Let’s talk.</a:t>
            </a:r>
            <a:endParaRPr lang="en-US" dirty="0"/>
          </a:p>
          <a:p>
            <a:r>
              <a:rPr lang="en-US" dirty="0" smtClean="0"/>
              <a:t>Do not go any further with this project until we have a conference about your project</a:t>
            </a:r>
            <a:r>
              <a:rPr lang="en-US" dirty="0"/>
              <a:t> </a:t>
            </a:r>
            <a:r>
              <a:rPr lang="en-US" dirty="0" smtClean="0"/>
              <a:t>as well as the portfolio you are making. </a:t>
            </a:r>
          </a:p>
          <a:p>
            <a:r>
              <a:rPr lang="en-US" dirty="0" smtClean="0"/>
              <a:t>After we have this conference, your reflections on the conference will become one of the papers.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6093604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a:bodyPr>
          <a:lstStyle/>
          <a:p>
            <a:pPr algn="ct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Friday</a:t>
            </a:r>
            <a:r>
              <a:rPr lang="en-US" sz="4000" dirty="0">
                <a:solidFill>
                  <a:schemeClr val="accent2">
                    <a:lumMod val="75000"/>
                  </a:schemeClr>
                </a:solidFill>
                <a:latin typeface="Adobe Gothic Std B" panose="020B0800000000000000" pitchFamily="34" charset="-128"/>
                <a:ea typeface="Adobe Gothic Std B" panose="020B0800000000000000" pitchFamily="34" charset="-128"/>
              </a:rPr>
              <a:t>, September </a:t>
            </a:r>
            <a:r>
              <a:rPr lang="en-US" sz="4000" dirty="0" smtClean="0">
                <a:solidFill>
                  <a:schemeClr val="accent2">
                    <a:lumMod val="75000"/>
                  </a:schemeClr>
                </a:solidFill>
                <a:latin typeface="Adobe Gothic Std B" panose="020B0800000000000000" pitchFamily="34" charset="-128"/>
                <a:ea typeface="Adobe Gothic Std B" panose="020B0800000000000000" pitchFamily="34" charset="-128"/>
              </a:rPr>
              <a:t>15, 2017</a:t>
            </a:r>
          </a:p>
          <a:p>
            <a:endParaRPr lang="en-US" dirty="0"/>
          </a:p>
          <a:p>
            <a:r>
              <a:rPr lang="en-US" dirty="0" smtClean="0"/>
              <a:t>Ball Toss</a:t>
            </a:r>
          </a:p>
          <a:p>
            <a:endParaRPr lang="en-US" dirty="0"/>
          </a:p>
          <a:p>
            <a:r>
              <a:rPr lang="en-US" sz="4000" b="1" dirty="0" smtClean="0">
                <a:latin typeface="Vladimir Script" panose="03050402040407070305" pitchFamily="66" charset="0"/>
              </a:rPr>
              <a:t>Writing </a:t>
            </a:r>
            <a:r>
              <a:rPr lang="en-US" sz="4000" b="1" dirty="0">
                <a:latin typeface="Vladimir Script" panose="03050402040407070305" pitchFamily="66" charset="0"/>
              </a:rPr>
              <a:t># </a:t>
            </a:r>
            <a:r>
              <a:rPr lang="en-US" sz="4000" b="1" dirty="0" smtClean="0">
                <a:latin typeface="Vladimir Script" panose="03050402040407070305" pitchFamily="66" charset="0"/>
              </a:rPr>
              <a:t>26: Continued to watch The Great Debaters and respond in both a subjective and objective manner.</a:t>
            </a:r>
          </a:p>
          <a:p>
            <a:endParaRPr lang="en-US" sz="4000" b="1" dirty="0">
              <a:latin typeface="Vladimir Script" panose="03050402040407070305" pitchFamily="66" charset="0"/>
            </a:endParaRPr>
          </a:p>
          <a:p>
            <a:endParaRPr lang="en-US" sz="4000" b="1" dirty="0">
              <a:latin typeface="Vladimir Script" panose="03050402040407070305"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8340809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a:t>
            </a:r>
            <a:r>
              <a:rPr lang="en-US" dirty="0" smtClean="0">
                <a:solidFill>
                  <a:srgbClr val="44546A">
                    <a:lumMod val="75000"/>
                  </a:srgbClr>
                </a:solidFill>
                <a:latin typeface="Britannic Bold" panose="020B0903060703020204" pitchFamily="34" charset="0"/>
              </a:rPr>
              <a:t>Café </a:t>
            </a:r>
            <a:endParaRPr lang="en-US" dirty="0"/>
          </a:p>
        </p:txBody>
      </p:sp>
      <p:sp>
        <p:nvSpPr>
          <p:cNvPr id="3" name="Content Placeholder 2"/>
          <p:cNvSpPr>
            <a:spLocks noGrp="1"/>
          </p:cNvSpPr>
          <p:nvPr>
            <p:ph idx="1"/>
          </p:nvPr>
        </p:nvSpPr>
        <p:spPr/>
        <p:txBody>
          <a:bodyPr>
            <a:normAutofit fontScale="85000" lnSpcReduction="20000"/>
          </a:bodyPr>
          <a:lstStyle/>
          <a:p>
            <a:pPr marL="228600" lvl="3" algn="ctr">
              <a:spcBef>
                <a:spcPts val="1000"/>
              </a:spcBef>
            </a:pPr>
            <a:r>
              <a:rPr lang="en-US" sz="4000" dirty="0">
                <a:latin typeface="Copperplate Gothic Bold" panose="020E0705020206020404" pitchFamily="34" charset="0"/>
              </a:rPr>
              <a:t>Café Bulletin Board</a:t>
            </a:r>
          </a:p>
          <a:p>
            <a:pPr algn="ctr"/>
            <a:endParaRPr lang="en-US" dirty="0" smtClean="0"/>
          </a:p>
          <a:p>
            <a:pPr algn="ctr"/>
            <a:r>
              <a:rPr lang="en-US" dirty="0" smtClean="0"/>
              <a:t>The Week in Review</a:t>
            </a:r>
          </a:p>
          <a:p>
            <a:r>
              <a:rPr lang="en-US" dirty="0" smtClean="0"/>
              <a:t>21	9/11	Mon	the weekend of 9/9-9/10</a:t>
            </a:r>
          </a:p>
          <a:p>
            <a:r>
              <a:rPr lang="en-US" dirty="0" smtClean="0"/>
              <a:t>22	9/11	Mon	What issue will I research?</a:t>
            </a:r>
          </a:p>
          <a:p>
            <a:r>
              <a:rPr lang="en-US" dirty="0" smtClean="0"/>
              <a:t>23	9/12	Tues	Continue to explore your issue</a:t>
            </a:r>
          </a:p>
          <a:p>
            <a:r>
              <a:rPr lang="en-US" dirty="0" smtClean="0"/>
              <a:t>24	9/13	Wed	What three organizations</a:t>
            </a:r>
            <a:r>
              <a:rPr lang="en-US" dirty="0"/>
              <a:t>, non-profits can help with this issue?</a:t>
            </a:r>
          </a:p>
          <a:p>
            <a:r>
              <a:rPr lang="en-US" dirty="0" smtClean="0"/>
              <a:t>25	9/14	Thurs</a:t>
            </a:r>
            <a:r>
              <a:rPr lang="en-US" dirty="0"/>
              <a:t>	</a:t>
            </a:r>
            <a:r>
              <a:rPr lang="en-US" dirty="0" smtClean="0"/>
              <a:t>Choose one of the three and explain the 5 W’s &amp; H</a:t>
            </a:r>
          </a:p>
          <a:p>
            <a:pPr marL="1828800" lvl="4" indent="0">
              <a:buNone/>
            </a:pPr>
            <a:r>
              <a:rPr lang="en-US" dirty="0" smtClean="0"/>
              <a:t>(who, what, where, when, why, how)</a:t>
            </a:r>
          </a:p>
          <a:p>
            <a:pPr lvl="4"/>
            <a:endParaRPr lang="en-US" dirty="0"/>
          </a:p>
          <a:p>
            <a:r>
              <a:rPr lang="en-US" dirty="0" smtClean="0"/>
              <a:t>26	9/15	Fri	Great Debaters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8201010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normAutofit fontScale="92500" lnSpcReduction="20000"/>
          </a:bodyPr>
          <a:lstStyle/>
          <a:p>
            <a:pPr marL="228600" lvl="3" algn="ctr">
              <a:spcBef>
                <a:spcPts val="1000"/>
              </a:spcBef>
            </a:pPr>
            <a:r>
              <a:rPr lang="en-US" sz="4000" dirty="0">
                <a:latin typeface="Copperplate Gothic Bold" panose="020E0705020206020404" pitchFamily="34" charset="0"/>
              </a:rPr>
              <a:t>Café Bulletin Board</a:t>
            </a:r>
          </a:p>
          <a:p>
            <a:endParaRPr lang="en-US" dirty="0" smtClean="0"/>
          </a:p>
          <a:p>
            <a:endParaRPr lang="en-US" dirty="0"/>
          </a:p>
          <a:p>
            <a:r>
              <a:rPr lang="en-US" dirty="0" smtClean="0"/>
              <a:t>The week ahead</a:t>
            </a:r>
          </a:p>
          <a:p>
            <a:r>
              <a:rPr lang="en-US" dirty="0" smtClean="0"/>
              <a:t>27 	9/18	Mon	The weekend</a:t>
            </a:r>
          </a:p>
          <a:p>
            <a:r>
              <a:rPr lang="en-US" dirty="0" smtClean="0"/>
              <a:t>28</a:t>
            </a:r>
            <a:r>
              <a:rPr lang="en-US" dirty="0"/>
              <a:t>	</a:t>
            </a:r>
            <a:r>
              <a:rPr lang="en-US" dirty="0" smtClean="0"/>
              <a:t>9/18</a:t>
            </a:r>
            <a:r>
              <a:rPr lang="en-US" dirty="0"/>
              <a:t>	</a:t>
            </a:r>
            <a:r>
              <a:rPr lang="en-US" dirty="0" smtClean="0"/>
              <a:t>Mon How Long Will I Cry? (1 of 8)</a:t>
            </a:r>
            <a:endParaRPr lang="en-US" dirty="0"/>
          </a:p>
          <a:p>
            <a:r>
              <a:rPr lang="en-US" dirty="0"/>
              <a:t>29	</a:t>
            </a:r>
            <a:r>
              <a:rPr lang="en-US" dirty="0" smtClean="0"/>
              <a:t>9/19</a:t>
            </a:r>
            <a:r>
              <a:rPr lang="en-US" dirty="0"/>
              <a:t>	</a:t>
            </a:r>
            <a:r>
              <a:rPr lang="en-US" dirty="0" smtClean="0"/>
              <a:t>Tues How </a:t>
            </a:r>
            <a:r>
              <a:rPr lang="en-US" dirty="0"/>
              <a:t>Long Will I Cry</a:t>
            </a:r>
            <a:r>
              <a:rPr lang="en-US" dirty="0" smtClean="0"/>
              <a:t>? (2 of 8)</a:t>
            </a:r>
            <a:endParaRPr lang="en-US" dirty="0"/>
          </a:p>
          <a:p>
            <a:r>
              <a:rPr lang="en-US" dirty="0"/>
              <a:t>30	</a:t>
            </a:r>
            <a:r>
              <a:rPr lang="en-US" dirty="0" smtClean="0"/>
              <a:t>9/20</a:t>
            </a:r>
            <a:r>
              <a:rPr lang="en-US" dirty="0"/>
              <a:t>	</a:t>
            </a:r>
            <a:r>
              <a:rPr lang="en-US" dirty="0" smtClean="0"/>
              <a:t>Wed How </a:t>
            </a:r>
            <a:r>
              <a:rPr lang="en-US" dirty="0"/>
              <a:t>Long Will I Cry</a:t>
            </a:r>
            <a:r>
              <a:rPr lang="en-US" dirty="0" smtClean="0"/>
              <a:t>? (3 of 8)</a:t>
            </a:r>
          </a:p>
          <a:p>
            <a:r>
              <a:rPr lang="en-US" dirty="0" smtClean="0"/>
              <a:t>31	9/21	Thurs How </a:t>
            </a:r>
            <a:r>
              <a:rPr lang="en-US" dirty="0"/>
              <a:t>Long Will I Cry</a:t>
            </a:r>
            <a:r>
              <a:rPr lang="en-US" dirty="0" smtClean="0"/>
              <a:t>? (4 of 8)</a:t>
            </a:r>
          </a:p>
          <a:p>
            <a:r>
              <a:rPr lang="en-US" dirty="0" smtClean="0"/>
              <a:t>32	9/22	Fri</a:t>
            </a:r>
            <a:r>
              <a:rPr lang="en-US" dirty="0"/>
              <a:t>	</a:t>
            </a:r>
            <a:r>
              <a:rPr lang="en-US" dirty="0" smtClean="0"/>
              <a:t>(half-day/Homecoming)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28634602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4546A">
                    <a:lumMod val="75000"/>
                  </a:srgbClr>
                </a:solidFill>
                <a:latin typeface="Britannic Bold" panose="020B0903060703020204" pitchFamily="34" charset="0"/>
              </a:rPr>
              <a:t>Bridge of American Dreams Café </a:t>
            </a:r>
            <a:endParaRPr lang="en-US" dirty="0"/>
          </a:p>
        </p:txBody>
      </p:sp>
      <p:sp>
        <p:nvSpPr>
          <p:cNvPr id="3" name="Content Placeholder 2"/>
          <p:cNvSpPr>
            <a:spLocks noGrp="1"/>
          </p:cNvSpPr>
          <p:nvPr>
            <p:ph idx="1"/>
          </p:nvPr>
        </p:nvSpPr>
        <p:spPr/>
        <p:txBody>
          <a:bodyPr/>
          <a:lstStyle/>
          <a:p>
            <a:r>
              <a:rPr lang="en-US" dirty="0" smtClean="0"/>
              <a:t>What does this mean, “How Long Will I Cry?”</a:t>
            </a:r>
          </a:p>
          <a:p>
            <a:endParaRPr lang="en-US" dirty="0"/>
          </a:p>
          <a:p>
            <a:r>
              <a:rPr lang="en-US" dirty="0" smtClean="0"/>
              <a:t>Check it out at</a:t>
            </a:r>
          </a:p>
          <a:p>
            <a:r>
              <a:rPr lang="en-US" dirty="0"/>
              <a:t>http://bigshouldersbooks.com/how-long-will-i-cry/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5" y="216409"/>
            <a:ext cx="552704" cy="932687"/>
          </a:xfrm>
          <a:prstGeom prst="rect">
            <a:avLst/>
          </a:prstGeom>
          <a:scene3d>
            <a:camera prst="isometricOffAxis2Right"/>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58" y="64009"/>
            <a:ext cx="492358" cy="1106424"/>
          </a:xfrm>
          <a:prstGeom prst="rect">
            <a:avLst/>
          </a:prstGeom>
          <a:effectLst>
            <a:softEdge rad="12700"/>
          </a:effectLst>
          <a:scene3d>
            <a:camera prst="isometricLeftDown"/>
            <a:lightRig rig="threePt" dir="t"/>
          </a:scene3d>
        </p:spPr>
      </p:pic>
    </p:spTree>
    <p:extLst>
      <p:ext uri="{BB962C8B-B14F-4D97-AF65-F5344CB8AC3E}">
        <p14:creationId xmlns:p14="http://schemas.microsoft.com/office/powerpoint/2010/main" val="3061434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6623</TotalTime>
  <Words>15997</Words>
  <Application>Microsoft Office PowerPoint</Application>
  <PresentationFormat>Widescreen</PresentationFormat>
  <Paragraphs>1696</Paragraphs>
  <Slides>308</Slides>
  <Notes>1</Notes>
  <HiddenSlides>0</HiddenSlides>
  <MMClips>2</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308</vt:i4>
      </vt:variant>
    </vt:vector>
  </HeadingPairs>
  <TitlesOfParts>
    <vt:vector size="333" baseType="lpstr">
      <vt:lpstr>Adobe Fan Heiti Std B</vt:lpstr>
      <vt:lpstr>Adobe Gothic Std B</vt:lpstr>
      <vt:lpstr>Adobe Caslon Pro Bold</vt:lpstr>
      <vt:lpstr>Adobe Garamond Pro Bold</vt:lpstr>
      <vt:lpstr>Aharoni</vt:lpstr>
      <vt:lpstr>Aparajita</vt:lpstr>
      <vt:lpstr>Arial</vt:lpstr>
      <vt:lpstr>Bauhaus 93</vt:lpstr>
      <vt:lpstr>Berlin Sans FB Demi</vt:lpstr>
      <vt:lpstr>Britannic Bold</vt:lpstr>
      <vt:lpstr>Broadway</vt:lpstr>
      <vt:lpstr>Brush Script Std</vt:lpstr>
      <vt:lpstr>Calibri</vt:lpstr>
      <vt:lpstr>Calibri Light</vt:lpstr>
      <vt:lpstr>Century Gothic</vt:lpstr>
      <vt:lpstr>Cooper Black</vt:lpstr>
      <vt:lpstr>Cooper Std Black</vt:lpstr>
      <vt:lpstr>Copperplate Gothic Bold</vt:lpstr>
      <vt:lpstr>Engravers MT</vt:lpstr>
      <vt:lpstr>Minion Pro Cond</vt:lpstr>
      <vt:lpstr>Rockwell Condensed</vt:lpstr>
      <vt:lpstr>Times New Roman</vt:lpstr>
      <vt:lpstr>Tw Cen MT Condensed</vt:lpstr>
      <vt:lpstr>Vladimir Script</vt:lpstr>
      <vt:lpstr>Office Theme</vt:lpstr>
      <vt:lpstr>PowerPoint Presentation</vt:lpstr>
      <vt:lpstr>Bridge of American Dreams Café </vt:lpstr>
      <vt:lpstr>Bridge of American Dreams Café  </vt:lpstr>
      <vt:lpstr>Bridge of American Dreams Café</vt:lpstr>
      <vt:lpstr>Bridge of American Dreams Café  </vt:lpstr>
      <vt:lpstr>Bridge of American Dreams Café  </vt:lpstr>
      <vt:lpstr>Bridge of American Dreams Café</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PowerPoint Presentation</vt:lpstr>
      <vt:lpstr>PowerPoint Presentation</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PowerPoint Presentation</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PowerPoint Presentation</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lpstr>Bridge of American Dreams Café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Café of American Dreams</dc:title>
  <dc:creator>Jeffrey Collins</dc:creator>
  <cp:lastModifiedBy>Jeffrey Collins</cp:lastModifiedBy>
  <cp:revision>319</cp:revision>
  <dcterms:created xsi:type="dcterms:W3CDTF">2017-08-12T04:46:34Z</dcterms:created>
  <dcterms:modified xsi:type="dcterms:W3CDTF">2017-11-06T06:34:58Z</dcterms:modified>
</cp:coreProperties>
</file>