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9" r:id="rId4"/>
    <p:sldId id="267" r:id="rId5"/>
    <p:sldId id="263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265" r:id="rId15"/>
    <p:sldId id="275" r:id="rId16"/>
    <p:sldId id="283" r:id="rId17"/>
    <p:sldId id="276" r:id="rId18"/>
    <p:sldId id="277" r:id="rId19"/>
    <p:sldId id="279" r:id="rId20"/>
    <p:sldId id="280" r:id="rId21"/>
    <p:sldId id="281" r:id="rId22"/>
    <p:sldId id="282" r:id="rId23"/>
    <p:sldId id="292" r:id="rId24"/>
    <p:sldId id="291" r:id="rId25"/>
    <p:sldId id="301" r:id="rId26"/>
    <p:sldId id="266" r:id="rId27"/>
    <p:sldId id="287" r:id="rId28"/>
    <p:sldId id="28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77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496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FCB20-B8B6-4C85-809D-548BDF8D9065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5F8E9-2C0F-43CB-9648-B31BB27174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2A6CC0-85DF-49B4-90F3-BD3A77181E1E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F20DEE-164E-486D-8677-B1AA7AAC33CE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E8F55D-D7A7-42A9-BE9A-036964DBC19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3673D6-BD73-4424-A68E-65A444585418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F47D-E3DF-4EA2-877D-C9A09D64DE2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5F8E9-2C0F-43CB-9648-B31BB271747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7C5C0-63D5-4D28-A467-7AA48F7DACD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072F750-DE25-4730-A3A7-A799C2B9E501}" type="datetimeFigureOut">
              <a:rPr lang="en-US" smtClean="0"/>
              <a:pPr/>
              <a:t>7/13/2014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B8507C4-82DE-44BA-9C0E-156E519DFA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../rye-2012/5E_model_work_discussion%5b1%5d.docx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lvin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43000"/>
            <a:ext cx="6934200" cy="1600200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SPEED RACER!</a:t>
            </a:r>
            <a:endParaRPr lang="en-US" sz="4800" i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124200"/>
            <a:ext cx="8534400" cy="11997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-Learn and Apply Functions in a Real Setting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-Recognizing the </a:t>
            </a:r>
            <a:r>
              <a:rPr lang="en-US" dirty="0" smtClean="0">
                <a:solidFill>
                  <a:srgbClr val="FF0000"/>
                </a:solidFill>
              </a:rPr>
              <a:t>STEM </a:t>
            </a:r>
            <a:r>
              <a:rPr lang="en-US" dirty="0" smtClean="0">
                <a:solidFill>
                  <a:schemeClr val="tx1"/>
                </a:solidFill>
              </a:rPr>
              <a:t>in mathematics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-Supporting Common Core &amp; Mathematical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Representational Fluency</a:t>
            </a:r>
            <a:endParaRPr lang="en-US" dirty="0"/>
          </a:p>
        </p:txBody>
      </p:sp>
      <p:pic>
        <p:nvPicPr>
          <p:cNvPr id="2049" name="Picture 1" descr="http://www.cehd.umn.edu/rationalnumberproject/images/03_1/leshmode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066800"/>
            <a:ext cx="6201530" cy="329339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066800" y="4648200"/>
            <a:ext cx="7620000" cy="175432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The </a:t>
            </a:r>
            <a:r>
              <a:rPr lang="en-US" dirty="0" err="1" smtClean="0">
                <a:solidFill>
                  <a:schemeClr val="bg1"/>
                </a:solidFill>
              </a:rPr>
              <a:t>Lesh</a:t>
            </a:r>
            <a:r>
              <a:rPr lang="en-US" dirty="0" smtClean="0">
                <a:solidFill>
                  <a:schemeClr val="bg1"/>
                </a:solidFill>
              </a:rPr>
              <a:t> translation model suggests that elementary mathematical ideas can be represented in five different modes: </a:t>
            </a:r>
            <a:r>
              <a:rPr lang="en-US" dirty="0" err="1" smtClean="0">
                <a:solidFill>
                  <a:schemeClr val="bg1"/>
                </a:solidFill>
              </a:rPr>
              <a:t>manipulatives</a:t>
            </a:r>
            <a:r>
              <a:rPr lang="en-US" dirty="0" smtClean="0">
                <a:solidFill>
                  <a:schemeClr val="bg1"/>
                </a:solidFill>
              </a:rPr>
              <a:t>, pictures, real-life contexts, verbal symbols, and written symbols. It emphasizes that translations within and between various modes of representation make ideas meaningful for students.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Performance Tasks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1219200"/>
            <a:ext cx="6858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Designed to reveal a learner's understanding of a problem/task and </a:t>
            </a:r>
            <a:r>
              <a:rPr lang="en-US" sz="2400" i="1" dirty="0" smtClean="0">
                <a:solidFill>
                  <a:schemeClr val="bg1"/>
                </a:solidFill>
              </a:rPr>
              <a:t>her/his</a:t>
            </a:r>
            <a:r>
              <a:rPr lang="en-US" sz="2400" dirty="0" smtClean="0">
                <a:solidFill>
                  <a:schemeClr val="bg1"/>
                </a:solidFill>
              </a:rPr>
              <a:t> mathematical approach to it.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Can be a problem or a project, performance.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It can be an individual, group or class-wide exercise.</a:t>
            </a:r>
            <a:br>
              <a:rPr lang="en-US" sz="2400" dirty="0" smtClean="0">
                <a:solidFill>
                  <a:schemeClr val="bg1"/>
                </a:solidFill>
              </a:rPr>
            </a:b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784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A good performance task usually has eight characteristics (outlined by Steve </a:t>
            </a:r>
            <a:r>
              <a:rPr lang="en-US" sz="2800" dirty="0" err="1" smtClean="0">
                <a:solidFill>
                  <a:schemeClr val="bg1"/>
                </a:solidFill>
              </a:rPr>
              <a:t>Leinwand</a:t>
            </a:r>
            <a:r>
              <a:rPr lang="en-US" sz="2800" dirty="0" smtClean="0">
                <a:solidFill>
                  <a:schemeClr val="bg1"/>
                </a:solidFill>
              </a:rPr>
              <a:t> and Grant Wiggins and printed in the NCTM Mathematics Assessment book). 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Good tasks are: essential, authentic, rich, engaging, active, feasible, equitable and open.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Based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481329"/>
            <a:ext cx="8077200" cy="4233672"/>
          </a:xfr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/>
          <a:lstStyle/>
          <a:p>
            <a:r>
              <a:rPr lang="en-US" dirty="0" smtClean="0"/>
              <a:t>Investigations and meaningful tasks.</a:t>
            </a:r>
          </a:p>
          <a:p>
            <a:endParaRPr lang="en-US" dirty="0" smtClean="0"/>
          </a:p>
          <a:p>
            <a:r>
              <a:rPr lang="en-US" dirty="0" smtClean="0"/>
              <a:t>Construct knowledge through inquiry.</a:t>
            </a:r>
          </a:p>
          <a:p>
            <a:endParaRPr lang="en-US" dirty="0" smtClean="0"/>
          </a:p>
          <a:p>
            <a:r>
              <a:rPr lang="en-US" dirty="0" smtClean="0"/>
              <a:t>Culminates in a realistic hands –on project.</a:t>
            </a:r>
          </a:p>
          <a:p>
            <a:endParaRPr lang="en-US" dirty="0" smtClean="0"/>
          </a:p>
          <a:p>
            <a:r>
              <a:rPr lang="en-US" dirty="0" smtClean="0">
                <a:hlinkClick r:id="rId3" action="ppaction://hlinkfile"/>
              </a:rPr>
              <a:t>5 Es Instructional Model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00600" y="3962400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Problem: Design and build a car so as to  determine its acceleration using a variety of methods.</a:t>
            </a:r>
          </a:p>
          <a:p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Functions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Constant, Linear, Quadratic. Function notation as it applies to physics.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Technology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Authentic Data Collection, graphing calculators, motion detectors.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Physics</a:t>
            </a:r>
          </a:p>
          <a:p>
            <a:pPr lvl="2">
              <a:buFont typeface="Wingdings" pitchFamily="2" charset="2"/>
              <a:buChar char="§"/>
            </a:pPr>
            <a:r>
              <a:rPr lang="en-US" dirty="0" smtClean="0"/>
              <a:t>1-Dimensional Kinematics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  <a:effectLst/>
              </a:rPr>
              <a:t>SPEED RACER</a:t>
            </a:r>
            <a:endParaRPr lang="en-US" i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13" descr="nascar-sportsbook-bon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19800" y="914400"/>
            <a:ext cx="2438400" cy="4267200"/>
          </a:xfrm>
        </p:spPr>
        <p:txBody>
          <a:bodyPr/>
          <a:lstStyle/>
          <a:p>
            <a:r>
              <a:rPr lang="en-US" dirty="0" smtClean="0"/>
              <a:t>Students often just want to get to building without thoughtful planning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…keep them on track.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3886200" y="5355102"/>
            <a:ext cx="4876800" cy="914400"/>
          </a:xfrm>
        </p:spPr>
        <p:txBody>
          <a:bodyPr/>
          <a:lstStyle/>
          <a:p>
            <a:pPr algn="l"/>
            <a:r>
              <a:rPr lang="en-US" dirty="0" smtClean="0"/>
              <a:t>Kelvin.com  is a wonderful source for technology and finding cool things to build. You can get great ideas there too!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4953000" cy="457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Building the Car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1266" name="Picture 2" descr="G:\pictures\Math_modeling_2010p3Rob_Alessand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838200"/>
            <a:ext cx="4546348" cy="449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715000"/>
            <a:ext cx="6719776" cy="457200"/>
          </a:xfrm>
        </p:spPr>
        <p:txBody>
          <a:bodyPr/>
          <a:lstStyle/>
          <a:p>
            <a:r>
              <a:rPr lang="en-US" sz="4800" b="1" dirty="0" smtClean="0"/>
              <a:t>Variation in Design</a:t>
            </a:r>
            <a:endParaRPr lang="en-US" sz="4800" b="1" dirty="0"/>
          </a:p>
        </p:txBody>
      </p:sp>
      <p:pic>
        <p:nvPicPr>
          <p:cNvPr id="13314" name="Picture 2" descr="H:\DCIM\101MSDCF\andrew_ca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04800" y="304800"/>
            <a:ext cx="3862686" cy="289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5" name="Picture 3" descr="H:\DCIM\101MSDCF\jacob-c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04800"/>
            <a:ext cx="38100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G:\pictures\top_view_mar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2971800"/>
            <a:ext cx="29972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066800" y="5562600"/>
            <a:ext cx="7327392" cy="9144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It’s a team effort. After data is collected students decide through applying their new skills and knowledge if the data is “good” data. </a:t>
            </a:r>
            <a:endParaRPr lang="en-US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Set Up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2290" name="Picture 2" descr="G:\pictures\set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990600"/>
            <a:ext cx="6019800" cy="451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5000"/>
            </a:schemeClr>
          </a:solidFill>
        </p:spPr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4294967295"/>
          </p:nvPr>
        </p:nvSpPr>
        <p:spPr>
          <a:xfrm>
            <a:off x="533400" y="1828800"/>
            <a:ext cx="8610600" cy="2971800"/>
          </a:xfrm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How do you know you have “good” data?</a:t>
            </a:r>
          </a:p>
          <a:p>
            <a:endParaRPr lang="en-US" sz="3600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n-US" sz="36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The following are from student reports.</a:t>
            </a:r>
            <a:endParaRPr lang="en-US" sz="3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Collecting &amp; Analyzing Data</a:t>
            </a:r>
          </a:p>
        </p:txBody>
      </p:sp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14600"/>
            <a:ext cx="2667000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438400"/>
            <a:ext cx="25908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2514600"/>
            <a:ext cx="25812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6172200" y="17526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sng" dirty="0"/>
              <a:t>Acceleration Graph</a:t>
            </a:r>
          </a:p>
        </p:txBody>
      </p:sp>
      <p:sp>
        <p:nvSpPr>
          <p:cNvPr id="7175" name="Text Box 8"/>
          <p:cNvSpPr txBox="1">
            <a:spLocks noChangeArrowheads="1"/>
          </p:cNvSpPr>
          <p:nvPr/>
        </p:nvSpPr>
        <p:spPr bwMode="auto">
          <a:xfrm>
            <a:off x="609600" y="1676400"/>
            <a:ext cx="2216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/>
              <a:t>Distance time graph</a:t>
            </a:r>
          </a:p>
        </p:txBody>
      </p:sp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3429000" y="16764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 dirty="0"/>
              <a:t>Velocity time graph</a:t>
            </a: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6172200" y="4800600"/>
            <a:ext cx="2225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Constant graph, as time increases, acceleration remained the same.</a:t>
            </a:r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381000" y="4724400"/>
            <a:ext cx="2667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As time increases on a distance time graph, so does the distance, </a:t>
            </a:r>
            <a:r>
              <a:rPr lang="en-US" dirty="0" err="1"/>
              <a:t>quadratically</a:t>
            </a:r>
            <a:r>
              <a:rPr lang="en-US" dirty="0"/>
              <a:t>.</a:t>
            </a:r>
          </a:p>
        </p:txBody>
      </p:sp>
      <p:sp>
        <p:nvSpPr>
          <p:cNvPr id="7179" name="Text Box 12"/>
          <p:cNvSpPr txBox="1">
            <a:spLocks noChangeArrowheads="1"/>
          </p:cNvSpPr>
          <p:nvPr/>
        </p:nvSpPr>
        <p:spPr bwMode="auto">
          <a:xfrm>
            <a:off x="3733800" y="4648200"/>
            <a:ext cx="1828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Linear graph, when time increases, velocity does also at a constant 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676400"/>
            <a:ext cx="8229600" cy="4525963"/>
          </a:xfrm>
        </p:spPr>
        <p:txBody>
          <a:bodyPr/>
          <a:lstStyle/>
          <a:p>
            <a:r>
              <a:rPr lang="en-US" dirty="0" smtClean="0"/>
              <a:t>North Salem Middle High School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Teaching and Learning since 1985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You name it …. We probably taught it!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Been searching for ways to make mathematics meaningful, and to put the meaning into mathematics.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Ellen Falk         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700" dirty="0" smtClean="0">
                <a:solidFill>
                  <a:srgbClr val="FF0000"/>
                </a:solidFill>
              </a:rPr>
              <a:t>High School Mathematics Teacher </a:t>
            </a:r>
            <a:endParaRPr lang="en-US" sz="27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Distance Time Graph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>
            <a:noFill/>
          </a:ln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4000" dirty="0" smtClean="0"/>
              <a:t>D(T)= ½aT^2 + V</a:t>
            </a:r>
            <a:r>
              <a:rPr lang="en-US" sz="1800" dirty="0" smtClean="0"/>
              <a:t>0</a:t>
            </a:r>
            <a:r>
              <a:rPr lang="en-US" sz="4000" dirty="0" smtClean="0"/>
              <a:t>T + D</a:t>
            </a:r>
            <a:r>
              <a:rPr lang="en-US" sz="1800" dirty="0" smtClean="0"/>
              <a:t>0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000" dirty="0" smtClean="0"/>
              <a:t>	</a:t>
            </a:r>
            <a:r>
              <a:rPr lang="en-US" sz="2400" dirty="0" smtClean="0"/>
              <a:t>a (lead coefficient) = acceleration   V</a:t>
            </a:r>
            <a:r>
              <a:rPr lang="en-US" sz="1400" dirty="0" smtClean="0"/>
              <a:t>0 </a:t>
            </a:r>
            <a:r>
              <a:rPr lang="en-US" sz="2400" dirty="0" smtClean="0"/>
              <a:t>= initial velocity	</a:t>
            </a:r>
            <a:br>
              <a:rPr lang="en-US" sz="2400" dirty="0" smtClean="0"/>
            </a:br>
            <a:r>
              <a:rPr lang="en-US" sz="2400" dirty="0" smtClean="0"/>
              <a:t>	T = time  		            D</a:t>
            </a:r>
            <a:r>
              <a:rPr lang="en-US" sz="1400" dirty="0" smtClean="0"/>
              <a:t>0</a:t>
            </a:r>
            <a:r>
              <a:rPr lang="en-US" sz="2400" dirty="0" smtClean="0"/>
              <a:t> = initial distance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40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4000" dirty="0" smtClean="0"/>
              <a:t>My Data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4000" dirty="0" smtClean="0"/>
              <a:t>D(T)= (.31)T^2 + (-.51)T + .62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40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4000" b="1" dirty="0" smtClean="0"/>
              <a:t>Acceleration = .62 m/s/s</a:t>
            </a:r>
          </a:p>
          <a:p>
            <a:pPr marL="609600" indent="-609600" eaLnBrk="1" hangingPunct="1">
              <a:lnSpc>
                <a:spcPct val="80000"/>
              </a:lnSpc>
              <a:buNone/>
            </a:pPr>
            <a:endParaRPr lang="en-US" sz="4000" dirty="0" smtClean="0"/>
          </a:p>
          <a:p>
            <a:pPr marL="609600" indent="-609600" eaLnBrk="1" hangingPunct="1">
              <a:lnSpc>
                <a:spcPct val="80000"/>
              </a:lnSpc>
              <a:buNone/>
            </a:pPr>
            <a:r>
              <a:rPr lang="en-US" sz="3600" dirty="0" smtClean="0"/>
              <a:t>Doubled lead coefficient to find this.</a:t>
            </a:r>
          </a:p>
          <a:p>
            <a:pPr marL="609600" indent="-609600" eaLnBrk="1" hangingPunct="1">
              <a:lnSpc>
                <a:spcPct val="8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Velocity Time Graph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600" b="1" dirty="0" smtClean="0"/>
              <a:t>V(T) = </a:t>
            </a:r>
            <a:r>
              <a:rPr lang="en-US" sz="3600" b="1" dirty="0" err="1" smtClean="0"/>
              <a:t>aT</a:t>
            </a:r>
            <a:r>
              <a:rPr lang="en-US" sz="3600" b="1" dirty="0" smtClean="0"/>
              <a:t> + V</a:t>
            </a:r>
            <a:r>
              <a:rPr lang="en-US" sz="1600" b="1" dirty="0" smtClean="0"/>
              <a:t>0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2800" dirty="0" smtClean="0"/>
              <a:t>		a = acceleration   	V</a:t>
            </a:r>
            <a:r>
              <a:rPr lang="en-US" sz="1600" dirty="0" smtClean="0"/>
              <a:t>0 </a:t>
            </a:r>
            <a:r>
              <a:rPr lang="en-US" sz="2800" dirty="0" smtClean="0"/>
              <a:t>= initial velocity </a:t>
            </a:r>
            <a:br>
              <a:rPr lang="en-US" sz="2800" dirty="0" smtClean="0"/>
            </a:br>
            <a:r>
              <a:rPr lang="en-US" sz="2800" dirty="0" smtClean="0"/>
              <a:t>  	T = time</a:t>
            </a:r>
            <a:endParaRPr lang="en-US" sz="1600" dirty="0" smtClean="0"/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600" dirty="0" smtClean="0"/>
              <a:t>My Data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600" dirty="0" smtClean="0"/>
              <a:t> V(T) = .63T + (-.534)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600" b="1" dirty="0" smtClean="0"/>
              <a:t>Slope = .63 m/s/s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n-US" sz="3600" dirty="0" smtClean="0"/>
              <a:t>Acceleration = change in velocity/change in time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sz="3600" dirty="0" smtClean="0"/>
          </a:p>
          <a:p>
            <a:pPr marL="609600" indent="-609600"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Average Acceleration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934200" cy="4876800"/>
          </a:xfrm>
        </p:spPr>
        <p:txBody>
          <a:bodyPr/>
          <a:lstStyle/>
          <a:p>
            <a:pPr eaLnBrk="1" hangingPunct="1"/>
            <a:r>
              <a:rPr lang="en-US" dirty="0" smtClean="0"/>
              <a:t>_</a:t>
            </a:r>
            <a:br>
              <a:rPr lang="en-US" dirty="0" smtClean="0"/>
            </a:br>
            <a:r>
              <a:rPr lang="en-US" dirty="0" smtClean="0"/>
              <a:t>X = </a:t>
            </a:r>
            <a:r>
              <a:rPr lang="en-US" dirty="0" err="1" smtClean="0"/>
              <a:t>ave</a:t>
            </a:r>
            <a:r>
              <a:rPr lang="en-US" dirty="0" smtClean="0"/>
              <a:t> acceleration</a:t>
            </a:r>
          </a:p>
          <a:p>
            <a:pPr eaLnBrk="1" hangingPunct="1"/>
            <a:r>
              <a:rPr lang="en-US" dirty="0" smtClean="0"/>
              <a:t>Constant function</a:t>
            </a:r>
          </a:p>
          <a:p>
            <a:pPr eaLnBrk="1" hangingPunct="1"/>
            <a:r>
              <a:rPr lang="en-US" b="1" dirty="0" smtClean="0"/>
              <a:t>Average Acceleration = .62 m/s/s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3733800"/>
            <a:ext cx="4648200" cy="255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the next slide carefully…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 you notice?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do you think happened?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Unexpected Results 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2">
                <a:lumMod val="25000"/>
              </a:schemeClr>
            </a:solidFill>
          </a:ln>
        </p:spPr>
        <p:txBody>
          <a:bodyPr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Cambria" pitchFamily="18" charset="0"/>
              </a:rPr>
              <a:t>Distance(Time)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3886200"/>
          </a:xfrm>
        </p:spPr>
        <p:txBody>
          <a:bodyPr/>
          <a:lstStyle/>
          <a:p>
            <a:pPr>
              <a:buNone/>
            </a:pPr>
            <a:r>
              <a:rPr lang="en-US" sz="4000" b="1" dirty="0">
                <a:latin typeface="Cambria" pitchFamily="18" charset="0"/>
              </a:rPr>
              <a:t>D(T)= -.312T</a:t>
            </a:r>
            <a:r>
              <a:rPr lang="en-US" sz="4000" b="1" baseline="30000" dirty="0">
                <a:latin typeface="Cambria" pitchFamily="18" charset="0"/>
              </a:rPr>
              <a:t>2</a:t>
            </a:r>
            <a:r>
              <a:rPr lang="en-US" sz="4000" b="1" dirty="0">
                <a:latin typeface="Cambria" pitchFamily="18" charset="0"/>
              </a:rPr>
              <a:t>+2.136T-.993</a:t>
            </a:r>
          </a:p>
          <a:p>
            <a:pPr>
              <a:buNone/>
            </a:pPr>
            <a:r>
              <a:rPr lang="en-US" sz="4000" b="1" dirty="0">
                <a:latin typeface="Cambria" pitchFamily="18" charset="0"/>
              </a:rPr>
              <a:t>Quadratic Equation</a:t>
            </a:r>
          </a:p>
          <a:p>
            <a:pPr>
              <a:buNone/>
            </a:pPr>
            <a:r>
              <a:rPr lang="en-US" sz="4000" b="1" dirty="0">
                <a:latin typeface="Cambria" pitchFamily="18" charset="0"/>
              </a:rPr>
              <a:t>Acceleration = a(2) = -.624 m/s</a:t>
            </a:r>
          </a:p>
          <a:p>
            <a:endParaRPr lang="en-US" sz="4000" b="1" dirty="0">
              <a:solidFill>
                <a:schemeClr val="bg2"/>
              </a:solidFill>
              <a:latin typeface="Cambria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29038"/>
            <a:ext cx="45720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27450"/>
            <a:ext cx="4572000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build="p" rev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en-US" sz="2800" dirty="0" smtClean="0"/>
              <a:t>Excellent Source – </a:t>
            </a:r>
            <a:r>
              <a:rPr lang="en-US" sz="2800" dirty="0" smtClean="0">
                <a:hlinkClick r:id="rId2"/>
              </a:rPr>
              <a:t>Kelvin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r>
              <a:rPr lang="en-US" dirty="0" smtClean="0"/>
              <a:t>Kits are very inexpensive.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Motion Detectors and Graphing Calculators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Let’s build it. </a:t>
            </a:r>
            <a:r>
              <a:rPr lang="en-US" dirty="0" err="1" smtClean="0"/>
              <a:t>Glueguns</a:t>
            </a:r>
            <a:r>
              <a:rPr lang="en-US" dirty="0" smtClean="0"/>
              <a:t>, rulers and some light hammers are all that you will need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Built It!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Closing-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STEM/Mathematical </a:t>
            </a:r>
            <a:r>
              <a:rPr lang="en-US" dirty="0" smtClean="0"/>
              <a:t>Modeling can answer the age old question…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“When am I ever going to use this?”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STEM/Mathematical </a:t>
            </a:r>
            <a:r>
              <a:rPr lang="en-US" dirty="0" smtClean="0"/>
              <a:t>Modeling can </a:t>
            </a:r>
            <a:r>
              <a:rPr lang="en-US" dirty="0" smtClean="0"/>
              <a:t>generate motivation.’</a:t>
            </a:r>
          </a:p>
          <a:p>
            <a:pPr lvl="1">
              <a:buNone/>
            </a:pPr>
            <a:r>
              <a:rPr lang="en-US" dirty="0" smtClean="0"/>
              <a:t>               “I want to know more about…”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F:\DCIM\Camera\20110524092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230" y="1275097"/>
            <a:ext cx="3048000" cy="2286000"/>
          </a:xfrm>
          <a:prstGeom prst="rect">
            <a:avLst/>
          </a:prstGeom>
          <a:noFill/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heart of it…</a:t>
            </a:r>
            <a:endParaRPr lang="en-US" dirty="0"/>
          </a:p>
        </p:txBody>
      </p:sp>
      <p:pic>
        <p:nvPicPr>
          <p:cNvPr id="1027" name="Picture 3" descr="F:\DCIM\Camera\20110524093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29809">
            <a:off x="5791200" y="1752599"/>
            <a:ext cx="2971798" cy="2836915"/>
          </a:xfrm>
          <a:prstGeom prst="rect">
            <a:avLst/>
          </a:prstGeom>
          <a:noFill/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pic>
        <p:nvPicPr>
          <p:cNvPr id="1029" name="Picture 5" descr="F:\DCIM\Camera\2010123114455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68868">
            <a:off x="217698" y="2744451"/>
            <a:ext cx="3962400" cy="2971800"/>
          </a:xfrm>
          <a:prstGeom prst="rect">
            <a:avLst/>
          </a:prstGeom>
          <a:noFill/>
        </p:spPr>
      </p:pic>
      <p:pic>
        <p:nvPicPr>
          <p:cNvPr id="1028" name="Picture 4" descr="F:\DCIM\Camera\201008222008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31074">
            <a:off x="3810000" y="3505200"/>
            <a:ext cx="2514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Activity 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114300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Questions?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3624072"/>
          </a:xfrm>
        </p:spPr>
        <p:txBody>
          <a:bodyPr>
            <a:normAutofit/>
          </a:bodyPr>
          <a:lstStyle/>
          <a:p>
            <a:r>
              <a:rPr lang="en-US" dirty="0" smtClean="0"/>
              <a:t>Inquiry  Based Learning</a:t>
            </a:r>
          </a:p>
          <a:p>
            <a:pPr lvl="1"/>
            <a:r>
              <a:rPr lang="en-US" dirty="0" smtClean="0"/>
              <a:t>Involvement that leads to questioning and comprehending.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5 E’s</a:t>
            </a:r>
          </a:p>
          <a:p>
            <a:pPr lvl="1"/>
            <a:r>
              <a:rPr lang="en-US" dirty="0" smtClean="0"/>
              <a:t>Engage, explore, explain, elaborate, evaluate.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Hear, See, Do</a:t>
            </a:r>
            <a:endParaRPr lang="en-US" dirty="0"/>
          </a:p>
        </p:txBody>
      </p:sp>
      <p:pic>
        <p:nvPicPr>
          <p:cNvPr id="1026" name="Picture 2" descr="C:\Users\Ellen\AppData\Local\Microsoft\Windows\Temporary Internet Files\Content.IE5\MQ6P4HNK\MC90001309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0"/>
            <a:ext cx="1933956" cy="16541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10668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Book Antiqua" pitchFamily="18" charset="0"/>
              </a:rPr>
              <a:t>I forget,</a:t>
            </a:r>
            <a:endParaRPr lang="en-US" sz="2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11430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Book Antiqua" pitchFamily="18" charset="0"/>
              </a:rPr>
              <a:t>I remember,</a:t>
            </a:r>
            <a:endParaRPr lang="en-US" sz="24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219200"/>
            <a:ext cx="2417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ok Antiqua" pitchFamily="18" charset="0"/>
              </a:rPr>
              <a:t>I understand !</a:t>
            </a:r>
            <a:endParaRPr lang="en-US" sz="2800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3382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200" dirty="0" smtClean="0"/>
              <a:t>A person gathers , discovers or creates knowledge in the course of some purposeful activity set in a meaningful context. 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Improve understanding.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Hear, See, Do</a:t>
            </a:r>
            <a:endParaRPr lang="en-US" dirty="0"/>
          </a:p>
        </p:txBody>
      </p:sp>
      <p:pic>
        <p:nvPicPr>
          <p:cNvPr id="2050" name="Picture 2" descr="C:\Users\Ellen\AppData\Local\Microsoft\Windows\Temporary Internet Files\Content.IE5\MQ6P4HNK\MC90014939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304800"/>
            <a:ext cx="1676399" cy="1863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Pose meaningful questions.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2630888"/>
          </a:xfrm>
        </p:spPr>
        <p:txBody>
          <a:bodyPr>
            <a:noAutofit/>
          </a:bodyPr>
          <a:lstStyle/>
          <a:p>
            <a:r>
              <a:rPr lang="en-US" sz="3200" dirty="0" smtClean="0"/>
              <a:t>Provide the background and knowledge students will need to solve their problem. 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Mathematical Practice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1447800"/>
            <a:ext cx="8001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From the Common Core Document under </a:t>
            </a:r>
          </a:p>
          <a:p>
            <a:r>
              <a:rPr lang="en-US" sz="2800" b="1" dirty="0" smtClean="0">
                <a:solidFill>
                  <a:schemeClr val="bg1"/>
                </a:solidFill>
              </a:rPr>
              <a:t>Mathematics: Standards for Mathematical Practice   p 5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 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4. Model with mathematics.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“Mathematically proficient students can apply the mathematics they know to solve problems arising in everyday life,</a:t>
            </a: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i="1" dirty="0" smtClean="0">
                <a:solidFill>
                  <a:schemeClr val="bg1"/>
                </a:solidFill>
              </a:rPr>
              <a:t>society, and the workplace. </a:t>
            </a:r>
            <a:r>
              <a:rPr lang="en-US" sz="2400" i="1" dirty="0" smtClean="0">
                <a:solidFill>
                  <a:schemeClr val="bg1"/>
                </a:solidFill>
              </a:rPr>
              <a:t>“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Context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57200" y="1524000"/>
            <a:ext cx="8686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“They routinely interpret their mathematical results in the</a:t>
            </a:r>
            <a:r>
              <a:rPr lang="en-US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context of the situation and reflect on whether the results make sense, possibly improving the model if it has not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TimesNewRomanPSMT" charset="0"/>
              </a:rPr>
              <a:t>served its purpose.”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Appendix 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          (STEM </a:t>
            </a:r>
            <a:r>
              <a:rPr lang="en-US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Opps</a:t>
            </a:r>
            <a:r>
              <a:rPr lang="en-US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)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457200" y="1524000"/>
            <a:ext cx="7848600" cy="4401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‘…content standards must also be connected to the Standards for Mathematical Practice to ensure that the skills needed for later success are developed. In particular, Modeling (defined by a * in the CCSS) is defined as both a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conceptual category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 high school mathematics and a </a:t>
            </a:r>
            <a:r>
              <a:rPr kumimoji="0" lang="en-US" sz="28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mathematical practice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is an important avenue for motivating students to study mathematics, for building their understanding of mathematics,</a:t>
            </a:r>
            <a:r>
              <a:rPr kumimoji="0" lang="en-US" sz="28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 for preparing them for future success.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209800" y="1828800"/>
            <a:ext cx="5105400" cy="3581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of Engagement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09800" y="541020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209800" y="1752600"/>
            <a:ext cx="0" cy="3657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209800" y="1828800"/>
            <a:ext cx="3962400" cy="2438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590800" y="2819400"/>
            <a:ext cx="4724400" cy="2590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 rot="19746110">
            <a:off x="2683096" y="3115715"/>
            <a:ext cx="39081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/>
              <a:t>FOCUS</a:t>
            </a:r>
            <a:endParaRPr lang="en-US" sz="5400" dirty="0"/>
          </a:p>
        </p:txBody>
      </p:sp>
      <p:sp>
        <p:nvSpPr>
          <p:cNvPr id="22" name="TextBox 21"/>
          <p:cNvSpPr txBox="1"/>
          <p:nvPr/>
        </p:nvSpPr>
        <p:spPr>
          <a:xfrm>
            <a:off x="2209800" y="5562600"/>
            <a:ext cx="5105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    MATH          WITH        MATH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0366" y="3511034"/>
            <a:ext cx="35814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MATH     IN       CONTEXT</a:t>
            </a:r>
            <a:endParaRPr lang="en-US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4343400"/>
            <a:ext cx="24625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LOSS of :</a:t>
            </a:r>
          </a:p>
          <a:p>
            <a:r>
              <a:rPr lang="en-US" sz="1600" dirty="0" smtClean="0"/>
              <a:t>Width, </a:t>
            </a:r>
          </a:p>
          <a:p>
            <a:r>
              <a:rPr lang="en-US" sz="1600" dirty="0" smtClean="0"/>
              <a:t>Motivation, Applications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2362200" y="1981200"/>
            <a:ext cx="16626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 of: Depth</a:t>
            </a:r>
          </a:p>
          <a:p>
            <a:r>
              <a:rPr lang="en-US" dirty="0" smtClean="0"/>
              <a:t>Efficiency</a:t>
            </a:r>
          </a:p>
          <a:p>
            <a:r>
              <a:rPr lang="en-US" dirty="0" smtClean="0"/>
              <a:t>Elegance</a:t>
            </a:r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 rot="19817775">
            <a:off x="2590800" y="4343400"/>
            <a:ext cx="609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829698">
            <a:off x="5867400" y="2286000"/>
            <a:ext cx="990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787</TotalTime>
  <Words>810</Words>
  <Application>Microsoft Office PowerPoint</Application>
  <PresentationFormat>On-screen Show (4:3)</PresentationFormat>
  <Paragraphs>187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Concourse</vt:lpstr>
      <vt:lpstr>SPEED RACER!</vt:lpstr>
      <vt:lpstr>Ellen Falk            High School Mathematics Teacher </vt:lpstr>
      <vt:lpstr>Hear, See, Do</vt:lpstr>
      <vt:lpstr>Hear, See, Do</vt:lpstr>
      <vt:lpstr>Pose meaningful questions.</vt:lpstr>
      <vt:lpstr>Mathematical Practice</vt:lpstr>
      <vt:lpstr>Context</vt:lpstr>
      <vt:lpstr>Appendix A           (STEM Opps)</vt:lpstr>
      <vt:lpstr>Rules of Engagement</vt:lpstr>
      <vt:lpstr>Representational Fluency</vt:lpstr>
      <vt:lpstr>Performance Tasks</vt:lpstr>
      <vt:lpstr>Slide 12</vt:lpstr>
      <vt:lpstr>Project Based Learning</vt:lpstr>
      <vt:lpstr>SPEED RACER</vt:lpstr>
      <vt:lpstr>Students often just want to get to building without thoughtful planning   …keep them on track.</vt:lpstr>
      <vt:lpstr>Variation in Design</vt:lpstr>
      <vt:lpstr>Slide 17</vt:lpstr>
      <vt:lpstr>Data Analysis</vt:lpstr>
      <vt:lpstr>Collecting &amp; Analyzing Data</vt:lpstr>
      <vt:lpstr>Distance Time Graph</vt:lpstr>
      <vt:lpstr>Velocity Time Graph</vt:lpstr>
      <vt:lpstr>Average Acceleration</vt:lpstr>
      <vt:lpstr>Unexpected Results ?</vt:lpstr>
      <vt:lpstr>Distance(Time)</vt:lpstr>
      <vt:lpstr>Built It! </vt:lpstr>
      <vt:lpstr>Closing-</vt:lpstr>
      <vt:lpstr>At the heart of it…</vt:lpstr>
      <vt:lpstr>Activity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</dc:title>
  <dc:creator>Ellen Falk</dc:creator>
  <cp:lastModifiedBy>Owner</cp:lastModifiedBy>
  <cp:revision>115</cp:revision>
  <dcterms:created xsi:type="dcterms:W3CDTF">2011-05-03T20:59:24Z</dcterms:created>
  <dcterms:modified xsi:type="dcterms:W3CDTF">2014-07-13T12:48:02Z</dcterms:modified>
</cp:coreProperties>
</file>