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605875" y="684975"/>
            <a:ext cx="3932225" cy="4075600"/>
          </a:xfrm>
          <a:prstGeom prst="rect">
            <a:avLst/>
          </a:prstGeom>
          <a:noFill/>
          <a:ln>
            <a:noFill/>
          </a:ln>
        </p:spPr>
      </p:pic>
      <p:sp>
        <p:nvSpPr>
          <p:cNvPr id="55" name="Shape 55"/>
          <p:cNvSpPr txBox="1"/>
          <p:nvPr>
            <p:ph type="ctrTitle"/>
          </p:nvPr>
        </p:nvSpPr>
        <p:spPr>
          <a:xfrm>
            <a:off x="977550" y="0"/>
            <a:ext cx="7188900" cy="956700"/>
          </a:xfrm>
          <a:prstGeom prst="rect">
            <a:avLst/>
          </a:prstGeom>
        </p:spPr>
        <p:txBody>
          <a:bodyPr anchorCtr="0" anchor="b" bIns="91425" lIns="91425" rIns="91425" tIns="91425">
            <a:noAutofit/>
          </a:bodyPr>
          <a:lstStyle/>
          <a:p>
            <a:pPr lvl="0">
              <a:spcBef>
                <a:spcPts val="0"/>
              </a:spcBef>
              <a:buNone/>
            </a:pPr>
            <a:r>
              <a:rPr lang="en" sz="4800"/>
              <a:t>What’s Your Bearing?</a:t>
            </a:r>
          </a:p>
        </p:txBody>
      </p:sp>
      <p:sp>
        <p:nvSpPr>
          <p:cNvPr id="56" name="Shape 56"/>
          <p:cNvSpPr txBox="1"/>
          <p:nvPr>
            <p:ph idx="1" type="subTitle"/>
          </p:nvPr>
        </p:nvSpPr>
        <p:spPr>
          <a:xfrm>
            <a:off x="311700" y="4535500"/>
            <a:ext cx="8520600" cy="792600"/>
          </a:xfrm>
          <a:prstGeom prst="rect">
            <a:avLst/>
          </a:prstGeom>
        </p:spPr>
        <p:txBody>
          <a:bodyPr anchorCtr="0" anchor="t" bIns="91425" lIns="91425" rIns="91425" tIns="91425">
            <a:noAutofit/>
          </a:bodyPr>
          <a:lstStyle/>
          <a:p>
            <a:pPr lvl="0" rtl="0">
              <a:spcBef>
                <a:spcPts val="0"/>
              </a:spcBef>
              <a:buNone/>
            </a:pPr>
            <a:r>
              <a:rPr lang="en">
                <a:solidFill>
                  <a:srgbClr val="000000"/>
                </a:solidFill>
              </a:rPr>
              <a:t>Haley Vermette &amp; Muiread Heffernan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146300"/>
            <a:ext cx="8520599" cy="572699"/>
          </a:xfrm>
          <a:prstGeom prst="rect">
            <a:avLst/>
          </a:prstGeom>
        </p:spPr>
        <p:txBody>
          <a:bodyPr anchorCtr="0" anchor="t" bIns="91425" lIns="91425" rIns="91425" tIns="91425">
            <a:noAutofit/>
          </a:bodyPr>
          <a:lstStyle/>
          <a:p>
            <a:pPr lvl="0">
              <a:spcBef>
                <a:spcPts val="0"/>
              </a:spcBef>
              <a:buNone/>
            </a:pPr>
            <a:r>
              <a:rPr lang="en"/>
              <a:t>Time to Get to Work!</a:t>
            </a:r>
          </a:p>
        </p:txBody>
      </p:sp>
      <p:sp>
        <p:nvSpPr>
          <p:cNvPr id="118" name="Shape 118"/>
          <p:cNvSpPr txBox="1"/>
          <p:nvPr>
            <p:ph idx="1" type="body"/>
          </p:nvPr>
        </p:nvSpPr>
        <p:spPr>
          <a:xfrm>
            <a:off x="311700" y="719000"/>
            <a:ext cx="8520599" cy="3416400"/>
          </a:xfrm>
          <a:prstGeom prst="rect">
            <a:avLst/>
          </a:prstGeom>
        </p:spPr>
        <p:txBody>
          <a:bodyPr anchorCtr="0" anchor="t" bIns="91425" lIns="91425" rIns="91425" tIns="91425">
            <a:noAutofit/>
          </a:bodyPr>
          <a:lstStyle/>
          <a:p>
            <a:pPr lvl="0" rtl="0">
              <a:spcBef>
                <a:spcPts val="0"/>
              </a:spcBef>
              <a:buNone/>
            </a:pPr>
            <a:r>
              <a:rPr lang="en"/>
              <a:t>Once we completed our work outside we were left with our notecard. For this project we were required to use a variety of math skills to find out all the different elements of a survey map. Some of these skills were:</a:t>
            </a:r>
          </a:p>
          <a:p>
            <a:pPr indent="-228600" lvl="0" marL="457200" rtl="0">
              <a:spcBef>
                <a:spcPts val="0"/>
              </a:spcBef>
              <a:buAutoNum type="arabicPeriod"/>
            </a:pPr>
            <a:r>
              <a:rPr lang="en"/>
              <a:t>SOH CAH TOA</a:t>
            </a:r>
          </a:p>
          <a:p>
            <a:pPr indent="-228600" lvl="0" marL="457200" rtl="0">
              <a:spcBef>
                <a:spcPts val="0"/>
              </a:spcBef>
              <a:buAutoNum type="arabicPeriod"/>
            </a:pPr>
            <a:r>
              <a:rPr lang="en"/>
              <a:t>Law of Sines</a:t>
            </a:r>
          </a:p>
          <a:p>
            <a:pPr indent="-228600" lvl="0" marL="457200" rtl="0">
              <a:spcBef>
                <a:spcPts val="0"/>
              </a:spcBef>
              <a:buAutoNum type="arabicPeriod"/>
            </a:pPr>
            <a:r>
              <a:rPr lang="en"/>
              <a:t>Law of Cosines</a:t>
            </a:r>
          </a:p>
          <a:p>
            <a:pPr lvl="0" rtl="0">
              <a:spcBef>
                <a:spcPts val="0"/>
              </a:spcBef>
              <a:buNone/>
            </a:pPr>
            <a:r>
              <a:t/>
            </a:r>
            <a:endParaRPr/>
          </a:p>
          <a:p>
            <a:pPr lvl="0">
              <a:spcBef>
                <a:spcPts val="0"/>
              </a:spcBef>
              <a:buNone/>
            </a:pPr>
            <a:r>
              <a:rPr lang="en"/>
              <a:t>Once we learned how to apply these in class the project really began to come together. We used the process of triangulation to figure out the total number of acres in the surveyed area. Triangulation uses all of these processes at different times.</a:t>
            </a:r>
          </a:p>
        </p:txBody>
      </p:sp>
      <p:pic>
        <p:nvPicPr>
          <p:cNvPr id="119" name="Shape 119"/>
          <p:cNvPicPr preferRelativeResize="0"/>
          <p:nvPr/>
        </p:nvPicPr>
        <p:blipFill>
          <a:blip r:embed="rId3">
            <a:alphaModFix/>
          </a:blip>
          <a:stretch>
            <a:fillRect/>
          </a:stretch>
        </p:blipFill>
        <p:spPr>
          <a:xfrm>
            <a:off x="6194400" y="1408650"/>
            <a:ext cx="2560000" cy="216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Some Bumps in the Road...</a:t>
            </a:r>
          </a:p>
        </p:txBody>
      </p:sp>
      <p:sp>
        <p:nvSpPr>
          <p:cNvPr id="125" name="Shape 12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When we first began this project we thought it was going to be easy but then after the first three failed attempts at mapping the points this was a little harder then what we originally thought. We also thought all of our measurements were going to be perfect and line us but over time we realized there would be some errors and that was ok as long as they were minimal.  </a:t>
            </a:r>
          </a:p>
        </p:txBody>
      </p:sp>
      <p:pic>
        <p:nvPicPr>
          <p:cNvPr id="126" name="Shape 126"/>
          <p:cNvPicPr preferRelativeResize="0"/>
          <p:nvPr/>
        </p:nvPicPr>
        <p:blipFill>
          <a:blip r:embed="rId3">
            <a:alphaModFix/>
          </a:blip>
          <a:stretch>
            <a:fillRect/>
          </a:stretch>
        </p:blipFill>
        <p:spPr>
          <a:xfrm>
            <a:off x="5133250" y="2790225"/>
            <a:ext cx="3492500" cy="196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Our Final Product </a:t>
            </a:r>
          </a:p>
        </p:txBody>
      </p:sp>
      <p:sp>
        <p:nvSpPr>
          <p:cNvPr id="132" name="Shape 132"/>
          <p:cNvSpPr txBox="1"/>
          <p:nvPr>
            <p:ph idx="1" type="body"/>
          </p:nvPr>
        </p:nvSpPr>
        <p:spPr>
          <a:xfrm>
            <a:off x="311700" y="1152475"/>
            <a:ext cx="5082900" cy="3416400"/>
          </a:xfrm>
          <a:prstGeom prst="rect">
            <a:avLst/>
          </a:prstGeom>
        </p:spPr>
        <p:txBody>
          <a:bodyPr anchorCtr="0" anchor="t" bIns="91425" lIns="91425" rIns="91425" tIns="91425">
            <a:noAutofit/>
          </a:bodyPr>
          <a:lstStyle/>
          <a:p>
            <a:pPr lvl="0">
              <a:spcBef>
                <a:spcPts val="0"/>
              </a:spcBef>
              <a:buNone/>
            </a:pPr>
            <a:r>
              <a:rPr lang="en"/>
              <a:t>Once we were able to work out all the problems and use all our new math skills we could complete the survey with all required fields. Overall, I think this project was a great learning experience and has showed me how math is used in the real world. Our map was completed with drawings of the roads, grass, trees, buildings and other important landmarks that surrounded the surveyed area. We also made a company name and signed our map before handing it in. </a:t>
            </a:r>
          </a:p>
        </p:txBody>
      </p:sp>
      <p:pic>
        <p:nvPicPr>
          <p:cNvPr id="133" name="Shape 133"/>
          <p:cNvPicPr preferRelativeResize="0"/>
          <p:nvPr/>
        </p:nvPicPr>
        <p:blipFill>
          <a:blip r:embed="rId3">
            <a:alphaModFix/>
          </a:blip>
          <a:stretch>
            <a:fillRect/>
          </a:stretch>
        </p:blipFill>
        <p:spPr>
          <a:xfrm>
            <a:off x="5544000" y="344475"/>
            <a:ext cx="3352924" cy="3518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175025" y="178850"/>
            <a:ext cx="8520599" cy="626100"/>
          </a:xfrm>
          <a:prstGeom prst="rect">
            <a:avLst/>
          </a:prstGeom>
        </p:spPr>
        <p:txBody>
          <a:bodyPr anchorCtr="0" anchor="t" bIns="91425" lIns="91425" rIns="91425" tIns="91425">
            <a:noAutofit/>
          </a:bodyPr>
          <a:lstStyle/>
          <a:p>
            <a:pPr lvl="0">
              <a:spcBef>
                <a:spcPts val="0"/>
              </a:spcBef>
              <a:buNone/>
            </a:pPr>
            <a:r>
              <a:rPr lang="en" sz="3600"/>
              <a:t>The Task at Hand</a:t>
            </a:r>
          </a:p>
        </p:txBody>
      </p:sp>
      <p:sp>
        <p:nvSpPr>
          <p:cNvPr id="62" name="Shape 62"/>
          <p:cNvSpPr txBox="1"/>
          <p:nvPr>
            <p:ph idx="1" type="body"/>
          </p:nvPr>
        </p:nvSpPr>
        <p:spPr>
          <a:xfrm>
            <a:off x="175025" y="1064625"/>
            <a:ext cx="3993900" cy="3416400"/>
          </a:xfrm>
          <a:prstGeom prst="rect">
            <a:avLst/>
          </a:prstGeom>
        </p:spPr>
        <p:txBody>
          <a:bodyPr anchorCtr="0" anchor="t" bIns="91425" lIns="91425" rIns="91425" tIns="91425">
            <a:noAutofit/>
          </a:bodyPr>
          <a:lstStyle/>
          <a:p>
            <a:pPr lvl="0" rtl="0">
              <a:spcBef>
                <a:spcPts val="0"/>
              </a:spcBef>
              <a:buNone/>
            </a:pPr>
            <a:r>
              <a:rPr lang="en" sz="2000"/>
              <a:t>Surveyors locate property lines, find the length of boundaries and calculate area of land parcels. During this project we were given the task of creating  a 5 point plot of land for a client. We must complete a detailed survey map and determine the number of acres in that plot of land. </a:t>
            </a:r>
          </a:p>
        </p:txBody>
      </p:sp>
      <p:pic>
        <p:nvPicPr>
          <p:cNvPr id="63" name="Shape 63"/>
          <p:cNvPicPr preferRelativeResize="0"/>
          <p:nvPr/>
        </p:nvPicPr>
        <p:blipFill>
          <a:blip r:embed="rId3">
            <a:alphaModFix/>
          </a:blip>
          <a:stretch>
            <a:fillRect/>
          </a:stretch>
        </p:blipFill>
        <p:spPr>
          <a:xfrm>
            <a:off x="4168925" y="975775"/>
            <a:ext cx="4787900" cy="359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257025" y="0"/>
            <a:ext cx="8520599" cy="1064700"/>
          </a:xfrm>
          <a:prstGeom prst="rect">
            <a:avLst/>
          </a:prstGeom>
        </p:spPr>
        <p:txBody>
          <a:bodyPr anchorCtr="0" anchor="t" bIns="91425" lIns="91425" rIns="91425" tIns="91425">
            <a:noAutofit/>
          </a:bodyPr>
          <a:lstStyle/>
          <a:p>
            <a:pPr lvl="0" rtl="0">
              <a:spcBef>
                <a:spcPts val="0"/>
              </a:spcBef>
              <a:buNone/>
            </a:pPr>
            <a:r>
              <a:rPr lang="en" sz="4800"/>
              <a:t>Our First Steps </a:t>
            </a:r>
          </a:p>
        </p:txBody>
      </p:sp>
      <p:sp>
        <p:nvSpPr>
          <p:cNvPr id="69" name="Shape 69"/>
          <p:cNvSpPr txBox="1"/>
          <p:nvPr>
            <p:ph idx="1" type="body"/>
          </p:nvPr>
        </p:nvSpPr>
        <p:spPr>
          <a:xfrm>
            <a:off x="311700" y="892775"/>
            <a:ext cx="5264999" cy="3740699"/>
          </a:xfrm>
          <a:prstGeom prst="rect">
            <a:avLst/>
          </a:prstGeom>
        </p:spPr>
        <p:txBody>
          <a:bodyPr anchorCtr="0" anchor="t" bIns="91425" lIns="91425" rIns="91425" tIns="91425">
            <a:noAutofit/>
          </a:bodyPr>
          <a:lstStyle/>
          <a:p>
            <a:pPr indent="-368300" lvl="0" marL="457200" rtl="0">
              <a:spcBef>
                <a:spcPts val="0"/>
              </a:spcBef>
              <a:buSzPct val="100000"/>
              <a:buAutoNum type="arabicPeriod"/>
            </a:pPr>
            <a:r>
              <a:rPr lang="en" sz="2200"/>
              <a:t>We began by picking a starting point (Point 1). </a:t>
            </a:r>
          </a:p>
          <a:p>
            <a:pPr indent="-368300" lvl="0" marL="457200" rtl="0">
              <a:spcBef>
                <a:spcPts val="0"/>
              </a:spcBef>
              <a:buSzPct val="100000"/>
              <a:buAutoNum type="arabicPeriod"/>
            </a:pPr>
            <a:r>
              <a:rPr lang="en" sz="2200"/>
              <a:t>From there we chose our second point (Point 2). </a:t>
            </a:r>
          </a:p>
          <a:p>
            <a:pPr indent="-368300" lvl="0" marL="457200" rtl="0">
              <a:spcBef>
                <a:spcPts val="0"/>
              </a:spcBef>
              <a:buSzPct val="100000"/>
              <a:buAutoNum type="arabicPeriod"/>
            </a:pPr>
            <a:r>
              <a:rPr lang="en" sz="2200"/>
              <a:t>Then we used the compass to get our first bearing.  </a:t>
            </a:r>
          </a:p>
          <a:p>
            <a:pPr indent="-368300" lvl="0" marL="457200" rtl="0">
              <a:spcBef>
                <a:spcPts val="0"/>
              </a:spcBef>
              <a:buSzPct val="100000"/>
              <a:buAutoNum type="arabicPeriod"/>
            </a:pPr>
            <a:r>
              <a:rPr lang="en" sz="2200"/>
              <a:t>Next we counted our paces from Point 1 to Point 2. </a:t>
            </a:r>
          </a:p>
          <a:p>
            <a:pPr indent="-368300" lvl="0" marL="457200" rtl="0">
              <a:spcBef>
                <a:spcPts val="0"/>
              </a:spcBef>
              <a:buSzPct val="100000"/>
              <a:buAutoNum type="arabicPeriod"/>
            </a:pPr>
            <a:r>
              <a:rPr lang="en" sz="2200"/>
              <a:t>We recorded our data for each step and repeated throughout the project.</a:t>
            </a:r>
          </a:p>
        </p:txBody>
      </p:sp>
      <p:pic>
        <p:nvPicPr>
          <p:cNvPr id="70" name="Shape 70"/>
          <p:cNvPicPr preferRelativeResize="0"/>
          <p:nvPr/>
        </p:nvPicPr>
        <p:blipFill>
          <a:blip r:embed="rId3">
            <a:alphaModFix/>
          </a:blip>
          <a:stretch>
            <a:fillRect/>
          </a:stretch>
        </p:blipFill>
        <p:spPr>
          <a:xfrm>
            <a:off x="5863650" y="0"/>
            <a:ext cx="304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What’s a Pace?</a:t>
            </a:r>
          </a:p>
        </p:txBody>
      </p:sp>
      <p:sp>
        <p:nvSpPr>
          <p:cNvPr id="76" name="Shape 76"/>
          <p:cNvSpPr txBox="1"/>
          <p:nvPr>
            <p:ph idx="1" type="body"/>
          </p:nvPr>
        </p:nvSpPr>
        <p:spPr>
          <a:xfrm>
            <a:off x="4114200" y="1621100"/>
            <a:ext cx="4718100" cy="4770300"/>
          </a:xfrm>
          <a:prstGeom prst="rect">
            <a:avLst/>
          </a:prstGeom>
        </p:spPr>
        <p:txBody>
          <a:bodyPr anchorCtr="0" anchor="t" bIns="91425" lIns="91425" rIns="91425" tIns="91425">
            <a:noAutofit/>
          </a:bodyPr>
          <a:lstStyle/>
          <a:p>
            <a:pPr lvl="0">
              <a:spcBef>
                <a:spcPts val="0"/>
              </a:spcBef>
              <a:buNone/>
            </a:pPr>
            <a:r>
              <a:rPr lang="en"/>
              <a:t>During this project we use a pace as a measurement. Every person has a different pace so we had to keep our pace’s consistent throughout the project. We used my pace of 50 inches. A pace is measured by standing with your feet together then stepping forward with your right foot then your left. </a:t>
            </a:r>
          </a:p>
        </p:txBody>
      </p:sp>
      <p:pic>
        <p:nvPicPr>
          <p:cNvPr id="77" name="Shape 77"/>
          <p:cNvPicPr preferRelativeResize="0"/>
          <p:nvPr/>
        </p:nvPicPr>
        <p:blipFill>
          <a:blip r:embed="rId3">
            <a:alphaModFix/>
          </a:blip>
          <a:stretch>
            <a:fillRect/>
          </a:stretch>
        </p:blipFill>
        <p:spPr>
          <a:xfrm>
            <a:off x="311700" y="1101725"/>
            <a:ext cx="3517900" cy="351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Point 1</a:t>
            </a:r>
          </a:p>
        </p:txBody>
      </p:sp>
      <p:sp>
        <p:nvSpPr>
          <p:cNvPr id="83" name="Shape 83"/>
          <p:cNvSpPr txBox="1"/>
          <p:nvPr>
            <p:ph idx="1" type="body"/>
          </p:nvPr>
        </p:nvSpPr>
        <p:spPr>
          <a:xfrm>
            <a:off x="311700" y="1152475"/>
            <a:ext cx="4598399" cy="3990899"/>
          </a:xfrm>
          <a:prstGeom prst="rect">
            <a:avLst/>
          </a:prstGeom>
        </p:spPr>
        <p:txBody>
          <a:bodyPr anchorCtr="0" anchor="t" bIns="91425" lIns="91425" rIns="91425" tIns="91425">
            <a:noAutofit/>
          </a:bodyPr>
          <a:lstStyle/>
          <a:p>
            <a:pPr lvl="0" rtl="0">
              <a:spcBef>
                <a:spcPts val="0"/>
              </a:spcBef>
              <a:buNone/>
            </a:pPr>
            <a:r>
              <a:rPr lang="en" sz="2000">
                <a:solidFill>
                  <a:srgbClr val="000000"/>
                </a:solidFill>
              </a:rPr>
              <a:t>- Location: This point is located in the front of the school near the student drop off and the edge of the rock wall in front of a tree. </a:t>
            </a:r>
          </a:p>
          <a:p>
            <a:pPr lvl="0" rtl="0">
              <a:spcBef>
                <a:spcPts val="0"/>
              </a:spcBef>
              <a:buClr>
                <a:schemeClr val="dk1"/>
              </a:buClr>
              <a:buSzPct val="55000"/>
              <a:buFont typeface="Arial"/>
              <a:buNone/>
            </a:pPr>
            <a:r>
              <a:rPr b="1" lang="en" sz="2000" u="sng">
                <a:solidFill>
                  <a:srgbClr val="000000"/>
                </a:solidFill>
              </a:rPr>
              <a:t>Next:</a:t>
            </a:r>
          </a:p>
          <a:p>
            <a:pPr lvl="0" rtl="0">
              <a:spcBef>
                <a:spcPts val="0"/>
              </a:spcBef>
              <a:buNone/>
            </a:pPr>
            <a:r>
              <a:rPr lang="en" sz="2000">
                <a:solidFill>
                  <a:srgbClr val="000000"/>
                </a:solidFill>
              </a:rPr>
              <a:t>- Compass Bearing: 98° </a:t>
            </a:r>
          </a:p>
          <a:p>
            <a:pPr lvl="0">
              <a:spcBef>
                <a:spcPts val="0"/>
              </a:spcBef>
              <a:buNone/>
            </a:pPr>
            <a:r>
              <a:rPr lang="en" sz="2000">
                <a:solidFill>
                  <a:srgbClr val="000000"/>
                </a:solidFill>
              </a:rPr>
              <a:t>- Distance: 31 paces which is 129.2ft </a:t>
            </a:r>
          </a:p>
        </p:txBody>
      </p:sp>
      <p:pic>
        <p:nvPicPr>
          <p:cNvPr descr="IMG_2156.JPG" id="84" name="Shape 84"/>
          <p:cNvPicPr preferRelativeResize="0"/>
          <p:nvPr/>
        </p:nvPicPr>
        <p:blipFill>
          <a:blip r:embed="rId3">
            <a:alphaModFix/>
          </a:blip>
          <a:stretch>
            <a:fillRect/>
          </a:stretch>
        </p:blipFill>
        <p:spPr>
          <a:xfrm>
            <a:off x="5286362" y="0"/>
            <a:ext cx="3857625"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Point 2</a:t>
            </a:r>
          </a:p>
        </p:txBody>
      </p:sp>
      <p:sp>
        <p:nvSpPr>
          <p:cNvPr id="90" name="Shape 90"/>
          <p:cNvSpPr txBox="1"/>
          <p:nvPr>
            <p:ph idx="1" type="body"/>
          </p:nvPr>
        </p:nvSpPr>
        <p:spPr>
          <a:xfrm>
            <a:off x="311700" y="1152475"/>
            <a:ext cx="4429500" cy="3416400"/>
          </a:xfrm>
          <a:prstGeom prst="rect">
            <a:avLst/>
          </a:prstGeom>
        </p:spPr>
        <p:txBody>
          <a:bodyPr anchorCtr="0" anchor="t" bIns="91425" lIns="91425" rIns="91425" tIns="91425">
            <a:noAutofit/>
          </a:bodyPr>
          <a:lstStyle/>
          <a:p>
            <a:pPr lvl="0" rtl="0">
              <a:spcBef>
                <a:spcPts val="0"/>
              </a:spcBef>
              <a:buNone/>
            </a:pPr>
            <a:r>
              <a:rPr lang="en" sz="2000"/>
              <a:t>- </a:t>
            </a:r>
            <a:r>
              <a:rPr lang="en" sz="2000">
                <a:solidFill>
                  <a:srgbClr val="000000"/>
                </a:solidFill>
              </a:rPr>
              <a:t>Location: After walking 31 paces you should end up at a tree between the sidewalk and the road.</a:t>
            </a:r>
          </a:p>
          <a:p>
            <a:pPr lvl="0" rtl="0">
              <a:spcBef>
                <a:spcPts val="0"/>
              </a:spcBef>
              <a:buClr>
                <a:schemeClr val="dk1"/>
              </a:buClr>
              <a:buSzPct val="55000"/>
              <a:buFont typeface="Arial"/>
              <a:buNone/>
            </a:pPr>
            <a:r>
              <a:rPr b="1" lang="en" sz="2000" u="sng">
                <a:solidFill>
                  <a:schemeClr val="dk1"/>
                </a:solidFill>
              </a:rPr>
              <a:t>Next:</a:t>
            </a:r>
          </a:p>
          <a:p>
            <a:pPr lvl="0" rtl="0">
              <a:spcBef>
                <a:spcPts val="0"/>
              </a:spcBef>
              <a:buNone/>
            </a:pPr>
            <a:r>
              <a:rPr lang="en" sz="2000">
                <a:solidFill>
                  <a:srgbClr val="000000"/>
                </a:solidFill>
              </a:rPr>
              <a:t>- Compass Bearing: 182°</a:t>
            </a:r>
          </a:p>
          <a:p>
            <a:pPr lvl="0">
              <a:spcBef>
                <a:spcPts val="0"/>
              </a:spcBef>
              <a:buNone/>
            </a:pPr>
            <a:r>
              <a:rPr lang="en" sz="2000">
                <a:solidFill>
                  <a:srgbClr val="000000"/>
                </a:solidFill>
              </a:rPr>
              <a:t>- Distance: 50 paces which is 208.3 ft</a:t>
            </a:r>
          </a:p>
        </p:txBody>
      </p:sp>
      <p:pic>
        <p:nvPicPr>
          <p:cNvPr descr="IMG_2161.JPG" id="91" name="Shape 91"/>
          <p:cNvPicPr preferRelativeResize="0"/>
          <p:nvPr/>
        </p:nvPicPr>
        <p:blipFill>
          <a:blip r:embed="rId3">
            <a:alphaModFix/>
          </a:blip>
          <a:stretch>
            <a:fillRect/>
          </a:stretch>
        </p:blipFill>
        <p:spPr>
          <a:xfrm>
            <a:off x="5030575" y="0"/>
            <a:ext cx="411342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Point 3 		</a:t>
            </a:r>
          </a:p>
        </p:txBody>
      </p:sp>
      <p:sp>
        <p:nvSpPr>
          <p:cNvPr id="97" name="Shape 97"/>
          <p:cNvSpPr txBox="1"/>
          <p:nvPr>
            <p:ph idx="1" type="body"/>
          </p:nvPr>
        </p:nvSpPr>
        <p:spPr>
          <a:xfrm>
            <a:off x="311700" y="1161825"/>
            <a:ext cx="4606799" cy="3416400"/>
          </a:xfrm>
          <a:prstGeom prst="rect">
            <a:avLst/>
          </a:prstGeom>
        </p:spPr>
        <p:txBody>
          <a:bodyPr anchorCtr="0" anchor="t" bIns="91425" lIns="91425" rIns="91425" tIns="91425">
            <a:noAutofit/>
          </a:bodyPr>
          <a:lstStyle/>
          <a:p>
            <a:pPr lvl="0" rtl="0">
              <a:spcBef>
                <a:spcPts val="0"/>
              </a:spcBef>
              <a:buNone/>
            </a:pPr>
            <a:r>
              <a:rPr lang="en" sz="2000">
                <a:solidFill>
                  <a:srgbClr val="000000"/>
                </a:solidFill>
              </a:rPr>
              <a:t>- Location: Once you have walked 50 paces you should end up next to a tree at the bottom of the hill. </a:t>
            </a:r>
          </a:p>
          <a:p>
            <a:pPr lvl="0" rtl="0">
              <a:spcBef>
                <a:spcPts val="0"/>
              </a:spcBef>
              <a:buClr>
                <a:schemeClr val="dk1"/>
              </a:buClr>
              <a:buSzPct val="55000"/>
              <a:buFont typeface="Arial"/>
              <a:buNone/>
            </a:pPr>
            <a:r>
              <a:rPr b="1" lang="en" sz="2000" u="sng">
                <a:solidFill>
                  <a:schemeClr val="dk1"/>
                </a:solidFill>
              </a:rPr>
              <a:t>Next:</a:t>
            </a:r>
          </a:p>
          <a:p>
            <a:pPr lvl="0" rtl="0">
              <a:spcBef>
                <a:spcPts val="0"/>
              </a:spcBef>
              <a:buNone/>
            </a:pPr>
            <a:r>
              <a:rPr lang="en" sz="2000">
                <a:solidFill>
                  <a:srgbClr val="000000"/>
                </a:solidFill>
              </a:rPr>
              <a:t>- Compass Bearing: 313°</a:t>
            </a:r>
          </a:p>
          <a:p>
            <a:pPr lvl="0" rtl="0">
              <a:spcBef>
                <a:spcPts val="0"/>
              </a:spcBef>
              <a:buNone/>
            </a:pPr>
            <a:r>
              <a:rPr lang="en" sz="2000">
                <a:solidFill>
                  <a:srgbClr val="000000"/>
                </a:solidFill>
              </a:rPr>
              <a:t>- Distance: 27 paces 112.5 ft.</a:t>
            </a:r>
          </a:p>
        </p:txBody>
      </p:sp>
      <p:pic>
        <p:nvPicPr>
          <p:cNvPr descr="IMG_2163.JPG" id="98" name="Shape 98"/>
          <p:cNvPicPr preferRelativeResize="0"/>
          <p:nvPr/>
        </p:nvPicPr>
        <p:blipFill>
          <a:blip r:embed="rId3">
            <a:alphaModFix/>
          </a:blip>
          <a:stretch>
            <a:fillRect/>
          </a:stretch>
        </p:blipFill>
        <p:spPr>
          <a:xfrm>
            <a:off x="5286362" y="0"/>
            <a:ext cx="3857625"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Point 4				</a:t>
            </a:r>
          </a:p>
        </p:txBody>
      </p:sp>
      <p:sp>
        <p:nvSpPr>
          <p:cNvPr id="104" name="Shape 104"/>
          <p:cNvSpPr txBox="1"/>
          <p:nvPr>
            <p:ph idx="1" type="body"/>
          </p:nvPr>
        </p:nvSpPr>
        <p:spPr>
          <a:xfrm>
            <a:off x="311700" y="1152475"/>
            <a:ext cx="4784099" cy="3416400"/>
          </a:xfrm>
          <a:prstGeom prst="rect">
            <a:avLst/>
          </a:prstGeom>
        </p:spPr>
        <p:txBody>
          <a:bodyPr anchorCtr="0" anchor="t" bIns="91425" lIns="91425" rIns="91425" tIns="91425">
            <a:noAutofit/>
          </a:bodyPr>
          <a:lstStyle/>
          <a:p>
            <a:pPr lvl="0" rtl="0">
              <a:spcBef>
                <a:spcPts val="0"/>
              </a:spcBef>
              <a:buNone/>
            </a:pPr>
            <a:r>
              <a:rPr lang="en" sz="2000">
                <a:solidFill>
                  <a:srgbClr val="000000"/>
                </a:solidFill>
              </a:rPr>
              <a:t>- Location: This point is located at the third tree in a line of trees. </a:t>
            </a:r>
          </a:p>
          <a:p>
            <a:pPr lvl="0" rtl="0">
              <a:spcBef>
                <a:spcPts val="0"/>
              </a:spcBef>
              <a:buNone/>
            </a:pPr>
            <a:r>
              <a:rPr b="1" lang="en" sz="2000" u="sng">
                <a:solidFill>
                  <a:schemeClr val="dk1"/>
                </a:solidFill>
              </a:rPr>
              <a:t>Next:</a:t>
            </a:r>
          </a:p>
          <a:p>
            <a:pPr lvl="0" rtl="0">
              <a:spcBef>
                <a:spcPts val="0"/>
              </a:spcBef>
              <a:buClr>
                <a:schemeClr val="dk1"/>
              </a:buClr>
              <a:buSzPct val="55000"/>
              <a:buFont typeface="Arial"/>
              <a:buNone/>
            </a:pPr>
            <a:r>
              <a:rPr lang="en" sz="2000">
                <a:solidFill>
                  <a:srgbClr val="000000"/>
                </a:solidFill>
              </a:rPr>
              <a:t>- Compass Bearing: 282°</a:t>
            </a:r>
          </a:p>
          <a:p>
            <a:pPr lvl="0" rtl="0">
              <a:spcBef>
                <a:spcPts val="0"/>
              </a:spcBef>
              <a:buClr>
                <a:schemeClr val="dk1"/>
              </a:buClr>
              <a:buSzPct val="55000"/>
              <a:buFont typeface="Arial"/>
              <a:buNone/>
            </a:pPr>
            <a:r>
              <a:rPr lang="en" sz="2000">
                <a:solidFill>
                  <a:srgbClr val="000000"/>
                </a:solidFill>
              </a:rPr>
              <a:t>- Distance: 29 paces which is 120.8 ft</a:t>
            </a:r>
          </a:p>
          <a:p>
            <a:pPr lvl="0">
              <a:spcBef>
                <a:spcPts val="0"/>
              </a:spcBef>
              <a:buNone/>
            </a:pPr>
            <a:r>
              <a:t/>
            </a:r>
            <a:endParaRPr/>
          </a:p>
        </p:txBody>
      </p:sp>
      <p:pic>
        <p:nvPicPr>
          <p:cNvPr descr="IMG_2167.JPG" id="105" name="Shape 105"/>
          <p:cNvPicPr preferRelativeResize="0"/>
          <p:nvPr/>
        </p:nvPicPr>
        <p:blipFill>
          <a:blip r:embed="rId3">
            <a:alphaModFix/>
          </a:blip>
          <a:stretch>
            <a:fillRect/>
          </a:stretch>
        </p:blipFill>
        <p:spPr>
          <a:xfrm>
            <a:off x="5286362" y="0"/>
            <a:ext cx="3857625"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Point 5	</a:t>
            </a:r>
          </a:p>
        </p:txBody>
      </p:sp>
      <p:sp>
        <p:nvSpPr>
          <p:cNvPr id="111" name="Shape 111"/>
          <p:cNvSpPr txBox="1"/>
          <p:nvPr>
            <p:ph idx="1" type="body"/>
          </p:nvPr>
        </p:nvSpPr>
        <p:spPr>
          <a:xfrm>
            <a:off x="311700" y="1152475"/>
            <a:ext cx="4746899" cy="3416400"/>
          </a:xfrm>
          <a:prstGeom prst="rect">
            <a:avLst/>
          </a:prstGeom>
        </p:spPr>
        <p:txBody>
          <a:bodyPr anchorCtr="0" anchor="t" bIns="91425" lIns="91425" rIns="91425" tIns="91425">
            <a:noAutofit/>
          </a:bodyPr>
          <a:lstStyle/>
          <a:p>
            <a:pPr lvl="0" rtl="0">
              <a:spcBef>
                <a:spcPts val="0"/>
              </a:spcBef>
              <a:buNone/>
            </a:pPr>
            <a:r>
              <a:rPr lang="en" sz="2000">
                <a:solidFill>
                  <a:srgbClr val="000000"/>
                </a:solidFill>
              </a:rPr>
              <a:t>- Location: The final point is located at the curved tree right before the senior parking lot.</a:t>
            </a:r>
          </a:p>
          <a:p>
            <a:pPr lvl="0" rtl="0">
              <a:spcBef>
                <a:spcPts val="0"/>
              </a:spcBef>
              <a:buClr>
                <a:schemeClr val="dk1"/>
              </a:buClr>
              <a:buSzPct val="55000"/>
              <a:buFont typeface="Arial"/>
              <a:buNone/>
            </a:pPr>
            <a:r>
              <a:rPr lang="en" sz="2000" u="sng">
                <a:solidFill>
                  <a:srgbClr val="000000"/>
                </a:solidFill>
              </a:rPr>
              <a:t>Next:</a:t>
            </a:r>
          </a:p>
          <a:p>
            <a:pPr lvl="0" rtl="0">
              <a:spcBef>
                <a:spcPts val="0"/>
              </a:spcBef>
              <a:buClr>
                <a:schemeClr val="dk1"/>
              </a:buClr>
              <a:buSzPct val="55000"/>
              <a:buFont typeface="Arial"/>
              <a:buNone/>
            </a:pPr>
            <a:r>
              <a:rPr lang="en" sz="2000">
                <a:solidFill>
                  <a:srgbClr val="000000"/>
                </a:solidFill>
              </a:rPr>
              <a:t>- Compass Bearing: 38°</a:t>
            </a:r>
          </a:p>
          <a:p>
            <a:pPr lvl="0" rtl="0">
              <a:spcBef>
                <a:spcPts val="0"/>
              </a:spcBef>
              <a:buClr>
                <a:schemeClr val="dk1"/>
              </a:buClr>
              <a:buSzPct val="55000"/>
              <a:buFont typeface="Arial"/>
              <a:buNone/>
            </a:pPr>
            <a:r>
              <a:rPr lang="en" sz="2000">
                <a:solidFill>
                  <a:srgbClr val="000000"/>
                </a:solidFill>
              </a:rPr>
              <a:t>- Distance: 32 paces which is 133.3 ft</a:t>
            </a:r>
          </a:p>
          <a:p>
            <a:pPr lvl="0">
              <a:spcBef>
                <a:spcPts val="0"/>
              </a:spcBef>
              <a:buNone/>
            </a:pPr>
            <a:r>
              <a:t/>
            </a:r>
            <a:endParaRPr/>
          </a:p>
        </p:txBody>
      </p:sp>
      <p:pic>
        <p:nvPicPr>
          <p:cNvPr descr="IMG_2170.JPG" id="112" name="Shape 112"/>
          <p:cNvPicPr preferRelativeResize="0"/>
          <p:nvPr/>
        </p:nvPicPr>
        <p:blipFill>
          <a:blip r:embed="rId3">
            <a:alphaModFix/>
          </a:blip>
          <a:stretch>
            <a:fillRect/>
          </a:stretch>
        </p:blipFill>
        <p:spPr>
          <a:xfrm>
            <a:off x="5286362" y="0"/>
            <a:ext cx="3857625"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